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75" r:id="rId4"/>
    <p:sldMasterId id="2147483678" r:id="rId5"/>
  </p:sldMasterIdLst>
  <p:notesMasterIdLst>
    <p:notesMasterId r:id="rId26"/>
  </p:notesMasterIdLst>
  <p:sldIdLst>
    <p:sldId id="256" r:id="rId6"/>
    <p:sldId id="259" r:id="rId7"/>
    <p:sldId id="260" r:id="rId8"/>
    <p:sldId id="271" r:id="rId9"/>
    <p:sldId id="272" r:id="rId10"/>
    <p:sldId id="261" r:id="rId11"/>
    <p:sldId id="273" r:id="rId12"/>
    <p:sldId id="262" r:id="rId13"/>
    <p:sldId id="266" r:id="rId14"/>
    <p:sldId id="274" r:id="rId15"/>
    <p:sldId id="267" r:id="rId16"/>
    <p:sldId id="275" r:id="rId17"/>
    <p:sldId id="276" r:id="rId18"/>
    <p:sldId id="278" r:id="rId19"/>
    <p:sldId id="279" r:id="rId20"/>
    <p:sldId id="268" r:id="rId21"/>
    <p:sldId id="277" r:id="rId22"/>
    <p:sldId id="270" r:id="rId23"/>
    <p:sldId id="269" r:id="rId24"/>
    <p:sldId id="258" r:id="rId25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006D"/>
    <a:srgbClr val="00B0DA"/>
    <a:srgbClr val="B0BA25"/>
    <a:srgbClr val="F7941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59" autoAdjust="0"/>
    <p:restoredTop sz="78392" autoAdjust="0"/>
  </p:normalViewPr>
  <p:slideViewPr>
    <p:cSldViewPr>
      <p:cViewPr varScale="1">
        <p:scale>
          <a:sx n="61" d="100"/>
          <a:sy n="61" d="100"/>
        </p:scale>
        <p:origin x="-13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8816B-2D53-411B-91DB-115584640F37}" type="datetimeFigureOut">
              <a:rPr lang="pl-PL" smtClean="0"/>
              <a:pPr/>
              <a:t>2013-07-13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FAB087-39D9-4EAE-81A4-A4B45D677425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="" xmlns:p14="http://schemas.microsoft.com/office/powerpoint/2010/main" val="2326594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Oba paradygmaty są tak samo ważne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pPr/>
              <a:t>2</a:t>
            </a:fld>
            <a:endParaRPr lang="pl-PL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 err="1" smtClean="0"/>
              <a:t>If</a:t>
            </a:r>
            <a:r>
              <a:rPr lang="pl-PL" baseline="0" dirty="0" err="1" smtClean="0"/>
              <a:t>-else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if-else</a:t>
            </a:r>
            <a:r>
              <a:rPr lang="pl-PL" baseline="0" dirty="0" smtClean="0"/>
              <a:t> praktycznie nie występuje</a:t>
            </a:r>
          </a:p>
          <a:p>
            <a:endParaRPr lang="pl-PL" baseline="0" dirty="0" smtClean="0"/>
          </a:p>
          <a:p>
            <a:r>
              <a:rPr lang="pl-PL" baseline="0" dirty="0" smtClean="0"/>
              <a:t>Elementy w drzewku na GUI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pPr/>
              <a:t>12</a:t>
            </a:fld>
            <a:endParaRPr lang="pl-PL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Łatwe wykorzystanie </a:t>
            </a:r>
            <a:r>
              <a:rPr lang="pl-PL" smtClean="0"/>
              <a:t>wzorca</a:t>
            </a:r>
            <a:r>
              <a:rPr lang="pl-PL" baseline="0" smtClean="0"/>
              <a:t> dekorator</a:t>
            </a:r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pPr/>
              <a:t>15</a:t>
            </a:fld>
            <a:endParaRPr lang="pl-P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Pokazać przykład z </a:t>
            </a:r>
            <a:r>
              <a:rPr lang="pl-PL" dirty="0" err="1" smtClean="0"/>
              <a:t>Guavy</a:t>
            </a:r>
            <a:endParaRPr lang="pl-PL" dirty="0" smtClean="0"/>
          </a:p>
          <a:p>
            <a:r>
              <a:rPr lang="pl-PL" dirty="0" smtClean="0"/>
              <a:t>Pętla odrobinę się różni, w Scali nie ma klasycznej</a:t>
            </a:r>
            <a:r>
              <a:rPr lang="pl-PL" baseline="0" dirty="0" smtClean="0"/>
              <a:t> takiej jak w C</a:t>
            </a:r>
          </a:p>
          <a:p>
            <a:r>
              <a:rPr lang="pl-PL" baseline="0" dirty="0" smtClean="0"/>
              <a:t>Typy za zamiast przed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pPr/>
              <a:t>3</a:t>
            </a:fld>
            <a:endParaRPr lang="pl-P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pPr/>
              <a:t>4</a:t>
            </a:fld>
            <a:endParaRPr lang="pl-P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 smtClean="0"/>
          </a:p>
          <a:p>
            <a:r>
              <a:rPr lang="pl-PL" dirty="0" smtClean="0"/>
              <a:t>Jak starczy czasu to </a:t>
            </a:r>
            <a:r>
              <a:rPr lang="pl-PL" dirty="0" err="1" smtClean="0"/>
              <a:t>quicksort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pPr/>
              <a:t>5</a:t>
            </a:fld>
            <a:endParaRPr lang="pl-P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pPr/>
              <a:t>6</a:t>
            </a:fld>
            <a:endParaRPr lang="pl-P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Większość z tych rzeczy</a:t>
            </a:r>
            <a:r>
              <a:rPr lang="pl-PL" baseline="0" dirty="0" smtClean="0"/>
              <a:t> występuje też w </a:t>
            </a:r>
            <a:r>
              <a:rPr lang="pl-PL" baseline="0" dirty="0" err="1" smtClean="0"/>
              <a:t>Groovym</a:t>
            </a:r>
            <a:endParaRPr lang="pl-PL" baseline="0" dirty="0" smtClean="0"/>
          </a:p>
          <a:p>
            <a:endParaRPr lang="pl-PL" dirty="0" smtClean="0"/>
          </a:p>
          <a:p>
            <a:r>
              <a:rPr lang="pl-PL" dirty="0" err="1" smtClean="0"/>
              <a:t>String</a:t>
            </a:r>
            <a:r>
              <a:rPr lang="pl-PL" dirty="0" smtClean="0"/>
              <a:t> </a:t>
            </a:r>
            <a:r>
              <a:rPr lang="pl-PL" dirty="0" err="1" smtClean="0"/>
              <a:t>interpolation</a:t>
            </a:r>
            <a:r>
              <a:rPr lang="pl-PL" dirty="0" smtClean="0"/>
              <a:t> przypomina ten z</a:t>
            </a:r>
            <a:r>
              <a:rPr lang="pl-PL" baseline="0" dirty="0" smtClean="0"/>
              <a:t> </a:t>
            </a:r>
            <a:r>
              <a:rPr lang="pl-PL" baseline="0" dirty="0" err="1" smtClean="0"/>
              <a:t>Groovy’ego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pPr/>
              <a:t>7</a:t>
            </a:fld>
            <a:endParaRPr lang="pl-P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pPr/>
              <a:t>8</a:t>
            </a:fld>
            <a:endParaRPr lang="pl-P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Function1 odpowiada </a:t>
            </a:r>
            <a:r>
              <a:rPr lang="pl-PL" dirty="0" err="1" smtClean="0"/>
              <a:t>Function</a:t>
            </a:r>
            <a:r>
              <a:rPr lang="pl-PL" dirty="0" smtClean="0"/>
              <a:t> w </a:t>
            </a:r>
            <a:r>
              <a:rPr lang="pl-PL" dirty="0" err="1" smtClean="0"/>
              <a:t>Guavie</a:t>
            </a:r>
            <a:endParaRPr lang="pl-PL" dirty="0" smtClean="0"/>
          </a:p>
          <a:p>
            <a:r>
              <a:rPr lang="pl-PL" dirty="0" err="1" smtClean="0"/>
              <a:t>Function&lt;T</a:t>
            </a:r>
            <a:r>
              <a:rPr lang="pl-PL" dirty="0" smtClean="0"/>
              <a:t>, </a:t>
            </a:r>
            <a:r>
              <a:rPr lang="pl-PL" dirty="0" err="1" smtClean="0"/>
              <a:t>Boolean</a:t>
            </a:r>
            <a:r>
              <a:rPr lang="pl-PL" dirty="0" smtClean="0"/>
              <a:t>&gt; odpowiada </a:t>
            </a:r>
            <a:r>
              <a:rPr lang="pl-PL" dirty="0" err="1" smtClean="0"/>
              <a:t>Predicate</a:t>
            </a:r>
            <a:r>
              <a:rPr lang="pl-PL" dirty="0" smtClean="0"/>
              <a:t> w </a:t>
            </a:r>
            <a:r>
              <a:rPr lang="pl-PL" dirty="0" err="1" smtClean="0"/>
              <a:t>Guavie</a:t>
            </a:r>
            <a:endParaRPr lang="pl-PL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pPr/>
              <a:t>9</a:t>
            </a:fld>
            <a:endParaRPr lang="pl-P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baseline="0" dirty="0" smtClean="0"/>
              <a:t>To nie jest wszystkie, jeszcze dochodzą rzeczy ułatwiające </a:t>
            </a:r>
            <a:r>
              <a:rPr lang="pl-PL" baseline="0" dirty="0" err="1" smtClean="0"/>
              <a:t>pattern</a:t>
            </a:r>
            <a:r>
              <a:rPr lang="pl-PL" baseline="0" dirty="0" smtClean="0"/>
              <a:t> </a:t>
            </a:r>
            <a:r>
              <a:rPr lang="pl-PL" baseline="0" dirty="0" err="1" smtClean="0"/>
              <a:t>matching</a:t>
            </a:r>
            <a:endParaRPr lang="pl-PL" baseline="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pPr/>
              <a:t>11</a:t>
            </a:fld>
            <a:endParaRPr lang="pl-P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5652120" y="449982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b="1" dirty="0" smtClean="0">
                <a:solidFill>
                  <a:srgbClr val="F7941E"/>
                </a:solidFill>
              </a:rPr>
              <a:t>Mateusz Sulima</a:t>
            </a:r>
            <a:endParaRPr lang="pl-PL" b="1" dirty="0">
              <a:solidFill>
                <a:srgbClr val="F7941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347864" y="4869160"/>
            <a:ext cx="51552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2600" b="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Syntactic</a:t>
            </a:r>
            <a:r>
              <a:rPr lang="pl-PL" sz="2600" b="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sz="2600" b="0" baseline="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sugar</a:t>
            </a:r>
            <a:r>
              <a:rPr lang="pl-PL" sz="2600" b="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sz="2600" b="0" baseline="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</a:t>
            </a:r>
            <a:r>
              <a:rPr lang="pl-PL" sz="2600" b="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Scala</a:t>
            </a:r>
            <a:endParaRPr lang="pl-PL" sz="2600" b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ight Triangle 8"/>
          <p:cNvSpPr/>
          <p:nvPr userDrawn="1"/>
        </p:nvSpPr>
        <p:spPr>
          <a:xfrm rot="16200000">
            <a:off x="8243901" y="5957902"/>
            <a:ext cx="900099" cy="900099"/>
          </a:xfrm>
          <a:prstGeom prst="rtTriangle">
            <a:avLst/>
          </a:prstGeom>
          <a:solidFill>
            <a:srgbClr val="F794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529561" y="620688"/>
            <a:ext cx="1973553" cy="2815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59484F7-7C7A-4895-B82F-27C098609AFF}" type="datetime1">
              <a:rPr lang="pl-PL" smtClean="0"/>
              <a:pPr/>
              <a:t>2013-07-13</a:t>
            </a:fld>
            <a:r>
              <a:rPr lang="pl-PL" smtClean="0"/>
              <a:t>  |  Gliwice</a:t>
            </a:r>
            <a:endParaRPr lang="pl-PL" dirty="0"/>
          </a:p>
        </p:txBody>
      </p:sp>
    </p:spTree>
    <p:extLst>
      <p:ext uri="{BB962C8B-B14F-4D97-AF65-F5344CB8AC3E}">
        <p14:creationId xmlns="" xmlns:p14="http://schemas.microsoft.com/office/powerpoint/2010/main" val="4067655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lack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2013-07-13</a:t>
            </a:fld>
            <a:r>
              <a:rPr lang="pl-PL" smtClean="0"/>
              <a:t>  </a:t>
            </a:r>
            <a:r>
              <a:rPr lang="pl-PL" dirty="0" smtClean="0"/>
              <a:t>|  Gliwice</a:t>
            </a:r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1520" y="1052736"/>
            <a:ext cx="8640960" cy="547260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B6006D"/>
              </a:buClr>
              <a:buSzPct val="100000"/>
              <a:buFont typeface="Arial" pitchFamily="34" charset="0"/>
              <a:buChar char="•"/>
              <a:defRPr sz="2400" b="1" baseline="0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1pPr>
            <a:lvl2pPr marL="742950" indent="-285750">
              <a:buClr>
                <a:srgbClr val="B6006D"/>
              </a:buClr>
              <a:buFont typeface="Courier New" panose="02070309020205020404" pitchFamily="49" charset="0"/>
              <a:buChar char="o"/>
              <a:defRPr sz="2000" b="1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l-PL" dirty="0" smtClean="0"/>
              <a:t>MASTER LEVEL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3457661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4788024" y="4036566"/>
            <a:ext cx="2880320" cy="1192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sz="1100" b="1" kern="1200" dirty="0" smtClean="0">
                <a:solidFill>
                  <a:schemeClr val="bg1">
                    <a:lumMod val="8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FUTURE PROCESSING </a:t>
            </a:r>
            <a:r>
              <a:rPr lang="en-US" sz="1100" b="1" kern="1200" dirty="0" smtClean="0">
                <a:solidFill>
                  <a:schemeClr val="bg1">
                    <a:lumMod val="8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S</a:t>
            </a:r>
            <a:r>
              <a:rPr lang="pl-PL" sz="1100" b="1" kern="1200" dirty="0" smtClean="0">
                <a:solidFill>
                  <a:schemeClr val="bg1">
                    <a:lumMod val="8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P</a:t>
            </a:r>
            <a:r>
              <a:rPr lang="en-US" sz="1100" b="1" kern="1200" dirty="0" smtClean="0">
                <a:solidFill>
                  <a:schemeClr val="bg1">
                    <a:lumMod val="8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. </a:t>
            </a:r>
            <a:r>
              <a:rPr lang="pl-PL" sz="1100" b="1" kern="1200" dirty="0" smtClean="0">
                <a:solidFill>
                  <a:schemeClr val="bg1">
                    <a:lumMod val="8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Z</a:t>
            </a:r>
            <a:r>
              <a:rPr lang="en-US" sz="1100" b="1" kern="1200" dirty="0" smtClean="0">
                <a:solidFill>
                  <a:schemeClr val="bg1">
                    <a:lumMod val="8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l-PL" sz="1100" b="1" kern="1200" dirty="0" smtClean="0">
                <a:solidFill>
                  <a:schemeClr val="bg1">
                    <a:lumMod val="8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O</a:t>
            </a:r>
            <a:r>
              <a:rPr lang="en-US" sz="1100" b="1" kern="1200" dirty="0" smtClean="0">
                <a:solidFill>
                  <a:schemeClr val="bg1">
                    <a:lumMod val="8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.</a:t>
            </a:r>
            <a:r>
              <a:rPr lang="pl-PL" sz="1100" b="1" kern="1200" dirty="0" smtClean="0">
                <a:solidFill>
                  <a:schemeClr val="bg1">
                    <a:lumMod val="8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O</a:t>
            </a:r>
            <a:r>
              <a:rPr lang="en-US" sz="1100" b="1" kern="1200" dirty="0" smtClean="0">
                <a:solidFill>
                  <a:schemeClr val="bg1">
                    <a:lumMod val="8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.</a:t>
            </a:r>
            <a:endParaRPr lang="pl-PL" sz="1100" b="1" kern="1200" dirty="0" smtClean="0">
              <a:solidFill>
                <a:schemeClr val="bg1">
                  <a:lumMod val="85000"/>
                </a:schemeClr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pl-PL" sz="1000" kern="1200" dirty="0" smtClean="0">
                <a:solidFill>
                  <a:schemeClr val="bg1">
                    <a:lumMod val="8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44-100 Gliwice,</a:t>
            </a:r>
          </a:p>
          <a:p>
            <a:pPr>
              <a:lnSpc>
                <a:spcPct val="100000"/>
              </a:lnSpc>
            </a:pPr>
            <a:r>
              <a:rPr lang="pl-PL" sz="1000" kern="1200" dirty="0" smtClean="0">
                <a:solidFill>
                  <a:schemeClr val="bg1">
                    <a:lumMod val="8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Bojkowska 37 A</a:t>
            </a:r>
          </a:p>
          <a:p>
            <a:endParaRPr lang="pl-PL" sz="1000" kern="1200" dirty="0" smtClean="0">
              <a:solidFill>
                <a:schemeClr val="bg1">
                  <a:lumMod val="85000"/>
                </a:schemeClr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l-PL" sz="1000" kern="1200" dirty="0" smtClean="0">
                <a:solidFill>
                  <a:schemeClr val="bg1">
                    <a:lumMod val="9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Tel: +48 32 461 23 00 </a:t>
            </a:r>
          </a:p>
          <a:p>
            <a:r>
              <a:rPr lang="pl-PL" sz="1000" kern="1200" dirty="0" smtClean="0">
                <a:solidFill>
                  <a:srgbClr val="F7941E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www.future-processing.com</a:t>
            </a:r>
            <a:endParaRPr lang="pl-PL" sz="1000" kern="1200" dirty="0">
              <a:solidFill>
                <a:srgbClr val="F7941E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9" name="Picture 2" descr="C:\Users\reaveth\Desktop\FPco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151313"/>
            <a:ext cx="1000125" cy="1000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:\Users\reaveth\Desktop\Brands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323151"/>
            <a:ext cx="8280920" cy="34620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529561" y="620688"/>
            <a:ext cx="1973553" cy="2815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59484F7-7C7A-4895-B82F-27C098609AFF}" type="datetime1">
              <a:rPr lang="pl-PL" smtClean="0"/>
              <a:pPr/>
              <a:t>2013-07-13</a:t>
            </a:fld>
            <a:r>
              <a:rPr lang="pl-PL" smtClean="0"/>
              <a:t>  |  Gliwice</a:t>
            </a:r>
            <a:endParaRPr lang="pl-PL" dirty="0"/>
          </a:p>
        </p:txBody>
      </p:sp>
    </p:spTree>
    <p:extLst>
      <p:ext uri="{BB962C8B-B14F-4D97-AF65-F5344CB8AC3E}">
        <p14:creationId xmlns="" xmlns:p14="http://schemas.microsoft.com/office/powerpoint/2010/main" val="4162448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2013-07-13</a:t>
            </a:fld>
            <a:r>
              <a:rPr lang="pl-PL" smtClean="0"/>
              <a:t>  </a:t>
            </a:r>
            <a:r>
              <a:rPr lang="pl-PL" dirty="0" smtClean="0"/>
              <a:t>|  Gliwice</a:t>
            </a:r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1520" y="1052736"/>
            <a:ext cx="8640960" cy="547260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7941E"/>
              </a:buClr>
              <a:buSzPct val="100000"/>
              <a:buFont typeface="Arial" pitchFamily="34" charset="0"/>
              <a:buChar char="•"/>
              <a:defRPr sz="24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1pPr>
            <a:lvl2pPr marL="742950" indent="-285750">
              <a:buClr>
                <a:srgbClr val="F7941E"/>
              </a:buClr>
              <a:buFont typeface="Courier New" panose="02070309020205020404" pitchFamily="49" charset="0"/>
              <a:buChar char="o"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l-PL" dirty="0" smtClean="0"/>
              <a:t>MASTER LEVEL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2881070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lack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2013-07-13</a:t>
            </a:fld>
            <a:r>
              <a:rPr lang="pl-PL" smtClean="0"/>
              <a:t>  </a:t>
            </a:r>
            <a:r>
              <a:rPr lang="pl-PL" dirty="0" smtClean="0"/>
              <a:t>|  Gliwice</a:t>
            </a:r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1520" y="1052736"/>
            <a:ext cx="8640960" cy="547260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7941E"/>
              </a:buClr>
              <a:buSzPct val="100000"/>
              <a:buFont typeface="Arial" pitchFamily="34" charset="0"/>
              <a:buChar char="•"/>
              <a:defRPr sz="2400" b="1" baseline="0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1pPr>
            <a:lvl2pPr marL="742950" indent="-285750">
              <a:buClr>
                <a:srgbClr val="F7941E"/>
              </a:buClr>
              <a:buFont typeface="Courier New" panose="02070309020205020404" pitchFamily="49" charset="0"/>
              <a:buChar char="o"/>
              <a:defRPr sz="2000" b="1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l-PL" dirty="0" smtClean="0"/>
              <a:t>MASTER LEVEL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905770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2013-07-13</a:t>
            </a:fld>
            <a:r>
              <a:rPr lang="pl-PL" smtClean="0"/>
              <a:t>  </a:t>
            </a:r>
            <a:r>
              <a:rPr lang="pl-PL" dirty="0" smtClean="0"/>
              <a:t>|  Gliwice</a:t>
            </a:r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1520" y="1052736"/>
            <a:ext cx="8640960" cy="547260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B0BA25"/>
              </a:buClr>
              <a:buSzPct val="100000"/>
              <a:buFont typeface="Arial" pitchFamily="34" charset="0"/>
              <a:buChar char="•"/>
              <a:defRPr sz="24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1pPr>
            <a:lvl2pPr marL="742950" indent="-285750">
              <a:buClr>
                <a:srgbClr val="B0BA25"/>
              </a:buClr>
              <a:buFont typeface="Courier New" panose="02070309020205020404" pitchFamily="49" charset="0"/>
              <a:buChar char="o"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l-PL" dirty="0" smtClean="0"/>
              <a:t>MASTER LEVEL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178056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lack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2013-07-13</a:t>
            </a:fld>
            <a:r>
              <a:rPr lang="pl-PL" smtClean="0"/>
              <a:t>  </a:t>
            </a:r>
            <a:r>
              <a:rPr lang="pl-PL" dirty="0" smtClean="0"/>
              <a:t>|  Gliwice</a:t>
            </a:r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1520" y="1052736"/>
            <a:ext cx="8640960" cy="547260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B0BA25"/>
              </a:buClr>
              <a:buSzPct val="100000"/>
              <a:buFont typeface="Arial" pitchFamily="34" charset="0"/>
              <a:buChar char="•"/>
              <a:defRPr sz="2400" b="1" baseline="0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1pPr>
            <a:lvl2pPr marL="742950" indent="-285750">
              <a:buClr>
                <a:srgbClr val="B0BA25"/>
              </a:buClr>
              <a:buFont typeface="Courier New" panose="02070309020205020404" pitchFamily="49" charset="0"/>
              <a:buChar char="o"/>
              <a:defRPr sz="2000" b="1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l-PL" dirty="0" smtClean="0"/>
              <a:t>MASTER LEVEL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452006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2013-07-13</a:t>
            </a:fld>
            <a:r>
              <a:rPr lang="pl-PL" smtClean="0"/>
              <a:t>  </a:t>
            </a:r>
            <a:r>
              <a:rPr lang="pl-PL" dirty="0" smtClean="0"/>
              <a:t>|  Gliwice</a:t>
            </a:r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1520" y="1052736"/>
            <a:ext cx="8640960" cy="547260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00B0DA"/>
              </a:buClr>
              <a:buSzPct val="100000"/>
              <a:buFont typeface="Arial" pitchFamily="34" charset="0"/>
              <a:buChar char="•"/>
              <a:defRPr sz="24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1pPr>
            <a:lvl2pPr marL="742950" indent="-285750">
              <a:buClr>
                <a:srgbClr val="00B0DA"/>
              </a:buClr>
              <a:buFont typeface="Courier New" panose="02070309020205020404" pitchFamily="49" charset="0"/>
              <a:buChar char="o"/>
              <a:defRPr sz="1600" b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l-PL" dirty="0" smtClean="0"/>
              <a:t>MASTER LEVEL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2945117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lack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2013-07-13</a:t>
            </a:fld>
            <a:r>
              <a:rPr lang="pl-PL" smtClean="0"/>
              <a:t>  </a:t>
            </a:r>
            <a:r>
              <a:rPr lang="pl-PL" dirty="0" smtClean="0"/>
              <a:t>|  Gliwice</a:t>
            </a:r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1520" y="1052736"/>
            <a:ext cx="8640960" cy="547260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00B0DA"/>
              </a:buClr>
              <a:buSzPct val="100000"/>
              <a:buFont typeface="Arial" pitchFamily="34" charset="0"/>
              <a:buChar char="•"/>
              <a:defRPr sz="2400" b="1" baseline="0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1pPr>
            <a:lvl2pPr marL="742950" indent="-285750">
              <a:buClr>
                <a:srgbClr val="00B0DA"/>
              </a:buClr>
              <a:buFont typeface="Courier New" panose="02070309020205020404" pitchFamily="49" charset="0"/>
              <a:buChar char="o"/>
              <a:defRPr sz="1600" b="1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l-PL" dirty="0" smtClean="0"/>
              <a:t>MASTER LEVEL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24783577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2013-07-13</a:t>
            </a:fld>
            <a:r>
              <a:rPr lang="pl-PL" smtClean="0"/>
              <a:t>  </a:t>
            </a:r>
            <a:r>
              <a:rPr lang="pl-PL" dirty="0" smtClean="0"/>
              <a:t>|  Gliwice</a:t>
            </a:r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1520" y="1052736"/>
            <a:ext cx="8640960" cy="547260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B6006D"/>
              </a:buClr>
              <a:buSzPct val="100000"/>
              <a:buFont typeface="Arial" pitchFamily="34" charset="0"/>
              <a:buChar char="•"/>
              <a:defRPr sz="24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1pPr>
            <a:lvl2pPr marL="742950" indent="-285750">
              <a:buClr>
                <a:srgbClr val="B6006D"/>
              </a:buClr>
              <a:buFont typeface="Courier New" panose="02070309020205020404" pitchFamily="49" charset="0"/>
              <a:buChar char="o"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l-PL" dirty="0" smtClean="0"/>
              <a:t>MASTER LEVEL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4167936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529561" y="620688"/>
            <a:ext cx="1973553" cy="2815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59484F7-7C7A-4895-B82F-27C098609AFF}" type="datetime1">
              <a:rPr lang="pl-PL" smtClean="0"/>
              <a:pPr/>
              <a:t>2013-07-13</a:t>
            </a:fld>
            <a:r>
              <a:rPr lang="pl-PL" smtClean="0"/>
              <a:t>  |  Gliwice</a:t>
            </a:r>
            <a:endParaRPr lang="pl-PL" dirty="0"/>
          </a:p>
        </p:txBody>
      </p:sp>
    </p:spTree>
    <p:extLst>
      <p:ext uri="{BB962C8B-B14F-4D97-AF65-F5344CB8AC3E}">
        <p14:creationId xmlns="" xmlns:p14="http://schemas.microsoft.com/office/powerpoint/2010/main" val="548672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71800" y="116632"/>
            <a:ext cx="1973553" cy="2815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59484F7-7C7A-4895-B82F-27C098609AFF}" type="datetime1">
              <a:rPr lang="pl-PL" smtClean="0"/>
              <a:pPr/>
              <a:t>2013-07-13</a:t>
            </a:fld>
            <a:r>
              <a:rPr lang="pl-PL" dirty="0" smtClean="0"/>
              <a:t>  |  Gliwice</a:t>
            </a:r>
            <a:endParaRPr lang="pl-PL" dirty="0"/>
          </a:p>
        </p:txBody>
      </p:sp>
      <p:sp>
        <p:nvSpPr>
          <p:cNvPr id="7" name="Right Triangle 6"/>
          <p:cNvSpPr/>
          <p:nvPr/>
        </p:nvSpPr>
        <p:spPr>
          <a:xfrm rot="16200000">
            <a:off x="8271627" y="-1"/>
            <a:ext cx="872373" cy="872373"/>
          </a:xfrm>
          <a:prstGeom prst="rtTriangle">
            <a:avLst/>
          </a:prstGeom>
          <a:solidFill>
            <a:srgbClr val="F794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TextBox 7"/>
          <p:cNvSpPr txBox="1"/>
          <p:nvPr/>
        </p:nvSpPr>
        <p:spPr>
          <a:xfrm>
            <a:off x="2324930" y="404664"/>
            <a:ext cx="5991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600" b="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Syntactic</a:t>
            </a:r>
            <a:r>
              <a:rPr lang="pl-PL" sz="160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sz="1600" b="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sugar</a:t>
            </a:r>
            <a:r>
              <a:rPr lang="pl-PL" sz="1600" b="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sz="1600" b="0" baseline="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</a:t>
            </a:r>
            <a:r>
              <a:rPr lang="pl-PL" sz="1600" b="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Scala</a:t>
            </a:r>
            <a:endParaRPr lang="pl-PL" sz="1600" b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36096" y="116632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200" b="1" dirty="0" smtClean="0">
                <a:solidFill>
                  <a:srgbClr val="F7941E"/>
                </a:solidFill>
                <a:latin typeface="Arial" pitchFamily="34" charset="0"/>
                <a:cs typeface="Arial" pitchFamily="34" charset="0"/>
              </a:rPr>
              <a:t>Mateusz Sulima</a:t>
            </a:r>
            <a:endParaRPr lang="pl-PL" sz="1200" b="1" dirty="0">
              <a:solidFill>
                <a:srgbClr val="F7941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5805" y="476672"/>
            <a:ext cx="472699" cy="2710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B8D87DA-8905-40F0-85F7-F6E49E4446E9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="" xmlns:p14="http://schemas.microsoft.com/office/powerpoint/2010/main" val="590509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71800" y="116632"/>
            <a:ext cx="1973553" cy="2815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59484F7-7C7A-4895-B82F-27C098609AFF}" type="datetime1">
              <a:rPr lang="pl-PL" smtClean="0"/>
              <a:pPr/>
              <a:t>2013-07-13</a:t>
            </a:fld>
            <a:r>
              <a:rPr lang="pl-PL" smtClean="0"/>
              <a:t>  </a:t>
            </a:r>
            <a:r>
              <a:rPr lang="pl-PL" dirty="0" smtClean="0"/>
              <a:t>|  Gliwice</a:t>
            </a:r>
            <a:endParaRPr lang="pl-PL" dirty="0"/>
          </a:p>
        </p:txBody>
      </p:sp>
      <p:sp>
        <p:nvSpPr>
          <p:cNvPr id="8" name="TextBox 7"/>
          <p:cNvSpPr txBox="1"/>
          <p:nvPr/>
        </p:nvSpPr>
        <p:spPr>
          <a:xfrm>
            <a:off x="2324930" y="404664"/>
            <a:ext cx="5991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600" b="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Futures</a:t>
            </a:r>
            <a:endParaRPr lang="pl-PL" sz="1600" b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36096" y="116632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200" b="1" dirty="0" smtClean="0">
                <a:solidFill>
                  <a:srgbClr val="B0BA25"/>
                </a:solidFill>
                <a:latin typeface="Arial" pitchFamily="34" charset="0"/>
                <a:cs typeface="Arial" pitchFamily="34" charset="0"/>
              </a:rPr>
              <a:t>Mateusz Sulima</a:t>
            </a:r>
            <a:endParaRPr lang="pl-PL" sz="1200" b="1" dirty="0">
              <a:solidFill>
                <a:srgbClr val="B0BA2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ight Triangle 9"/>
          <p:cNvSpPr/>
          <p:nvPr/>
        </p:nvSpPr>
        <p:spPr>
          <a:xfrm rot="16200000">
            <a:off x="8271627" y="-1"/>
            <a:ext cx="872373" cy="872373"/>
          </a:xfrm>
          <a:prstGeom prst="rtTriangle">
            <a:avLst/>
          </a:prstGeom>
          <a:solidFill>
            <a:srgbClr val="B0BA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5805" y="476672"/>
            <a:ext cx="472699" cy="2710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B8D87DA-8905-40F0-85F7-F6E49E4446E9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="" xmlns:p14="http://schemas.microsoft.com/office/powerpoint/2010/main" val="1211134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 rot="16200000">
            <a:off x="8271627" y="-1"/>
            <a:ext cx="872373" cy="872373"/>
          </a:xfrm>
          <a:prstGeom prst="rtTriangle">
            <a:avLst/>
          </a:prstGeom>
          <a:solidFill>
            <a:srgbClr val="00B0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71800" y="116632"/>
            <a:ext cx="1973553" cy="2815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59484F7-7C7A-4895-B82F-27C098609AFF}" type="datetime1">
              <a:rPr lang="pl-PL" smtClean="0"/>
              <a:pPr/>
              <a:t>2013-07-13</a:t>
            </a:fld>
            <a:r>
              <a:rPr lang="pl-PL" smtClean="0"/>
              <a:t>  </a:t>
            </a:r>
            <a:r>
              <a:rPr lang="pl-PL" dirty="0" smtClean="0"/>
              <a:t>|  Gliwice</a:t>
            </a:r>
            <a:endParaRPr lang="pl-PL" dirty="0"/>
          </a:p>
        </p:txBody>
      </p:sp>
      <p:sp>
        <p:nvSpPr>
          <p:cNvPr id="8" name="TextBox 7"/>
          <p:cNvSpPr txBox="1"/>
          <p:nvPr/>
        </p:nvSpPr>
        <p:spPr>
          <a:xfrm>
            <a:off x="2324930" y="404664"/>
            <a:ext cx="5991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600" b="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Futures</a:t>
            </a:r>
            <a:endParaRPr lang="pl-PL" sz="1600" b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36096" y="116632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200" b="1" dirty="0" smtClean="0">
                <a:solidFill>
                  <a:srgbClr val="00B0DA"/>
                </a:solidFill>
                <a:latin typeface="Arial" pitchFamily="34" charset="0"/>
                <a:cs typeface="Arial" pitchFamily="34" charset="0"/>
              </a:rPr>
              <a:t>Mateusz Sulima</a:t>
            </a:r>
            <a:endParaRPr lang="pl-PL" sz="1200" b="1" dirty="0">
              <a:solidFill>
                <a:srgbClr val="00B0D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5805" y="476672"/>
            <a:ext cx="472699" cy="2710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B8D87DA-8905-40F0-85F7-F6E49E4446E9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="" xmlns:p14="http://schemas.microsoft.com/office/powerpoint/2010/main" val="3916204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71800" y="116632"/>
            <a:ext cx="1973553" cy="2815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59484F7-7C7A-4895-B82F-27C098609AFF}" type="datetime1">
              <a:rPr lang="pl-PL" smtClean="0"/>
              <a:pPr/>
              <a:t>2013-07-13</a:t>
            </a:fld>
            <a:r>
              <a:rPr lang="pl-PL" smtClean="0"/>
              <a:t>  </a:t>
            </a:r>
            <a:r>
              <a:rPr lang="pl-PL" dirty="0" smtClean="0"/>
              <a:t>|  Gliwice</a:t>
            </a:r>
            <a:endParaRPr lang="pl-PL" dirty="0"/>
          </a:p>
        </p:txBody>
      </p:sp>
      <p:sp>
        <p:nvSpPr>
          <p:cNvPr id="8" name="TextBox 7"/>
          <p:cNvSpPr txBox="1"/>
          <p:nvPr/>
        </p:nvSpPr>
        <p:spPr>
          <a:xfrm>
            <a:off x="2324930" y="404664"/>
            <a:ext cx="5991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600" b="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Futures</a:t>
            </a:r>
            <a:endParaRPr lang="pl-PL" sz="1600" b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36096" y="116632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200" b="1" dirty="0" smtClean="0">
                <a:solidFill>
                  <a:srgbClr val="B6006D"/>
                </a:solidFill>
                <a:latin typeface="Arial" pitchFamily="34" charset="0"/>
                <a:cs typeface="Arial" pitchFamily="34" charset="0"/>
              </a:rPr>
              <a:t>Mateusz Sulima</a:t>
            </a:r>
            <a:endParaRPr lang="pl-PL" sz="1200" b="1" dirty="0">
              <a:solidFill>
                <a:srgbClr val="B6006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ight Triangle 9"/>
          <p:cNvSpPr/>
          <p:nvPr/>
        </p:nvSpPr>
        <p:spPr>
          <a:xfrm rot="16200000">
            <a:off x="8271627" y="-1"/>
            <a:ext cx="872373" cy="872373"/>
          </a:xfrm>
          <a:prstGeom prst="rtTriangle">
            <a:avLst/>
          </a:prstGeom>
          <a:solidFill>
            <a:srgbClr val="B60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5805" y="476672"/>
            <a:ext cx="472699" cy="2710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B8D87DA-8905-40F0-85F7-F6E49E4446E9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="" xmlns:p14="http://schemas.microsoft.com/office/powerpoint/2010/main" val="2367217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jazzy.id.au/default/2012/10/16/benchmarking_scala_against_java.html" TargetMode="External"/><Relationship Id="rId2" Type="http://schemas.openxmlformats.org/officeDocument/2006/relationships/hyperlink" Target="http://scalaz.github.io/scalaz/scalaz-2.9.1-6.0.2/doc.sxr/scalaz/example/ExampleApplicative.scala.html" TargetMode="Externa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twitter.github.io/scala_school/" TargetMode="External"/><Relationship Id="rId2" Type="http://schemas.openxmlformats.org/officeDocument/2006/relationships/hyperlink" Target="http://www.atomicscala.com/book" TargetMode="Externa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calaz.github.io/scalaz/scalaz-2.9.1-6.0.2/doc.sxr/scalaz/MA.scala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scalaz.github.io/scalaz/scalaz-2.9.1-6.0.2/doc.sxr/scalaz/Functor.scala.html" TargetMode="External"/><Relationship Id="rId5" Type="http://schemas.openxmlformats.org/officeDocument/2006/relationships/hyperlink" Target="http://scalaz.github.io/scalaz/scalaz-2.9.1-6.0.2/doc.sxr/scalaz/example/ExampleApplicative.scala.html" TargetMode="External"/><Relationship Id="rId4" Type="http://schemas.openxmlformats.org/officeDocument/2006/relationships/hyperlink" Target="http://scalaz.github.io/scalaz/scalaz-2.9.1-6.0.2/doc.sxr/scalaz/ApplicativeBuilder.scala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2013-07-13</a:t>
            </a:fld>
            <a:r>
              <a:rPr lang="pl-PL" smtClean="0"/>
              <a:t>  |  Gliwice</a:t>
            </a:r>
            <a:endParaRPr lang="pl-PL" dirty="0"/>
          </a:p>
        </p:txBody>
      </p:sp>
    </p:spTree>
    <p:extLst>
      <p:ext uri="{BB962C8B-B14F-4D97-AF65-F5344CB8AC3E}">
        <p14:creationId xmlns="" xmlns:p14="http://schemas.microsoft.com/office/powerpoint/2010/main" val="298441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2013-07-13</a:t>
            </a:fld>
            <a:r>
              <a:rPr lang="pl-PL" smtClean="0"/>
              <a:t>  |  Gliwice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pPr/>
              <a:t>10</a:t>
            </a:fld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/>
              <a:t>Struktura plików</a:t>
            </a:r>
          </a:p>
          <a:p>
            <a:r>
              <a:rPr lang="pl-PL" dirty="0" smtClean="0"/>
              <a:t>Wiele publicznych klas na plik</a:t>
            </a:r>
          </a:p>
          <a:p>
            <a:r>
              <a:rPr lang="pl-PL" dirty="0" smtClean="0"/>
              <a:t>Dosłodzone importy</a:t>
            </a:r>
          </a:p>
          <a:p>
            <a:r>
              <a:rPr lang="pl-PL" dirty="0" smtClean="0"/>
              <a:t>Dosłodzone modyfikatory dostępu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2013-07-13</a:t>
            </a:fld>
            <a:r>
              <a:rPr lang="pl-PL" smtClean="0"/>
              <a:t>  |  Gliwice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pPr/>
              <a:t>11</a:t>
            </a:fld>
            <a:endParaRPr lang="pl-PL"/>
          </a:p>
        </p:txBody>
      </p:sp>
      <p:sp>
        <p:nvSpPr>
          <p:cNvPr id="9" name="Symbol zastępczy zawartości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err="1" smtClean="0"/>
              <a:t>Case</a:t>
            </a:r>
            <a:r>
              <a:rPr lang="pl-PL" dirty="0" smtClean="0"/>
              <a:t> </a:t>
            </a:r>
            <a:r>
              <a:rPr lang="pl-PL" dirty="0" err="1" smtClean="0"/>
              <a:t>classes</a:t>
            </a:r>
            <a:endParaRPr lang="pl-PL" dirty="0" smtClean="0"/>
          </a:p>
          <a:p>
            <a:r>
              <a:rPr lang="pl-PL" dirty="0" smtClean="0"/>
              <a:t>getter/</a:t>
            </a:r>
            <a:r>
              <a:rPr lang="pl-PL" dirty="0" err="1" smtClean="0"/>
              <a:t>setter</a:t>
            </a:r>
            <a:r>
              <a:rPr lang="pl-PL" dirty="0" smtClean="0"/>
              <a:t> (z @</a:t>
            </a:r>
            <a:r>
              <a:rPr lang="pl-PL" dirty="0" err="1" smtClean="0"/>
              <a:t>BeanProperty</a:t>
            </a:r>
            <a:r>
              <a:rPr lang="pl-PL" dirty="0" smtClean="0"/>
              <a:t>)</a:t>
            </a:r>
          </a:p>
          <a:p>
            <a:r>
              <a:rPr lang="pl-PL" dirty="0" err="1" smtClean="0"/>
              <a:t>toString</a:t>
            </a:r>
            <a:endParaRPr lang="pl-PL" dirty="0" smtClean="0"/>
          </a:p>
          <a:p>
            <a:r>
              <a:rPr lang="pl-PL" dirty="0" err="1" smtClean="0"/>
              <a:t>equals</a:t>
            </a:r>
            <a:endParaRPr lang="pl-PL" dirty="0" smtClean="0"/>
          </a:p>
          <a:p>
            <a:r>
              <a:rPr lang="pl-PL" dirty="0" err="1" smtClean="0"/>
              <a:t>hashCode</a:t>
            </a:r>
            <a:endParaRPr lang="pl-PL" dirty="0" smtClean="0"/>
          </a:p>
          <a:p>
            <a:r>
              <a:rPr lang="pl-PL" dirty="0" err="1" smtClean="0"/>
              <a:t>copy</a:t>
            </a:r>
            <a:endParaRPr lang="pl-PL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2013-07-13</a:t>
            </a:fld>
            <a:r>
              <a:rPr lang="pl-PL" smtClean="0"/>
              <a:t>  |  Gliwice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pPr/>
              <a:t>12</a:t>
            </a:fld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err="1" smtClean="0"/>
              <a:t>Pattern</a:t>
            </a:r>
            <a:r>
              <a:rPr lang="pl-PL" dirty="0" smtClean="0"/>
              <a:t> </a:t>
            </a:r>
            <a:r>
              <a:rPr lang="pl-PL" dirty="0" err="1" smtClean="0"/>
              <a:t>matching</a:t>
            </a:r>
            <a:endParaRPr lang="pl-PL" dirty="0" smtClean="0"/>
          </a:p>
          <a:p>
            <a:r>
              <a:rPr lang="pl-PL" dirty="0" err="1" smtClean="0"/>
              <a:t>Switch</a:t>
            </a:r>
            <a:r>
              <a:rPr lang="pl-PL" dirty="0" smtClean="0"/>
              <a:t> na sterydach</a:t>
            </a:r>
          </a:p>
          <a:p>
            <a:r>
              <a:rPr lang="pl-PL" dirty="0" err="1" smtClean="0"/>
              <a:t>Killer</a:t>
            </a:r>
            <a:r>
              <a:rPr lang="pl-PL" dirty="0" smtClean="0"/>
              <a:t> </a:t>
            </a:r>
            <a:r>
              <a:rPr lang="pl-PL" dirty="0" err="1" smtClean="0"/>
              <a:t>feature</a:t>
            </a:r>
            <a:r>
              <a:rPr lang="pl-PL" dirty="0" smtClean="0"/>
              <a:t>, a nie wygląda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2013-07-13</a:t>
            </a:fld>
            <a:r>
              <a:rPr lang="pl-PL" smtClean="0"/>
              <a:t>  |  Gliwice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pPr/>
              <a:t>13</a:t>
            </a:fld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err="1" smtClean="0"/>
              <a:t>For-comprehensions</a:t>
            </a:r>
            <a:endParaRPr lang="pl-PL" dirty="0" smtClean="0"/>
          </a:p>
          <a:p>
            <a:r>
              <a:rPr lang="pl-PL" dirty="0" smtClean="0"/>
              <a:t>Pętle </a:t>
            </a:r>
            <a:r>
              <a:rPr lang="pl-PL" dirty="0" err="1" smtClean="0"/>
              <a:t>zagnieżdzone</a:t>
            </a:r>
            <a:endParaRPr lang="pl-PL" dirty="0" smtClean="0"/>
          </a:p>
          <a:p>
            <a:r>
              <a:rPr lang="pl-PL" dirty="0" smtClean="0"/>
              <a:t>Filtrowanie</a:t>
            </a:r>
          </a:p>
          <a:p>
            <a:r>
              <a:rPr lang="pl-PL" dirty="0" smtClean="0"/>
              <a:t>Tworzenie zmiennych</a:t>
            </a:r>
          </a:p>
          <a:p>
            <a:r>
              <a:rPr lang="pl-PL" dirty="0" err="1" smtClean="0"/>
              <a:t>yield</a:t>
            </a:r>
            <a:endParaRPr lang="pl-PL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2013-07-13</a:t>
            </a:fld>
            <a:r>
              <a:rPr lang="pl-PL" smtClean="0"/>
              <a:t>  |  Gliwice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pPr/>
              <a:t>14</a:t>
            </a:fld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err="1" smtClean="0"/>
              <a:t>Implicits</a:t>
            </a:r>
            <a:endParaRPr lang="pl-PL" dirty="0" smtClean="0"/>
          </a:p>
          <a:p>
            <a:r>
              <a:rPr lang="pl-PL" dirty="0" smtClean="0"/>
              <a:t>Poprawianie klas, których nie możemy zmienić lub nie chcemy rozszerzać</a:t>
            </a:r>
          </a:p>
          <a:p>
            <a:r>
              <a:rPr lang="pl-PL" dirty="0" smtClean="0"/>
              <a:t>Ukrywanie często wymaganych argumentów metod</a:t>
            </a:r>
            <a:endParaRPr lang="pl-PL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2013-07-13</a:t>
            </a:fld>
            <a:r>
              <a:rPr lang="pl-PL" smtClean="0"/>
              <a:t>  |  Gliwice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pPr/>
              <a:t>15</a:t>
            </a:fld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/>
              <a:t>Rozszerzenia paradygmatu obiektowego</a:t>
            </a:r>
          </a:p>
          <a:p>
            <a:r>
              <a:rPr lang="pl-PL" dirty="0" err="1" smtClean="0"/>
              <a:t>Traits</a:t>
            </a:r>
            <a:endParaRPr lang="pl-PL" dirty="0" smtClean="0"/>
          </a:p>
          <a:p>
            <a:r>
              <a:rPr lang="pl-PL" dirty="0" err="1" smtClean="0"/>
              <a:t>Sealed</a:t>
            </a:r>
            <a:r>
              <a:rPr lang="pl-PL" dirty="0" smtClean="0"/>
              <a:t> </a:t>
            </a:r>
            <a:r>
              <a:rPr lang="pl-PL" dirty="0" err="1" smtClean="0"/>
              <a:t>traits</a:t>
            </a:r>
            <a:endParaRPr lang="pl-PL" dirty="0" smtClean="0"/>
          </a:p>
          <a:p>
            <a:r>
              <a:rPr lang="pl-PL" dirty="0" err="1" smtClean="0"/>
              <a:t>Companion</a:t>
            </a:r>
            <a:r>
              <a:rPr lang="pl-PL" dirty="0" smtClean="0"/>
              <a:t> </a:t>
            </a:r>
            <a:r>
              <a:rPr lang="pl-PL" dirty="0" err="1" smtClean="0"/>
              <a:t>objects</a:t>
            </a:r>
            <a:endParaRPr lang="pl-PL" dirty="0" smtClean="0"/>
          </a:p>
          <a:p>
            <a:r>
              <a:rPr lang="pl-PL" dirty="0" err="1" smtClean="0"/>
              <a:t>Aliasy</a:t>
            </a:r>
            <a:r>
              <a:rPr lang="pl-PL" smtClean="0"/>
              <a:t> dla typów</a:t>
            </a:r>
            <a:endParaRPr lang="pl-PL" dirty="0" smtClean="0"/>
          </a:p>
          <a:p>
            <a:endParaRPr lang="pl-PL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2013-07-13</a:t>
            </a:fld>
            <a:r>
              <a:rPr lang="pl-PL" smtClean="0"/>
              <a:t>  |  Gliwice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pPr/>
              <a:t>16</a:t>
            </a:fld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/>
              <a:t>MATERIAŁY</a:t>
            </a:r>
          </a:p>
          <a:p>
            <a:r>
              <a:rPr lang="pl-PL" sz="2000" dirty="0" err="1" smtClean="0"/>
              <a:t>git@vm-opensource-git.fp.lan:futures-training</a:t>
            </a:r>
            <a:r>
              <a:rPr lang="pl-PL" sz="2000" dirty="0" smtClean="0"/>
              <a:t>/</a:t>
            </a:r>
            <a:r>
              <a:rPr lang="pl-PL" sz="2000" dirty="0" err="1" smtClean="0"/>
              <a:t>futures-training.git</a:t>
            </a:r>
            <a:endParaRPr lang="pl-PL" sz="2000" dirty="0" smtClean="0"/>
          </a:p>
          <a:p>
            <a:pPr>
              <a:buNone/>
            </a:pPr>
            <a:r>
              <a:rPr lang="pl-PL" dirty="0" smtClean="0"/>
              <a:t>ŹRÓDŁA</a:t>
            </a:r>
          </a:p>
          <a:p>
            <a:r>
              <a:rPr lang="pl-PL" dirty="0" smtClean="0">
                <a:hlinkClick r:id="rId2"/>
              </a:rPr>
              <a:t>http://scalaz.github.io/scalaz/scalaz-2.9.1-6.0.2/doc.sxr/scalaz/example/ExampleApplicative.scala.html</a:t>
            </a:r>
            <a:endParaRPr lang="pl-PL" dirty="0" smtClean="0"/>
          </a:p>
          <a:p>
            <a:r>
              <a:rPr lang="pl-PL" dirty="0" smtClean="0">
                <a:hlinkClick r:id="rId3"/>
              </a:rPr>
              <a:t>http://jazzy.id.au/default/2012/10/16/benchmarking_scala_against_java.html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2013-07-13</a:t>
            </a:fld>
            <a:r>
              <a:rPr lang="pl-PL" smtClean="0"/>
              <a:t>  |  Gliwice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pPr/>
              <a:t>17</a:t>
            </a:fld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/>
              <a:t>Nauka Scali</a:t>
            </a:r>
          </a:p>
          <a:p>
            <a:r>
              <a:rPr lang="pl-PL" dirty="0" smtClean="0">
                <a:hlinkClick r:id="rId2"/>
              </a:rPr>
              <a:t>http://</a:t>
            </a:r>
            <a:r>
              <a:rPr lang="pl-PL" dirty="0" smtClean="0">
                <a:hlinkClick r:id="rId2"/>
              </a:rPr>
              <a:t>www.atomicscala.com/book</a:t>
            </a:r>
            <a:r>
              <a:rPr lang="pl-PL" dirty="0" smtClean="0"/>
              <a:t> by Bruce </a:t>
            </a:r>
            <a:r>
              <a:rPr lang="pl-PL" dirty="0" err="1" smtClean="0"/>
              <a:t>Eckel</a:t>
            </a:r>
            <a:endParaRPr lang="pl-PL" dirty="0" smtClean="0">
              <a:hlinkClick r:id="rId3"/>
            </a:endParaRPr>
          </a:p>
          <a:p>
            <a:r>
              <a:rPr lang="pl-PL" dirty="0" smtClean="0">
                <a:hlinkClick r:id="rId3"/>
              </a:rPr>
              <a:t>http</a:t>
            </a:r>
            <a:r>
              <a:rPr lang="pl-PL" dirty="0" smtClean="0">
                <a:hlinkClick r:id="rId3"/>
              </a:rPr>
              <a:t>://twitter.github.io/scala_school/</a:t>
            </a:r>
            <a:endParaRPr lang="pl-PL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2013-07-13</a:t>
            </a:fld>
            <a:r>
              <a:rPr lang="pl-PL" smtClean="0"/>
              <a:t>  |  Gliwice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pPr/>
              <a:t>18</a:t>
            </a:fld>
            <a:endParaRPr lang="pl-PL"/>
          </a:p>
        </p:txBody>
      </p:sp>
      <p:sp>
        <p:nvSpPr>
          <p:cNvPr id="7" name="Symbol zastępczy zawartości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1026" name="Picture 2" descr="http://thisbugslifedotcom.files.wordpress.com/2013/04/tard-grumpy-ca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1844824"/>
            <a:ext cx="3810000" cy="381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2013-07-13</a:t>
            </a:fld>
            <a:r>
              <a:rPr lang="pl-PL" smtClean="0"/>
              <a:t>  |  Gliwice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pPr/>
              <a:t>19</a:t>
            </a:fld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/>
              <a:t>ĆWICZENIE</a:t>
            </a:r>
          </a:p>
          <a:p>
            <a:r>
              <a:rPr lang="pl-PL" dirty="0" smtClean="0"/>
              <a:t>Dla podanych tytułów książek pobrać liczbę </a:t>
            </a:r>
            <a:r>
              <a:rPr lang="pl-PL" dirty="0" err="1" smtClean="0"/>
              <a:t>Tweetów</a:t>
            </a:r>
            <a:r>
              <a:rPr lang="pl-PL" dirty="0" smtClean="0"/>
              <a:t> na ich temat przy użyciu nie-blokującego API</a:t>
            </a:r>
          </a:p>
          <a:p>
            <a:r>
              <a:rPr lang="pl-PL" dirty="0" smtClean="0">
                <a:latin typeface="Consolas" pitchFamily="49" charset="0"/>
                <a:cs typeface="Consolas" pitchFamily="49" charset="0"/>
              </a:rPr>
              <a:t>Wykorzystać</a:t>
            </a:r>
          </a:p>
          <a:p>
            <a:pPr lvl="1"/>
            <a:r>
              <a:rPr lang="pl-PL" dirty="0" err="1" smtClean="0">
                <a:latin typeface="Consolas" pitchFamily="49" charset="0"/>
                <a:cs typeface="Consolas" pitchFamily="49" charset="0"/>
              </a:rPr>
              <a:t>ListeningExecutorService.submit</a:t>
            </a:r>
            <a:endParaRPr lang="pl-PL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pl-PL" dirty="0" err="1" smtClean="0">
                <a:latin typeface="Consolas" pitchFamily="49" charset="0"/>
                <a:cs typeface="Consolas" pitchFamily="49" charset="0"/>
              </a:rPr>
              <a:t>Futures.allAsList</a:t>
            </a:r>
            <a:endParaRPr lang="pl-PL" dirty="0" smtClean="0"/>
          </a:p>
          <a:p>
            <a:r>
              <a:rPr lang="pl-PL" dirty="0" smtClean="0"/>
              <a:t>Uruchamiamy klasę </a:t>
            </a:r>
            <a:r>
              <a:rPr lang="pl-PL" dirty="0" err="1" smtClean="0">
                <a:latin typeface="Consolas" pitchFamily="49" charset="0"/>
                <a:cs typeface="Consolas" pitchFamily="49" charset="0"/>
              </a:rPr>
              <a:t>Task</a:t>
            </a:r>
            <a:r>
              <a:rPr lang="pl-PL" dirty="0" smtClean="0"/>
              <a:t> (Run As → Java </a:t>
            </a:r>
            <a:r>
              <a:rPr lang="pl-PL" dirty="0" err="1" smtClean="0"/>
              <a:t>Application</a:t>
            </a:r>
            <a:r>
              <a:rPr lang="pl-PL" dirty="0" smtClean="0"/>
              <a:t>).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2013-07-13</a:t>
            </a:fld>
            <a:r>
              <a:rPr lang="pl-PL" smtClean="0"/>
              <a:t>  |  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pPr/>
              <a:t>2</a:t>
            </a:fld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Czym jest Scala:</a:t>
            </a:r>
          </a:p>
          <a:p>
            <a:r>
              <a:rPr lang="pl-PL" dirty="0" smtClean="0"/>
              <a:t>Działa pod JVM</a:t>
            </a:r>
          </a:p>
          <a:p>
            <a:r>
              <a:rPr lang="pl-PL" dirty="0" smtClean="0"/>
              <a:t>Statyczne typowanie</a:t>
            </a:r>
          </a:p>
          <a:p>
            <a:r>
              <a:rPr lang="pl-PL" dirty="0" smtClean="0"/>
              <a:t>Mieszany paradygmat</a:t>
            </a:r>
          </a:p>
          <a:p>
            <a:pPr lvl="1"/>
            <a:r>
              <a:rPr lang="pl-PL" dirty="0" smtClean="0"/>
              <a:t>Obiektowy</a:t>
            </a:r>
          </a:p>
          <a:p>
            <a:pPr lvl="1"/>
            <a:r>
              <a:rPr lang="pl-PL" dirty="0" smtClean="0"/>
              <a:t>Funkcyjny</a:t>
            </a:r>
          </a:p>
          <a:p>
            <a:r>
              <a:rPr lang="pl-PL" dirty="0" smtClean="0"/>
              <a:t>Dla zawodowych developerów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="" xmlns:p14="http://schemas.microsoft.com/office/powerpoint/2010/main" val="232566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2013-07-13</a:t>
            </a:fld>
            <a:r>
              <a:rPr lang="pl-PL" smtClean="0"/>
              <a:t>  |  Gliwice</a:t>
            </a:r>
            <a:endParaRPr lang="pl-PL" dirty="0"/>
          </a:p>
        </p:txBody>
      </p:sp>
    </p:spTree>
    <p:extLst>
      <p:ext uri="{BB962C8B-B14F-4D97-AF65-F5344CB8AC3E}">
        <p14:creationId xmlns="" xmlns:p14="http://schemas.microsoft.com/office/powerpoint/2010/main" val="18388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2013-07-13</a:t>
            </a:fld>
            <a:r>
              <a:rPr lang="pl-PL" smtClean="0"/>
              <a:t>  |  Gliwice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pPr/>
              <a:t>3</a:t>
            </a:fld>
            <a:endParaRPr lang="pl-PL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/>
              <a:t>Scala może wyglądać jak Java</a:t>
            </a:r>
          </a:p>
          <a:p>
            <a:pPr>
              <a:buNone/>
            </a:pPr>
            <a:r>
              <a:rPr lang="pl-PL" sz="1600" dirty="0" err="1" smtClean="0">
                <a:latin typeface="Consolas" pitchFamily="49" charset="0"/>
                <a:cs typeface="Consolas" pitchFamily="49" charset="0"/>
              </a:rPr>
              <a:t>package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err="1" smtClean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com.futureprocessing.scala_sugar</a:t>
            </a:r>
            <a:endParaRPr lang="pl-PL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 </a:t>
            </a:r>
          </a:p>
          <a:p>
            <a:pPr>
              <a:buNone/>
            </a:pPr>
            <a:r>
              <a:rPr lang="pl-PL" sz="1600" dirty="0" err="1" smtClean="0">
                <a:latin typeface="Consolas" pitchFamily="49" charset="0"/>
                <a:cs typeface="Consolas" pitchFamily="49" charset="0"/>
              </a:rPr>
              <a:t>object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StringsScalaLikeJava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buNone/>
            </a:pP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 </a:t>
            </a:r>
          </a:p>
          <a:p>
            <a:pPr>
              <a:buNone/>
            </a:pP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pl-PL" sz="1600" dirty="0" err="1" smtClean="0">
                <a:latin typeface="Consolas" pitchFamily="49" charset="0"/>
                <a:cs typeface="Consolas" pitchFamily="49" charset="0"/>
              </a:rPr>
              <a:t>def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padStart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pl-PL" sz="1600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minLength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pl-PL" sz="1600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padChar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pl-PL" sz="1600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): </a:t>
            </a:r>
            <a:r>
              <a:rPr lang="pl-PL" sz="1600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= {</a:t>
            </a:r>
          </a:p>
          <a:p>
            <a:pPr>
              <a:buNone/>
            </a:pP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pl-PL" sz="1600" dirty="0" err="1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pl-PL" sz="1600" dirty="0" err="1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&gt;= 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minLength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buNone/>
            </a:pP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           return 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string</a:t>
            </a:r>
            <a:endParaRPr lang="pl-PL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>
              <a:buNone/>
            </a:pP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pl-PL" sz="1600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sb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pl-PL" sz="1600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StringBuilder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pl-PL" sz="1600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StringBuilder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minLength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       for (</a:t>
            </a:r>
            <a:r>
              <a:rPr lang="pl-PL" sz="16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&lt;- 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pl-PL" sz="1600" dirty="0" err="1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until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minLength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buNone/>
            </a:pPr>
            <a:r>
              <a:rPr lang="pl-PL" sz="16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sb</a:t>
            </a:r>
            <a:r>
              <a:rPr lang="pl-PL" sz="1600" dirty="0" err="1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append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padChar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>
              <a:buNone/>
            </a:pPr>
            <a:r>
              <a:rPr lang="pl-PL" sz="16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sb</a:t>
            </a:r>
            <a:r>
              <a:rPr lang="pl-PL" sz="1600" dirty="0" err="1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append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       return 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sb</a:t>
            </a:r>
            <a:r>
              <a:rPr lang="pl-PL" sz="1600" dirty="0" err="1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toString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buNone/>
            </a:pP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buNone/>
            </a:pP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2013-07-13</a:t>
            </a:fld>
            <a:r>
              <a:rPr lang="pl-PL" smtClean="0"/>
              <a:t>  |  Gliwice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pPr/>
              <a:t>4</a:t>
            </a:fld>
            <a:endParaRPr lang="pl-PL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/>
              <a:t>Scala może wyglądać jak Scala</a:t>
            </a:r>
          </a:p>
          <a:p>
            <a:pPr>
              <a:buNone/>
            </a:pPr>
            <a:r>
              <a:rPr lang="pl-PL" sz="1600" dirty="0" err="1" smtClean="0">
                <a:latin typeface="Consolas" pitchFamily="49" charset="0"/>
                <a:cs typeface="Consolas" pitchFamily="49" charset="0"/>
              </a:rPr>
              <a:t>package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err="1" smtClean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com.futureprocessing.scala_sugar</a:t>
            </a:r>
            <a:endParaRPr lang="pl-PL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  </a:t>
            </a:r>
          </a:p>
          <a:p>
            <a:pPr>
              <a:buNone/>
            </a:pPr>
            <a:r>
              <a:rPr lang="pl-PL" sz="1600" dirty="0" err="1" smtClean="0">
                <a:latin typeface="Consolas" pitchFamily="49" charset="0"/>
                <a:cs typeface="Consolas" pitchFamily="49" charset="0"/>
              </a:rPr>
              <a:t>object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StringsScala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buNone/>
            </a:pP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 </a:t>
            </a:r>
          </a:p>
          <a:p>
            <a:pPr>
              <a:buNone/>
            </a:pP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pl-PL" sz="1600" dirty="0" err="1" smtClean="0">
                <a:latin typeface="Consolas" pitchFamily="49" charset="0"/>
                <a:cs typeface="Consolas" pitchFamily="49" charset="0"/>
              </a:rPr>
              <a:t>def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padStart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pl-PL" sz="1600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minLength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pl-PL" sz="1600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padChar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pl-PL" sz="1600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) =</a:t>
            </a:r>
          </a:p>
          <a:p>
            <a:pPr>
              <a:buNone/>
            </a:pPr>
            <a:r>
              <a:rPr lang="pl-PL" sz="16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padChar</a:t>
            </a:r>
            <a:r>
              <a:rPr lang="pl-PL" sz="1600" dirty="0" err="1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toString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* (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minLength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- 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pl-PL" sz="1600" dirty="0" err="1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) + 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string</a:t>
            </a:r>
            <a:endParaRPr lang="pl-PL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endParaRPr lang="pl-PL" sz="1600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2013-07-13</a:t>
            </a:fld>
            <a:r>
              <a:rPr lang="pl-PL" smtClean="0"/>
              <a:t>  |  Gliwice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pPr/>
              <a:t>5</a:t>
            </a:fld>
            <a:endParaRPr lang="pl-PL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/>
              <a:t>Cukier trzeba jednak stosować z umiarem</a:t>
            </a:r>
          </a:p>
          <a:p>
            <a:pPr>
              <a:buNone/>
            </a:pPr>
            <a:endParaRPr lang="pl-PL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pl-PL" sz="1600" i="1" dirty="0" smtClean="0">
                <a:latin typeface="Consolas" pitchFamily="49" charset="0"/>
                <a:cs typeface="Consolas" pitchFamily="49" charset="0"/>
              </a:rPr>
              <a:t>// </a:t>
            </a:r>
            <a:r>
              <a:rPr lang="pl-PL" sz="1600" i="1" dirty="0" err="1" smtClean="0">
                <a:latin typeface="Consolas" pitchFamily="49" charset="0"/>
                <a:cs typeface="Consolas" pitchFamily="49" charset="0"/>
              </a:rPr>
              <a:t>Using</a:t>
            </a:r>
            <a:r>
              <a:rPr lang="pl-PL" sz="1600" i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i="1" dirty="0" err="1" smtClean="0">
                <a:latin typeface="Consolas" pitchFamily="49" charset="0"/>
                <a:cs typeface="Consolas" pitchFamily="49" charset="0"/>
              </a:rPr>
              <a:t>alternative</a:t>
            </a:r>
            <a:r>
              <a:rPr lang="pl-PL" sz="1600" i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i="1" dirty="0" err="1" smtClean="0">
                <a:latin typeface="Consolas" pitchFamily="49" charset="0"/>
                <a:cs typeface="Consolas" pitchFamily="49" charset="0"/>
              </a:rPr>
              <a:t>syntax</a:t>
            </a:r>
            <a:r>
              <a:rPr lang="pl-PL" sz="1600" i="1" dirty="0" smtClean="0">
                <a:latin typeface="Consolas" pitchFamily="49" charset="0"/>
                <a:cs typeface="Consolas" pitchFamily="49" charset="0"/>
              </a:rPr>
              <a:t> to </a:t>
            </a:r>
            <a:r>
              <a:rPr lang="pl-PL" sz="1600" i="1" dirty="0" err="1" smtClean="0">
                <a:latin typeface="Consolas" pitchFamily="49" charset="0"/>
                <a:cs typeface="Consolas" pitchFamily="49" charset="0"/>
              </a:rPr>
              <a:t>directly</a:t>
            </a:r>
            <a:r>
              <a:rPr lang="pl-PL" sz="1600" i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i="1" dirty="0" err="1" smtClean="0">
                <a:latin typeface="Consolas" pitchFamily="49" charset="0"/>
                <a:cs typeface="Consolas" pitchFamily="49" charset="0"/>
              </a:rPr>
              <a:t>apply</a:t>
            </a:r>
            <a:r>
              <a:rPr lang="pl-PL" sz="1600" i="1" dirty="0" smtClean="0">
                <a:latin typeface="Consolas" pitchFamily="49" charset="0"/>
                <a:cs typeface="Consolas" pitchFamily="49" charset="0"/>
              </a:rPr>
              <a:t> a </a:t>
            </a:r>
            <a:r>
              <a:rPr lang="pl-PL" sz="1600" i="1" dirty="0" err="1" smtClean="0">
                <a:latin typeface="Consolas" pitchFamily="49" charset="0"/>
                <a:cs typeface="Consolas" pitchFamily="49" charset="0"/>
              </a:rPr>
              <a:t>sequence</a:t>
            </a:r>
            <a:r>
              <a:rPr lang="pl-PL" sz="1600" i="1" dirty="0" smtClean="0">
                <a:latin typeface="Consolas" pitchFamily="49" charset="0"/>
                <a:cs typeface="Consolas" pitchFamily="49" charset="0"/>
              </a:rPr>
              <a:t> of N </a:t>
            </a:r>
            <a:r>
              <a:rPr lang="pl-PL" sz="1600" i="1" dirty="0" err="1" smtClean="0">
                <a:latin typeface="Consolas" pitchFamily="49" charset="0"/>
                <a:cs typeface="Consolas" pitchFamily="49" charset="0"/>
              </a:rPr>
              <a:t>applicative</a:t>
            </a:r>
            <a:endParaRPr lang="pl-PL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pl-PL" sz="1600" i="1" dirty="0" smtClean="0">
                <a:latin typeface="Consolas" pitchFamily="49" charset="0"/>
                <a:cs typeface="Consolas" pitchFamily="49" charset="0"/>
              </a:rPr>
              <a:t>// </a:t>
            </a:r>
            <a:r>
              <a:rPr lang="pl-PL" sz="1600" i="1" dirty="0" err="1" smtClean="0">
                <a:latin typeface="Consolas" pitchFamily="49" charset="0"/>
                <a:cs typeface="Consolas" pitchFamily="49" charset="0"/>
              </a:rPr>
              <a:t>arguments</a:t>
            </a:r>
            <a:r>
              <a:rPr lang="pl-PL" sz="1600" i="1" dirty="0" smtClean="0">
                <a:latin typeface="Consolas" pitchFamily="49" charset="0"/>
                <a:cs typeface="Consolas" pitchFamily="49" charset="0"/>
              </a:rPr>
              <a:t> to a </a:t>
            </a:r>
            <a:r>
              <a:rPr lang="pl-PL" sz="1600" i="1" dirty="0" err="1" smtClean="0">
                <a:latin typeface="Consolas" pitchFamily="49" charset="0"/>
                <a:cs typeface="Consolas" pitchFamily="49" charset="0"/>
              </a:rPr>
              <a:t>N-ary</a:t>
            </a:r>
            <a:r>
              <a:rPr lang="pl-PL" sz="1600" i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i="1" dirty="0" err="1" smtClean="0">
                <a:latin typeface="Consolas" pitchFamily="49" charset="0"/>
                <a:cs typeface="Consolas" pitchFamily="49" charset="0"/>
              </a:rPr>
              <a:t>function</a:t>
            </a:r>
            <a:r>
              <a:rPr lang="pl-PL" sz="1600" i="1" dirty="0" smtClean="0">
                <a:latin typeface="Consolas" pitchFamily="49" charset="0"/>
                <a:cs typeface="Consolas" pitchFamily="49" charset="0"/>
              </a:rPr>
              <a:t>.</a:t>
            </a:r>
            <a:endParaRPr lang="pl-PL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pl-PL" sz="1600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a, b, c, d = List(1)</a:t>
            </a:r>
          </a:p>
          <a:p>
            <a:pPr>
              <a:buNone/>
            </a:pP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3" tooltip="(l: List[Int])scalaz.MA[List,Int]"/>
              </a:rPr>
              <a:t>a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4" tooltip="(f: (Int, Int) =&gt; Int)(implicit t: scalaz.Functor[List], implicit ap: scalaz.Apply[List])List[Int]"/>
              </a:rPr>
              <a:t>⊛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 tooltip="List[Int]"/>
              </a:rPr>
              <a:t>b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6" tooltip="(implicit evidence$1: scalaz.CanBuildAnySelf[List])scalaz.Functor[List]"/>
              </a:rPr>
              <a:t>{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 tooltip="Int"/>
              </a:rPr>
              <a:t>_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 tooltip="Int"/>
              </a:rPr>
              <a:t>_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r>
              <a:rPr lang="pl-PL" sz="1600" dirty="0" smtClean="0">
                <a:latin typeface="Consolas" pitchFamily="49" charset="0"/>
                <a:cs typeface="Consolas" pitchFamily="49" charset="0"/>
                <a:hlinkClick r:id="rId3" tooltip="(l: List[Int])scalaz.MA[List,Int]"/>
              </a:rPr>
              <a:t>a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3" tooltip="(b: List[Int])scalaz.ApplicativeBuilder[List,Int,Int]"/>
              </a:rPr>
              <a:t>⊛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 tooltip="List[Int]"/>
              </a:rPr>
              <a:t>b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err="1" smtClean="0">
                <a:latin typeface="Consolas" pitchFamily="49" charset="0"/>
                <a:cs typeface="Consolas" pitchFamily="49" charset="0"/>
                <a:hlinkClick r:id="rId4" tooltip="(f: (Int, Int) =&gt; Int)(implicit t: scalaz.Functor[List], implicit ap: scalaz.Apply[List])List[Int]"/>
              </a:rPr>
              <a:t>apply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{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 tooltip="Int"/>
              </a:rPr>
              <a:t>_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 tooltip="Int"/>
              </a:rPr>
              <a:t>_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3" tooltip="(l: List[Int])scalaz.MA[List,Int]"/>
              </a:rPr>
              <a:t>a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3" tooltip="(b: List[Int])scalaz.ApplicativeBuilder[List,Int,Int]"/>
              </a:rPr>
              <a:t>⊛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 tooltip="List[Int]"/>
              </a:rPr>
              <a:t>b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4" tooltip="(f: (Int, Int, Int) =&gt; Int)(implicit t: scalaz.Functor[List], implicit ap: scalaz.Apply[List])List[Int]"/>
              </a:rPr>
              <a:t>⊛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 tooltip="List[Int]"/>
              </a:rPr>
              <a:t>c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6" tooltip="(implicit evidence$1: scalaz.CanBuildAnySelf[List])scalaz.Functor[List]"/>
              </a:rPr>
              <a:t>{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 tooltip="Int"/>
              </a:rPr>
              <a:t>_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 tooltip="Int"/>
              </a:rPr>
              <a:t>_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 tooltip="Int"/>
              </a:rPr>
              <a:t>_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r>
              <a:rPr lang="pl-PL" sz="1600" dirty="0" smtClean="0">
                <a:latin typeface="Consolas" pitchFamily="49" charset="0"/>
                <a:cs typeface="Consolas" pitchFamily="49" charset="0"/>
                <a:hlinkClick r:id="rId3" tooltip="(l: List[Int])scalaz.MA[List,Int]"/>
              </a:rPr>
              <a:t>a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3" tooltip="(b: List[Int])scalaz.ApplicativeBuilder[List,Int,Int]"/>
              </a:rPr>
              <a:t>⊛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 tooltip="List[Int]"/>
              </a:rPr>
              <a:t>b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4" tooltip="(c: List[Int])scalaz.ApplicativeBuilder[List,Int,Int]#ApplicativeBuilder3[Int]"/>
              </a:rPr>
              <a:t>⊛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 tooltip="List[Int]"/>
              </a:rPr>
              <a:t>c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err="1" smtClean="0">
                <a:latin typeface="Consolas" pitchFamily="49" charset="0"/>
                <a:cs typeface="Consolas" pitchFamily="49" charset="0"/>
                <a:hlinkClick r:id="rId4" tooltip="(f: (Int, Int, Int) =&gt; Int)(implicit t: scalaz.Functor[List], implicit ap: scalaz.Apply[List])List[Int]"/>
              </a:rPr>
              <a:t>apply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{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 tooltip="Int"/>
              </a:rPr>
              <a:t>_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 tooltip="Int"/>
              </a:rPr>
              <a:t>_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 tooltip="Int"/>
              </a:rPr>
              <a:t>_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r>
              <a:rPr lang="pl-PL" sz="1600" dirty="0" smtClean="0">
                <a:latin typeface="Consolas" pitchFamily="49" charset="0"/>
                <a:cs typeface="Consolas" pitchFamily="49" charset="0"/>
                <a:hlinkClick r:id="rId3" tooltip="(l: List[Int])scalaz.MA[List,Int]"/>
              </a:rPr>
              <a:t>a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3" tooltip="(b: List[Int])scalaz.ApplicativeBuilder[List,Int,Int]"/>
              </a:rPr>
              <a:t>⊛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 tooltip="List[Int]"/>
              </a:rPr>
              <a:t>b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4" tooltip="(c: List[Int])scalaz.ApplicativeBuilder[List,Int,Int]#ApplicativeBuilder3[Int]"/>
              </a:rPr>
              <a:t>⊛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 tooltip="List[Int]"/>
              </a:rPr>
              <a:t>c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4" tooltip="(d: List[Int])scalaz.ApplicativeBuilder[List,Int,Int]#ApplicativeBuilder3[Int]#ApplicativeBuilder4[Int]"/>
              </a:rPr>
              <a:t>⊛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 tooltip="List[Int]"/>
              </a:rPr>
              <a:t>d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err="1" smtClean="0">
                <a:latin typeface="Consolas" pitchFamily="49" charset="0"/>
                <a:cs typeface="Consolas" pitchFamily="49" charset="0"/>
                <a:hlinkClick r:id="rId4" tooltip="(f: (Int, Int, Int, Int) =&gt; Int)(implicit t: scalaz.Functor[List], implicit ap: scalaz.Apply[List])List[Int]"/>
              </a:rPr>
              <a:t>apply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{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 tooltip="Int"/>
              </a:rPr>
              <a:t>_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 tooltip="Int"/>
              </a:rPr>
              <a:t>_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 tooltip="Int"/>
              </a:rPr>
              <a:t>_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/>
              </a:rPr>
              <a:t>_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r>
              <a:rPr lang="pl-PL" sz="1600" dirty="0" smtClean="0">
                <a:latin typeface="Consolas" pitchFamily="49" charset="0"/>
                <a:cs typeface="Consolas" pitchFamily="49" charset="0"/>
                <a:hlinkClick r:id="rId3" tooltip="(l: List[Int])scalaz.MA[List,Int]"/>
              </a:rPr>
              <a:t>a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3" tooltip="(b: List[Int])scalaz.ApplicativeBuilder[List,Int,Int]"/>
              </a:rPr>
              <a:t>|@|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 tooltip="List[Int]"/>
              </a:rPr>
              <a:t>b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4" tooltip="(c: List[Int])scalaz.ApplicativeBuilder[List,Int,Int]#ApplicativeBuilder3[Int]"/>
              </a:rPr>
              <a:t>|@|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 tooltip="List[Int]"/>
              </a:rPr>
              <a:t>c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4" tooltip="(d: List[Int])scalaz.ApplicativeBuilder[List,Int,Int]#ApplicativeBuilder3[Int]#ApplicativeBuilder4[Int]"/>
              </a:rPr>
              <a:t>|@|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 tooltip="List[Int]"/>
              </a:rPr>
              <a:t>d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err="1" smtClean="0">
                <a:latin typeface="Consolas" pitchFamily="49" charset="0"/>
                <a:cs typeface="Consolas" pitchFamily="49" charset="0"/>
                <a:hlinkClick r:id="rId4" tooltip="(f: (Int, Int, Int, Int) =&gt; Int)(implicit t: scalaz.Functor[List], implicit ap: scalaz.Apply[List])List[Int]"/>
              </a:rPr>
              <a:t>apply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{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 tooltip="Int"/>
              </a:rPr>
              <a:t>_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 tooltip="Int"/>
              </a:rPr>
              <a:t>_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 tooltip="Int"/>
              </a:rPr>
              <a:t>_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/>
              </a:rPr>
              <a:t>_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} </a:t>
            </a:r>
          </a:p>
          <a:p>
            <a:pPr>
              <a:buNone/>
            </a:pP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 </a:t>
            </a:r>
          </a:p>
          <a:p>
            <a:pPr>
              <a:buNone/>
            </a:pPr>
            <a:endParaRPr lang="pl-PL" sz="1600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2013-07-13</a:t>
            </a:fld>
            <a:r>
              <a:rPr lang="pl-PL" smtClean="0"/>
              <a:t>  |  Gliwice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pPr/>
              <a:t>6</a:t>
            </a:fld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/>
              <a:t>Plan</a:t>
            </a:r>
          </a:p>
          <a:p>
            <a:r>
              <a:rPr lang="pl-PL" dirty="0" err="1" smtClean="0"/>
              <a:t>Type</a:t>
            </a:r>
            <a:r>
              <a:rPr lang="pl-PL" dirty="0" smtClean="0"/>
              <a:t> less, do </a:t>
            </a:r>
            <a:r>
              <a:rPr lang="pl-PL" dirty="0" err="1" smtClean="0"/>
              <a:t>more</a:t>
            </a:r>
            <a:endParaRPr lang="pl-PL" dirty="0" smtClean="0"/>
          </a:p>
          <a:p>
            <a:r>
              <a:rPr lang="pl-PL" dirty="0" smtClean="0"/>
              <a:t>Funkcje jako obywatele pierwszej kategorii</a:t>
            </a:r>
          </a:p>
          <a:p>
            <a:r>
              <a:rPr lang="pl-PL" dirty="0" smtClean="0"/>
              <a:t>Struktura plików</a:t>
            </a:r>
          </a:p>
          <a:p>
            <a:r>
              <a:rPr lang="pl-PL" dirty="0" err="1" smtClean="0"/>
              <a:t>Case</a:t>
            </a:r>
            <a:r>
              <a:rPr lang="pl-PL" dirty="0" smtClean="0"/>
              <a:t> </a:t>
            </a:r>
            <a:r>
              <a:rPr lang="pl-PL" dirty="0" err="1" smtClean="0"/>
              <a:t>classes</a:t>
            </a:r>
            <a:endParaRPr lang="pl-PL" dirty="0" smtClean="0"/>
          </a:p>
          <a:p>
            <a:r>
              <a:rPr lang="pl-PL" dirty="0" smtClean="0"/>
              <a:t>Paradygmat obiektowy</a:t>
            </a:r>
          </a:p>
          <a:p>
            <a:r>
              <a:rPr lang="pl-PL" dirty="0" err="1" smtClean="0"/>
              <a:t>Pattern</a:t>
            </a:r>
            <a:r>
              <a:rPr lang="pl-PL" dirty="0" smtClean="0"/>
              <a:t> </a:t>
            </a:r>
            <a:r>
              <a:rPr lang="pl-PL" dirty="0" err="1" smtClean="0"/>
              <a:t>matching</a:t>
            </a:r>
            <a:endParaRPr lang="pl-PL" dirty="0" smtClean="0"/>
          </a:p>
          <a:p>
            <a:r>
              <a:rPr lang="pl-PL" dirty="0" err="1" smtClean="0"/>
              <a:t>For-comprehensions</a:t>
            </a:r>
            <a:endParaRPr lang="pl-PL" dirty="0" smtClean="0"/>
          </a:p>
          <a:p>
            <a:r>
              <a:rPr lang="pl-PL" dirty="0" err="1" smtClean="0"/>
              <a:t>Implicits</a:t>
            </a:r>
            <a:endParaRPr lang="pl-PL" dirty="0" smtClean="0"/>
          </a:p>
          <a:p>
            <a:r>
              <a:rPr lang="pl-PL" dirty="0" smtClean="0"/>
              <a:t>Operatory</a:t>
            </a:r>
            <a:endParaRPr lang="pl-PL" dirty="0" smtClean="0"/>
          </a:p>
          <a:p>
            <a:pPr>
              <a:buNone/>
            </a:pPr>
            <a:endParaRPr lang="pl-PL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2013-07-13</a:t>
            </a:fld>
            <a:r>
              <a:rPr lang="pl-PL" smtClean="0"/>
              <a:t>  |  Gliwice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pPr/>
              <a:t>7</a:t>
            </a:fld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err="1" smtClean="0"/>
              <a:t>Type</a:t>
            </a:r>
            <a:r>
              <a:rPr lang="pl-PL" dirty="0" smtClean="0"/>
              <a:t> less, do </a:t>
            </a:r>
            <a:r>
              <a:rPr lang="pl-PL" dirty="0" err="1" smtClean="0"/>
              <a:t>more</a:t>
            </a:r>
            <a:endParaRPr lang="pl-PL" dirty="0" smtClean="0"/>
          </a:p>
          <a:p>
            <a:r>
              <a:rPr lang="pl-PL" dirty="0" smtClean="0"/>
              <a:t>Nieobowiązkowe:</a:t>
            </a:r>
          </a:p>
          <a:p>
            <a:pPr lvl="1"/>
            <a:r>
              <a:rPr lang="pl-PL" dirty="0" smtClean="0"/>
              <a:t>Średniki</a:t>
            </a:r>
          </a:p>
          <a:p>
            <a:pPr lvl="1"/>
            <a:r>
              <a:rPr lang="pl-PL" dirty="0" smtClean="0"/>
              <a:t>„return”</a:t>
            </a:r>
          </a:p>
          <a:p>
            <a:pPr lvl="1"/>
            <a:r>
              <a:rPr lang="pl-PL" dirty="0" smtClean="0"/>
              <a:t>Nawiasy klamrowe w metodach, które składają się z jednego wyrażenia</a:t>
            </a:r>
          </a:p>
          <a:p>
            <a:pPr lvl="1"/>
            <a:r>
              <a:rPr lang="pl-PL" dirty="0" smtClean="0"/>
              <a:t>Duża część typów może zostać wydedukowana</a:t>
            </a:r>
          </a:p>
          <a:p>
            <a:pPr lvl="1"/>
            <a:r>
              <a:rPr lang="pl-PL" dirty="0" smtClean="0"/>
              <a:t>W prostych przypadkach kropki i nawiasy</a:t>
            </a:r>
          </a:p>
          <a:p>
            <a:r>
              <a:rPr lang="pl-PL" dirty="0" err="1" smtClean="0"/>
              <a:t>String</a:t>
            </a:r>
            <a:r>
              <a:rPr lang="pl-PL" dirty="0" smtClean="0"/>
              <a:t> </a:t>
            </a:r>
            <a:r>
              <a:rPr lang="pl-PL" dirty="0" err="1" smtClean="0"/>
              <a:t>interpolation</a:t>
            </a:r>
            <a:endParaRPr lang="pl-PL" dirty="0" smtClean="0"/>
          </a:p>
          <a:p>
            <a:r>
              <a:rPr lang="pl-PL" dirty="0" err="1" smtClean="0"/>
              <a:t>Type</a:t>
            </a:r>
            <a:r>
              <a:rPr lang="pl-PL" dirty="0" smtClean="0"/>
              <a:t> </a:t>
            </a:r>
            <a:r>
              <a:rPr lang="pl-PL" dirty="0" err="1" smtClean="0"/>
              <a:t>inference</a:t>
            </a:r>
            <a:endParaRPr lang="pl-PL" dirty="0" smtClean="0"/>
          </a:p>
          <a:p>
            <a:r>
              <a:rPr lang="pl-PL" dirty="0" smtClean="0"/>
              <a:t>Adnotacja </a:t>
            </a:r>
            <a:r>
              <a:rPr lang="pl-PL" dirty="0" smtClean="0">
                <a:latin typeface="Consolas" pitchFamily="49" charset="0"/>
                <a:cs typeface="Consolas" pitchFamily="49" charset="0"/>
              </a:rPr>
              <a:t>@</a:t>
            </a:r>
            <a:r>
              <a:rPr lang="pl-PL" dirty="0" err="1" smtClean="0">
                <a:latin typeface="Consolas" pitchFamily="49" charset="0"/>
                <a:cs typeface="Consolas" pitchFamily="49" charset="0"/>
              </a:rPr>
              <a:t>BeanProperty</a:t>
            </a:r>
            <a:endParaRPr lang="pl-PL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2013-07-13</a:t>
            </a:fld>
            <a:r>
              <a:rPr lang="pl-PL" smtClean="0"/>
              <a:t>  |  Gliwice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pPr/>
              <a:t>8</a:t>
            </a:fld>
            <a:endParaRPr lang="pl-PL"/>
          </a:p>
        </p:txBody>
      </p:sp>
      <p:sp>
        <p:nvSpPr>
          <p:cNvPr id="8" name="Symbol zastępczy zawartości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err="1" smtClean="0"/>
              <a:t>Type</a:t>
            </a:r>
            <a:r>
              <a:rPr lang="pl-PL" dirty="0" smtClean="0"/>
              <a:t> </a:t>
            </a:r>
            <a:r>
              <a:rPr lang="pl-PL" dirty="0" err="1" smtClean="0"/>
              <a:t>inference</a:t>
            </a:r>
            <a:endParaRPr lang="pl-PL" dirty="0" smtClean="0"/>
          </a:p>
          <a:p>
            <a:r>
              <a:rPr lang="pl-PL" dirty="0" err="1" smtClean="0"/>
              <a:t>Diamond</a:t>
            </a:r>
            <a:r>
              <a:rPr lang="pl-PL" dirty="0" smtClean="0"/>
              <a:t> operator w Javie to </a:t>
            </a:r>
            <a:r>
              <a:rPr lang="pl-PL" dirty="0" err="1" smtClean="0"/>
              <a:t>pikuś</a:t>
            </a:r>
            <a:endParaRPr lang="pl-PL" dirty="0" smtClean="0"/>
          </a:p>
          <a:p>
            <a:r>
              <a:rPr lang="pl-PL" dirty="0" smtClean="0"/>
              <a:t>Jeśli typ da się wydedukować, to kompilator to robi</a:t>
            </a:r>
          </a:p>
          <a:p>
            <a:r>
              <a:rPr lang="pl-PL" dirty="0" smtClean="0"/>
              <a:t>Należy podawać typ dla:</a:t>
            </a:r>
          </a:p>
          <a:p>
            <a:pPr lvl="1"/>
            <a:r>
              <a:rPr lang="pl-PL" dirty="0" smtClean="0"/>
              <a:t>Argumentów funkcji</a:t>
            </a:r>
          </a:p>
          <a:p>
            <a:pPr lvl="1"/>
            <a:r>
              <a:rPr lang="pl-PL" dirty="0" smtClean="0"/>
              <a:t>Zwracanego typu dla metody abstrakcyjnej</a:t>
            </a:r>
          </a:p>
          <a:p>
            <a:pPr lvl="1"/>
            <a:r>
              <a:rPr lang="pl-PL" dirty="0" smtClean="0"/>
              <a:t>Inicjalizacji pustej tablicy/listy</a:t>
            </a:r>
          </a:p>
          <a:p>
            <a:r>
              <a:rPr lang="pl-PL" dirty="0" smtClean="0"/>
              <a:t>Nie należy podawać typu dla:</a:t>
            </a:r>
          </a:p>
          <a:p>
            <a:pPr lvl="1"/>
            <a:r>
              <a:rPr lang="pl-PL" dirty="0" smtClean="0"/>
              <a:t>Pól klasy</a:t>
            </a:r>
          </a:p>
          <a:p>
            <a:pPr lvl="1"/>
            <a:r>
              <a:rPr lang="pl-PL" dirty="0" smtClean="0"/>
              <a:t>Zmiennych lokalnych</a:t>
            </a:r>
          </a:p>
          <a:p>
            <a:pPr lvl="1"/>
            <a:r>
              <a:rPr lang="pl-PL" dirty="0" smtClean="0"/>
              <a:t>Zwracanego typu dla konkretnej implementacji metody</a:t>
            </a:r>
          </a:p>
          <a:p>
            <a:r>
              <a:rPr lang="pl-PL" dirty="0" smtClean="0"/>
              <a:t>Oczywiście typ można podawać zawsze</a:t>
            </a:r>
            <a:endParaRPr lang="pl-PL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2013-07-13</a:t>
            </a:fld>
            <a:r>
              <a:rPr lang="pl-PL" smtClean="0"/>
              <a:t>  |  Gliwice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pPr/>
              <a:t>9</a:t>
            </a:fld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/>
              <a:t>Funkcje jako obywatele pierwszej kategorii</a:t>
            </a:r>
          </a:p>
          <a:p>
            <a:r>
              <a:rPr lang="pl-PL" dirty="0" smtClean="0"/>
              <a:t>W Scali funkcja również jest obiektem, który można:</a:t>
            </a:r>
          </a:p>
          <a:p>
            <a:pPr lvl="1"/>
            <a:r>
              <a:rPr lang="pl-PL" dirty="0" smtClean="0"/>
              <a:t>Przekazywać jako argument innej funkcji</a:t>
            </a:r>
          </a:p>
          <a:p>
            <a:pPr lvl="1"/>
            <a:r>
              <a:rPr lang="pl-PL" dirty="0" smtClean="0"/>
              <a:t>Zwracać go jako wynik funkcji</a:t>
            </a:r>
          </a:p>
          <a:p>
            <a:pPr lvl="1"/>
            <a:r>
              <a:rPr lang="pl-PL" dirty="0" smtClean="0"/>
              <a:t>Zapisywać jako zmienna lokalna/obiektu</a:t>
            </a:r>
          </a:p>
          <a:p>
            <a:pPr lvl="1"/>
            <a:r>
              <a:rPr lang="pl-PL" dirty="0" smtClean="0"/>
              <a:t>Itp.</a:t>
            </a:r>
          </a:p>
          <a:p>
            <a:r>
              <a:rPr lang="pl-PL" dirty="0" smtClean="0"/>
              <a:t>Funkcja jest typu Function1&lt;T1, R&gt;, Function2&lt;T1, T2, R&gt;, … FunctionN&lt;T1, …, TN, R&gt;</a:t>
            </a:r>
          </a:p>
          <a:p>
            <a:r>
              <a:rPr lang="pl-PL" dirty="0" smtClean="0"/>
              <a:t>Uproszczone funkcje anonimowe</a:t>
            </a:r>
          </a:p>
          <a:p>
            <a:r>
              <a:rPr lang="pl-PL" dirty="0" err="1" smtClean="0"/>
              <a:t>Currying</a:t>
            </a:r>
            <a:endParaRPr lang="pl-P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F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_Oran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ontent_Gree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ontent_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Content_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PresentationFP</Template>
  <TotalTime>2225</TotalTime>
  <Words>598</Words>
  <Application>Microsoft Office PowerPoint</Application>
  <PresentationFormat>Pokaz na ekranie (4:3)</PresentationFormat>
  <Paragraphs>190</Paragraphs>
  <Slides>20</Slides>
  <Notes>11</Notes>
  <HiddenSlides>0</HiddenSlides>
  <MMClips>0</MMClips>
  <ScaleCrop>false</ScaleCrop>
  <HeadingPairs>
    <vt:vector size="4" baseType="variant">
      <vt:variant>
        <vt:lpstr>Motyw</vt:lpstr>
      </vt:variant>
      <vt:variant>
        <vt:i4>5</vt:i4>
      </vt:variant>
      <vt:variant>
        <vt:lpstr>Tytuły slajdów</vt:lpstr>
      </vt:variant>
      <vt:variant>
        <vt:i4>20</vt:i4>
      </vt:variant>
    </vt:vector>
  </HeadingPairs>
  <TitlesOfParts>
    <vt:vector size="25" baseType="lpstr">
      <vt:lpstr>PresentationFP</vt:lpstr>
      <vt:lpstr>Content_Orange</vt:lpstr>
      <vt:lpstr>Content_Green</vt:lpstr>
      <vt:lpstr>Content_Blue</vt:lpstr>
      <vt:lpstr>1_Content_Blue</vt:lpstr>
      <vt:lpstr>Slajd 1</vt:lpstr>
      <vt:lpstr>Slajd 2</vt:lpstr>
      <vt:lpstr>Slajd 3</vt:lpstr>
      <vt:lpstr>Slajd 4</vt:lpstr>
      <vt:lpstr>Slajd 5</vt:lpstr>
      <vt:lpstr>Slajd 6</vt:lpstr>
      <vt:lpstr>Slajd 7</vt:lpstr>
      <vt:lpstr>Slajd 8</vt:lpstr>
      <vt:lpstr>Slajd 9</vt:lpstr>
      <vt:lpstr>Slajd 10</vt:lpstr>
      <vt:lpstr>Slajd 11</vt:lpstr>
      <vt:lpstr>Slajd 12</vt:lpstr>
      <vt:lpstr>Slajd 13</vt:lpstr>
      <vt:lpstr>Slajd 14</vt:lpstr>
      <vt:lpstr>Slajd 15</vt:lpstr>
      <vt:lpstr>Slajd 16</vt:lpstr>
      <vt:lpstr>Slajd 17</vt:lpstr>
      <vt:lpstr>Slajd 18</vt:lpstr>
      <vt:lpstr>Slajd 19</vt:lpstr>
      <vt:lpstr>Slajd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Pushman</dc:creator>
  <cp:lastModifiedBy>Pushman</cp:lastModifiedBy>
  <cp:revision>115</cp:revision>
  <dcterms:created xsi:type="dcterms:W3CDTF">2013-05-07T13:25:51Z</dcterms:created>
  <dcterms:modified xsi:type="dcterms:W3CDTF">2013-07-13T18:17:31Z</dcterms:modified>
</cp:coreProperties>
</file>