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61" r:id="rId2"/>
    <p:sldId id="263" r:id="rId3"/>
    <p:sldId id="264" r:id="rId4"/>
    <p:sldId id="265" r:id="rId5"/>
    <p:sldId id="256" r:id="rId6"/>
    <p:sldId id="257" r:id="rId7"/>
    <p:sldId id="258" r:id="rId8"/>
    <p:sldId id="259" r:id="rId9"/>
    <p:sldId id="26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C346-153E-439B-B59A-72B20313F9E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E088-304C-4498-98B3-3069DEFA6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0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C346-153E-439B-B59A-72B20313F9E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E088-304C-4498-98B3-3069DEFA6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56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C346-153E-439B-B59A-72B20313F9E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E088-304C-4498-98B3-3069DEFA6CD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9007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C346-153E-439B-B59A-72B20313F9E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E088-304C-4498-98B3-3069DEFA6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88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C346-153E-439B-B59A-72B20313F9E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E088-304C-4498-98B3-3069DEFA6CD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3933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C346-153E-439B-B59A-72B20313F9E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E088-304C-4498-98B3-3069DEFA6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715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C346-153E-439B-B59A-72B20313F9E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E088-304C-4498-98B3-3069DEFA6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761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C346-153E-439B-B59A-72B20313F9E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E088-304C-4498-98B3-3069DEFA6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05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C346-153E-439B-B59A-72B20313F9E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E088-304C-4498-98B3-3069DEFA6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11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C346-153E-439B-B59A-72B20313F9E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E088-304C-4498-98B3-3069DEFA6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54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C346-153E-439B-B59A-72B20313F9E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E088-304C-4498-98B3-3069DEFA6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78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C346-153E-439B-B59A-72B20313F9E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E088-304C-4498-98B3-3069DEFA6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41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C346-153E-439B-B59A-72B20313F9E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E088-304C-4498-98B3-3069DEFA6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9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C346-153E-439B-B59A-72B20313F9E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E088-304C-4498-98B3-3069DEFA6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97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C346-153E-439B-B59A-72B20313F9E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E088-304C-4498-98B3-3069DEFA6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55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C346-153E-439B-B59A-72B20313F9E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E088-304C-4498-98B3-3069DEFA6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78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7C346-153E-439B-B59A-72B20313F9E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E7E088-304C-4498-98B3-3069DEFA6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85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LAtPHANEfQ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B95CF17-A222-47A3-8FFF-9C9D1F743B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167" y1="57167" x2="53500" y2="57500"/>
                        <a14:foregroundMark x1="50000" y1="25833" x2="60000" y2="25000"/>
                        <a14:foregroundMark x1="22667" y1="47667" x2="21667" y2="54833"/>
                        <a14:foregroundMark x1="13000" y1="56333" x2="13667" y2="58167"/>
                        <a14:foregroundMark x1="19333" y1="67000" x2="22333" y2="69167"/>
                        <a14:foregroundMark x1="35000" y1="76333" x2="41000" y2="78000"/>
                        <a14:foregroundMark x1="28500" y1="73333" x2="31167" y2="74667"/>
                        <a14:foregroundMark x1="24000" y1="70000" x2="27333" y2="71667"/>
                        <a14:foregroundMark x1="24667" y1="69833" x2="29333" y2="72333"/>
                        <a14:foregroundMark x1="23333" y1="68333" x2="26833" y2="70333"/>
                        <a14:backgroundMark x1="26123" y1="75965" x2="31667" y2="80333"/>
                        <a14:backgroundMark x1="22348" y1="72991" x2="26111" y2="75956"/>
                        <a14:backgroundMark x1="20667" y1="71667" x2="21735" y2="72508"/>
                        <a14:backgroundMark x1="31667" y1="80333" x2="46667" y2="83167"/>
                        <a14:backgroundMark x1="53167" y1="80333" x2="58500" y2="82833"/>
                        <a14:backgroundMark x1="50333" y1="72333" x2="51500" y2="73833"/>
                        <a14:backgroundMark x1="50667" y1="73500" x2="51500" y2="75667"/>
                        <a14:backgroundMark x1="75167" y1="55333" x2="78833" y2="51833"/>
                        <a14:backgroundMark x1="18167" y1="62333" x2="21325" y2="65117"/>
                        <a14:backgroundMark x1="32808" y1="72849" x2="34500" y2="73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2102" b="9201"/>
          <a:stretch/>
        </p:blipFill>
        <p:spPr bwMode="auto"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6ED519-A7E6-4E99-A6B4-24AAAE0B3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US" altLang="ko-KR" sz="4800"/>
              <a:t>Make Arduino RC Car</a:t>
            </a:r>
            <a:endParaRPr lang="ko-KR" altLang="en-US" sz="48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0D4EA7-5E89-47A5-9F96-15CDEB2FF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en-US" altLang="ko-KR" sz="1600"/>
              <a:t>Remote controller</a:t>
            </a:r>
          </a:p>
          <a:p>
            <a:r>
              <a:rPr lang="en-US" altLang="ko-KR" sz="1600"/>
              <a:t>(</a:t>
            </a:r>
            <a:r>
              <a:rPr lang="ko-KR" altLang="en-US" sz="1600"/>
              <a:t>리모컨</a:t>
            </a:r>
            <a:r>
              <a:rPr lang="en-US" altLang="ko-KR" sz="1600"/>
              <a:t>)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12919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41F8C7A-AFCC-494B-82AE-2AE1EBB41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49" y="1879600"/>
            <a:ext cx="5183997" cy="403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49CAAAD5-68DE-4B12-A8E1-81B7E120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45" y="124615"/>
            <a:ext cx="8596668" cy="1320800"/>
          </a:xfrm>
        </p:spPr>
        <p:txBody>
          <a:bodyPr/>
          <a:lstStyle/>
          <a:p>
            <a:r>
              <a:rPr lang="en-US" altLang="ko-KR" dirty="0"/>
              <a:t>DC </a:t>
            </a:r>
            <a:r>
              <a:rPr lang="ko-KR" altLang="en-US" dirty="0"/>
              <a:t>모터 실습 회로도 및 코드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CAB0C1-8DF5-4884-9928-A895D66A1983}"/>
              </a:ext>
            </a:extLst>
          </p:cNvPr>
          <p:cNvSpPr txBox="1"/>
          <p:nvPr/>
        </p:nvSpPr>
        <p:spPr>
          <a:xfrm>
            <a:off x="5861331" y="751815"/>
            <a:ext cx="4202206" cy="5940088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// </a:t>
            </a:r>
            <a:r>
              <a:rPr lang="ko-KR" altLang="en-US" sz="1000" dirty="0" err="1"/>
              <a:t>아두이노</a:t>
            </a:r>
            <a:r>
              <a:rPr lang="ko-KR" altLang="en-US" sz="1000" dirty="0"/>
              <a:t> 연결된 핀 설정</a:t>
            </a:r>
          </a:p>
          <a:p>
            <a:r>
              <a:rPr lang="ko-KR" altLang="en-US" sz="1000" dirty="0"/>
              <a:t>#define ENA 10</a:t>
            </a:r>
          </a:p>
          <a:p>
            <a:r>
              <a:rPr lang="ko-KR" altLang="en-US" sz="1000" dirty="0"/>
              <a:t>#define ENB 5</a:t>
            </a:r>
          </a:p>
          <a:p>
            <a:r>
              <a:rPr lang="ko-KR" altLang="en-US" sz="1000" dirty="0"/>
              <a:t>#define EN1 9</a:t>
            </a:r>
          </a:p>
          <a:p>
            <a:r>
              <a:rPr lang="ko-KR" altLang="en-US" sz="1000" dirty="0"/>
              <a:t>#define EN2 8</a:t>
            </a:r>
          </a:p>
          <a:p>
            <a:r>
              <a:rPr lang="ko-KR" altLang="en-US" sz="1000" dirty="0"/>
              <a:t>#define EN3 7</a:t>
            </a:r>
          </a:p>
          <a:p>
            <a:r>
              <a:rPr lang="ko-KR" altLang="en-US" sz="1000" dirty="0"/>
              <a:t>#define EN4 6</a:t>
            </a:r>
          </a:p>
          <a:p>
            <a:r>
              <a:rPr lang="ko-KR" altLang="en-US" sz="1000" dirty="0" err="1">
                <a:solidFill>
                  <a:srgbClr val="FF0000"/>
                </a:solidFill>
              </a:rPr>
              <a:t>int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 err="1">
                <a:solidFill>
                  <a:srgbClr val="FF0000"/>
                </a:solidFill>
              </a:rPr>
              <a:t>Motor_speed</a:t>
            </a:r>
            <a:r>
              <a:rPr lang="ko-KR" altLang="en-US" sz="1000" dirty="0">
                <a:solidFill>
                  <a:srgbClr val="FF0000"/>
                </a:solidFill>
              </a:rPr>
              <a:t> = 100; // 모터 속도 PWM 100으로 설정 0~255</a:t>
            </a:r>
          </a:p>
          <a:p>
            <a:r>
              <a:rPr lang="ko-KR" altLang="en-US" sz="1000" dirty="0" err="1"/>
              <a:t>void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setup</a:t>
            </a:r>
            <a:r>
              <a:rPr lang="ko-KR" altLang="en-US" sz="1000" dirty="0"/>
              <a:t>()</a:t>
            </a:r>
          </a:p>
          <a:p>
            <a:r>
              <a:rPr lang="ko-KR" altLang="en-US" sz="1000" dirty="0"/>
              <a:t>{</a:t>
            </a:r>
          </a:p>
          <a:p>
            <a:r>
              <a:rPr lang="ko-KR" altLang="en-US" sz="1000" dirty="0"/>
              <a:t>  // PWM </a:t>
            </a:r>
            <a:r>
              <a:rPr lang="ko-KR" altLang="en-US" sz="1000" dirty="0" err="1"/>
              <a:t>제어핀</a:t>
            </a:r>
            <a:r>
              <a:rPr lang="ko-KR" altLang="en-US" sz="1000" dirty="0"/>
              <a:t> 출력 설정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pinMode</a:t>
            </a:r>
            <a:r>
              <a:rPr lang="ko-KR" altLang="en-US" sz="1000" dirty="0"/>
              <a:t>(ENA, OUTPUT);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pinMode</a:t>
            </a:r>
            <a:r>
              <a:rPr lang="ko-KR" altLang="en-US" sz="1000" dirty="0"/>
              <a:t>(ENB, OUTPUT);</a:t>
            </a:r>
          </a:p>
          <a:p>
            <a:r>
              <a:rPr lang="ko-KR" altLang="en-US" sz="1000" dirty="0"/>
              <a:t>  // 방향 </a:t>
            </a:r>
            <a:r>
              <a:rPr lang="ko-KR" altLang="en-US" sz="1000" dirty="0" err="1"/>
              <a:t>제어핀</a:t>
            </a:r>
            <a:r>
              <a:rPr lang="ko-KR" altLang="en-US" sz="1000" dirty="0"/>
              <a:t> 출력 설정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pinMode</a:t>
            </a:r>
            <a:r>
              <a:rPr lang="ko-KR" altLang="en-US" sz="1000" dirty="0"/>
              <a:t>(EN1, OUTPUT);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pinMode</a:t>
            </a:r>
            <a:r>
              <a:rPr lang="ko-KR" altLang="en-US" sz="1000" dirty="0"/>
              <a:t>(EN2, OUTPUT);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pinMode</a:t>
            </a:r>
            <a:r>
              <a:rPr lang="ko-KR" altLang="en-US" sz="1000" dirty="0"/>
              <a:t>(EN3, OUTPUT);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pinMode</a:t>
            </a:r>
            <a:r>
              <a:rPr lang="ko-KR" altLang="en-US" sz="1000" dirty="0"/>
              <a:t>(EN4, OUTPUT);</a:t>
            </a:r>
          </a:p>
          <a:p>
            <a:r>
              <a:rPr lang="ko-KR" altLang="en-US" sz="1000" dirty="0"/>
              <a:t>}</a:t>
            </a:r>
          </a:p>
          <a:p>
            <a:r>
              <a:rPr lang="ko-KR" altLang="en-US" sz="1000" dirty="0" err="1"/>
              <a:t>void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loop</a:t>
            </a:r>
            <a:r>
              <a:rPr lang="ko-KR" altLang="en-US" sz="1000" dirty="0"/>
              <a:t>()</a:t>
            </a:r>
          </a:p>
          <a:p>
            <a:r>
              <a:rPr lang="ko-KR" altLang="en-US" sz="1000" dirty="0"/>
              <a:t>{</a:t>
            </a:r>
          </a:p>
          <a:p>
            <a:r>
              <a:rPr lang="ko-KR" altLang="en-US" sz="1000" dirty="0"/>
              <a:t>  // 모터 A,B </a:t>
            </a:r>
            <a:r>
              <a:rPr lang="ko-KR" altLang="en-US" sz="1000" dirty="0" err="1"/>
              <a:t>정방향</a:t>
            </a:r>
            <a:endParaRPr lang="ko-KR" altLang="en-US" sz="1000" dirty="0"/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(EN1, HIGH);   // </a:t>
            </a:r>
            <a:r>
              <a:rPr lang="ko-KR" altLang="en-US" sz="1000" dirty="0" err="1"/>
              <a:t>모터A</a:t>
            </a:r>
            <a:r>
              <a:rPr lang="ko-KR" altLang="en-US" sz="1000" dirty="0"/>
              <a:t> 설정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(EN2, LOW);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analogWrite</a:t>
            </a:r>
            <a:r>
              <a:rPr lang="ko-KR" altLang="en-US" sz="1000" dirty="0"/>
              <a:t>(ENA, </a:t>
            </a:r>
            <a:r>
              <a:rPr lang="ko-KR" altLang="en-US" sz="1000" dirty="0" err="1"/>
              <a:t>Motor_speed</a:t>
            </a:r>
            <a:r>
              <a:rPr lang="ko-KR" altLang="en-US" sz="1000" dirty="0"/>
              <a:t>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(EN3, HIGH);  // </a:t>
            </a:r>
            <a:r>
              <a:rPr lang="ko-KR" altLang="en-US" sz="1000" dirty="0" err="1"/>
              <a:t>모터B설정</a:t>
            </a:r>
            <a:endParaRPr lang="ko-KR" altLang="en-US" sz="1000" dirty="0"/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(EN4, LOW);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analogWrite</a:t>
            </a:r>
            <a:r>
              <a:rPr lang="ko-KR" altLang="en-US" sz="1000" dirty="0"/>
              <a:t>(ENB, </a:t>
            </a:r>
            <a:r>
              <a:rPr lang="ko-KR" altLang="en-US" sz="1000" dirty="0" err="1"/>
              <a:t>Motor_speed</a:t>
            </a:r>
            <a:r>
              <a:rPr lang="ko-KR" altLang="en-US" sz="1000" dirty="0"/>
              <a:t>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delay</a:t>
            </a:r>
            <a:r>
              <a:rPr lang="ko-KR" altLang="en-US" sz="1000" dirty="0"/>
              <a:t>(3000);          // 3초동안 </a:t>
            </a:r>
            <a:r>
              <a:rPr lang="ko-KR" altLang="en-US" sz="1000" dirty="0" err="1"/>
              <a:t>정방향</a:t>
            </a:r>
            <a:r>
              <a:rPr lang="ko-KR" altLang="en-US" sz="1000" dirty="0"/>
              <a:t> 회전</a:t>
            </a:r>
          </a:p>
          <a:p>
            <a:r>
              <a:rPr lang="ko-KR" altLang="en-US" sz="1000" dirty="0"/>
              <a:t>  // </a:t>
            </a:r>
            <a:r>
              <a:rPr lang="ko-KR" altLang="en-US" sz="1000" dirty="0" err="1"/>
              <a:t>모터A,B</a:t>
            </a:r>
            <a:r>
              <a:rPr lang="ko-KR" altLang="en-US" sz="1000" dirty="0"/>
              <a:t> 역방향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(EN1, LOW);  // </a:t>
            </a:r>
            <a:r>
              <a:rPr lang="ko-KR" altLang="en-US" sz="1000" dirty="0" err="1"/>
              <a:t>모터A설정</a:t>
            </a:r>
            <a:endParaRPr lang="ko-KR" altLang="en-US" sz="1000" dirty="0"/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(EN2, HIGH);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analogWrite</a:t>
            </a:r>
            <a:r>
              <a:rPr lang="ko-KR" altLang="en-US" sz="1000" dirty="0"/>
              <a:t>(ENA, </a:t>
            </a:r>
            <a:r>
              <a:rPr lang="ko-KR" altLang="en-US" sz="1000" dirty="0" err="1"/>
              <a:t>Motor_speed</a:t>
            </a:r>
            <a:r>
              <a:rPr lang="ko-KR" altLang="en-US" sz="1000" dirty="0"/>
              <a:t>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(EN3, LOW); // </a:t>
            </a:r>
            <a:r>
              <a:rPr lang="ko-KR" altLang="en-US" sz="1000" dirty="0" err="1"/>
              <a:t>모터B설정</a:t>
            </a:r>
            <a:endParaRPr lang="ko-KR" altLang="en-US" sz="1000" dirty="0"/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(EN4, HIGH);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analogWrite</a:t>
            </a:r>
            <a:r>
              <a:rPr lang="ko-KR" altLang="en-US" sz="1000" dirty="0"/>
              <a:t>(ENB, </a:t>
            </a:r>
            <a:r>
              <a:rPr lang="ko-KR" altLang="en-US" sz="1000" dirty="0" err="1"/>
              <a:t>Motor_speed</a:t>
            </a:r>
            <a:r>
              <a:rPr lang="ko-KR" altLang="en-US" sz="1000" dirty="0"/>
              <a:t>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delay</a:t>
            </a:r>
            <a:r>
              <a:rPr lang="ko-KR" altLang="en-US" sz="1000" dirty="0"/>
              <a:t>(3000);       // 3초동안 역방향 회전</a:t>
            </a:r>
          </a:p>
          <a:p>
            <a:r>
              <a:rPr lang="ko-KR" altLang="en-US" sz="1000" dirty="0"/>
              <a:t>}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B5023F1-ABE0-4170-8F14-AF74D091B3BE}"/>
              </a:ext>
            </a:extLst>
          </p:cNvPr>
          <p:cNvSpPr/>
          <p:nvPr/>
        </p:nvSpPr>
        <p:spPr>
          <a:xfrm>
            <a:off x="5718048" y="2011680"/>
            <a:ext cx="4511040" cy="16824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01AEF72-0FD6-40E0-9F35-B713CC14047B}"/>
              </a:ext>
            </a:extLst>
          </p:cNvPr>
          <p:cNvSpPr/>
          <p:nvPr/>
        </p:nvSpPr>
        <p:spPr>
          <a:xfrm>
            <a:off x="5706914" y="3697957"/>
            <a:ext cx="4511040" cy="29939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3BCDAF-F253-4A31-BFD0-7735AE736C5B}"/>
              </a:ext>
            </a:extLst>
          </p:cNvPr>
          <p:cNvSpPr txBox="1"/>
          <p:nvPr/>
        </p:nvSpPr>
        <p:spPr>
          <a:xfrm>
            <a:off x="7832015" y="2356393"/>
            <a:ext cx="1893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초기에 한 번만</a:t>
            </a:r>
            <a:endParaRPr lang="en-US" altLang="ko-KR" dirty="0"/>
          </a:p>
          <a:p>
            <a:r>
              <a:rPr lang="ko-KR" altLang="en-US" dirty="0"/>
              <a:t>실행됨</a:t>
            </a:r>
            <a:r>
              <a:rPr lang="en-US" altLang="ko-KR" dirty="0"/>
              <a:t>.(</a:t>
            </a:r>
            <a:r>
              <a:rPr lang="ko-KR" altLang="en-US" dirty="0"/>
              <a:t>핀 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52E123-0F5B-4BB8-95C2-0931C16169AD}"/>
              </a:ext>
            </a:extLst>
          </p:cNvPr>
          <p:cNvSpPr txBox="1"/>
          <p:nvPr/>
        </p:nvSpPr>
        <p:spPr>
          <a:xfrm>
            <a:off x="8545688" y="4433026"/>
            <a:ext cx="1456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아두이노에</a:t>
            </a:r>
            <a:endParaRPr lang="en-US" altLang="ko-KR" dirty="0"/>
          </a:p>
          <a:p>
            <a:r>
              <a:rPr lang="ko-KR" altLang="en-US" dirty="0"/>
              <a:t>전원을 없애지 않으면</a:t>
            </a:r>
            <a:endParaRPr lang="en-US" altLang="ko-KR" dirty="0"/>
          </a:p>
          <a:p>
            <a:r>
              <a:rPr lang="ko-KR" altLang="en-US" dirty="0"/>
              <a:t>계속 실행됨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75FA29A-6E6B-4806-A85A-468BB7B4F02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351059" y="1436658"/>
            <a:ext cx="331694" cy="33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D73EC24-9742-44EA-930B-6547668B6A36}"/>
              </a:ext>
            </a:extLst>
          </p:cNvPr>
          <p:cNvSpPr txBox="1"/>
          <p:nvPr/>
        </p:nvSpPr>
        <p:spPr>
          <a:xfrm>
            <a:off x="7682753" y="1251992"/>
            <a:ext cx="231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마음대로 </a:t>
            </a:r>
            <a:r>
              <a:rPr lang="ko-KR" altLang="en-US" dirty="0" err="1"/>
              <a:t>바꾸어보기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1A1D6EE-20A8-4EEF-AB9F-3EA523C85E63}"/>
              </a:ext>
            </a:extLst>
          </p:cNvPr>
          <p:cNvCxnSpPr/>
          <p:nvPr/>
        </p:nvCxnSpPr>
        <p:spPr>
          <a:xfrm flipH="1" flipV="1">
            <a:off x="6705600" y="2121501"/>
            <a:ext cx="1102659" cy="58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7D07BD8-DB41-4CD0-8EF2-A98B4ADBE533}"/>
              </a:ext>
            </a:extLst>
          </p:cNvPr>
          <p:cNvCxnSpPr>
            <a:cxnSpLocks/>
          </p:cNvCxnSpPr>
          <p:nvPr/>
        </p:nvCxnSpPr>
        <p:spPr>
          <a:xfrm flipH="1" flipV="1">
            <a:off x="6606988" y="3826256"/>
            <a:ext cx="1938700" cy="1345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83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E063D-F89F-4F0D-BBB4-73485AFE0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5400" dirty="0"/>
              <a:t>What motor are we use?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259EE6-EA0F-4E00-A40A-B3A8D8922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80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3AA5B-A943-4329-8777-340CC028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DC </a:t>
            </a:r>
            <a:r>
              <a:rPr lang="ko-KR" altLang="en-US" dirty="0"/>
              <a:t>모터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623D29-053E-4CF9-9BEC-66EF77621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2093119"/>
            <a:ext cx="3269821" cy="2671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8DB747-6840-4772-961E-3A710232CF5C}"/>
              </a:ext>
            </a:extLst>
          </p:cNvPr>
          <p:cNvSpPr txBox="1"/>
          <p:nvPr/>
        </p:nvSpPr>
        <p:spPr>
          <a:xfrm>
            <a:off x="4618331" y="1765019"/>
            <a:ext cx="5215017" cy="3327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4D4D4D"/>
                </a:solidFill>
                <a:effectLst/>
                <a:latin typeface="Helvetica Neue"/>
              </a:rPr>
              <a:t>   작동 전압 </a:t>
            </a:r>
            <a:r>
              <a:rPr lang="en-US" altLang="ko-KR" b="0" i="0" dirty="0">
                <a:solidFill>
                  <a:srgbClr val="4D4D4D"/>
                </a:solidFill>
                <a:effectLst/>
                <a:latin typeface="Helvetica Neue"/>
              </a:rPr>
              <a:t>: 3V ~ 12V DC   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4D4D4D"/>
                </a:solidFill>
                <a:effectLst/>
                <a:latin typeface="Helvetica Neue"/>
              </a:rPr>
              <a:t>   최대 토크 </a:t>
            </a:r>
            <a:r>
              <a:rPr lang="en-US" altLang="ko-KR" b="0" i="0" dirty="0">
                <a:solidFill>
                  <a:srgbClr val="4D4D4D"/>
                </a:solidFill>
                <a:effectLst/>
                <a:latin typeface="Helvetica Neue"/>
              </a:rPr>
              <a:t>: 800gf cm min (3V</a:t>
            </a:r>
            <a:r>
              <a:rPr lang="ko-KR" altLang="en-US" b="0" i="0" dirty="0">
                <a:solidFill>
                  <a:srgbClr val="4D4D4D"/>
                </a:solidFill>
                <a:effectLst/>
                <a:latin typeface="Helvetica Neue"/>
              </a:rPr>
              <a:t>기준</a:t>
            </a:r>
            <a:r>
              <a:rPr lang="en-US" altLang="ko-KR" b="0" i="0" dirty="0">
                <a:solidFill>
                  <a:srgbClr val="4D4D4D"/>
                </a:solidFill>
                <a:effectLst/>
                <a:latin typeface="Helvetica Neue"/>
              </a:rPr>
              <a:t>) 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4D4D4D"/>
                </a:solidFill>
                <a:effectLst/>
                <a:latin typeface="Helvetica Neue"/>
              </a:rPr>
              <a:t>   </a:t>
            </a:r>
            <a:r>
              <a:rPr lang="ko-KR" altLang="en-US" b="0" i="0" dirty="0" err="1">
                <a:solidFill>
                  <a:srgbClr val="4D4D4D"/>
                </a:solidFill>
                <a:effectLst/>
                <a:latin typeface="Helvetica Neue"/>
              </a:rPr>
              <a:t>무부하</a:t>
            </a:r>
            <a:r>
              <a:rPr lang="ko-KR" altLang="en-US" b="0" i="0" dirty="0">
                <a:solidFill>
                  <a:srgbClr val="4D4D4D"/>
                </a:solidFill>
                <a:effectLst/>
                <a:latin typeface="Helvetica Neue"/>
              </a:rPr>
              <a:t> 속도 </a:t>
            </a:r>
            <a:r>
              <a:rPr lang="en-US" altLang="ko-KR" b="0" i="0" dirty="0">
                <a:solidFill>
                  <a:srgbClr val="4D4D4D"/>
                </a:solidFill>
                <a:effectLst/>
                <a:latin typeface="Helvetica Neue"/>
              </a:rPr>
              <a:t>: 1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4D4D4D"/>
                </a:solidFill>
                <a:effectLst/>
                <a:latin typeface="Helvetica Neue"/>
              </a:rPr>
              <a:t>   부하 전류 </a:t>
            </a:r>
            <a:r>
              <a:rPr lang="en-US" altLang="ko-KR" b="0" i="0" dirty="0">
                <a:solidFill>
                  <a:srgbClr val="4D4D4D"/>
                </a:solidFill>
                <a:effectLst/>
                <a:latin typeface="Helvetica Neue"/>
              </a:rPr>
              <a:t>: 70mA (250mA MAX) (3V</a:t>
            </a:r>
            <a:r>
              <a:rPr lang="ko-KR" altLang="en-US" b="0" i="0" dirty="0">
                <a:solidFill>
                  <a:srgbClr val="4D4D4D"/>
                </a:solidFill>
                <a:effectLst/>
                <a:latin typeface="Helvetica Neue"/>
              </a:rPr>
              <a:t>입력 기준</a:t>
            </a:r>
            <a:r>
              <a:rPr lang="en-US" altLang="ko-KR" b="0" i="0" dirty="0">
                <a:solidFill>
                  <a:srgbClr val="4D4D4D"/>
                </a:solidFill>
                <a:effectLst/>
                <a:latin typeface="Helvetica Neue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b="0" i="0" dirty="0">
                <a:solidFill>
                  <a:srgbClr val="4D4D4D"/>
                </a:solidFill>
                <a:effectLst/>
                <a:latin typeface="Helvetica Neue"/>
              </a:rPr>
              <a:t>   (</a:t>
            </a:r>
            <a:r>
              <a:rPr lang="ko-KR" altLang="en-US" b="0" i="0" dirty="0">
                <a:solidFill>
                  <a:srgbClr val="4D4D4D"/>
                </a:solidFill>
                <a:effectLst/>
                <a:latin typeface="Helvetica Neue"/>
              </a:rPr>
              <a:t>전기를 사용할 때 흐르는 전류</a:t>
            </a:r>
            <a:r>
              <a:rPr lang="en-US" altLang="ko-KR" b="0" i="0" dirty="0">
                <a:solidFill>
                  <a:srgbClr val="4D4D4D"/>
                </a:solidFill>
                <a:effectLst/>
                <a:latin typeface="Helvetica Neue"/>
              </a:rPr>
              <a:t>)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4D4D4D"/>
                </a:solidFill>
                <a:effectLst/>
                <a:latin typeface="Helvetica Neue"/>
              </a:rPr>
              <a:t>   권장 작동 전압 </a:t>
            </a:r>
            <a:r>
              <a:rPr lang="en-US" altLang="ko-KR" b="0" i="0" dirty="0">
                <a:solidFill>
                  <a:srgbClr val="4D4D4D"/>
                </a:solidFill>
                <a:effectLst/>
                <a:latin typeface="Helvetica Neue"/>
              </a:rPr>
              <a:t>: 5~ 8V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31D468-63D2-4393-AE71-73A39E991851}"/>
              </a:ext>
            </a:extLst>
          </p:cNvPr>
          <p:cNvSpPr txBox="1"/>
          <p:nvPr/>
        </p:nvSpPr>
        <p:spPr>
          <a:xfrm>
            <a:off x="2297206" y="5552745"/>
            <a:ext cx="610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u="none" strike="noStrike" dirty="0">
                <a:effectLst/>
                <a:latin typeface="YouTube Noto"/>
                <a:hlinkClick r:id="rId3" tooltip="링크 공유"/>
              </a:rPr>
              <a:t>DC </a:t>
            </a:r>
            <a:r>
              <a:rPr lang="ko-KR" altLang="en-US" b="0" i="0" u="none" strike="noStrike" dirty="0">
                <a:effectLst/>
                <a:latin typeface="YouTube Noto"/>
                <a:hlinkClick r:id="rId3" tooltip="링크 공유"/>
              </a:rPr>
              <a:t>모터 원리</a:t>
            </a:r>
            <a:r>
              <a:rPr lang="en-US" altLang="ko-KR" b="0" i="0" u="none" strike="noStrike" dirty="0">
                <a:effectLst/>
                <a:latin typeface="YouTube Noto"/>
                <a:hlinkClick r:id="rId3" tooltip="링크 공유"/>
              </a:rPr>
              <a:t> : https://youtu.be/LAtPHANEfQo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521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EFFD3-E9F3-471F-81D9-099F7FE11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2023"/>
            <a:ext cx="8596668" cy="1320800"/>
          </a:xfrm>
        </p:spPr>
        <p:txBody>
          <a:bodyPr/>
          <a:lstStyle/>
          <a:p>
            <a:r>
              <a:rPr lang="ko-KR" altLang="en-US" dirty="0"/>
              <a:t>모터의</a:t>
            </a:r>
            <a:r>
              <a:rPr lang="en-US" altLang="ko-KR" dirty="0"/>
              <a:t> </a:t>
            </a:r>
            <a:r>
              <a:rPr lang="ko-KR" altLang="en-US" dirty="0"/>
              <a:t>특징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0ACB19-9397-4594-B771-6C02BF46772F}"/>
              </a:ext>
            </a:extLst>
          </p:cNvPr>
          <p:cNvSpPr txBox="1"/>
          <p:nvPr/>
        </p:nvSpPr>
        <p:spPr>
          <a:xfrm>
            <a:off x="493058" y="3381674"/>
            <a:ext cx="1407758" cy="369332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모터의 종류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ED81F6-95A1-4C46-A3DA-403A14891C72}"/>
              </a:ext>
            </a:extLst>
          </p:cNvPr>
          <p:cNvSpPr txBox="1"/>
          <p:nvPr/>
        </p:nvSpPr>
        <p:spPr>
          <a:xfrm>
            <a:off x="3173463" y="1407179"/>
            <a:ext cx="994183" cy="369332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DC </a:t>
            </a:r>
            <a:r>
              <a:rPr lang="ko-KR" altLang="en-US" dirty="0"/>
              <a:t>모터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B131A5-0955-40A9-B7F8-63BFA27F23F9}"/>
              </a:ext>
            </a:extLst>
          </p:cNvPr>
          <p:cNvSpPr txBox="1"/>
          <p:nvPr/>
        </p:nvSpPr>
        <p:spPr>
          <a:xfrm>
            <a:off x="3173463" y="2803570"/>
            <a:ext cx="989373" cy="369332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AC </a:t>
            </a:r>
            <a:r>
              <a:rPr lang="ko-KR" altLang="en-US" dirty="0"/>
              <a:t>모터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BDD48E-EF35-4FC6-8874-88F4747212C1}"/>
              </a:ext>
            </a:extLst>
          </p:cNvPr>
          <p:cNvSpPr txBox="1"/>
          <p:nvPr/>
        </p:nvSpPr>
        <p:spPr>
          <a:xfrm>
            <a:off x="3173463" y="4185207"/>
            <a:ext cx="1172116" cy="369332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Step </a:t>
            </a:r>
            <a:r>
              <a:rPr lang="ko-KR" altLang="en-US" dirty="0"/>
              <a:t>모터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5A0176-2CA8-4009-A771-8C53C8C651A9}"/>
              </a:ext>
            </a:extLst>
          </p:cNvPr>
          <p:cNvSpPr txBox="1"/>
          <p:nvPr/>
        </p:nvSpPr>
        <p:spPr>
          <a:xfrm>
            <a:off x="3150950" y="5571613"/>
            <a:ext cx="1279517" cy="369332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Servo </a:t>
            </a:r>
            <a:r>
              <a:rPr lang="ko-KR" altLang="en-US" dirty="0"/>
              <a:t>모터</a:t>
            </a:r>
            <a:endParaRPr lang="en-US" altLang="ko-KR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FDB200D0-9AB6-4C82-B3F2-41D9A11ABA61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900816" y="1591845"/>
            <a:ext cx="1272647" cy="1974495"/>
          </a:xfrm>
          <a:prstGeom prst="bentConnector3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CDB42F06-A8DD-473F-A298-79D2CB70B753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1900816" y="2988236"/>
            <a:ext cx="1272647" cy="578104"/>
          </a:xfrm>
          <a:prstGeom prst="bentConnector3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4CF30E56-759A-4ABC-8372-97B246F1794D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900816" y="3566340"/>
            <a:ext cx="1272647" cy="803533"/>
          </a:xfrm>
          <a:prstGeom prst="bentConnector3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5AB08F4E-B364-4953-BCBB-F8C96B150C41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1900816" y="3566340"/>
            <a:ext cx="1250134" cy="2189939"/>
          </a:xfrm>
          <a:prstGeom prst="bentConnector3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3AE61FF-431C-4785-8523-EC4B949F497C}"/>
              </a:ext>
            </a:extLst>
          </p:cNvPr>
          <p:cNvSpPr txBox="1"/>
          <p:nvPr/>
        </p:nvSpPr>
        <p:spPr>
          <a:xfrm>
            <a:off x="4452980" y="1007070"/>
            <a:ext cx="4887945" cy="1169551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(1)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기동 토크가 큼</a:t>
            </a:r>
            <a:br>
              <a:rPr lang="ko-KR" altLang="en-US" sz="1400" dirty="0"/>
            </a:b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(2)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인가전압에 대하여 회전특성이 직선적으로 비례함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br>
              <a:rPr lang="ko-KR" altLang="en-US" sz="1400" dirty="0"/>
            </a:b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(3)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입력전류에 대하여 출력 토크가 직선적으로 비례하며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</a:p>
          <a:p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또한 출력 효율이 양호함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br>
              <a:rPr lang="ko-KR" altLang="en-US" sz="1400" dirty="0"/>
            </a:b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(4)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가격이 저렴함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8EA212-360B-4B06-824B-2DF0AEEE9115}"/>
              </a:ext>
            </a:extLst>
          </p:cNvPr>
          <p:cNvSpPr txBox="1"/>
          <p:nvPr/>
        </p:nvSpPr>
        <p:spPr>
          <a:xfrm>
            <a:off x="4452980" y="2511182"/>
            <a:ext cx="5417161" cy="95410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Tx/>
              <a:buAutoNum type="arabicParenBoth"/>
            </a:pPr>
            <a:r>
              <a:rPr lang="ko-KR" altLang="en-US" sz="1400" i="0" dirty="0">
                <a:effectLst/>
                <a:latin typeface="+mj-ea"/>
                <a:ea typeface="+mj-ea"/>
              </a:rPr>
              <a:t>구조가 간단 </a:t>
            </a:r>
            <a:r>
              <a:rPr lang="en-US" altLang="ko-KR" sz="1400" i="0" dirty="0">
                <a:effectLst/>
                <a:latin typeface="+mj-ea"/>
                <a:ea typeface="+mj-ea"/>
              </a:rPr>
              <a:t>(</a:t>
            </a:r>
            <a:r>
              <a:rPr lang="ko-KR" altLang="en-US" sz="1400" i="0" dirty="0">
                <a:effectLst/>
                <a:latin typeface="+mj-ea"/>
                <a:ea typeface="+mj-ea"/>
              </a:rPr>
              <a:t>브러시나 정류자와 같은 기계 소모부가 없음</a:t>
            </a:r>
            <a:r>
              <a:rPr lang="en-US" altLang="ko-KR" sz="1400" i="0" dirty="0">
                <a:effectLst/>
                <a:latin typeface="+mj-ea"/>
                <a:ea typeface="+mj-ea"/>
              </a:rPr>
              <a:t>.)</a:t>
            </a:r>
          </a:p>
          <a:p>
            <a:pPr marL="342900" indent="-342900" algn="just">
              <a:buFontTx/>
              <a:buAutoNum type="arabicParenBoth"/>
            </a:pPr>
            <a:r>
              <a:rPr lang="ko-KR" altLang="en-US" sz="1400" i="0" dirty="0">
                <a:effectLst/>
                <a:latin typeface="+mj-ea"/>
                <a:ea typeface="+mj-ea"/>
              </a:rPr>
              <a:t>고속에서 순간 최대 토크를 출력할 수 있어 응답특성이 빠름</a:t>
            </a:r>
            <a:endParaRPr lang="en-US" altLang="ko-KR" sz="1400" i="0" dirty="0">
              <a:effectLst/>
              <a:latin typeface="+mj-ea"/>
              <a:ea typeface="+mj-ea"/>
            </a:endParaRPr>
          </a:p>
          <a:p>
            <a:pPr marL="342900" indent="-342900" algn="just">
              <a:buFontTx/>
              <a:buAutoNum type="arabicParenBoth"/>
            </a:pPr>
            <a:r>
              <a:rPr lang="ko-KR" altLang="en-US" sz="1400" i="0" dirty="0">
                <a:effectLst/>
                <a:latin typeface="+mj-ea"/>
                <a:ea typeface="+mj-ea"/>
              </a:rPr>
              <a:t>무게당 토크가 크므로 소형 경량화 할 수 있음</a:t>
            </a:r>
            <a:r>
              <a:rPr lang="en-US" altLang="ko-KR" sz="1400" i="0" dirty="0">
                <a:effectLst/>
                <a:latin typeface="+mj-ea"/>
                <a:ea typeface="+mj-ea"/>
              </a:rPr>
              <a:t>. </a:t>
            </a:r>
          </a:p>
          <a:p>
            <a:pPr marL="342900" indent="-342900" algn="just">
              <a:buAutoNum type="arabicParenBoth"/>
            </a:pPr>
            <a:r>
              <a:rPr lang="ko-KR" altLang="en-US" sz="1400" i="0" dirty="0">
                <a:effectLst/>
                <a:latin typeface="+mj-ea"/>
                <a:ea typeface="+mj-ea"/>
              </a:rPr>
              <a:t>직류전동기에 비해 제어 방법이 복잡함</a:t>
            </a:r>
            <a:r>
              <a:rPr lang="en-US" altLang="ko-KR" sz="1400" i="0" dirty="0">
                <a:effectLst/>
                <a:latin typeface="+mj-ea"/>
                <a:ea typeface="+mj-ea"/>
              </a:rPr>
              <a:t>.</a:t>
            </a:r>
            <a:endParaRPr lang="ko-KR" altLang="en-US" sz="1400" i="0" dirty="0">
              <a:effectLst/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EFCC05-B79E-4BF2-9EF3-77900F2A1632}"/>
              </a:ext>
            </a:extLst>
          </p:cNvPr>
          <p:cNvSpPr txBox="1"/>
          <p:nvPr/>
        </p:nvSpPr>
        <p:spPr>
          <a:xfrm>
            <a:off x="9870141" y="1407179"/>
            <a:ext cx="22862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Ex) </a:t>
            </a:r>
            <a:r>
              <a:rPr lang="ko-KR" altLang="en-US" dirty="0"/>
              <a:t>장난감 자동차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4EE1D4-3C0E-4F80-844A-BFE82B0B626A}"/>
              </a:ext>
            </a:extLst>
          </p:cNvPr>
          <p:cNvSpPr txBox="1"/>
          <p:nvPr/>
        </p:nvSpPr>
        <p:spPr>
          <a:xfrm>
            <a:off x="9959787" y="2668819"/>
            <a:ext cx="23711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Ex) </a:t>
            </a:r>
            <a:r>
              <a:rPr lang="ko-KR" altLang="en-US" dirty="0"/>
              <a:t>선풍기</a:t>
            </a:r>
            <a:r>
              <a:rPr lang="en-US" altLang="ko-KR" dirty="0"/>
              <a:t>, </a:t>
            </a:r>
            <a:r>
              <a:rPr lang="ko-KR" altLang="en-US" dirty="0"/>
              <a:t>냉장고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BCD849-B479-4E3C-AE7A-A935A2B76B53}"/>
              </a:ext>
            </a:extLst>
          </p:cNvPr>
          <p:cNvSpPr txBox="1"/>
          <p:nvPr/>
        </p:nvSpPr>
        <p:spPr>
          <a:xfrm>
            <a:off x="4453066" y="3946282"/>
            <a:ext cx="5417161" cy="73866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Tx/>
              <a:buAutoNum type="arabicParenBoth"/>
            </a:pPr>
            <a:r>
              <a:rPr lang="ko-KR" altLang="en-US" sz="1400" i="0" dirty="0">
                <a:effectLst/>
                <a:latin typeface="+mj-ea"/>
                <a:ea typeface="+mj-ea"/>
              </a:rPr>
              <a:t>높은 정밀도의 운전이 가능</a:t>
            </a:r>
            <a:r>
              <a:rPr lang="en-US" altLang="ko-KR" sz="1400" i="0" dirty="0">
                <a:effectLst/>
                <a:latin typeface="+mj-ea"/>
                <a:ea typeface="+mj-ea"/>
              </a:rPr>
              <a:t>.</a:t>
            </a:r>
          </a:p>
          <a:p>
            <a:pPr marL="342900" indent="-342900" algn="just">
              <a:buFontTx/>
              <a:buAutoNum type="arabicParenBoth"/>
            </a:pPr>
            <a:r>
              <a:rPr lang="ko-KR" altLang="en-US" sz="1400" i="0" dirty="0">
                <a:effectLst/>
                <a:latin typeface="+mj-ea"/>
                <a:ea typeface="+mj-ea"/>
              </a:rPr>
              <a:t>비쌈</a:t>
            </a:r>
            <a:endParaRPr lang="en-US" altLang="ko-KR" sz="1400" i="0" dirty="0">
              <a:effectLst/>
              <a:latin typeface="+mj-ea"/>
              <a:ea typeface="+mj-ea"/>
            </a:endParaRPr>
          </a:p>
          <a:p>
            <a:pPr marL="342900" indent="-342900" algn="just">
              <a:buFontTx/>
              <a:buAutoNum type="arabicParenBoth"/>
            </a:pPr>
            <a:r>
              <a:rPr lang="ko-KR" altLang="en-US" sz="1400" i="0" dirty="0">
                <a:effectLst/>
                <a:latin typeface="+mj-ea"/>
                <a:ea typeface="+mj-ea"/>
              </a:rPr>
              <a:t>토크가 큼</a:t>
            </a:r>
            <a:r>
              <a:rPr lang="en-US" altLang="ko-KR" sz="1400" i="0" dirty="0">
                <a:effectLst/>
                <a:latin typeface="+mj-ea"/>
                <a:ea typeface="+mj-ea"/>
              </a:rPr>
              <a:t>. (</a:t>
            </a:r>
            <a:r>
              <a:rPr lang="ko-KR" altLang="en-US" sz="1400" i="0" dirty="0">
                <a:effectLst/>
                <a:latin typeface="+mj-ea"/>
                <a:ea typeface="+mj-ea"/>
              </a:rPr>
              <a:t>힘이 셈</a:t>
            </a:r>
            <a:r>
              <a:rPr lang="en-US" altLang="ko-KR" sz="1400" i="0" dirty="0">
                <a:effectLst/>
                <a:latin typeface="+mj-ea"/>
                <a:ea typeface="+mj-ea"/>
              </a:rPr>
              <a:t>)</a:t>
            </a:r>
            <a:endParaRPr lang="ko-KR" altLang="en-US" sz="1400" i="0" dirty="0">
              <a:effectLst/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37E249-2CE4-44CC-9D4D-2736C5F76A90}"/>
              </a:ext>
            </a:extLst>
          </p:cNvPr>
          <p:cNvSpPr txBox="1"/>
          <p:nvPr/>
        </p:nvSpPr>
        <p:spPr>
          <a:xfrm>
            <a:off x="4452980" y="5386947"/>
            <a:ext cx="5417161" cy="73866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Tx/>
              <a:buAutoNum type="arabicParenBoth"/>
            </a:pPr>
            <a:r>
              <a:rPr lang="ko-KR" altLang="en-US" sz="1400" i="0" dirty="0">
                <a:effectLst/>
                <a:latin typeface="+mj-ea"/>
                <a:ea typeface="+mj-ea"/>
              </a:rPr>
              <a:t>스텝모터보다는 토크가 작음</a:t>
            </a:r>
            <a:r>
              <a:rPr lang="en-US" altLang="ko-KR" sz="1400" i="0" dirty="0">
                <a:effectLst/>
                <a:latin typeface="+mj-ea"/>
                <a:ea typeface="+mj-ea"/>
              </a:rPr>
              <a:t>(</a:t>
            </a:r>
            <a:r>
              <a:rPr lang="ko-KR" altLang="en-US" sz="1400" i="0" dirty="0">
                <a:effectLst/>
                <a:latin typeface="+mj-ea"/>
                <a:ea typeface="+mj-ea"/>
              </a:rPr>
              <a:t>회전력이 나쁨</a:t>
            </a:r>
            <a:r>
              <a:rPr lang="en-US" altLang="ko-KR" sz="1400" i="0" dirty="0">
                <a:effectLst/>
                <a:latin typeface="+mj-ea"/>
                <a:ea typeface="+mj-ea"/>
              </a:rPr>
              <a:t>).</a:t>
            </a:r>
          </a:p>
          <a:p>
            <a:pPr marL="342900" indent="-342900" algn="just">
              <a:buFontTx/>
              <a:buAutoNum type="arabicParenBoth"/>
            </a:pPr>
            <a:r>
              <a:rPr lang="ko-KR" altLang="en-US" sz="1400" i="0" dirty="0" err="1">
                <a:effectLst/>
                <a:latin typeface="+mj-ea"/>
                <a:ea typeface="+mj-ea"/>
              </a:rPr>
              <a:t>서보모터보다</a:t>
            </a:r>
            <a:r>
              <a:rPr lang="ko-KR" altLang="en-US" sz="1400" i="0" dirty="0">
                <a:effectLst/>
                <a:latin typeface="+mj-ea"/>
                <a:ea typeface="+mj-ea"/>
              </a:rPr>
              <a:t> 제어가 쉬움</a:t>
            </a:r>
            <a:r>
              <a:rPr lang="en-US" altLang="ko-KR" sz="1400" i="0" dirty="0">
                <a:effectLst/>
                <a:latin typeface="+mj-ea"/>
                <a:ea typeface="+mj-ea"/>
              </a:rPr>
              <a:t>.</a:t>
            </a:r>
          </a:p>
          <a:p>
            <a:pPr marL="342900" indent="-342900" algn="just">
              <a:buFontTx/>
              <a:buAutoNum type="arabicParenBoth"/>
            </a:pPr>
            <a:r>
              <a:rPr lang="ko-KR" altLang="en-US" sz="1400" i="0" dirty="0">
                <a:effectLst/>
                <a:latin typeface="+mj-ea"/>
                <a:ea typeface="+mj-ea"/>
              </a:rPr>
              <a:t>값이 저렴</a:t>
            </a:r>
            <a:endParaRPr lang="en-US" altLang="ko-KR" sz="1400" i="0" dirty="0">
              <a:effectLst/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978F7E-288C-488D-A1EC-E145C02FE76F}"/>
              </a:ext>
            </a:extLst>
          </p:cNvPr>
          <p:cNvSpPr txBox="1"/>
          <p:nvPr/>
        </p:nvSpPr>
        <p:spPr>
          <a:xfrm>
            <a:off x="10071946" y="5571613"/>
            <a:ext cx="14398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Ex) </a:t>
            </a:r>
            <a:r>
              <a:rPr lang="ko-KR" altLang="en-US" dirty="0"/>
              <a:t>프린터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4132AD-0051-4386-BE4A-D8585C749888}"/>
              </a:ext>
            </a:extLst>
          </p:cNvPr>
          <p:cNvSpPr txBox="1"/>
          <p:nvPr/>
        </p:nvSpPr>
        <p:spPr>
          <a:xfrm>
            <a:off x="10049433" y="4136020"/>
            <a:ext cx="12089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Ex) </a:t>
            </a:r>
            <a:r>
              <a:rPr lang="ko-KR" altLang="en-US" dirty="0"/>
              <a:t>로봇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5" name="왼쪽 중괄호 34">
            <a:extLst>
              <a:ext uri="{FF2B5EF4-FFF2-40B4-BE49-F238E27FC236}">
                <a16:creationId xmlns:a16="http://schemas.microsoft.com/office/drawing/2014/main" id="{6DEBDDC5-0311-4613-93BD-4A2B11BE4CB2}"/>
              </a:ext>
            </a:extLst>
          </p:cNvPr>
          <p:cNvSpPr/>
          <p:nvPr/>
        </p:nvSpPr>
        <p:spPr>
          <a:xfrm>
            <a:off x="1848920" y="4369873"/>
            <a:ext cx="1122738" cy="13864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5EF490-73A9-44EA-90B6-70BC64A8BB3E}"/>
              </a:ext>
            </a:extLst>
          </p:cNvPr>
          <p:cNvSpPr txBox="1"/>
          <p:nvPr/>
        </p:nvSpPr>
        <p:spPr>
          <a:xfrm>
            <a:off x="397882" y="4716827"/>
            <a:ext cx="1451038" cy="6924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300" dirty="0"/>
              <a:t>두 제품은 </a:t>
            </a:r>
            <a:r>
              <a:rPr lang="ko-KR" altLang="en-US" sz="1300" dirty="0" err="1"/>
              <a:t>비슷</a:t>
            </a:r>
            <a:endParaRPr lang="en-US" altLang="ko-KR" sz="1300" dirty="0"/>
          </a:p>
          <a:p>
            <a:r>
              <a:rPr lang="ko-KR" altLang="en-US" sz="1300" dirty="0"/>
              <a:t>하나 입력 전원에</a:t>
            </a:r>
            <a:endParaRPr lang="en-US" altLang="ko-KR" sz="1300" dirty="0"/>
          </a:p>
          <a:p>
            <a:r>
              <a:rPr lang="ko-KR" altLang="en-US" sz="1300" dirty="0"/>
              <a:t>따라 달라진다</a:t>
            </a:r>
            <a:r>
              <a:rPr lang="en-US" altLang="ko-KR" sz="1300" dirty="0"/>
              <a:t>.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278296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E063D-F89F-4F0D-BBB4-73485AFE0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What is L298?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259EE6-EA0F-4E00-A40A-B3A8D8922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89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C951B-0F37-441C-816A-BA2FA937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L298 </a:t>
            </a:r>
            <a:r>
              <a:rPr lang="ko-KR" altLang="en-US" dirty="0"/>
              <a:t>드라이버란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026" name="Picture 2" descr="L298 H BRIDGE | Modern Electronics">
            <a:extLst>
              <a:ext uri="{FF2B5EF4-FFF2-40B4-BE49-F238E27FC236}">
                <a16:creationId xmlns:a16="http://schemas.microsoft.com/office/drawing/2014/main" id="{576C4E0C-9BB6-4275-9AA1-8112EE02F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65" y="2157343"/>
            <a:ext cx="3548005" cy="359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1BC71C-18F6-4EF6-B53A-D61EC414FF8B}"/>
              </a:ext>
            </a:extLst>
          </p:cNvPr>
          <p:cNvSpPr txBox="1"/>
          <p:nvPr/>
        </p:nvSpPr>
        <p:spPr>
          <a:xfrm>
            <a:off x="4670612" y="2043952"/>
            <a:ext cx="597631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 우리가 사용하게 될 </a:t>
            </a:r>
            <a:r>
              <a:rPr lang="en-US" altLang="ko-KR" dirty="0"/>
              <a:t>DC </a:t>
            </a:r>
            <a:r>
              <a:rPr lang="ko-KR" altLang="en-US" dirty="0"/>
              <a:t>모터는 </a:t>
            </a:r>
            <a:r>
              <a:rPr lang="en-US" altLang="ko-KR" dirty="0"/>
              <a:t>(+) (-)</a:t>
            </a:r>
            <a:r>
              <a:rPr lang="ko-KR" altLang="en-US" dirty="0"/>
              <a:t>를 바꿔</a:t>
            </a:r>
            <a:endParaRPr lang="en-US" altLang="ko-KR" dirty="0"/>
          </a:p>
          <a:p>
            <a:r>
              <a:rPr lang="ko-KR" altLang="en-US" dirty="0"/>
              <a:t>     끼운다고 해서 망가지지 않음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(BUT </a:t>
            </a:r>
            <a:r>
              <a:rPr lang="ko-KR" altLang="en-US" dirty="0"/>
              <a:t>다른 모듈들은 극성을 주의해야함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(+) (-) </a:t>
            </a:r>
            <a:r>
              <a:rPr lang="ko-KR" altLang="en-US" dirty="0"/>
              <a:t>를 바꾸어 끼우게 되면 모터의 방향이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반대로 돌게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바로 이 원리를 이용해서 나온 것이 </a:t>
            </a:r>
            <a:r>
              <a:rPr lang="en-US" altLang="ko-KR" dirty="0"/>
              <a:t>L298 </a:t>
            </a:r>
            <a:r>
              <a:rPr lang="ko-KR" altLang="en-US" dirty="0"/>
              <a:t>드라이버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제작자가 이 드라이버 없이 모터의 방향을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바꾸려면 아주 귀찮기 때문에 </a:t>
            </a:r>
            <a:r>
              <a:rPr lang="en-US" altLang="ko-KR" dirty="0"/>
              <a:t>(</a:t>
            </a:r>
            <a:r>
              <a:rPr lang="ko-KR" altLang="en-US" dirty="0"/>
              <a:t>사실 불가능에 가까움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    H-bridge</a:t>
            </a:r>
            <a:r>
              <a:rPr lang="ko-KR" altLang="en-US" dirty="0"/>
              <a:t>가 장착된 이 드라이버를 사용하여 강제로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모터의 극을 바꾸어 준다</a:t>
            </a:r>
            <a:r>
              <a:rPr lang="en-US" altLang="ko-KR" dirty="0"/>
              <a:t>.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C0B7627-8D49-4BFB-9915-9A164A58361C}"/>
              </a:ext>
            </a:extLst>
          </p:cNvPr>
          <p:cNvSpPr/>
          <p:nvPr/>
        </p:nvSpPr>
        <p:spPr>
          <a:xfrm>
            <a:off x="2985247" y="3236259"/>
            <a:ext cx="1255059" cy="1532965"/>
          </a:xfrm>
          <a:prstGeom prst="round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61312BE-556E-4801-AE04-44B4D917C095}"/>
              </a:ext>
            </a:extLst>
          </p:cNvPr>
          <p:cNvCxnSpPr>
            <a:cxnSpLocks/>
            <a:stCxn id="8" idx="1"/>
            <a:endCxn id="1026" idx="3"/>
          </p:cNvCxnSpPr>
          <p:nvPr/>
        </p:nvCxnSpPr>
        <p:spPr>
          <a:xfrm flipH="1">
            <a:off x="4318970" y="1617844"/>
            <a:ext cx="481185" cy="233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D9D393-54D0-433C-AE87-E8FE6BAD50D5}"/>
              </a:ext>
            </a:extLst>
          </p:cNvPr>
          <p:cNvSpPr txBox="1"/>
          <p:nvPr/>
        </p:nvSpPr>
        <p:spPr>
          <a:xfrm>
            <a:off x="4800155" y="1433178"/>
            <a:ext cx="2316660" cy="36933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이게 바로 </a:t>
            </a:r>
            <a:r>
              <a:rPr lang="en-US" altLang="ko-KR" dirty="0"/>
              <a:t>L298 chip!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E8DC05-E477-4B08-88EB-25C991E54941}"/>
              </a:ext>
            </a:extLst>
          </p:cNvPr>
          <p:cNvSpPr txBox="1"/>
          <p:nvPr/>
        </p:nvSpPr>
        <p:spPr>
          <a:xfrm>
            <a:off x="766338" y="5879490"/>
            <a:ext cx="924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더 큰 전압을 필요로 하는 모터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힘이 센 모터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>
                <a:solidFill>
                  <a:srgbClr val="FF0000"/>
                </a:solidFill>
              </a:rPr>
              <a:t>를 사용할 경우 다른 드라이버를 찾아야 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95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4AE0D-67CF-4AD1-8EFB-D9A280C35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H-</a:t>
            </a:r>
            <a:r>
              <a:rPr lang="en-US" altLang="ko-KR" dirty="0" err="1"/>
              <a:t>bridg</a:t>
            </a:r>
            <a:r>
              <a:rPr lang="ko-KR" altLang="en-US" dirty="0"/>
              <a:t>란</a:t>
            </a:r>
            <a:r>
              <a:rPr lang="en-US" altLang="ko-KR" dirty="0"/>
              <a:t>? (</a:t>
            </a:r>
            <a:r>
              <a:rPr lang="ko-KR" altLang="en-US" dirty="0" err="1"/>
              <a:t>휘스톤</a:t>
            </a:r>
            <a:r>
              <a:rPr lang="ko-KR" altLang="en-US" dirty="0"/>
              <a:t> </a:t>
            </a:r>
            <a:r>
              <a:rPr lang="ko-KR" altLang="en-US" dirty="0" err="1"/>
              <a:t>브릿지라</a:t>
            </a:r>
            <a:r>
              <a:rPr lang="ko-KR" altLang="en-US" dirty="0"/>
              <a:t> 부름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76AA28-6BFE-4BD4-AE78-CFEA62AE5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71" y="1725997"/>
            <a:ext cx="5553075" cy="38356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6BDD88-59EF-4B8D-926F-4D9A55E335B6}"/>
              </a:ext>
            </a:extLst>
          </p:cNvPr>
          <p:cNvSpPr txBox="1"/>
          <p:nvPr/>
        </p:nvSpPr>
        <p:spPr>
          <a:xfrm>
            <a:off x="2626673" y="6248400"/>
            <a:ext cx="610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더 알아보기 </a:t>
            </a:r>
            <a:r>
              <a:rPr lang="en-US" altLang="ko-KR" dirty="0"/>
              <a:t>: </a:t>
            </a:r>
            <a:r>
              <a:rPr lang="ko-KR" altLang="en-US" dirty="0"/>
              <a:t>https://3dplife.tistory.com/199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3A0783-45C4-4C6C-AE64-5164A8552036}"/>
              </a:ext>
            </a:extLst>
          </p:cNvPr>
          <p:cNvSpPr txBox="1"/>
          <p:nvPr/>
        </p:nvSpPr>
        <p:spPr>
          <a:xfrm>
            <a:off x="6554882" y="1722442"/>
            <a:ext cx="37946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스위치 작용을 하여 전극의</a:t>
            </a:r>
            <a:endParaRPr lang="en-US" altLang="ko-KR" dirty="0"/>
          </a:p>
          <a:p>
            <a:r>
              <a:rPr lang="ko-KR" altLang="en-US" dirty="0"/>
              <a:t>방향을 바꾸어 주는 역할을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(+) (-)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(-) (+) or (-) (+)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(+) (-)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77D472-258B-428A-8A9E-48EEC7861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679" y="3354764"/>
            <a:ext cx="3948952" cy="262581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82CAF4-BE87-473E-BCB7-047B33EE83A0}"/>
              </a:ext>
            </a:extLst>
          </p:cNvPr>
          <p:cNvSpPr txBox="1"/>
          <p:nvPr/>
        </p:nvSpPr>
        <p:spPr>
          <a:xfrm>
            <a:off x="6929717" y="2992538"/>
            <a:ext cx="646331" cy="36933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참고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4C713B-C58C-40A1-9F0C-104244B289A5}"/>
              </a:ext>
            </a:extLst>
          </p:cNvPr>
          <p:cNvSpPr txBox="1"/>
          <p:nvPr/>
        </p:nvSpPr>
        <p:spPr>
          <a:xfrm>
            <a:off x="7547942" y="2954101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</a:t>
            </a:r>
            <a:r>
              <a:rPr lang="ko-KR" altLang="en-US" dirty="0"/>
              <a:t>똑같은 내용임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62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E98FA-CC1B-4BEA-94E1-BBE212E6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모터 드라이버 스펙 확인하기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F24222-5090-430A-B32D-4F7436B22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35083"/>
            <a:ext cx="8596668" cy="3880773"/>
          </a:xfrm>
        </p:spPr>
        <p:txBody>
          <a:bodyPr/>
          <a:lstStyle/>
          <a:p>
            <a:pPr marR="0" algn="l"/>
            <a:r>
              <a:rPr lang="en-US" altLang="ko-KR" sz="1800" b="0" i="0" u="none" strike="noStrike" baseline="0" dirty="0">
                <a:latin typeface="Consolas" panose="020B0609020204030204" pitchFamily="49" charset="0"/>
              </a:rPr>
              <a:t>2</a:t>
            </a:r>
            <a:r>
              <a:rPr lang="ko-KR" altLang="en-US" sz="1800" b="0" i="0" u="none" strike="noStrike" baseline="0" dirty="0">
                <a:latin typeface="나눔스퀘어라운드"/>
              </a:rPr>
              <a:t>개의 </a:t>
            </a:r>
            <a:r>
              <a:rPr lang="en-US" altLang="ko-KR" sz="1800" b="0" i="0" u="none" strike="noStrike" baseline="0" dirty="0">
                <a:latin typeface="Consolas" panose="020B0609020204030204" pitchFamily="49" charset="0"/>
              </a:rPr>
              <a:t>H </a:t>
            </a:r>
            <a:r>
              <a:rPr lang="ko-KR" altLang="en-US" sz="1800" b="0" i="0" u="none" strike="noStrike" baseline="0" dirty="0">
                <a:latin typeface="나눔스퀘어라운드"/>
              </a:rPr>
              <a:t>브리지를 갖는 모터드라이버</a:t>
            </a:r>
            <a:r>
              <a:rPr lang="en-US" altLang="ko-KR" sz="1800" b="0" i="0" u="none" strike="noStrike" baseline="0" dirty="0">
                <a:latin typeface="Consolas" panose="020B0609020204030204" pitchFamily="49" charset="0"/>
              </a:rPr>
              <a:t>IC(</a:t>
            </a:r>
            <a:r>
              <a:rPr lang="ko-KR" altLang="en-US" sz="1800" b="0" i="0" u="none" strike="noStrike" baseline="0" dirty="0">
                <a:latin typeface="Consolas" panose="020B0609020204030204" pitchFamily="49" charset="0"/>
              </a:rPr>
              <a:t>칩</a:t>
            </a:r>
            <a:r>
              <a:rPr lang="en-US" altLang="ko-KR" sz="1800" b="0" i="0" u="none" strike="noStrike" baseline="0" dirty="0">
                <a:latin typeface="Consolas" panose="020B0609020204030204" pitchFamily="49" charset="0"/>
              </a:rPr>
              <a:t>)</a:t>
            </a:r>
          </a:p>
          <a:p>
            <a:pPr marR="0" algn="l"/>
            <a:r>
              <a:rPr lang="en-US" altLang="ko-KR" sz="1800" b="0" i="0" u="none" strike="noStrike" baseline="0" dirty="0">
                <a:latin typeface="Consolas" panose="020B0609020204030204" pitchFamily="49" charset="0"/>
              </a:rPr>
              <a:t>2</a:t>
            </a:r>
            <a:r>
              <a:rPr lang="ko-KR" altLang="en-US" sz="1800" b="0" i="0" u="none" strike="noStrike" baseline="0" dirty="0">
                <a:latin typeface="나눔스퀘어라운드"/>
              </a:rPr>
              <a:t>개의 </a:t>
            </a:r>
            <a:r>
              <a:rPr lang="en-US" altLang="ko-KR" sz="1800" b="0" i="0" u="none" strike="noStrike" baseline="0" dirty="0">
                <a:latin typeface="Consolas" panose="020B0609020204030204" pitchFamily="49" charset="0"/>
              </a:rPr>
              <a:t>DC </a:t>
            </a:r>
            <a:r>
              <a:rPr lang="ko-KR" altLang="en-US" sz="1800" b="0" i="0" u="none" strike="noStrike" baseline="0" dirty="0">
                <a:latin typeface="나눔스퀘어라운드"/>
              </a:rPr>
              <a:t>모터를 양방향 구동이 가능 </a:t>
            </a:r>
            <a:r>
              <a:rPr lang="en-US" altLang="ko-KR" sz="1800" b="0" i="0" u="none" strike="noStrike" baseline="0" dirty="0">
                <a:latin typeface="나눔스퀘어라운드"/>
              </a:rPr>
              <a:t>(</a:t>
            </a:r>
            <a:r>
              <a:rPr lang="ko-KR" altLang="en-US" sz="1800" b="0" i="0" u="none" strike="noStrike" baseline="0" dirty="0">
                <a:latin typeface="나눔스퀘어라운드"/>
              </a:rPr>
              <a:t>모터 두 개 동시에 제어 가능</a:t>
            </a:r>
            <a:r>
              <a:rPr lang="en-US" altLang="ko-KR" sz="1800" b="0" i="0" u="none" strike="noStrike" baseline="0" dirty="0">
                <a:latin typeface="나눔스퀘어라운드"/>
              </a:rPr>
              <a:t>. </a:t>
            </a:r>
            <a:r>
              <a:rPr lang="ko-KR" altLang="en-US" sz="1800" b="0" i="0" u="none" strike="noStrike" baseline="0" dirty="0">
                <a:latin typeface="나눔스퀘어라운드"/>
              </a:rPr>
              <a:t>양방향 </a:t>
            </a:r>
            <a:r>
              <a:rPr lang="en-US" altLang="ko-KR" sz="1800" b="0" i="0" u="none" strike="noStrike" baseline="0" dirty="0">
                <a:latin typeface="나눔스퀘어라운드"/>
              </a:rPr>
              <a:t>: </a:t>
            </a:r>
            <a:r>
              <a:rPr lang="ko-KR" altLang="en-US" sz="1800" b="0" i="0" u="none" strike="noStrike" baseline="0" dirty="0" err="1">
                <a:latin typeface="나눔스퀘어라운드"/>
              </a:rPr>
              <a:t>정방향</a:t>
            </a:r>
            <a:r>
              <a:rPr lang="en-US" altLang="ko-KR" sz="1800" b="0" i="0" u="none" strike="noStrike" baseline="0" dirty="0">
                <a:latin typeface="나눔스퀘어라운드"/>
              </a:rPr>
              <a:t>, </a:t>
            </a:r>
            <a:r>
              <a:rPr lang="ko-KR" altLang="en-US" sz="1800" b="0" i="0" u="none" strike="noStrike" baseline="0" dirty="0">
                <a:latin typeface="나눔스퀘어라운드"/>
              </a:rPr>
              <a:t>역방향</a:t>
            </a:r>
            <a:r>
              <a:rPr lang="en-US" altLang="ko-KR" sz="1800" b="0" i="0" u="none" strike="noStrike" baseline="0" dirty="0">
                <a:latin typeface="나눔스퀘어라운드"/>
              </a:rPr>
              <a:t>(</a:t>
            </a:r>
            <a:r>
              <a:rPr lang="ko-KR" altLang="en-US" sz="1800" b="0" i="0" u="none" strike="noStrike" baseline="0" dirty="0">
                <a:latin typeface="나눔스퀘어라운드"/>
              </a:rPr>
              <a:t>기준은 본인들이 돌려보고 판단</a:t>
            </a:r>
            <a:r>
              <a:rPr lang="en-US" altLang="ko-KR" sz="1800" b="0" i="0" u="none" strike="noStrike" baseline="0" dirty="0">
                <a:latin typeface="나눔스퀘어라운드"/>
              </a:rPr>
              <a:t>. </a:t>
            </a:r>
            <a:r>
              <a:rPr lang="ko-KR" altLang="en-US" sz="1800" b="0" i="0" u="none" strike="noStrike" baseline="0" dirty="0">
                <a:latin typeface="나눔스퀘어라운드"/>
              </a:rPr>
              <a:t>앞으로 가면 </a:t>
            </a:r>
            <a:r>
              <a:rPr lang="ko-KR" altLang="en-US" sz="1800" b="0" i="0" u="none" strike="noStrike" baseline="0" dirty="0" err="1">
                <a:latin typeface="나눔스퀘어라운드"/>
              </a:rPr>
              <a:t>정방향</a:t>
            </a:r>
            <a:r>
              <a:rPr lang="en-US" altLang="ko-KR" sz="1800" b="0" i="0" u="none" strike="noStrike" baseline="0" dirty="0">
                <a:latin typeface="나눔스퀘어라운드"/>
              </a:rPr>
              <a:t>, </a:t>
            </a:r>
            <a:r>
              <a:rPr lang="ko-KR" altLang="en-US" sz="1800" b="0" i="0" u="none" strike="noStrike" baseline="0" dirty="0">
                <a:latin typeface="나눔스퀘어라운드"/>
              </a:rPr>
              <a:t>뒤로 가면 역방향</a:t>
            </a:r>
            <a:r>
              <a:rPr lang="en-US" altLang="ko-KR" sz="1800" b="0" i="0" u="none" strike="noStrike" baseline="0" dirty="0">
                <a:latin typeface="나눔스퀘어라운드"/>
              </a:rPr>
              <a:t>.))</a:t>
            </a:r>
            <a:endParaRPr lang="ko-KR" altLang="en-US" sz="1800" b="0" i="0" u="none" strike="noStrike" baseline="0" dirty="0">
              <a:latin typeface="나눔스퀘어라운드"/>
            </a:endParaRPr>
          </a:p>
          <a:p>
            <a:pPr marR="0" algn="l"/>
            <a:r>
              <a:rPr lang="en-US" altLang="ko-KR" sz="1800" b="0" i="0" u="none" strike="noStrike" baseline="0" dirty="0">
                <a:latin typeface="Consolas" panose="020B0609020204030204" pitchFamily="49" charset="0"/>
              </a:rPr>
              <a:t>5V regulator</a:t>
            </a:r>
            <a:r>
              <a:rPr lang="ko-KR" altLang="en-US" sz="1800" b="0" i="0" u="none" strike="noStrike" baseline="0" dirty="0">
                <a:latin typeface="나눔스퀘어라운드"/>
              </a:rPr>
              <a:t>를 내장</a:t>
            </a:r>
            <a:r>
              <a:rPr lang="en-US" altLang="ko-KR" sz="1800" b="0" i="0" u="none" strike="noStrike" baseline="0" dirty="0">
                <a:latin typeface="Consolas" panose="020B0609020204030204" pitchFamily="49" charset="0"/>
              </a:rPr>
              <a:t>. (L298 </a:t>
            </a:r>
            <a:r>
              <a:rPr lang="ko-KR" altLang="en-US" sz="1800" b="0" i="0" u="none" strike="noStrike" baseline="0" dirty="0">
                <a:latin typeface="Consolas" panose="020B0609020204030204" pitchFamily="49" charset="0"/>
              </a:rPr>
              <a:t>칩은 </a:t>
            </a:r>
            <a:r>
              <a:rPr lang="en-US" altLang="ko-KR" sz="1800" b="0" i="0" u="none" strike="noStrike" baseline="0" dirty="0">
                <a:latin typeface="Consolas" panose="020B0609020204030204" pitchFamily="49" charset="0"/>
              </a:rPr>
              <a:t>5V</a:t>
            </a:r>
            <a:r>
              <a:rPr lang="ko-KR" altLang="en-US" sz="1800" b="0" i="0" u="none" strike="noStrike" baseline="0" dirty="0">
                <a:latin typeface="Consolas" panose="020B0609020204030204" pitchFamily="49" charset="0"/>
              </a:rPr>
              <a:t>만을 필요로 하는데 드라이버에는 </a:t>
            </a:r>
            <a:r>
              <a:rPr lang="en-US" altLang="ko-KR" sz="1800" b="0" i="0" u="none" strike="noStrike" baseline="0" dirty="0">
                <a:latin typeface="Consolas" panose="020B0609020204030204" pitchFamily="49" charset="0"/>
              </a:rPr>
              <a:t>5V </a:t>
            </a:r>
            <a:r>
              <a:rPr lang="ko-KR" altLang="en-US" sz="1800" b="0" i="0" u="none" strike="noStrike" baseline="0" dirty="0">
                <a:latin typeface="Consolas" panose="020B0609020204030204" pitchFamily="49" charset="0"/>
              </a:rPr>
              <a:t>이상도 들어가므로 이 전압이 그대로 들어가면 망가질 수 있기 때문에 </a:t>
            </a:r>
            <a:r>
              <a:rPr lang="en-US" altLang="ko-KR" sz="1800" b="0" i="0" u="none" strike="noStrike" baseline="0" dirty="0">
                <a:latin typeface="Consolas" panose="020B0609020204030204" pitchFamily="49" charset="0"/>
              </a:rPr>
              <a:t>5V</a:t>
            </a:r>
            <a:r>
              <a:rPr lang="ko-KR" altLang="en-US" sz="1800" b="0" i="0" u="none" strike="noStrike" baseline="0" dirty="0">
                <a:latin typeface="Consolas" panose="020B0609020204030204" pitchFamily="49" charset="0"/>
              </a:rPr>
              <a:t>만 걸러서 칩에 들어가게 됨</a:t>
            </a:r>
            <a:r>
              <a:rPr lang="en-US" altLang="ko-KR" sz="1800" b="0" i="0" u="none" strike="noStrike" baseline="0" dirty="0">
                <a:latin typeface="Consolas" panose="020B0609020204030204" pitchFamily="49" charset="0"/>
              </a:rPr>
              <a:t>. </a:t>
            </a:r>
            <a:r>
              <a:rPr lang="ko-KR" altLang="en-US" sz="1800" b="0" i="0" u="none" strike="noStrike" baseline="0" dirty="0">
                <a:latin typeface="Consolas" panose="020B0609020204030204" pitchFamily="49" charset="0"/>
              </a:rPr>
              <a:t>이를 정류작용이라 하고 </a:t>
            </a:r>
            <a:r>
              <a:rPr lang="ko-KR" altLang="en-US" sz="1800" b="0" i="0" u="none" strike="noStrike" baseline="0" dirty="0" err="1">
                <a:latin typeface="Consolas" panose="020B0609020204030204" pitchFamily="49" charset="0"/>
              </a:rPr>
              <a:t>레귤레이터가</a:t>
            </a:r>
            <a:r>
              <a:rPr lang="ko-KR" altLang="en-US" sz="1800" b="0" i="0" u="none" strike="noStrike" baseline="0" dirty="0">
                <a:latin typeface="Consolas" panose="020B0609020204030204" pitchFamily="49" charset="0"/>
              </a:rPr>
              <a:t> 그 기능을 수행함</a:t>
            </a:r>
            <a:r>
              <a:rPr lang="en-US" altLang="ko-KR" sz="1800" b="0" i="0" u="none" strike="noStrike" baseline="0" dirty="0">
                <a:latin typeface="Consolas" panose="020B0609020204030204" pitchFamily="49" charset="0"/>
              </a:rPr>
              <a:t>.(</a:t>
            </a:r>
            <a:r>
              <a:rPr lang="ko-KR" altLang="en-US" sz="1800" b="0" i="0" u="sng" strike="noStrike" baseline="0" dirty="0">
                <a:latin typeface="Consolas" panose="020B0609020204030204" pitchFamily="49" charset="0"/>
              </a:rPr>
              <a:t>영어로 조절한다는 뜻</a:t>
            </a:r>
            <a:r>
              <a:rPr lang="en-US" altLang="ko-KR" sz="1800" b="0" i="0" u="none" strike="noStrike" baseline="0" dirty="0">
                <a:latin typeface="Consolas" panose="020B0609020204030204" pitchFamily="49" charset="0"/>
              </a:rPr>
              <a:t>.))</a:t>
            </a:r>
          </a:p>
          <a:p>
            <a:pPr marR="0" algn="l"/>
            <a:r>
              <a:rPr lang="ko-KR" altLang="en-US" sz="1800" b="0" i="0" u="none" strike="noStrike" baseline="0" dirty="0">
                <a:latin typeface="나눔스퀘어라운드"/>
              </a:rPr>
              <a:t>모터 구동전원</a:t>
            </a:r>
            <a:r>
              <a:rPr lang="en-US" altLang="ko-KR" sz="1800" b="0" i="0" u="none" strike="noStrike" baseline="0" dirty="0">
                <a:latin typeface="Consolas" panose="020B0609020204030204" pitchFamily="49" charset="0"/>
              </a:rPr>
              <a:t>: 5V – 35V (5V</a:t>
            </a:r>
            <a:r>
              <a:rPr lang="ko-KR" altLang="en-US" sz="1800" b="0" i="0" u="none" strike="noStrike" baseline="0" dirty="0">
                <a:latin typeface="Consolas" panose="020B0609020204030204" pitchFamily="49" charset="0"/>
              </a:rPr>
              <a:t>에서 </a:t>
            </a:r>
            <a:r>
              <a:rPr lang="en-US" altLang="ko-KR" sz="1800" b="0" i="0" u="none" strike="noStrike" baseline="0" dirty="0">
                <a:latin typeface="Consolas" panose="020B0609020204030204" pitchFamily="49" charset="0"/>
              </a:rPr>
              <a:t>35V </a:t>
            </a:r>
            <a:r>
              <a:rPr lang="ko-KR" altLang="en-US" sz="1800" b="0" i="0" u="none" strike="noStrike" baseline="0" dirty="0">
                <a:latin typeface="Consolas" panose="020B0609020204030204" pitchFamily="49" charset="0"/>
              </a:rPr>
              <a:t>이하의 전압만 사용 가능</a:t>
            </a:r>
            <a:r>
              <a:rPr lang="en-US" altLang="ko-KR" sz="1800" b="0" i="0" u="none" strike="noStrike" baseline="0" dirty="0">
                <a:latin typeface="Consolas" panose="020B0609020204030204" pitchFamily="49" charset="0"/>
              </a:rPr>
              <a:t>. </a:t>
            </a:r>
            <a:r>
              <a:rPr lang="ko-KR" altLang="en-US" sz="18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그 이상은 </a:t>
            </a:r>
            <a:r>
              <a:rPr lang="en-US" altLang="ko-KR" sz="18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800" b="0" i="0" u="none" strike="noStrike" baseline="0" dirty="0">
                <a:latin typeface="Consolas" panose="020B0609020204030204" pitchFamily="49" charset="0"/>
              </a:rPr>
              <a:t>)</a:t>
            </a:r>
          </a:p>
          <a:p>
            <a:pPr marR="0" algn="l"/>
            <a:r>
              <a:rPr lang="ko-KR" altLang="en-US" sz="1800" b="0" i="0" u="none" strike="noStrike" baseline="0" dirty="0">
                <a:latin typeface="나눔스퀘어라운드"/>
              </a:rPr>
              <a:t>최대 구동전류</a:t>
            </a:r>
            <a:r>
              <a:rPr lang="en-US" altLang="ko-KR" sz="1800" b="0" i="0" u="none" strike="noStrike" baseline="0" dirty="0">
                <a:latin typeface="Consolas" panose="020B0609020204030204" pitchFamily="49" charset="0"/>
              </a:rPr>
              <a:t>: 2A (A</a:t>
            </a:r>
            <a:r>
              <a:rPr lang="ko-KR" altLang="en-US" sz="1800" b="0" i="0" u="none" strike="noStrike" baseline="0" dirty="0">
                <a:latin typeface="Consolas" panose="020B0609020204030204" pitchFamily="49" charset="0"/>
              </a:rPr>
              <a:t>는 꼭 </a:t>
            </a:r>
            <a:r>
              <a:rPr lang="ko-KR" altLang="en-US" sz="1800" b="0" i="0" u="none" strike="noStrike" baseline="0" dirty="0" err="1">
                <a:latin typeface="Consolas" panose="020B0609020204030204" pitchFamily="49" charset="0"/>
              </a:rPr>
              <a:t>맞춰주기</a:t>
            </a:r>
            <a:r>
              <a:rPr lang="en-US" altLang="ko-KR" sz="1800" b="0" i="0" u="none" strike="noStrike" baseline="0" dirty="0">
                <a:latin typeface="Consolas" panose="020B0609020204030204" pitchFamily="49" charset="0"/>
              </a:rPr>
              <a:t>! </a:t>
            </a:r>
            <a:r>
              <a:rPr lang="en-US" altLang="ko-KR" sz="1800" b="0" i="0" u="none" strike="noStrike" baseline="0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ko-KR" sz="1800" b="0" i="0" u="none" strike="noStrike" baseline="0" dirty="0">
                <a:latin typeface="Consolas" panose="020B0609020204030204" pitchFamily="49" charset="0"/>
              </a:rPr>
              <a:t> </a:t>
            </a:r>
            <a:r>
              <a:rPr lang="ko-KR" altLang="en-US" sz="1800" b="0" i="0" u="none" strike="noStrike" baseline="0" dirty="0">
                <a:latin typeface="Consolas" panose="020B0609020204030204" pitchFamily="49" charset="0"/>
              </a:rPr>
              <a:t>넘으면 망가질 수 </a:t>
            </a:r>
            <a:r>
              <a:rPr lang="en-US" altLang="ko-KR" sz="1800" b="0" i="0" u="none" strike="noStrike" baseline="0" dirty="0">
                <a:latin typeface="Consolas" panose="020B0609020204030204" pitchFamily="49" charset="0"/>
              </a:rPr>
              <a:t>O)</a:t>
            </a:r>
          </a:p>
          <a:p>
            <a:pPr marR="0" algn="l"/>
            <a:endParaRPr lang="ko-KR" altLang="en-US" sz="1800" b="0" i="0" u="none" strike="noStrike" baseline="0" dirty="0"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884409-EF1D-46EC-96FD-2D9132843501}"/>
              </a:ext>
            </a:extLst>
          </p:cNvPr>
          <p:cNvSpPr txBox="1"/>
          <p:nvPr/>
        </p:nvSpPr>
        <p:spPr>
          <a:xfrm>
            <a:off x="677334" y="1255910"/>
            <a:ext cx="945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어떤 활동을 </a:t>
            </a:r>
            <a:r>
              <a:rPr lang="ko-KR" altLang="en-US" b="1" dirty="0" err="1">
                <a:solidFill>
                  <a:srgbClr val="FF0000"/>
                </a:solidFill>
              </a:rPr>
              <a:t>진행하던간에</a:t>
            </a:r>
            <a:r>
              <a:rPr lang="ko-KR" altLang="en-US" b="1" dirty="0">
                <a:solidFill>
                  <a:srgbClr val="FF0000"/>
                </a:solidFill>
              </a:rPr>
              <a:t> 내가 사용할 장치 </a:t>
            </a:r>
            <a:r>
              <a:rPr lang="en-US" altLang="ko-KR" b="1" dirty="0">
                <a:solidFill>
                  <a:srgbClr val="FF0000"/>
                </a:solidFill>
              </a:rPr>
              <a:t>or </a:t>
            </a:r>
            <a:r>
              <a:rPr lang="ko-KR" altLang="en-US" b="1" dirty="0">
                <a:solidFill>
                  <a:srgbClr val="FF0000"/>
                </a:solidFill>
              </a:rPr>
              <a:t>장비의 스펙을 확인 하는 것은 매우 중요함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261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33288-4F12-4905-815B-F2233DF7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L298 </a:t>
            </a:r>
            <a:r>
              <a:rPr lang="ko-KR" altLang="en-US" dirty="0"/>
              <a:t>사용법</a:t>
            </a:r>
          </a:p>
        </p:txBody>
      </p:sp>
      <p:pic>
        <p:nvPicPr>
          <p:cNvPr id="4" name="Picture 2" descr="L298 H BRIDGE | Modern Electronics">
            <a:extLst>
              <a:ext uri="{FF2B5EF4-FFF2-40B4-BE49-F238E27FC236}">
                <a16:creationId xmlns:a16="http://schemas.microsoft.com/office/drawing/2014/main" id="{2250C5C1-EF43-4D59-9C68-C65C15006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65" y="1843577"/>
            <a:ext cx="4290241" cy="435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3CE946C-A805-47D5-ABA9-BA22206AF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0" y="2376030"/>
            <a:ext cx="5333634" cy="328612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6E2C51B-5704-4A91-BD88-562D0BE35875}"/>
              </a:ext>
            </a:extLst>
          </p:cNvPr>
          <p:cNvCxnSpPr/>
          <p:nvPr/>
        </p:nvCxnSpPr>
        <p:spPr>
          <a:xfrm flipH="1">
            <a:off x="2160494" y="3316941"/>
            <a:ext cx="3263153" cy="8785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A49DB1-B034-4B24-B0DD-9688D319541E}"/>
              </a:ext>
            </a:extLst>
          </p:cNvPr>
          <p:cNvSpPr/>
          <p:nvPr/>
        </p:nvSpPr>
        <p:spPr>
          <a:xfrm>
            <a:off x="6096000" y="2796988"/>
            <a:ext cx="1479176" cy="211567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7BADE52-67AD-46B0-A476-68FCFA0DF1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6938683" y="2139281"/>
            <a:ext cx="1065569" cy="675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8C27517-05A1-4FFC-AA7B-1E4FBCCA38F3}"/>
              </a:ext>
            </a:extLst>
          </p:cNvPr>
          <p:cNvSpPr txBox="1"/>
          <p:nvPr/>
        </p:nvSpPr>
        <p:spPr>
          <a:xfrm>
            <a:off x="8004252" y="1954615"/>
            <a:ext cx="170751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모터 방향 관련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83357B-E947-434E-9F4B-D20F385D349B}"/>
              </a:ext>
            </a:extLst>
          </p:cNvPr>
          <p:cNvSpPr txBox="1"/>
          <p:nvPr/>
        </p:nvSpPr>
        <p:spPr>
          <a:xfrm>
            <a:off x="6096000" y="1884382"/>
            <a:ext cx="170751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모터 속도 </a:t>
            </a:r>
            <a:r>
              <a:rPr lang="ko-KR" altLang="en-US" dirty="0"/>
              <a:t>관련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F3A4516-D6E1-4C03-B400-B28EECC0EE66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5755162" y="2069048"/>
            <a:ext cx="340838" cy="74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611DCB7C-246D-4188-BED3-2C06B0BB09B5}"/>
              </a:ext>
            </a:extLst>
          </p:cNvPr>
          <p:cNvSpPr/>
          <p:nvPr/>
        </p:nvSpPr>
        <p:spPr>
          <a:xfrm>
            <a:off x="1990165" y="4964742"/>
            <a:ext cx="457200" cy="171651"/>
          </a:xfrm>
          <a:prstGeom prst="ellipse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7902D3-EC10-464B-9534-C7740EC9759C}"/>
              </a:ext>
            </a:extLst>
          </p:cNvPr>
          <p:cNvSpPr txBox="1"/>
          <p:nvPr/>
        </p:nvSpPr>
        <p:spPr>
          <a:xfrm>
            <a:off x="1712259" y="6132260"/>
            <a:ext cx="4076757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이 핀을 제거하지 않으면 풀파워로 돎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1D32762-3520-482C-89AD-F65DCDC44F28}"/>
              </a:ext>
            </a:extLst>
          </p:cNvPr>
          <p:cNvCxnSpPr>
            <a:stCxn id="21" idx="1"/>
          </p:cNvCxnSpPr>
          <p:nvPr/>
        </p:nvCxnSpPr>
        <p:spPr>
          <a:xfrm flipV="1">
            <a:off x="1712259" y="5074043"/>
            <a:ext cx="457200" cy="124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4DE4EC8-47C7-452E-A57C-191A96F339CA}"/>
              </a:ext>
            </a:extLst>
          </p:cNvPr>
          <p:cNvSpPr txBox="1"/>
          <p:nvPr/>
        </p:nvSpPr>
        <p:spPr>
          <a:xfrm>
            <a:off x="9909759" y="38261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반시계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BFC69F-F8A4-4E5F-9D83-EE30254C89FD}"/>
              </a:ext>
            </a:extLst>
          </p:cNvPr>
          <p:cNvSpPr txBox="1"/>
          <p:nvPr/>
        </p:nvSpPr>
        <p:spPr>
          <a:xfrm>
            <a:off x="9909759" y="41653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시계</a:t>
            </a:r>
          </a:p>
        </p:txBody>
      </p:sp>
    </p:spTree>
    <p:extLst>
      <p:ext uri="{BB962C8B-B14F-4D97-AF65-F5344CB8AC3E}">
        <p14:creationId xmlns:p14="http://schemas.microsoft.com/office/powerpoint/2010/main" val="4041700540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</TotalTime>
  <Words>809</Words>
  <Application>Microsoft Office PowerPoint</Application>
  <PresentationFormat>와이드스크린</PresentationFormat>
  <Paragraphs>118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Helvetica Neue</vt:lpstr>
      <vt:lpstr>YouTube Noto</vt:lpstr>
      <vt:lpstr>나눔스퀘어라운드</vt:lpstr>
      <vt:lpstr>Malgun Gothic</vt:lpstr>
      <vt:lpstr>Malgun Gothic</vt:lpstr>
      <vt:lpstr>Arial</vt:lpstr>
      <vt:lpstr>Consolas</vt:lpstr>
      <vt:lpstr>Trebuchet MS</vt:lpstr>
      <vt:lpstr>Wingdings 3</vt:lpstr>
      <vt:lpstr>패싯</vt:lpstr>
      <vt:lpstr>Make Arduino RC Car</vt:lpstr>
      <vt:lpstr>What motor are we use?</vt:lpstr>
      <vt:lpstr>DC 모터</vt:lpstr>
      <vt:lpstr>모터의 특징 </vt:lpstr>
      <vt:lpstr>What is L298?</vt:lpstr>
      <vt:lpstr>L298 드라이버란?</vt:lpstr>
      <vt:lpstr>H-bridg란? (휘스톤 브릿지라 부름.)</vt:lpstr>
      <vt:lpstr>모터 드라이버 스펙 확인하기!</vt:lpstr>
      <vt:lpstr>L298 사용법</vt:lpstr>
      <vt:lpstr>DC 모터 실습 회로도 및 코드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Arduino RC Car</dc:title>
  <dc:creator>김 명선</dc:creator>
  <cp:lastModifiedBy>김 명선</cp:lastModifiedBy>
  <cp:revision>22</cp:revision>
  <dcterms:created xsi:type="dcterms:W3CDTF">2021-01-06T01:13:28Z</dcterms:created>
  <dcterms:modified xsi:type="dcterms:W3CDTF">2021-01-06T03:16:31Z</dcterms:modified>
</cp:coreProperties>
</file>