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1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2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16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86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98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53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3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83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43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594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3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67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59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251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984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840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00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17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5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5231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0571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5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95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434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497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640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087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213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4646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471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172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2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5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6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1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67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07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6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B9C2A-CCDE-4DB4-ADB8-30F6C91E5DF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E6A44F-BBCA-4059-9122-FB7B0215E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6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89F89-2153-4519-8894-3914D78B3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What is Arduino?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9E54F9-3495-49FE-8BF2-E0F38E4F1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19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9AE6B-AA09-4723-9F50-25186233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근사 아날로그 출력용 </a:t>
            </a:r>
            <a:r>
              <a:rPr lang="en-US" altLang="ko-KR" dirty="0"/>
              <a:t>PWM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4030A-859B-4271-809B-D9924F4A5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0371"/>
            <a:ext cx="8596668" cy="3880773"/>
          </a:xfrm>
        </p:spPr>
        <p:txBody>
          <a:bodyPr/>
          <a:lstStyle/>
          <a:p>
            <a:r>
              <a:rPr lang="ko-KR" altLang="en-US" dirty="0"/>
              <a:t>근사 아날로그 출력의 원리</a:t>
            </a:r>
            <a:endParaRPr lang="en-US" altLang="ko-KR" dirty="0"/>
          </a:p>
          <a:p>
            <a:r>
              <a:rPr lang="ko-KR" altLang="en-US" dirty="0"/>
              <a:t>주기를 매우 짧게 하여 아날로그 전압 신호를 근사적으로 발생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CB0C41-5517-40E5-8124-41E9870F7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64" y="2971329"/>
            <a:ext cx="5591464" cy="3395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3EF5A0-4BF8-4DD6-8CCD-7A5981A9FC6F}"/>
                  </a:ext>
                </a:extLst>
              </p:cNvPr>
              <p:cNvSpPr txBox="1"/>
              <p:nvPr/>
            </p:nvSpPr>
            <p:spPr>
              <a:xfrm>
                <a:off x="7906625" y="3667272"/>
                <a:ext cx="1014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dirty="0"/>
                  <a:t>V × 50%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3EF5A0-4BF8-4DD6-8CCD-7A5981A9F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625" y="3667272"/>
                <a:ext cx="1014701" cy="276999"/>
              </a:xfrm>
              <a:prstGeom prst="rect">
                <a:avLst/>
              </a:prstGeom>
              <a:blipFill>
                <a:blip r:embed="rId3"/>
                <a:stretch>
                  <a:fillRect l="-8434" t="-33333" r="-14458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603933-1D09-4700-893B-8A0A76EC087E}"/>
                  </a:ext>
                </a:extLst>
              </p:cNvPr>
              <p:cNvSpPr txBox="1"/>
              <p:nvPr/>
            </p:nvSpPr>
            <p:spPr>
              <a:xfrm>
                <a:off x="8042246" y="5217091"/>
                <a:ext cx="1014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dirty="0"/>
                  <a:t>V × 80%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603933-1D09-4700-893B-8A0A76EC0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246" y="5217091"/>
                <a:ext cx="1014701" cy="276999"/>
              </a:xfrm>
              <a:prstGeom prst="rect">
                <a:avLst/>
              </a:prstGeom>
              <a:blipFill>
                <a:blip r:embed="rId4"/>
                <a:stretch>
                  <a:fillRect l="-8383" t="-33333" r="-13772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65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3DB1F-8291-4B95-8DAD-6E12EB1C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시간까지 학생들이 해야 할 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D18F2-58D4-4D81-BAFB-6451DD3E6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모터의 종류에 대해 알아보기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(4</a:t>
            </a:r>
            <a:r>
              <a:rPr lang="ko-KR" altLang="en-US" dirty="0"/>
              <a:t>가지 종류</a:t>
            </a:r>
            <a:r>
              <a:rPr lang="en-US" altLang="ko-KR" dirty="0"/>
              <a:t>. DC, AC, Servo, Step)</a:t>
            </a:r>
          </a:p>
          <a:p>
            <a:r>
              <a:rPr lang="ko-KR" altLang="en-US" dirty="0"/>
              <a:t>각자의 </a:t>
            </a: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IDE </a:t>
            </a:r>
            <a:r>
              <a:rPr lang="ko-KR" altLang="en-US" dirty="0" err="1"/>
              <a:t>깔아오기</a:t>
            </a:r>
            <a:r>
              <a:rPr lang="en-US" altLang="ko-KR" dirty="0"/>
              <a:t>.(</a:t>
            </a:r>
            <a:r>
              <a:rPr lang="ko-KR" altLang="en-US" dirty="0"/>
              <a:t>필수</a:t>
            </a:r>
            <a:r>
              <a:rPr lang="en-US" altLang="ko-KR" dirty="0"/>
              <a:t>!)</a:t>
            </a:r>
          </a:p>
          <a:p>
            <a:pPr marL="0" indent="0">
              <a:buNone/>
            </a:pPr>
            <a:r>
              <a:rPr lang="en-US" altLang="ko-KR" dirty="0"/>
              <a:t>	(</a:t>
            </a:r>
            <a:r>
              <a:rPr lang="ko-KR" altLang="en-US" dirty="0"/>
              <a:t>참고</a:t>
            </a:r>
            <a:r>
              <a:rPr lang="en-US" altLang="ko-KR" dirty="0"/>
              <a:t>: https://ndb796.tistory.com/350)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87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AB49C-CCB3-497D-8F58-B82B3F65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 descr="가치창조기술 온라인 쇼핑몰에 오신 것을 환영합니다! ###">
            <a:extLst>
              <a:ext uri="{FF2B5EF4-FFF2-40B4-BE49-F238E27FC236}">
                <a16:creationId xmlns:a16="http://schemas.microsoft.com/office/drawing/2014/main" id="{62572C67-BB4F-490C-B709-E500C91D8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04" t="23726" r="15804" b="25607"/>
          <a:stretch/>
        </p:blipFill>
        <p:spPr bwMode="auto">
          <a:xfrm>
            <a:off x="838200" y="1766888"/>
            <a:ext cx="3252891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EB722A-889D-447E-8F6A-AE2847A03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123" y="4374963"/>
            <a:ext cx="1269330" cy="11763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1E51E2-2018-46F7-9681-1E532B30C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885" y="4492439"/>
            <a:ext cx="1600722" cy="105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69E534-FEB0-4016-8FA3-FAC3A8AA2B84}"/>
              </a:ext>
            </a:extLst>
          </p:cNvPr>
          <p:cNvSpPr txBox="1"/>
          <p:nvPr/>
        </p:nvSpPr>
        <p:spPr>
          <a:xfrm>
            <a:off x="5088943" y="1344145"/>
            <a:ext cx="6264857" cy="2958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MCU (Micro Controller Unit)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컴퓨터의 </a:t>
            </a:r>
            <a:r>
              <a:rPr lang="en-US" altLang="ko-KR" dirty="0"/>
              <a:t>CPU</a:t>
            </a:r>
            <a:r>
              <a:rPr lang="ko-KR" altLang="en-US" dirty="0"/>
              <a:t>와 비슷한 역할을 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CPU</a:t>
            </a:r>
            <a:r>
              <a:rPr lang="ko-KR" altLang="en-US" dirty="0"/>
              <a:t>는 다양한 일을 할 수 있지만 </a:t>
            </a:r>
            <a:r>
              <a:rPr lang="en-US" altLang="ko-KR" dirty="0"/>
              <a:t>MCU</a:t>
            </a:r>
            <a:r>
              <a:rPr lang="ko-KR" altLang="en-US" dirty="0"/>
              <a:t>는 이와 달리 성능이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낮지만 어렵지 않은 일을 수행하기에 적합하다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(ex : </a:t>
            </a:r>
            <a:r>
              <a:rPr lang="ko-KR" altLang="en-US" dirty="0"/>
              <a:t>냉장고</a:t>
            </a:r>
            <a:r>
              <a:rPr lang="en-US" altLang="ko-KR" dirty="0"/>
              <a:t>, </a:t>
            </a:r>
            <a:r>
              <a:rPr lang="ko-KR" altLang="en-US" dirty="0"/>
              <a:t>전자레인지 기능 수행 등</a:t>
            </a:r>
            <a:r>
              <a:rPr lang="en-US" altLang="ko-KR" dirty="0"/>
              <a:t>..) </a:t>
            </a:r>
            <a:endParaRPr lang="ko-KR" altLang="en-US" dirty="0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C557EEDA-E27E-4A60-AB9D-7B76D1DA788A}"/>
              </a:ext>
            </a:extLst>
          </p:cNvPr>
          <p:cNvSpPr/>
          <p:nvPr/>
        </p:nvSpPr>
        <p:spPr>
          <a:xfrm rot="5400000">
            <a:off x="2365747" y="4560235"/>
            <a:ext cx="470274" cy="26135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6C7E0-1514-4B7A-8F4E-04DB212FB699}"/>
              </a:ext>
            </a:extLst>
          </p:cNvPr>
          <p:cNvSpPr txBox="1"/>
          <p:nvPr/>
        </p:nvSpPr>
        <p:spPr>
          <a:xfrm>
            <a:off x="1176584" y="6182755"/>
            <a:ext cx="284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Chip name : </a:t>
            </a:r>
            <a:r>
              <a:rPr lang="en-US" altLang="ko-KR" dirty="0" err="1"/>
              <a:t>ATMega</a:t>
            </a:r>
            <a:r>
              <a:rPr lang="en-US" altLang="ko-KR" dirty="0"/>
              <a:t> 328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D0898E4-C42A-46EC-A6BA-5E0EBFF5CC06}"/>
              </a:ext>
            </a:extLst>
          </p:cNvPr>
          <p:cNvSpPr/>
          <p:nvPr/>
        </p:nvSpPr>
        <p:spPr>
          <a:xfrm>
            <a:off x="968188" y="4320899"/>
            <a:ext cx="3233419" cy="1248334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D90D0E-B926-4AD4-AACF-6E337DE9227C}"/>
              </a:ext>
            </a:extLst>
          </p:cNvPr>
          <p:cNvSpPr txBox="1"/>
          <p:nvPr/>
        </p:nvSpPr>
        <p:spPr>
          <a:xfrm>
            <a:off x="5088943" y="4831976"/>
            <a:ext cx="6086923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이 두 제품은 </a:t>
            </a:r>
            <a:r>
              <a:rPr lang="en-US" altLang="ko-KR" dirty="0" err="1"/>
              <a:t>ATmel</a:t>
            </a:r>
            <a:r>
              <a:rPr lang="en-US" altLang="ko-KR" dirty="0"/>
              <a:t> </a:t>
            </a:r>
            <a:r>
              <a:rPr lang="ko-KR" altLang="en-US" dirty="0"/>
              <a:t>사에서 제작한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우노에</a:t>
            </a:r>
            <a:endParaRPr lang="en-US" altLang="ko-KR" dirty="0"/>
          </a:p>
          <a:p>
            <a:r>
              <a:rPr lang="ko-KR" altLang="en-US" dirty="0"/>
              <a:t>들어가는 칩이다</a:t>
            </a:r>
            <a:r>
              <a:rPr lang="en-US" altLang="ko-KR" dirty="0"/>
              <a:t>. </a:t>
            </a:r>
            <a:r>
              <a:rPr lang="ko-KR" altLang="en-US" dirty="0"/>
              <a:t>모양은 다르지만 하는 역할은 동일하다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이 칩들을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없이 제어하는 방법은 대학에 들어가서 </a:t>
            </a:r>
            <a:endParaRPr lang="en-US" altLang="ko-KR" sz="1400" dirty="0"/>
          </a:p>
          <a:p>
            <a:r>
              <a:rPr lang="ko-KR" altLang="en-US" sz="1400" dirty="0"/>
              <a:t>마이크로 컨트롤러라는 과목에서 </a:t>
            </a:r>
            <a:r>
              <a:rPr lang="ko-KR" altLang="en-US" sz="1400" dirty="0" err="1"/>
              <a:t>원없이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배울테니</a:t>
            </a:r>
            <a:r>
              <a:rPr lang="ko-KR" altLang="en-US" sz="1400" dirty="0"/>
              <a:t> 지금은 </a:t>
            </a:r>
            <a:endParaRPr lang="en-US" altLang="ko-KR" sz="1400" dirty="0"/>
          </a:p>
          <a:p>
            <a:r>
              <a:rPr lang="ko-KR" altLang="en-US" sz="1400" dirty="0" err="1"/>
              <a:t>아두이노로</a:t>
            </a:r>
            <a:r>
              <a:rPr lang="ko-KR" altLang="en-US" sz="1400" dirty="0"/>
              <a:t> 제어하는 방법을 익혀보자</a:t>
            </a:r>
            <a:r>
              <a:rPr lang="en-US" altLang="ko-KR" sz="1400" dirty="0"/>
              <a:t>.)</a:t>
            </a:r>
            <a:endParaRPr lang="ko-KR" altLang="en-US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337E66-BE54-4B31-B683-1B2E90033504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437529" y="5154710"/>
            <a:ext cx="651414" cy="38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1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AC426-4F1E-47B2-8027-B1127EDE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아두이노랑</a:t>
            </a:r>
            <a:r>
              <a:rPr lang="ko-KR" altLang="en-US" dirty="0"/>
              <a:t> 비슷하게 생긴 </a:t>
            </a:r>
            <a:r>
              <a:rPr lang="en-US" altLang="ko-KR" dirty="0"/>
              <a:t>MCU</a:t>
            </a:r>
            <a:r>
              <a:rPr lang="ko-KR" altLang="en-US" dirty="0"/>
              <a:t>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2050" name="Picture 2" descr="라즈베리 파이 - 위키백과, 우리 모두의 백과사전">
            <a:extLst>
              <a:ext uri="{FF2B5EF4-FFF2-40B4-BE49-F238E27FC236}">
                <a16:creationId xmlns:a16="http://schemas.microsoft.com/office/drawing/2014/main" id="{09CD3D87-B3F7-4B06-AEF0-BE425A4DF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96" y="1690688"/>
            <a:ext cx="3864909" cy="257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2EEE19-6B43-40D5-9A52-C73EBA57564C}"/>
              </a:ext>
            </a:extLst>
          </p:cNvPr>
          <p:cNvSpPr txBox="1"/>
          <p:nvPr/>
        </p:nvSpPr>
        <p:spPr>
          <a:xfrm>
            <a:off x="923363" y="4376590"/>
            <a:ext cx="5170005" cy="2116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현재는 </a:t>
            </a:r>
            <a:r>
              <a:rPr lang="en-US" altLang="ko-KR" dirty="0"/>
              <a:t>4</a:t>
            </a:r>
            <a:r>
              <a:rPr lang="ko-KR" altLang="en-US" dirty="0"/>
              <a:t>까지 나옴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것을 사용하기 위해서는 리눅스라는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윈도우와 비슷하지만 더 어려운 운영체제에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대해서 알아야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어렵지는 않지만 초보자들은 공부를 해야 한다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2052" name="Picture 4" descr="최신 Jetson 제품 구매 | NVIDIA Developer">
            <a:extLst>
              <a:ext uri="{FF2B5EF4-FFF2-40B4-BE49-F238E27FC236}">
                <a16:creationId xmlns:a16="http://schemas.microsoft.com/office/drawing/2014/main" id="{840FF06B-F587-483A-8E81-B34C9916C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55" b="95198" l="10000" r="90000">
                        <a14:foregroundMark x1="48889" y1="6780" x2="48730" y2="4237"/>
                        <a14:foregroundMark x1="51270" y1="84181" x2="52381" y2="951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07" y="1690688"/>
            <a:ext cx="4492254" cy="252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A526C7-1E8D-4F78-BFBD-142A15301FE5}"/>
              </a:ext>
            </a:extLst>
          </p:cNvPr>
          <p:cNvSpPr/>
          <p:nvPr/>
        </p:nvSpPr>
        <p:spPr>
          <a:xfrm>
            <a:off x="838200" y="1532965"/>
            <a:ext cx="10331824" cy="50740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2C91D1-6715-441A-B2ED-B8CAE58FB512}"/>
              </a:ext>
            </a:extLst>
          </p:cNvPr>
          <p:cNvCxnSpPr/>
          <p:nvPr/>
        </p:nvCxnSpPr>
        <p:spPr>
          <a:xfrm>
            <a:off x="838200" y="4267294"/>
            <a:ext cx="103318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2A34582-2C37-4F54-908E-E6BE2125C282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6004112" y="1532965"/>
            <a:ext cx="0" cy="5074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706F2A-2ACE-4560-9C48-2C4ED76C78F4}"/>
              </a:ext>
            </a:extLst>
          </p:cNvPr>
          <p:cNvSpPr txBox="1"/>
          <p:nvPr/>
        </p:nvSpPr>
        <p:spPr>
          <a:xfrm>
            <a:off x="6096000" y="4351190"/>
            <a:ext cx="4891083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TX</a:t>
            </a:r>
            <a:r>
              <a:rPr lang="ko-KR" altLang="en-US" dirty="0"/>
              <a:t>보드 </a:t>
            </a:r>
            <a:r>
              <a:rPr lang="en-US" altLang="ko-KR" dirty="0"/>
              <a:t>: </a:t>
            </a:r>
            <a:r>
              <a:rPr lang="ko-KR" altLang="en-US" dirty="0"/>
              <a:t>요즘 </a:t>
            </a:r>
            <a:r>
              <a:rPr lang="ko-KR" altLang="en-US" dirty="0" err="1"/>
              <a:t>핫한</a:t>
            </a:r>
            <a:r>
              <a:rPr lang="ko-KR" altLang="en-US" dirty="0"/>
              <a:t> </a:t>
            </a:r>
            <a:r>
              <a:rPr lang="ko-KR" altLang="en-US" dirty="0" err="1"/>
              <a:t>머신러닝이</a:t>
            </a:r>
            <a:r>
              <a:rPr lang="ko-KR" altLang="en-US" dirty="0"/>
              <a:t> 가능한 </a:t>
            </a:r>
            <a:r>
              <a:rPr lang="en-US" altLang="ko-KR" dirty="0"/>
              <a:t>MCU.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다른 </a:t>
            </a:r>
            <a:r>
              <a:rPr lang="en-US" altLang="ko-KR" dirty="0"/>
              <a:t>MCU</a:t>
            </a:r>
            <a:r>
              <a:rPr lang="ko-KR" altLang="en-US" dirty="0"/>
              <a:t>보드들 중 가장 똑똑할 것임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것 또한 사용하기 위해서는 리눅스를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알아야 하며 컴퓨터의 부품으로 사용되는 </a:t>
            </a:r>
            <a:r>
              <a:rPr lang="en-US" altLang="ko-KR" dirty="0"/>
              <a:t>GPU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제작사인 </a:t>
            </a:r>
            <a:r>
              <a:rPr lang="en-US" altLang="ko-KR" dirty="0"/>
              <a:t>NVIDIA </a:t>
            </a:r>
            <a:r>
              <a:rPr lang="ko-KR" altLang="en-US" dirty="0"/>
              <a:t>제품임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815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63C41-DCEF-48BD-A6B0-EFE3114A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</a:t>
            </a:r>
            <a:r>
              <a:rPr lang="en-US" altLang="ko-KR" dirty="0"/>
              <a:t>MCU</a:t>
            </a:r>
            <a:r>
              <a:rPr lang="ko-KR" altLang="en-US" dirty="0"/>
              <a:t>가 똑똑한 </a:t>
            </a:r>
            <a:r>
              <a:rPr lang="en-US" altLang="ko-KR" dirty="0"/>
              <a:t>MCU</a:t>
            </a:r>
            <a:r>
              <a:rPr lang="ko-KR" altLang="en-US" dirty="0"/>
              <a:t>일까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(MCU </a:t>
            </a:r>
            <a:r>
              <a:rPr lang="ko-KR" altLang="en-US" dirty="0"/>
              <a:t>판단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CEFA1-9CD4-4677-A245-129835C81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당연히 한 번에 업무처리를 많이 할 수 있는 </a:t>
            </a:r>
            <a:r>
              <a:rPr lang="en-US" altLang="ko-KR" sz="2400" dirty="0"/>
              <a:t>MCU</a:t>
            </a:r>
            <a:r>
              <a:rPr lang="ko-KR" altLang="en-US" sz="2400" dirty="0"/>
              <a:t>가 똑똑한 </a:t>
            </a:r>
            <a:r>
              <a:rPr lang="en-US" altLang="ko-KR" sz="2400" dirty="0"/>
              <a:t>MCU</a:t>
            </a:r>
            <a:r>
              <a:rPr lang="ko-KR" altLang="en-US" sz="2400" dirty="0"/>
              <a:t>일 것이다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판단하는 기준은 마이크로 컨트롤러의 </a:t>
            </a:r>
            <a:r>
              <a:rPr lang="en-US" altLang="ko-KR" sz="2400" dirty="0"/>
              <a:t>RAM</a:t>
            </a:r>
            <a:r>
              <a:rPr lang="ko-KR" altLang="en-US" sz="2400" dirty="0"/>
              <a:t>과 </a:t>
            </a:r>
            <a:r>
              <a:rPr lang="ko-KR" altLang="en-US" sz="2400" dirty="0" err="1"/>
              <a:t>클록</a:t>
            </a:r>
            <a:r>
              <a:rPr lang="ko-KR" altLang="en-US" sz="2400" dirty="0"/>
              <a:t> 속도 </a:t>
            </a:r>
            <a:r>
              <a:rPr lang="en-US" altLang="ko-KR" sz="2400" dirty="0"/>
              <a:t>GPU</a:t>
            </a:r>
            <a:r>
              <a:rPr lang="ko-KR" altLang="en-US" sz="2400" dirty="0"/>
              <a:t>의 유무 등으로 알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무조건 비싼 </a:t>
            </a:r>
            <a:r>
              <a:rPr lang="en-US" altLang="ko-KR" sz="2400" dirty="0"/>
              <a:t>MCU</a:t>
            </a:r>
            <a:r>
              <a:rPr lang="ko-KR" altLang="en-US" sz="2400" dirty="0"/>
              <a:t>가 좋은 것은 아니다</a:t>
            </a:r>
            <a:r>
              <a:rPr lang="en-US" altLang="ko-KR" sz="2400" dirty="0"/>
              <a:t>. </a:t>
            </a:r>
            <a:r>
              <a:rPr lang="ko-KR" altLang="en-US" sz="2400" dirty="0"/>
              <a:t>필요에 따라 사용하는 것이 좋다</a:t>
            </a:r>
            <a:r>
              <a:rPr lang="en-US" altLang="ko-KR" sz="2400" dirty="0"/>
              <a:t>.	</a:t>
            </a:r>
            <a:r>
              <a:rPr lang="ko-KR" altLang="en-US" sz="2400" dirty="0"/>
              <a:t>단순 작업을 위해서라면 </a:t>
            </a:r>
            <a:r>
              <a:rPr lang="ko-KR" altLang="en-US" sz="2400" dirty="0" err="1"/>
              <a:t>아두이노도</a:t>
            </a:r>
            <a:r>
              <a:rPr lang="ko-KR" altLang="en-US" sz="2400" dirty="0"/>
              <a:t>  좋은 </a:t>
            </a:r>
            <a:r>
              <a:rPr lang="en-US" altLang="ko-KR" sz="2400" dirty="0"/>
              <a:t>MCU </a:t>
            </a:r>
            <a:r>
              <a:rPr lang="ko-KR" altLang="en-US" sz="2400" dirty="0"/>
              <a:t>라고 할 수 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57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46A9D-FEFA-4542-9A79-2D5A440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하드웨어</a:t>
            </a:r>
          </a:p>
        </p:txBody>
      </p:sp>
      <p:pic>
        <p:nvPicPr>
          <p:cNvPr id="4" name="Picture 2" descr="가치창조기술 온라인 쇼핑몰에 오신 것을 환영합니다! ###">
            <a:extLst>
              <a:ext uri="{FF2B5EF4-FFF2-40B4-BE49-F238E27FC236}">
                <a16:creationId xmlns:a16="http://schemas.microsoft.com/office/drawing/2014/main" id="{6D81FE84-A066-4E0A-928A-40330DD18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04" t="23726" r="15804" b="25607"/>
          <a:stretch/>
        </p:blipFill>
        <p:spPr bwMode="auto">
          <a:xfrm>
            <a:off x="2917998" y="1731029"/>
            <a:ext cx="5262784" cy="389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FC6465E-8D22-4396-A58A-1A4AAF2DD1FA}"/>
              </a:ext>
            </a:extLst>
          </p:cNvPr>
          <p:cNvSpPr/>
          <p:nvPr/>
        </p:nvSpPr>
        <p:spPr>
          <a:xfrm>
            <a:off x="6651812" y="4867835"/>
            <a:ext cx="1389529" cy="7620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1A169BB-F07E-4040-9453-021DA784D912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7647139" y="5329273"/>
            <a:ext cx="233082" cy="83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598DE5-6892-4957-96BB-DF0D8BBC2D65}"/>
              </a:ext>
            </a:extLst>
          </p:cNvPr>
          <p:cNvSpPr txBox="1"/>
          <p:nvPr/>
        </p:nvSpPr>
        <p:spPr>
          <a:xfrm>
            <a:off x="8180782" y="56782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아날로그핀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A42CB-A816-4442-9CD8-3910A0527966}"/>
              </a:ext>
            </a:extLst>
          </p:cNvPr>
          <p:cNvSpPr txBox="1"/>
          <p:nvPr/>
        </p:nvSpPr>
        <p:spPr>
          <a:xfrm>
            <a:off x="2024406" y="20529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리셋버튼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48963B-A05B-4F25-93F6-89B47FAA4B91}"/>
              </a:ext>
            </a:extLst>
          </p:cNvPr>
          <p:cNvSpPr txBox="1"/>
          <p:nvPr/>
        </p:nvSpPr>
        <p:spPr>
          <a:xfrm>
            <a:off x="1639671" y="275992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USB </a:t>
            </a:r>
            <a:r>
              <a:rPr lang="ko-KR" altLang="en-US" dirty="0"/>
              <a:t>소켓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705F3-3778-4CD6-891A-791EF7564ACE}"/>
              </a:ext>
            </a:extLst>
          </p:cNvPr>
          <p:cNvSpPr txBox="1"/>
          <p:nvPr/>
        </p:nvSpPr>
        <p:spPr>
          <a:xfrm>
            <a:off x="1439729" y="474232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외부전원용</a:t>
            </a:r>
            <a:endParaRPr lang="en-US" altLang="ko-KR" dirty="0"/>
          </a:p>
          <a:p>
            <a:r>
              <a:rPr lang="ko-KR" altLang="en-US" dirty="0" err="1"/>
              <a:t>베럴잭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217CF-1B20-4648-BF5D-EF9BE59D43EA}"/>
              </a:ext>
            </a:extLst>
          </p:cNvPr>
          <p:cNvSpPr txBox="1"/>
          <p:nvPr/>
        </p:nvSpPr>
        <p:spPr>
          <a:xfrm>
            <a:off x="4547178" y="136169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GND(Ground)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302023-36C3-42D9-A810-880232E17FA7}"/>
              </a:ext>
            </a:extLst>
          </p:cNvPr>
          <p:cNvCxnSpPr/>
          <p:nvPr/>
        </p:nvCxnSpPr>
        <p:spPr>
          <a:xfrm flipH="1">
            <a:off x="5235388" y="1731029"/>
            <a:ext cx="89647" cy="33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143467E-9A98-4315-B5FB-06CCA630875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132402" y="2237584"/>
            <a:ext cx="552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049219D-ADD4-4F92-9DA5-29453C702488}"/>
              </a:ext>
            </a:extLst>
          </p:cNvPr>
          <p:cNvCxnSpPr>
            <a:stCxn id="11" idx="3"/>
          </p:cNvCxnSpPr>
          <p:nvPr/>
        </p:nvCxnSpPr>
        <p:spPr>
          <a:xfrm>
            <a:off x="2744461" y="2944586"/>
            <a:ext cx="294574" cy="2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F6EF709-A114-41B8-9C25-25B7F60E3287}"/>
              </a:ext>
            </a:extLst>
          </p:cNvPr>
          <p:cNvCxnSpPr>
            <a:stCxn id="12" idx="3"/>
          </p:cNvCxnSpPr>
          <p:nvPr/>
        </p:nvCxnSpPr>
        <p:spPr>
          <a:xfrm flipV="1">
            <a:off x="2778557" y="5056094"/>
            <a:ext cx="466667" cy="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5D2C32A-0A69-409F-910E-FC66CA3EC52C}"/>
              </a:ext>
            </a:extLst>
          </p:cNvPr>
          <p:cNvSpPr/>
          <p:nvPr/>
        </p:nvSpPr>
        <p:spPr>
          <a:xfrm>
            <a:off x="5307119" y="1806388"/>
            <a:ext cx="2120902" cy="67673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9B5472-3A23-4DAF-94F8-5A9CE442E1A6}"/>
              </a:ext>
            </a:extLst>
          </p:cNvPr>
          <p:cNvSpPr txBox="1"/>
          <p:nvPr/>
        </p:nvSpPr>
        <p:spPr>
          <a:xfrm>
            <a:off x="7068251" y="1324018"/>
            <a:ext cx="154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디지털핀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C90A9DD-A74E-4994-A241-95524C20D746}"/>
              </a:ext>
            </a:extLst>
          </p:cNvPr>
          <p:cNvCxnSpPr>
            <a:cxnSpLocks/>
            <a:stCxn id="24" idx="1"/>
            <a:endCxn id="23" idx="0"/>
          </p:cNvCxnSpPr>
          <p:nvPr/>
        </p:nvCxnSpPr>
        <p:spPr>
          <a:xfrm rot="10800000" flipV="1">
            <a:off x="6367571" y="1508684"/>
            <a:ext cx="700681" cy="297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D4C7CB2-8573-4A38-B43A-58B4F4F3FDF0}"/>
              </a:ext>
            </a:extLst>
          </p:cNvPr>
          <p:cNvSpPr/>
          <p:nvPr/>
        </p:nvSpPr>
        <p:spPr>
          <a:xfrm>
            <a:off x="7507941" y="1806388"/>
            <a:ext cx="327211" cy="829133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423AA0-9EEE-4C45-8AF4-D5EF784F8F09}"/>
              </a:ext>
            </a:extLst>
          </p:cNvPr>
          <p:cNvSpPr txBox="1"/>
          <p:nvPr/>
        </p:nvSpPr>
        <p:spPr>
          <a:xfrm>
            <a:off x="8354319" y="1853456"/>
            <a:ext cx="23801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시리얼 </a:t>
            </a:r>
            <a:r>
              <a:rPr lang="en-US" altLang="ko-KR" dirty="0"/>
              <a:t>RX, TX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통신하는데 사용</a:t>
            </a:r>
            <a:r>
              <a:rPr lang="en-US" altLang="ko-KR" dirty="0"/>
              <a:t>)</a:t>
            </a:r>
          </a:p>
          <a:p>
            <a:r>
              <a:rPr lang="en-US" altLang="ko-KR" sz="1600" dirty="0"/>
              <a:t>(ex</a:t>
            </a:r>
            <a:r>
              <a:rPr lang="ko-KR" altLang="en-US" sz="1600" dirty="0"/>
              <a:t>블루투스 등</a:t>
            </a:r>
            <a:r>
              <a:rPr lang="en-US" altLang="ko-KR" sz="1600" dirty="0"/>
              <a:t>…)</a:t>
            </a:r>
            <a:endParaRPr lang="ko-KR" altLang="en-US" sz="16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9A466AB-4F5B-478D-87F7-6ECD25C47C3C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7835152" y="2237584"/>
            <a:ext cx="519167" cy="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BCEDCF-9BAA-4F0D-BF72-E5B001FCDCB1}"/>
              </a:ext>
            </a:extLst>
          </p:cNvPr>
          <p:cNvSpPr txBox="1"/>
          <p:nvPr/>
        </p:nvSpPr>
        <p:spPr>
          <a:xfrm>
            <a:off x="5346644" y="5678251"/>
            <a:ext cx="2041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3.3V, 5V</a:t>
            </a:r>
            <a:r>
              <a:rPr lang="ko-KR" altLang="en-US" dirty="0"/>
              <a:t>전원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나중에 </a:t>
            </a:r>
            <a:r>
              <a:rPr lang="en-US" altLang="ko-KR" dirty="0" err="1"/>
              <a:t>rc</a:t>
            </a:r>
            <a:r>
              <a:rPr lang="ko-KR" altLang="en-US" dirty="0"/>
              <a:t>카 등 모터에 사용됨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A9041FE-4D08-4E82-AE26-D28CBC041562}"/>
              </a:ext>
            </a:extLst>
          </p:cNvPr>
          <p:cNvCxnSpPr/>
          <p:nvPr/>
        </p:nvCxnSpPr>
        <p:spPr>
          <a:xfrm flipV="1">
            <a:off x="5692588" y="5459506"/>
            <a:ext cx="161365" cy="21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4E61C9B-3C8E-4B57-AF9B-08F69D7A300B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5984761" y="5459507"/>
            <a:ext cx="382810" cy="2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86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A227A-C4F0-44E7-9003-CD6A724D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ARDUINO UNO PIN MAP</a:t>
            </a:r>
            <a:endParaRPr lang="ko-KR" altLang="en-US" dirty="0"/>
          </a:p>
        </p:txBody>
      </p:sp>
      <p:pic>
        <p:nvPicPr>
          <p:cNvPr id="3074" name="Picture 2" descr="기린 블로그">
            <a:extLst>
              <a:ext uri="{FF2B5EF4-FFF2-40B4-BE49-F238E27FC236}">
                <a16:creationId xmlns:a16="http://schemas.microsoft.com/office/drawing/2014/main" id="{9492D6EB-5147-4D71-B713-7A325ED21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62" y="1403892"/>
            <a:ext cx="6848475" cy="484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05E73D-1712-4490-BDE3-3D043AF77658}"/>
              </a:ext>
            </a:extLst>
          </p:cNvPr>
          <p:cNvSpPr txBox="1"/>
          <p:nvPr/>
        </p:nvSpPr>
        <p:spPr>
          <a:xfrm>
            <a:off x="1340375" y="6248400"/>
            <a:ext cx="583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└</a:t>
            </a:r>
            <a:r>
              <a:rPr lang="en-US" altLang="ko-KR" dirty="0"/>
              <a:t>&gt; Arduino Uno</a:t>
            </a:r>
            <a:r>
              <a:rPr lang="ko-KR" altLang="en-US" dirty="0"/>
              <a:t>의 사양은 </a:t>
            </a:r>
            <a:r>
              <a:rPr lang="en-US" altLang="ko-KR" dirty="0"/>
              <a:t>Atmega328</a:t>
            </a:r>
            <a:r>
              <a:rPr lang="ko-KR" altLang="en-US" dirty="0"/>
              <a:t>의 사양을 따른다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6" name="Picture 4" descr="아두이노 우노 UNO R3 호환보드 SMD 타입 CH340 arduino uno r3 : 네이버 블로그">
            <a:extLst>
              <a:ext uri="{FF2B5EF4-FFF2-40B4-BE49-F238E27FC236}">
                <a16:creationId xmlns:a16="http://schemas.microsoft.com/office/drawing/2014/main" id="{A4246E33-B64D-4512-9A5E-57E1935EF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09" y="1267679"/>
            <a:ext cx="3163392" cy="478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7FE2050-9E6E-4C10-863C-1DA36D9E7C0F}"/>
              </a:ext>
            </a:extLst>
          </p:cNvPr>
          <p:cNvSpPr/>
          <p:nvPr/>
        </p:nvSpPr>
        <p:spPr>
          <a:xfrm>
            <a:off x="8157884" y="3110752"/>
            <a:ext cx="3261472" cy="1066801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E3223-0DB9-4145-A0CA-E7093F2A65E2}"/>
              </a:ext>
            </a:extLst>
          </p:cNvPr>
          <p:cNvSpPr txBox="1"/>
          <p:nvPr/>
        </p:nvSpPr>
        <p:spPr>
          <a:xfrm>
            <a:off x="7655574" y="665228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것도 중요하지만 우선적으로 체크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B82F5AE8-F47C-48AB-A00F-8EA3761C3AE4}"/>
              </a:ext>
            </a:extLst>
          </p:cNvPr>
          <p:cNvSpPr/>
          <p:nvPr/>
        </p:nvSpPr>
        <p:spPr>
          <a:xfrm>
            <a:off x="7116140" y="861152"/>
            <a:ext cx="1014313" cy="2823342"/>
          </a:xfrm>
          <a:custGeom>
            <a:avLst/>
            <a:gdLst>
              <a:gd name="connsiteX0" fmla="*/ 472944 w 786709"/>
              <a:gd name="connsiteY0" fmla="*/ 0 h 2805953"/>
              <a:gd name="connsiteX1" fmla="*/ 6780 w 786709"/>
              <a:gd name="connsiteY1" fmla="*/ 1622612 h 2805953"/>
              <a:gd name="connsiteX2" fmla="*/ 786709 w 786709"/>
              <a:gd name="connsiteY2" fmla="*/ 2805953 h 280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709" h="2805953">
                <a:moveTo>
                  <a:pt x="472944" y="0"/>
                </a:moveTo>
                <a:cubicBezTo>
                  <a:pt x="213715" y="577476"/>
                  <a:pt x="-45514" y="1154953"/>
                  <a:pt x="6780" y="1622612"/>
                </a:cubicBezTo>
                <a:cubicBezTo>
                  <a:pt x="59074" y="2090271"/>
                  <a:pt x="656721" y="2652059"/>
                  <a:pt x="786709" y="2805953"/>
                </a:cubicBez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01A8B8-05DE-44E3-8404-BB6F1B1E69C7}"/>
              </a:ext>
            </a:extLst>
          </p:cNvPr>
          <p:cNvSpPr/>
          <p:nvPr/>
        </p:nvSpPr>
        <p:spPr>
          <a:xfrm>
            <a:off x="8193207" y="4760259"/>
            <a:ext cx="3163393" cy="349623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6A563-AC60-48FA-BCFE-45360B7E4B2F}"/>
              </a:ext>
            </a:extLst>
          </p:cNvPr>
          <p:cNvSpPr txBox="1"/>
          <p:nvPr/>
        </p:nvSpPr>
        <p:spPr>
          <a:xfrm>
            <a:off x="7374337" y="6248400"/>
            <a:ext cx="4828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Clock</a:t>
            </a:r>
            <a:r>
              <a:rPr lang="ko-KR" altLang="en-US" sz="1600" dirty="0"/>
              <a:t>의 속도가 빠를 수록 시스템의 속도가 빠르다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A0CBF-8EF8-47CD-AE56-00CC8F4A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UNO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1F073-6857-4D1D-8124-9025A6E4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2612"/>
            <a:ext cx="8596668" cy="48221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전원 </a:t>
            </a:r>
            <a:r>
              <a:rPr lang="en-US" altLang="ko-KR" dirty="0"/>
              <a:t>: 7~12V </a:t>
            </a:r>
            <a:r>
              <a:rPr lang="ko-KR" altLang="en-US" dirty="0"/>
              <a:t>사이의 전원을 사용한다</a:t>
            </a:r>
            <a:r>
              <a:rPr lang="en-US" altLang="ko-KR" dirty="0"/>
              <a:t>. AC-DC </a:t>
            </a:r>
            <a:r>
              <a:rPr lang="ko-KR" altLang="en-US" dirty="0"/>
              <a:t>어댑터나 </a:t>
            </a:r>
            <a:r>
              <a:rPr lang="en-US" altLang="ko-KR" dirty="0"/>
              <a:t>USB </a:t>
            </a:r>
            <a:r>
              <a:rPr lang="ko-KR" altLang="en-US" dirty="0"/>
              <a:t>케이블을 사용하거나</a:t>
            </a:r>
            <a:r>
              <a:rPr lang="en-US" altLang="ko-KR" dirty="0"/>
              <a:t>, 9V </a:t>
            </a:r>
            <a:r>
              <a:rPr lang="ko-KR" altLang="en-US" dirty="0"/>
              <a:t>베터리 또는 </a:t>
            </a:r>
            <a:r>
              <a:rPr lang="en-US" altLang="ko-KR" dirty="0"/>
              <a:t>1.5V </a:t>
            </a:r>
            <a:r>
              <a:rPr lang="ko-KR" altLang="en-US" dirty="0"/>
              <a:t>배터리 묶음 등을 통해서도 입력될 수 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마이크로 컨트롤러 </a:t>
            </a:r>
            <a:r>
              <a:rPr lang="en-US" altLang="ko-KR" dirty="0"/>
              <a:t>: </a:t>
            </a:r>
            <a:r>
              <a:rPr lang="ko-KR" altLang="en-US" dirty="0" err="1"/>
              <a:t>구매시</a:t>
            </a:r>
            <a:r>
              <a:rPr lang="ko-KR" altLang="en-US" dirty="0"/>
              <a:t> </a:t>
            </a:r>
            <a:r>
              <a:rPr lang="en-US" altLang="ko-KR" dirty="0"/>
              <a:t>MCU </a:t>
            </a:r>
            <a:r>
              <a:rPr lang="ko-KR" altLang="en-US" dirty="0"/>
              <a:t>모델에 관한 확인이 필요하다</a:t>
            </a:r>
            <a:r>
              <a:rPr lang="en-US" altLang="ko-KR" dirty="0"/>
              <a:t>. </a:t>
            </a:r>
            <a:r>
              <a:rPr lang="en-US" altLang="ko-KR" dirty="0" err="1"/>
              <a:t>Atmega</a:t>
            </a:r>
            <a:r>
              <a:rPr lang="en-US" altLang="ko-KR" dirty="0"/>
              <a:t> 328 </a:t>
            </a:r>
            <a:r>
              <a:rPr lang="ko-KR" altLang="en-US" dirty="0"/>
              <a:t>칩이 아닌 다른 것이 꽂혀 있을 수 있기 때문이다</a:t>
            </a:r>
            <a:r>
              <a:rPr lang="en-US" altLang="ko-KR" dirty="0"/>
              <a:t>. (</a:t>
            </a:r>
            <a:r>
              <a:rPr lang="ko-KR" altLang="en-US" dirty="0"/>
              <a:t>칩이 바뀌면 </a:t>
            </a:r>
            <a:r>
              <a:rPr lang="ko-KR" altLang="en-US" dirty="0" err="1"/>
              <a:t>클락</a:t>
            </a:r>
            <a:r>
              <a:rPr lang="ko-KR" altLang="en-US" dirty="0"/>
              <a:t> 등이 바뀔 수 있으므로 주의하자</a:t>
            </a:r>
            <a:r>
              <a:rPr lang="en-US" altLang="ko-KR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아날로그 핀과 디지털 핀 </a:t>
            </a:r>
            <a:r>
              <a:rPr lang="en-US" altLang="ko-KR" dirty="0"/>
              <a:t>: </a:t>
            </a:r>
            <a:r>
              <a:rPr lang="en-US" altLang="ko-KR" dirty="0" err="1"/>
              <a:t>analogRead</a:t>
            </a:r>
            <a:r>
              <a:rPr lang="en-US" altLang="ko-KR" dirty="0"/>
              <a:t>()</a:t>
            </a:r>
            <a:r>
              <a:rPr lang="ko-KR" altLang="en-US" dirty="0"/>
              <a:t>함수를 통해 아날로그 핀으로 들어오는 센서 출력을 읽어 들일 수 있으며 </a:t>
            </a:r>
            <a:r>
              <a:rPr lang="ko-KR" altLang="en-US" dirty="0" err="1"/>
              <a:t>아날로그값</a:t>
            </a:r>
            <a:r>
              <a:rPr lang="en-US" altLang="ko-KR" dirty="0"/>
              <a:t>(</a:t>
            </a:r>
            <a:r>
              <a:rPr lang="ko-KR" altLang="en-US" dirty="0"/>
              <a:t>전압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1024 </a:t>
            </a:r>
            <a:r>
              <a:rPr lang="ko-KR" altLang="en-US" dirty="0"/>
              <a:t>단계로 나누어 </a:t>
            </a:r>
            <a:r>
              <a:rPr lang="en-US" altLang="ko-KR" dirty="0"/>
              <a:t>0~1023</a:t>
            </a:r>
            <a:r>
              <a:rPr lang="ko-KR" altLang="en-US" dirty="0"/>
              <a:t>까지의 값으로 읽어낸다</a:t>
            </a:r>
            <a:r>
              <a:rPr lang="en-US" altLang="ko-KR" dirty="0"/>
              <a:t>. </a:t>
            </a:r>
            <a:r>
              <a:rPr lang="en-US" altLang="ko-KR" dirty="0" err="1"/>
              <a:t>pinMode</a:t>
            </a:r>
            <a:r>
              <a:rPr lang="en-US" altLang="ko-KR" dirty="0"/>
              <a:t>() </a:t>
            </a:r>
            <a:r>
              <a:rPr lang="ko-KR" altLang="en-US" dirty="0"/>
              <a:t>함수를 사용하면 아날로그 핀을 디지털 핀으로 사용할 수 있다</a:t>
            </a:r>
            <a:r>
              <a:rPr lang="en-US" altLang="ko-KR" dirty="0"/>
              <a:t>. </a:t>
            </a:r>
            <a:r>
              <a:rPr lang="ko-KR" altLang="en-US" dirty="0"/>
              <a:t>디지털 필은 디지털</a:t>
            </a:r>
            <a:r>
              <a:rPr lang="en-US" altLang="ko-KR" dirty="0"/>
              <a:t>(1 or 0, High or Low)</a:t>
            </a:r>
            <a:r>
              <a:rPr lang="ko-KR" altLang="en-US" dirty="0"/>
              <a:t> 입</a:t>
            </a:r>
            <a:r>
              <a:rPr lang="en-US" altLang="ko-KR" dirty="0"/>
              <a:t>/</a:t>
            </a:r>
            <a:r>
              <a:rPr lang="ko-KR" altLang="en-US" dirty="0"/>
              <a:t>출력에 사용할 수 있는데</a:t>
            </a:r>
            <a:r>
              <a:rPr lang="en-US" altLang="ko-KR" dirty="0"/>
              <a:t>, </a:t>
            </a:r>
            <a:r>
              <a:rPr lang="en-US" altLang="ko-KR" dirty="0" err="1"/>
              <a:t>digitalRead</a:t>
            </a:r>
            <a:r>
              <a:rPr lang="en-US" altLang="ko-KR" dirty="0"/>
              <a:t>() </a:t>
            </a:r>
            <a:r>
              <a:rPr lang="ko-KR" altLang="en-US" dirty="0"/>
              <a:t>함수를 통해 디지털 입력을</a:t>
            </a:r>
            <a:r>
              <a:rPr lang="en-US" altLang="ko-KR" dirty="0"/>
              <a:t>, </a:t>
            </a:r>
            <a:r>
              <a:rPr lang="en-US" altLang="ko-KR" dirty="0" err="1"/>
              <a:t>digitalWrite</a:t>
            </a:r>
            <a:r>
              <a:rPr lang="en-US" altLang="ko-KR" dirty="0"/>
              <a:t>() </a:t>
            </a:r>
            <a:r>
              <a:rPr lang="ko-KR" altLang="en-US" dirty="0"/>
              <a:t>함수를 통해 디지털 출력을 생성할 수 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PWM </a:t>
            </a:r>
            <a:r>
              <a:rPr lang="ko-KR" altLang="en-US" dirty="0"/>
              <a:t>핀으로 할당된 몇몇 핀에서는 </a:t>
            </a:r>
            <a:r>
              <a:rPr lang="en-US" altLang="ko-KR" dirty="0" err="1"/>
              <a:t>analogWrite</a:t>
            </a:r>
            <a:r>
              <a:rPr lang="en-US" altLang="ko-KR" dirty="0"/>
              <a:t>()</a:t>
            </a:r>
            <a:r>
              <a:rPr lang="ko-KR" altLang="en-US" dirty="0"/>
              <a:t>함수를 사용하여 디지털 핀을 아날로그 출력처럼 활용할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079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CD9F9-DF1C-4E22-B095-2AD0B0EF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PWM?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7A436C-1C89-46B9-A9F7-A7F216E62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917"/>
            <a:ext cx="8596668" cy="3880773"/>
          </a:xfrm>
        </p:spPr>
        <p:txBody>
          <a:bodyPr/>
          <a:lstStyle/>
          <a:p>
            <a:pPr marR="0" algn="l"/>
            <a:r>
              <a:rPr lang="ko-KR" altLang="en-US" sz="2800" b="0" i="0" u="none" strike="noStrike" baseline="0" dirty="0" err="1">
                <a:latin typeface="나눔스퀘어라운드"/>
              </a:rPr>
              <a:t>펄스폭변조</a:t>
            </a:r>
            <a:r>
              <a:rPr lang="ko-KR" altLang="en-US" sz="2800" b="0" i="0" u="none" strike="noStrike" baseline="0" dirty="0">
                <a:latin typeface="나눔스퀘어라운드"/>
              </a:rPr>
              <a:t> </a:t>
            </a:r>
            <a:r>
              <a:rPr lang="en-US" altLang="ko-KR" sz="2800" b="1" i="0" u="none" strike="noStrike" baseline="0" dirty="0">
                <a:latin typeface="Consolas" panose="020B0609020204030204" pitchFamily="49" charset="0"/>
              </a:rPr>
              <a:t>PWM (Pulse Width Modulation)</a:t>
            </a:r>
          </a:p>
          <a:p>
            <a:pPr marR="0" algn="l"/>
            <a:endParaRPr lang="en-US" altLang="ko-KR" sz="2800" b="0" i="0" u="none" strike="noStrike" baseline="0" dirty="0">
              <a:latin typeface="Consolas" panose="020B0609020204030204" pitchFamily="49" charset="0"/>
            </a:endParaRPr>
          </a:p>
          <a:p>
            <a:r>
              <a:rPr lang="ko-KR" altLang="en-US" dirty="0"/>
              <a:t>일정한 주기의 펄스에서 펄스의 폭을 변경하여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정보 전달 </a:t>
            </a:r>
            <a:r>
              <a:rPr lang="en-US" altLang="ko-KR" dirty="0"/>
              <a:t>: RC </a:t>
            </a:r>
            <a:r>
              <a:rPr lang="ko-KR" altLang="en-US" dirty="0" err="1"/>
              <a:t>서보</a:t>
            </a:r>
            <a:r>
              <a:rPr lang="ko-KR" altLang="en-US" dirty="0"/>
              <a:t> 모터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근사 아날로그 출력</a:t>
            </a:r>
            <a:r>
              <a:rPr lang="en-US" altLang="ko-KR" dirty="0"/>
              <a:t>(</a:t>
            </a:r>
            <a:r>
              <a:rPr lang="ko-KR" altLang="en-US" dirty="0"/>
              <a:t>파워 제어</a:t>
            </a:r>
            <a:r>
              <a:rPr lang="en-US" altLang="ko-KR" dirty="0"/>
              <a:t>) : </a:t>
            </a:r>
            <a:r>
              <a:rPr lang="ko-KR" altLang="en-US" u="sng" dirty="0"/>
              <a:t>모터 제어</a:t>
            </a:r>
            <a:r>
              <a:rPr lang="en-US" altLang="ko-KR" dirty="0"/>
              <a:t>, </a:t>
            </a:r>
            <a:r>
              <a:rPr lang="ko-KR" altLang="en-US" dirty="0"/>
              <a:t>히터 제어</a:t>
            </a:r>
            <a:r>
              <a:rPr lang="en-US" altLang="ko-KR" dirty="0"/>
              <a:t>, </a:t>
            </a:r>
            <a:r>
              <a:rPr lang="ko-KR" altLang="en-US" dirty="0"/>
              <a:t>조명 제어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82FF19-9CF9-444E-8583-71E42DBA4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255" y="4298951"/>
            <a:ext cx="3552825" cy="1257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625BAD-102B-4381-A7B6-E31672D76519}"/>
              </a:ext>
            </a:extLst>
          </p:cNvPr>
          <p:cNvSpPr txBox="1"/>
          <p:nvPr/>
        </p:nvSpPr>
        <p:spPr>
          <a:xfrm>
            <a:off x="1560352" y="5989739"/>
            <a:ext cx="823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우리는 모터를 제어할 예정이므로 </a:t>
            </a:r>
            <a:r>
              <a:rPr lang="ko-KR" altLang="en-US" dirty="0" err="1">
                <a:solidFill>
                  <a:srgbClr val="FF0000"/>
                </a:solidFill>
              </a:rPr>
              <a:t>간단하게나마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PWM</a:t>
            </a:r>
            <a:r>
              <a:rPr lang="ko-KR" altLang="en-US" dirty="0">
                <a:solidFill>
                  <a:srgbClr val="FF0000"/>
                </a:solidFill>
              </a:rPr>
              <a:t>이 무엇인지 알아야 한다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5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90758-DA55-458B-A0A6-B976C1C7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근사 아날로그 출력용 </a:t>
            </a:r>
            <a:r>
              <a:rPr lang="en-US" altLang="ko-KR" dirty="0"/>
              <a:t>PWM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6994C-D981-428C-83CC-3DED9A6F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근사 아날로그 출력용</a:t>
            </a:r>
            <a:endParaRPr lang="en-US" altLang="ko-KR" dirty="0"/>
          </a:p>
          <a:p>
            <a:pPr marR="0" algn="l"/>
            <a:r>
              <a:rPr lang="ko-KR" altLang="en-US" sz="1800" b="0" i="0" u="none" strike="noStrike" baseline="0" dirty="0">
                <a:latin typeface="나눔스퀘어라운드"/>
              </a:rPr>
              <a:t>주기를 매우 짧게 하여 아날로그 전압 신호를 근사적으로 발생</a:t>
            </a:r>
            <a:endParaRPr lang="en-US" altLang="ko-KR" sz="1800" b="0" i="0" u="none" strike="noStrike" baseline="0" dirty="0">
              <a:latin typeface="나눔스퀘어라운드"/>
            </a:endParaRPr>
          </a:p>
          <a:p>
            <a:pPr marR="0" algn="l"/>
            <a:r>
              <a:rPr lang="ko-KR" altLang="en-US" sz="1800" b="0" i="0" u="none" strike="noStrike" baseline="0" dirty="0">
                <a:latin typeface="나눔스퀘어라운드"/>
              </a:rPr>
              <a:t>고가의 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DAC(Digital to Analog converter)</a:t>
            </a:r>
            <a:r>
              <a:rPr lang="ko-KR" altLang="en-US" sz="1800" b="0" i="0" u="none" strike="noStrike" baseline="0" dirty="0">
                <a:latin typeface="나눔스퀘어라운드"/>
              </a:rPr>
              <a:t>와 아날로그 회로 없이 스위칭 소자로 저렴하게 구현 </a:t>
            </a:r>
          </a:p>
          <a:p>
            <a:pPr marR="0" algn="l"/>
            <a:endParaRPr lang="ko-KR" altLang="en-US" sz="1800" b="0" i="0" u="none" strike="noStrike" baseline="0" dirty="0">
              <a:latin typeface="나눔스퀘어라운드"/>
            </a:endParaRPr>
          </a:p>
          <a:p>
            <a:pPr marR="0" algn="l"/>
            <a:endParaRPr lang="ko-KR" altLang="en-US" sz="1800" b="0" i="0" u="none" strike="noStrike" baseline="0" dirty="0">
              <a:latin typeface="나눔스퀘어라운드"/>
            </a:endParaRPr>
          </a:p>
          <a:p>
            <a:pPr marR="0" algn="l"/>
            <a:endParaRPr lang="ko-KR" altLang="en-US" sz="1800" b="0" i="0" u="none" strike="noStrike" baseline="0" dirty="0">
              <a:latin typeface="나눔스퀘어라운드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C0FD94-5AC4-46A3-97F8-DD1A86222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588"/>
          <a:stretch/>
        </p:blipFill>
        <p:spPr>
          <a:xfrm>
            <a:off x="852209" y="4033769"/>
            <a:ext cx="3647948" cy="13356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7CCE1A-10F6-412E-B281-C2482DD0D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22"/>
          <a:stretch/>
        </p:blipFill>
        <p:spPr>
          <a:xfrm>
            <a:off x="6096000" y="3965634"/>
            <a:ext cx="3647948" cy="138073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15AEB95-8DAE-47FA-95D4-31A2471AD177}"/>
              </a:ext>
            </a:extLst>
          </p:cNvPr>
          <p:cNvSpPr/>
          <p:nvPr/>
        </p:nvSpPr>
        <p:spPr>
          <a:xfrm>
            <a:off x="5052291" y="4344256"/>
            <a:ext cx="692773" cy="618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617A6-9941-4AFE-B6F0-F49B71F829F7}"/>
              </a:ext>
            </a:extLst>
          </p:cNvPr>
          <p:cNvSpPr txBox="1"/>
          <p:nvPr/>
        </p:nvSpPr>
        <p:spPr>
          <a:xfrm>
            <a:off x="4345496" y="5672030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하는 일 </a:t>
            </a:r>
            <a:r>
              <a:rPr lang="ko-KR" altLang="en-US" dirty="0" err="1"/>
              <a:t>비슷</a:t>
            </a:r>
            <a:r>
              <a:rPr lang="ko-KR" altLang="en-US" dirty="0"/>
              <a:t> </a:t>
            </a:r>
            <a:r>
              <a:rPr lang="en-US" altLang="ko-KR" dirty="0"/>
              <a:t>but </a:t>
            </a:r>
            <a:r>
              <a:rPr lang="ko-KR" altLang="en-US" dirty="0"/>
              <a:t>저렴</a:t>
            </a:r>
          </a:p>
        </p:txBody>
      </p:sp>
    </p:spTree>
    <p:extLst>
      <p:ext uri="{BB962C8B-B14F-4D97-AF65-F5344CB8AC3E}">
        <p14:creationId xmlns:p14="http://schemas.microsoft.com/office/powerpoint/2010/main" val="337286460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63</TotalTime>
  <Words>614</Words>
  <Application>Microsoft Office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나눔스퀘어라운드</vt:lpstr>
      <vt:lpstr>Arial</vt:lpstr>
      <vt:lpstr>Calibri</vt:lpstr>
      <vt:lpstr>Calibri Light</vt:lpstr>
      <vt:lpstr>Cambria Math</vt:lpstr>
      <vt:lpstr>Consolas</vt:lpstr>
      <vt:lpstr>Trebuchet MS</vt:lpstr>
      <vt:lpstr>Wingdings 2</vt:lpstr>
      <vt:lpstr>Wingdings 3</vt:lpstr>
      <vt:lpstr>HDOfficeLightV0</vt:lpstr>
      <vt:lpstr>1_HDOfficeLightV0</vt:lpstr>
      <vt:lpstr>패싯</vt:lpstr>
      <vt:lpstr>What is Arduino?</vt:lpstr>
      <vt:lpstr>아두이노란?</vt:lpstr>
      <vt:lpstr>아두이노랑 비슷하게 생긴 MCU들…</vt:lpstr>
      <vt:lpstr>어떤 MCU가 똑똑한 MCU일까? (MCU 판단 기준)</vt:lpstr>
      <vt:lpstr>아두이노 하드웨어</vt:lpstr>
      <vt:lpstr>ARDUINO UNO PIN MAP</vt:lpstr>
      <vt:lpstr>About UNO</vt:lpstr>
      <vt:lpstr>What is PWM?</vt:lpstr>
      <vt:lpstr>근사 아날로그 출력용 PWM</vt:lpstr>
      <vt:lpstr>근사 아날로그 출력용 PWM</vt:lpstr>
      <vt:lpstr>다음 시간까지 학생들이 해야 할 일.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명선</dc:creator>
  <cp:lastModifiedBy>김 명선</cp:lastModifiedBy>
  <cp:revision>15</cp:revision>
  <dcterms:created xsi:type="dcterms:W3CDTF">2021-01-03T12:35:26Z</dcterms:created>
  <dcterms:modified xsi:type="dcterms:W3CDTF">2021-01-03T13:40:46Z</dcterms:modified>
</cp:coreProperties>
</file>