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57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>
        <p:scale>
          <a:sx n="100" d="100"/>
          <a:sy n="100" d="100"/>
        </p:scale>
        <p:origin x="223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EC0FC-CEBB-20DC-A7C7-682EA7548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14D6F-1B35-7BCF-48E4-C0D74697B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4304C-5EFF-F8A4-A186-63907A68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2A898-19B2-BFF8-7E0F-E44CB0D2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92BB7-C0F9-002D-B82E-6292E089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BEE9-814E-DB70-2BEB-988B26BA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1584DC-EB22-122F-E737-4598E441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2895F-99A1-4EFD-B951-3CAE0124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96465-5640-A49F-82A5-121685A5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27D3E-3249-9821-1488-F81B483A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01C0B9-B9FA-B596-4982-887C0CF15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9EA44-A46F-2055-25CB-9B4C84BD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FCD9A-9C71-D18E-C61E-0E0528A4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5DD76-F4DE-914A-8CEE-ADD89846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40234-9825-D9BC-076C-91700A8E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3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48EE5-BD37-BFCC-B143-FE0391CB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A14CB-B237-A34E-870C-AB64432B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D1B70-60D1-CC33-B0EB-386F45F4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A09D5-B79D-EB34-7933-F883F79C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272B8-6E9F-37CB-ECFE-F698FB0E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5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7E4DB-35DC-A094-1271-A92E7276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2BE06-8F38-0E46-0EEE-8C590A928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D9857-20F4-B11D-A344-F04A6922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9E74B-78B7-93F2-8943-7B4F046E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CBE17-37CA-7B34-A1C0-DDE63751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0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686FF-595A-ADE9-D1BC-595C9C57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80A4E-EEE8-6274-754F-C483A203A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72419-31EE-50F3-6035-5B6F7BBA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768EC-EEB3-17CD-C81F-8E0AC500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2CD22-8135-8F2E-9B1F-A8286DC9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A8EE93-6067-BE3E-9722-1888A926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1B40A-BC29-4D38-BB3E-89197479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8FB73-6D57-C346-3826-E5407DF0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CAC2D-99D5-27AA-E730-8A2082F2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279510-963A-0776-150C-39ACB1F14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7C28E9-C8D4-DFF9-F89A-CB75CAAF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42F7BB-BDF7-D2D2-CC27-CBFAE49B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0FC310-B870-691A-78C1-78952085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AB08B-FF68-D872-827E-D1290899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A9AE-DF5D-1254-1916-52435A09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F188CC-EF02-9C98-62E9-0A020D59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9513E4-BC16-83B4-4876-119C8BD6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51D62D-6865-5A96-4101-063E723D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02BAE4-4294-B7F5-CF2C-D4D43BDF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3AEC70-EE56-0CA4-70F5-E5ED452D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74A968-EC7F-CDC1-0407-FF2283CC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8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11F64-1E13-22AF-53B6-2C81F18B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60503-BF39-048F-B6B6-2B726F71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34DAF-4707-A036-7F5B-00A858B30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B6E517-E46A-D964-DAD2-499DA523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1FD1D-179E-AF6E-DE1C-CA47B4C4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72FDC-4D36-27BA-598A-CB9D82F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5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3C504-CCD9-91A9-5650-C2AA5B4C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E6739A-C725-FBDB-4B69-1D88B5001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A2DFB-CE5A-4B3F-DE6E-D127B8E7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D41F0-C711-C235-ABD8-AE67F085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114E8-FF9D-A774-9920-A3F7FBB6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42A81-FA8A-C2B5-38E5-192EE897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7C64D3-2B39-4855-DD1D-961BBA9A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A2983-2ED3-E73D-50F8-36CE46CB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54CF3-8E1B-FE86-0BD9-BF838B398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4FD0-59A9-4586-81C9-EA5F8C96B3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818EE-6464-35F5-B06F-DF2A852D5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1133B-AED4-CEE7-5E58-DC4837D01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3F91-84F8-4101-9EEF-7E448F20B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1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CFDCC5-3325-B1C7-382D-C24A5AE9348E}"/>
              </a:ext>
            </a:extLst>
          </p:cNvPr>
          <p:cNvSpPr/>
          <p:nvPr/>
        </p:nvSpPr>
        <p:spPr>
          <a:xfrm>
            <a:off x="7088662" y="2174351"/>
            <a:ext cx="2248292" cy="3205114"/>
          </a:xfrm>
          <a:prstGeom prst="rect">
            <a:avLst/>
          </a:prstGeom>
          <a:solidFill>
            <a:schemeClr val="bg2"/>
          </a:solidFill>
          <a:ln>
            <a:solidFill>
              <a:srgbClr val="B577E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[command]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move / pause / resume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set variables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[map, locations]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(not yet) (?)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A51EC0-3C91-42C6-E33E-EF3B33BD187B}"/>
              </a:ext>
            </a:extLst>
          </p:cNvPr>
          <p:cNvSpPr/>
          <p:nvPr/>
        </p:nvSpPr>
        <p:spPr>
          <a:xfrm>
            <a:off x="2945582" y="2174351"/>
            <a:ext cx="2248292" cy="3205114"/>
          </a:xfrm>
          <a:prstGeom prst="rect">
            <a:avLst/>
          </a:prstGeom>
          <a:solidFill>
            <a:schemeClr val="bg2"/>
          </a:solidFill>
          <a:ln>
            <a:solidFill>
              <a:srgbClr val="B577E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[command]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pause / resume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[map, locations]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(not yet)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35ECF4-BAD2-BEDA-6F8D-E1BCD77820E1}"/>
              </a:ext>
            </a:extLst>
          </p:cNvPr>
          <p:cNvSpPr/>
          <p:nvPr/>
        </p:nvSpPr>
        <p:spPr>
          <a:xfrm>
            <a:off x="1097928" y="1853840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FMS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5FA7F-8D58-7309-97EA-5CA13A47591C}"/>
              </a:ext>
            </a:extLst>
          </p:cNvPr>
          <p:cNvSpPr/>
          <p:nvPr/>
        </p:nvSpPr>
        <p:spPr>
          <a:xfrm>
            <a:off x="5241008" y="1853840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ACC9FC-29B6-B32D-DF19-524517A90ED5}"/>
              </a:ext>
            </a:extLst>
          </p:cNvPr>
          <p:cNvSpPr/>
          <p:nvPr/>
        </p:nvSpPr>
        <p:spPr>
          <a:xfrm>
            <a:off x="9384088" y="1853840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SLAM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753A62-2AE1-765A-340D-AE434DC2EE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98448" y="2174352"/>
            <a:ext cx="2342560" cy="0"/>
          </a:xfrm>
          <a:prstGeom prst="straightConnector1">
            <a:avLst/>
          </a:prstGeom>
          <a:ln w="76200">
            <a:solidFill>
              <a:srgbClr val="B577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DB7669-4913-A283-F6FF-1C8F653A11C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041528" y="2174352"/>
            <a:ext cx="2342560" cy="0"/>
          </a:xfrm>
          <a:prstGeom prst="straightConnector1">
            <a:avLst/>
          </a:prstGeom>
          <a:ln w="76200">
            <a:solidFill>
              <a:srgbClr val="B577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FBAB14-268F-8501-B334-EB38A27FAA7D}"/>
              </a:ext>
            </a:extLst>
          </p:cNvPr>
          <p:cNvSpPr txBox="1"/>
          <p:nvPr/>
        </p:nvSpPr>
        <p:spPr>
          <a:xfrm>
            <a:off x="3408970" y="1780610"/>
            <a:ext cx="132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Websocket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9068F-80E7-8CD0-F834-A39192F6D6F2}"/>
              </a:ext>
            </a:extLst>
          </p:cNvPr>
          <p:cNvSpPr txBox="1"/>
          <p:nvPr/>
        </p:nvSpPr>
        <p:spPr>
          <a:xfrm>
            <a:off x="7890444" y="180501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LCM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45B5A0-D1F1-F6E7-7EE0-FCE606DCB0BD}"/>
              </a:ext>
            </a:extLst>
          </p:cNvPr>
          <p:cNvSpPr txBox="1"/>
          <p:nvPr/>
        </p:nvSpPr>
        <p:spPr>
          <a:xfrm>
            <a:off x="5193874" y="17145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37282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CFDCC5-3325-B1C7-382D-C24A5AE9348E}"/>
              </a:ext>
            </a:extLst>
          </p:cNvPr>
          <p:cNvSpPr/>
          <p:nvPr/>
        </p:nvSpPr>
        <p:spPr>
          <a:xfrm>
            <a:off x="7117237" y="2079101"/>
            <a:ext cx="2248292" cy="3205114"/>
          </a:xfrm>
          <a:prstGeom prst="rect">
            <a:avLst/>
          </a:prstGeom>
          <a:solidFill>
            <a:schemeClr val="bg2"/>
          </a:solidFill>
          <a:ln>
            <a:solidFill>
              <a:srgbClr val="B577E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[MAP_DATA](test)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map / locations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[ROBOT_STATUS]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cur pose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cur path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state / battery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err_code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A51EC0-3C91-42C6-E33E-EF3B33BD187B}"/>
              </a:ext>
            </a:extLst>
          </p:cNvPr>
          <p:cNvSpPr/>
          <p:nvPr/>
        </p:nvSpPr>
        <p:spPr>
          <a:xfrm>
            <a:off x="2974157" y="2079101"/>
            <a:ext cx="2248292" cy="3205114"/>
          </a:xfrm>
          <a:prstGeom prst="rect">
            <a:avLst/>
          </a:prstGeom>
          <a:solidFill>
            <a:schemeClr val="bg2"/>
          </a:solidFill>
          <a:ln>
            <a:solidFill>
              <a:srgbClr val="B577E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[ROBOT_STATUS]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cur pose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cur path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state / battery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err_code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[MAP_DATA]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(not yet)</a:t>
            </a: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35ECF4-BAD2-BEDA-6F8D-E1BCD77820E1}"/>
              </a:ext>
            </a:extLst>
          </p:cNvPr>
          <p:cNvSpPr/>
          <p:nvPr/>
        </p:nvSpPr>
        <p:spPr>
          <a:xfrm>
            <a:off x="1126503" y="1758590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FMS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5FA7F-8D58-7309-97EA-5CA13A47591C}"/>
              </a:ext>
            </a:extLst>
          </p:cNvPr>
          <p:cNvSpPr/>
          <p:nvPr/>
        </p:nvSpPr>
        <p:spPr>
          <a:xfrm>
            <a:off x="5269583" y="1758590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ACC9FC-29B6-B32D-DF19-524517A90ED5}"/>
              </a:ext>
            </a:extLst>
          </p:cNvPr>
          <p:cNvSpPr/>
          <p:nvPr/>
        </p:nvSpPr>
        <p:spPr>
          <a:xfrm>
            <a:off x="9412663" y="1758590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SLAM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753A62-2AE1-765A-340D-AE434DC2EE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27023" y="2079102"/>
            <a:ext cx="2342560" cy="0"/>
          </a:xfrm>
          <a:prstGeom prst="straightConnector1">
            <a:avLst/>
          </a:prstGeom>
          <a:ln w="76200">
            <a:solidFill>
              <a:srgbClr val="B577E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DB7669-4913-A283-F6FF-1C8F653A11C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070103" y="2079102"/>
            <a:ext cx="2342560" cy="0"/>
          </a:xfrm>
          <a:prstGeom prst="straightConnector1">
            <a:avLst/>
          </a:prstGeom>
          <a:ln w="76200">
            <a:solidFill>
              <a:srgbClr val="B577E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A55021-0003-94F7-20D1-AE333CAF8455}"/>
              </a:ext>
            </a:extLst>
          </p:cNvPr>
          <p:cNvSpPr txBox="1"/>
          <p:nvPr/>
        </p:nvSpPr>
        <p:spPr>
          <a:xfrm>
            <a:off x="3437545" y="1685360"/>
            <a:ext cx="132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Websocket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E4B29-1336-7033-1FC4-6A6FD8A5DE0E}"/>
              </a:ext>
            </a:extLst>
          </p:cNvPr>
          <p:cNvSpPr txBox="1"/>
          <p:nvPr/>
        </p:nvSpPr>
        <p:spPr>
          <a:xfrm>
            <a:off x="7919019" y="17097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61E4F-FEE0-CC46-E29C-A7724A1EB11C}"/>
              </a:ext>
            </a:extLst>
          </p:cNvPr>
          <p:cNvSpPr txBox="1"/>
          <p:nvPr/>
        </p:nvSpPr>
        <p:spPr>
          <a:xfrm>
            <a:off x="5193874" y="17145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데이터 전송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18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92B84447-ADB3-2730-CA46-F2D4F5361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91815"/>
              </p:ext>
            </p:extLst>
          </p:nvPr>
        </p:nvGraphicFramePr>
        <p:xfrm>
          <a:off x="639234" y="1605491"/>
          <a:ext cx="5418666" cy="377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2851432198"/>
                    </a:ext>
                  </a:extLst>
                </a:gridCol>
                <a:gridCol w="3688291">
                  <a:extLst>
                    <a:ext uri="{9D8B030D-6E8A-4147-A177-3AD203B41FA5}">
                      <a16:colId xmlns:a16="http://schemas.microsoft.com/office/drawing/2014/main" val="6369774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robot state (int8)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49370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VALUE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MEAN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not ready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(not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connected, initializing)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16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ready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(move done; move stopped)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1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15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avoiding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25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paused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28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(collision, motor error, ..)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3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manual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55275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2D499F-523D-CAD8-EA0F-3DDB8A778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18218"/>
              </p:ext>
            </p:extLst>
          </p:nvPr>
        </p:nvGraphicFramePr>
        <p:xfrm>
          <a:off x="6239934" y="1605491"/>
          <a:ext cx="5418666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2851432198"/>
                    </a:ext>
                  </a:extLst>
                </a:gridCol>
                <a:gridCol w="3688291">
                  <a:extLst>
                    <a:ext uri="{9D8B030D-6E8A-4147-A177-3AD203B41FA5}">
                      <a16:colId xmlns:a16="http://schemas.microsoft.com/office/drawing/2014/main" val="6369774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err_code</a:t>
                      </a:r>
                      <a:r>
                        <a:rPr lang="en-US" altLang="ko-KR" dirty="0"/>
                        <a:t> (int8)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49370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VALUE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MEAN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 error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16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collision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1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 path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15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motor comm error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25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motor error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28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voltage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3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sensor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5527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9C60E01-6FB8-76E4-349F-F6D6EDC30CC5}"/>
              </a:ext>
            </a:extLst>
          </p:cNvPr>
          <p:cNvSpPr txBox="1"/>
          <p:nvPr/>
        </p:nvSpPr>
        <p:spPr>
          <a:xfrm>
            <a:off x="3917301" y="15240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공통으로 사용하는 변수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677E2-73A6-7F10-E84F-3BFF2A66AD4E}"/>
              </a:ext>
            </a:extLst>
          </p:cNvPr>
          <p:cNvSpPr txBox="1"/>
          <p:nvPr/>
        </p:nvSpPr>
        <p:spPr>
          <a:xfrm>
            <a:off x="3505852" y="555780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 시</a:t>
            </a:r>
            <a:r>
              <a:rPr lang="en-US" altLang="ko-KR" dirty="0"/>
              <a:t>, </a:t>
            </a:r>
            <a:r>
              <a:rPr lang="ko-KR" altLang="en-US" dirty="0"/>
              <a:t>변경 및 추가 가능합니다</a:t>
            </a:r>
            <a:r>
              <a:rPr lang="en-US" altLang="ko-KR" dirty="0"/>
              <a:t>. (</a:t>
            </a:r>
            <a:r>
              <a:rPr lang="ko-KR" altLang="en-US" dirty="0"/>
              <a:t>상세 정의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58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DB13FED-87C5-B26A-6260-017B18725410}"/>
              </a:ext>
            </a:extLst>
          </p:cNvPr>
          <p:cNvSpPr/>
          <p:nvPr/>
        </p:nvSpPr>
        <p:spPr>
          <a:xfrm>
            <a:off x="669303" y="339365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FMS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07B6D6-688A-F14D-0493-809F16986036}"/>
              </a:ext>
            </a:extLst>
          </p:cNvPr>
          <p:cNvSpPr/>
          <p:nvPr/>
        </p:nvSpPr>
        <p:spPr>
          <a:xfrm>
            <a:off x="9516358" y="339365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8BBE9B-FE60-97B7-BA66-4E2ABC4EFEF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469823" y="659877"/>
            <a:ext cx="7046535" cy="0"/>
          </a:xfrm>
          <a:prstGeom prst="straightConnector1">
            <a:avLst/>
          </a:prstGeom>
          <a:ln w="76200">
            <a:solidFill>
              <a:srgbClr val="B577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0AE8FD-D470-6C5A-BAAA-7CAEDD25CAB2}"/>
              </a:ext>
            </a:extLst>
          </p:cNvPr>
          <p:cNvSpPr txBox="1"/>
          <p:nvPr/>
        </p:nvSpPr>
        <p:spPr>
          <a:xfrm>
            <a:off x="5332332" y="266135"/>
            <a:ext cx="132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Websocket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35AE0-3C5D-C162-F784-093DCF343B44}"/>
              </a:ext>
            </a:extLst>
          </p:cNvPr>
          <p:cNvSpPr txBox="1"/>
          <p:nvPr/>
        </p:nvSpPr>
        <p:spPr>
          <a:xfrm>
            <a:off x="5619430" y="68428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25BEC15-7627-587E-EC60-B94644F58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63574"/>
              </p:ext>
            </p:extLst>
          </p:nvPr>
        </p:nvGraphicFramePr>
        <p:xfrm>
          <a:off x="301863" y="1323642"/>
          <a:ext cx="5247178" cy="10490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6267">
                  <a:extLst>
                    <a:ext uri="{9D8B030D-6E8A-4147-A177-3AD203B41FA5}">
                      <a16:colId xmlns:a16="http://schemas.microsoft.com/office/drawing/2014/main" val="2138157897"/>
                    </a:ext>
                  </a:extLst>
                </a:gridCol>
                <a:gridCol w="891610">
                  <a:extLst>
                    <a:ext uri="{9D8B030D-6E8A-4147-A177-3AD203B41FA5}">
                      <a16:colId xmlns:a16="http://schemas.microsoft.com/office/drawing/2014/main" val="1829829618"/>
                    </a:ext>
                  </a:extLst>
                </a:gridCol>
                <a:gridCol w="3189301">
                  <a:extLst>
                    <a:ext uri="{9D8B030D-6E8A-4147-A177-3AD203B41FA5}">
                      <a16:colId xmlns:a16="http://schemas.microsoft.com/office/drawing/2014/main" val="1679860273"/>
                    </a:ext>
                  </a:extLst>
                </a:gridCol>
              </a:tblGrid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45264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msg_type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“COMMAND”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50732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cmd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“PAUSE”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“RESUME”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83150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4658C9EA-F60D-0FAA-3ECD-7451B232B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30038"/>
              </p:ext>
            </p:extLst>
          </p:nvPr>
        </p:nvGraphicFramePr>
        <p:xfrm>
          <a:off x="5819537" y="1323642"/>
          <a:ext cx="6070600" cy="51765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49286">
                  <a:extLst>
                    <a:ext uri="{9D8B030D-6E8A-4147-A177-3AD203B41FA5}">
                      <a16:colId xmlns:a16="http://schemas.microsoft.com/office/drawing/2014/main" val="2138157897"/>
                    </a:ext>
                  </a:extLst>
                </a:gridCol>
                <a:gridCol w="1031528">
                  <a:extLst>
                    <a:ext uri="{9D8B030D-6E8A-4147-A177-3AD203B41FA5}">
                      <a16:colId xmlns:a16="http://schemas.microsoft.com/office/drawing/2014/main" val="1829829618"/>
                    </a:ext>
                  </a:extLst>
                </a:gridCol>
                <a:gridCol w="3689786">
                  <a:extLst>
                    <a:ext uri="{9D8B030D-6E8A-4147-A177-3AD203B41FA5}">
                      <a16:colId xmlns:a16="http://schemas.microsoft.com/office/drawing/2014/main" val="1679860273"/>
                    </a:ext>
                  </a:extLst>
                </a:gridCol>
              </a:tblGrid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45264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msg_type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“MAP_DATA”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50732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map_name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“</a:t>
                      </a:r>
                      <a:r>
                        <a:rPr lang="en-US" altLang="ko-KR" sz="1200" dirty="0" err="1"/>
                        <a:t>rainbow_test</a:t>
                      </a:r>
                      <a:r>
                        <a:rPr lang="en-US" altLang="ko-KR" sz="1200" dirty="0"/>
                        <a:t>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885036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map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array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(size = 1)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273735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len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1000000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(width*height pixel)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369611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width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 [pixel]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308849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 [pixel]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484011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Bytearray</a:t>
                      </a:r>
                      <a:r>
                        <a:rPr lang="en-US" altLang="ko-KR" sz="1200" dirty="0"/>
                        <a:t> to string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151184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grid_width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0.025 [m]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442667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origin_x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 [pixel]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706274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origin_y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 [pixel]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710480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location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array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(size = location number)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151106"/>
                  </a:ext>
                </a:extLst>
              </a:tr>
              <a:tr h="516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“CHARGE”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“WAIT”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“TABLE_1”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“TABLE_2”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266304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 [m]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401263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 [m]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990440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PI/2 [radian]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26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6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DB13FED-87C5-B26A-6260-017B18725410}"/>
              </a:ext>
            </a:extLst>
          </p:cNvPr>
          <p:cNvSpPr/>
          <p:nvPr/>
        </p:nvSpPr>
        <p:spPr>
          <a:xfrm>
            <a:off x="669303" y="339365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FMS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07B6D6-688A-F14D-0493-809F16986036}"/>
              </a:ext>
            </a:extLst>
          </p:cNvPr>
          <p:cNvSpPr/>
          <p:nvPr/>
        </p:nvSpPr>
        <p:spPr>
          <a:xfrm>
            <a:off x="9516358" y="339365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8BBE9B-FE60-97B7-BA66-4E2ABC4EFEF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469823" y="659877"/>
            <a:ext cx="7046535" cy="0"/>
          </a:xfrm>
          <a:prstGeom prst="straightConnector1">
            <a:avLst/>
          </a:prstGeom>
          <a:ln w="76200">
            <a:solidFill>
              <a:srgbClr val="B577E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0AE8FD-D470-6C5A-BAAA-7CAEDD25CAB2}"/>
              </a:ext>
            </a:extLst>
          </p:cNvPr>
          <p:cNvSpPr txBox="1"/>
          <p:nvPr/>
        </p:nvSpPr>
        <p:spPr>
          <a:xfrm>
            <a:off x="5332332" y="266135"/>
            <a:ext cx="132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Websocket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35AE0-3C5D-C162-F784-093DCF343B44}"/>
              </a:ext>
            </a:extLst>
          </p:cNvPr>
          <p:cNvSpPr txBox="1"/>
          <p:nvPr/>
        </p:nvSpPr>
        <p:spPr>
          <a:xfrm>
            <a:off x="5619430" y="68428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C1A6CB97-0E49-FF0C-C5A1-346D193B9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89219"/>
              </p:ext>
            </p:extLst>
          </p:nvPr>
        </p:nvGraphicFramePr>
        <p:xfrm>
          <a:off x="296150" y="1195792"/>
          <a:ext cx="6070600" cy="5554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49286">
                  <a:extLst>
                    <a:ext uri="{9D8B030D-6E8A-4147-A177-3AD203B41FA5}">
                      <a16:colId xmlns:a16="http://schemas.microsoft.com/office/drawing/2014/main" val="2138157897"/>
                    </a:ext>
                  </a:extLst>
                </a:gridCol>
                <a:gridCol w="1031528">
                  <a:extLst>
                    <a:ext uri="{9D8B030D-6E8A-4147-A177-3AD203B41FA5}">
                      <a16:colId xmlns:a16="http://schemas.microsoft.com/office/drawing/2014/main" val="1829829618"/>
                    </a:ext>
                  </a:extLst>
                </a:gridCol>
                <a:gridCol w="3689786">
                  <a:extLst>
                    <a:ext uri="{9D8B030D-6E8A-4147-A177-3AD203B41FA5}">
                      <a16:colId xmlns:a16="http://schemas.microsoft.com/office/drawing/2014/main" val="1679860273"/>
                    </a:ext>
                  </a:extLst>
                </a:gridCol>
              </a:tblGrid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45264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msg_type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“ROBOT_STATUS”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50732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robot_name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“rainbow1”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16725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“NOT_READY”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“READY”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“MOVING”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“AVOIDING”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“PAUSED”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“ERROR”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302678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battery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54.2 [V]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502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err_code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 : no error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 : collision error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 : no path error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 : communication error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158926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70C0"/>
                          </a:solidFill>
                        </a:rPr>
                        <a:t>cur_pose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array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(size = 1)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273735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 [m]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369611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-0.5 [m]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308849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[rad]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484011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70C0"/>
                          </a:solidFill>
                        </a:rPr>
                        <a:t>cur_path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array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(size = path number)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151184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442667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706274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71048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F23AE77-EDCC-2ABA-9CC8-D1A15D5C4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5081"/>
              </p:ext>
            </p:extLst>
          </p:nvPr>
        </p:nvGraphicFramePr>
        <p:xfrm>
          <a:off x="6653848" y="1195792"/>
          <a:ext cx="5247178" cy="30582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6267">
                  <a:extLst>
                    <a:ext uri="{9D8B030D-6E8A-4147-A177-3AD203B41FA5}">
                      <a16:colId xmlns:a16="http://schemas.microsoft.com/office/drawing/2014/main" val="2138157897"/>
                    </a:ext>
                  </a:extLst>
                </a:gridCol>
                <a:gridCol w="891610">
                  <a:extLst>
                    <a:ext uri="{9D8B030D-6E8A-4147-A177-3AD203B41FA5}">
                      <a16:colId xmlns:a16="http://schemas.microsoft.com/office/drawing/2014/main" val="1829829618"/>
                    </a:ext>
                  </a:extLst>
                </a:gridCol>
                <a:gridCol w="3189301">
                  <a:extLst>
                    <a:ext uri="{9D8B030D-6E8A-4147-A177-3AD203B41FA5}">
                      <a16:colId xmlns:a16="http://schemas.microsoft.com/office/drawing/2014/main" val="1679860273"/>
                    </a:ext>
                  </a:extLst>
                </a:gridCol>
              </a:tblGrid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45264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msg_type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“SET_MAP”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50732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map_name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“</a:t>
                      </a:r>
                      <a:r>
                        <a:rPr lang="en-US" altLang="ko-KR" sz="1200" dirty="0" err="1"/>
                        <a:t>rainbow_test</a:t>
                      </a:r>
                      <a:r>
                        <a:rPr lang="en-US" altLang="ko-KR" sz="1200" dirty="0"/>
                        <a:t>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94339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len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1000000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(width*height pixel)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83150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width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 [pixel]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28212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 [pixel]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628694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Bytearray</a:t>
                      </a:r>
                      <a:r>
                        <a:rPr lang="en-US" altLang="ko-KR" sz="1200" dirty="0"/>
                        <a:t> to string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867808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grid_width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0.025 [m]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905237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origin_x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 [pixel]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954372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origin_y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 [pixel]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34174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D81B77-54AB-6D9D-C10C-63C5553B5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81604"/>
              </p:ext>
            </p:extLst>
          </p:nvPr>
        </p:nvGraphicFramePr>
        <p:xfrm>
          <a:off x="6653848" y="4984657"/>
          <a:ext cx="5247178" cy="5918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6267">
                  <a:extLst>
                    <a:ext uri="{9D8B030D-6E8A-4147-A177-3AD203B41FA5}">
                      <a16:colId xmlns:a16="http://schemas.microsoft.com/office/drawing/2014/main" val="2138157897"/>
                    </a:ext>
                  </a:extLst>
                </a:gridCol>
                <a:gridCol w="891610">
                  <a:extLst>
                    <a:ext uri="{9D8B030D-6E8A-4147-A177-3AD203B41FA5}">
                      <a16:colId xmlns:a16="http://schemas.microsoft.com/office/drawing/2014/main" val="1829829618"/>
                    </a:ext>
                  </a:extLst>
                </a:gridCol>
                <a:gridCol w="3189301">
                  <a:extLst>
                    <a:ext uri="{9D8B030D-6E8A-4147-A177-3AD203B41FA5}">
                      <a16:colId xmlns:a16="http://schemas.microsoft.com/office/drawing/2014/main" val="1679860273"/>
                    </a:ext>
                  </a:extLst>
                </a:gridCol>
              </a:tblGrid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45264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msg_type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“REQUEST_MAP”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50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01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DB13FED-87C5-B26A-6260-017B18725410}"/>
              </a:ext>
            </a:extLst>
          </p:cNvPr>
          <p:cNvSpPr/>
          <p:nvPr/>
        </p:nvSpPr>
        <p:spPr>
          <a:xfrm>
            <a:off x="669303" y="339365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07B6D6-688A-F14D-0493-809F16986036}"/>
              </a:ext>
            </a:extLst>
          </p:cNvPr>
          <p:cNvSpPr/>
          <p:nvPr/>
        </p:nvSpPr>
        <p:spPr>
          <a:xfrm>
            <a:off x="9516358" y="339365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SLAM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8BBE9B-FE60-97B7-BA66-4E2ABC4EFEF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469823" y="659877"/>
            <a:ext cx="7046535" cy="0"/>
          </a:xfrm>
          <a:prstGeom prst="straightConnector1">
            <a:avLst/>
          </a:prstGeom>
          <a:ln w="76200">
            <a:solidFill>
              <a:srgbClr val="B577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0AE8FD-D470-6C5A-BAAA-7CAEDD25CAB2}"/>
              </a:ext>
            </a:extLst>
          </p:cNvPr>
          <p:cNvSpPr txBox="1"/>
          <p:nvPr/>
        </p:nvSpPr>
        <p:spPr>
          <a:xfrm>
            <a:off x="5497173" y="26613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LCM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25BEC15-7627-587E-EC60-B94644F58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39870"/>
              </p:ext>
            </p:extLst>
          </p:nvPr>
        </p:nvGraphicFramePr>
        <p:xfrm>
          <a:off x="397113" y="1300900"/>
          <a:ext cx="5247178" cy="26339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6267">
                  <a:extLst>
                    <a:ext uri="{9D8B030D-6E8A-4147-A177-3AD203B41FA5}">
                      <a16:colId xmlns:a16="http://schemas.microsoft.com/office/drawing/2014/main" val="2138157897"/>
                    </a:ext>
                  </a:extLst>
                </a:gridCol>
                <a:gridCol w="891610">
                  <a:extLst>
                    <a:ext uri="{9D8B030D-6E8A-4147-A177-3AD203B41FA5}">
                      <a16:colId xmlns:a16="http://schemas.microsoft.com/office/drawing/2014/main" val="1829829618"/>
                    </a:ext>
                  </a:extLst>
                </a:gridCol>
                <a:gridCol w="3189301">
                  <a:extLst>
                    <a:ext uri="{9D8B030D-6E8A-4147-A177-3AD203B41FA5}">
                      <a16:colId xmlns:a16="http://schemas.microsoft.com/office/drawing/2014/main" val="1679860273"/>
                    </a:ext>
                  </a:extLst>
                </a:gridCol>
              </a:tblGrid>
              <a:tr h="23281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“COMMAND”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121719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45264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cmd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int32_t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 : move location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2 : move target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3 : move joystick (</a:t>
                      </a:r>
                      <a:r>
                        <a:rPr lang="ko-KR" altLang="en-US" sz="1200" dirty="0"/>
                        <a:t>계속 보냄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4 : move manual (</a:t>
                      </a:r>
                      <a:r>
                        <a:rPr lang="ko-KR" altLang="en-US" sz="1200" dirty="0"/>
                        <a:t>수동으로 미는 모드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5 : move stop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6 : pause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7 : resume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8 : set variable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9 : request map (</a:t>
                      </a:r>
                      <a:r>
                        <a:rPr lang="ko-KR" altLang="en-US" sz="1200" dirty="0"/>
                        <a:t>임시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테스트용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50732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params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byte[255]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별도 표 참고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표에 없으면 </a:t>
                      </a:r>
                      <a:r>
                        <a:rPr lang="en-US" altLang="ko-KR" sz="1200" dirty="0"/>
                        <a:t>param </a:t>
                      </a:r>
                      <a:r>
                        <a:rPr lang="ko-KR" altLang="en-US" sz="1200" dirty="0" err="1"/>
                        <a:t>안씀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83150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4658C9EA-F60D-0FAA-3ECD-7451B232B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67163"/>
              </p:ext>
            </p:extLst>
          </p:nvPr>
        </p:nvGraphicFramePr>
        <p:xfrm>
          <a:off x="6381512" y="1300900"/>
          <a:ext cx="4796660" cy="45821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52688">
                  <a:extLst>
                    <a:ext uri="{9D8B030D-6E8A-4147-A177-3AD203B41FA5}">
                      <a16:colId xmlns:a16="http://schemas.microsoft.com/office/drawing/2014/main" val="2138157897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829829618"/>
                    </a:ext>
                  </a:extLst>
                </a:gridCol>
                <a:gridCol w="1000763">
                  <a:extLst>
                    <a:ext uri="{9D8B030D-6E8A-4147-A177-3AD203B41FA5}">
                      <a16:colId xmlns:a16="http://schemas.microsoft.com/office/drawing/2014/main" val="1679860273"/>
                    </a:ext>
                  </a:extLst>
                </a:gridCol>
                <a:gridCol w="1083442">
                  <a:extLst>
                    <a:ext uri="{9D8B030D-6E8A-4147-A177-3AD203B41FA5}">
                      <a16:colId xmlns:a16="http://schemas.microsoft.com/office/drawing/2014/main" val="2211407942"/>
                    </a:ext>
                  </a:extLst>
                </a:gridCol>
                <a:gridCol w="1083442">
                  <a:extLst>
                    <a:ext uri="{9D8B030D-6E8A-4147-A177-3AD203B41FA5}">
                      <a16:colId xmlns:a16="http://schemas.microsoft.com/office/drawing/2014/main" val="3956961812"/>
                    </a:ext>
                  </a:extLst>
                </a:gridCol>
              </a:tblGrid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cmd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45264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location num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1 : charge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2 : wait point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3 ~ : tables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vx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(-1.0 ~ 1.0)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variable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1 : velocity </a:t>
                      </a:r>
                      <a:r>
                        <a:rPr lang="en-US" altLang="ko-KR" sz="1100" dirty="0" err="1"/>
                        <a:t>x,y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2 : velocity </a:t>
                      </a:r>
                      <a:r>
                        <a:rPr lang="ko-KR" altLang="en-US" sz="1100" dirty="0"/>
                        <a:t>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750732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value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(0 ~ 1.0(max))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885036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273735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69611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vy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(1.0 ~ 1.0)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308849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484011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51184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442667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vth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(-1.0 ~ 1.0)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06274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710480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151106"/>
                  </a:ext>
                </a:extLst>
              </a:tr>
              <a:tr h="15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266304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401263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90440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426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00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DB13FED-87C5-B26A-6260-017B18725410}"/>
              </a:ext>
            </a:extLst>
          </p:cNvPr>
          <p:cNvSpPr/>
          <p:nvPr/>
        </p:nvSpPr>
        <p:spPr>
          <a:xfrm>
            <a:off x="669303" y="282215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07B6D6-688A-F14D-0493-809F16986036}"/>
              </a:ext>
            </a:extLst>
          </p:cNvPr>
          <p:cNvSpPr/>
          <p:nvPr/>
        </p:nvSpPr>
        <p:spPr>
          <a:xfrm>
            <a:off x="9516358" y="282215"/>
            <a:ext cx="1800520" cy="641023"/>
          </a:xfrm>
          <a:prstGeom prst="rect">
            <a:avLst/>
          </a:prstGeom>
          <a:solidFill>
            <a:srgbClr val="B577E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SLAM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8BBE9B-FE60-97B7-BA66-4E2ABC4EFEF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469823" y="602727"/>
            <a:ext cx="7046535" cy="0"/>
          </a:xfrm>
          <a:prstGeom prst="straightConnector1">
            <a:avLst/>
          </a:prstGeom>
          <a:ln w="76200">
            <a:solidFill>
              <a:srgbClr val="B577E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0AE8FD-D470-6C5A-BAAA-7CAEDD25CAB2}"/>
              </a:ext>
            </a:extLst>
          </p:cNvPr>
          <p:cNvSpPr txBox="1"/>
          <p:nvPr/>
        </p:nvSpPr>
        <p:spPr>
          <a:xfrm>
            <a:off x="5497173" y="2089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LCM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25BEC15-7627-587E-EC60-B94644F58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14015"/>
              </p:ext>
            </p:extLst>
          </p:nvPr>
        </p:nvGraphicFramePr>
        <p:xfrm>
          <a:off x="397112" y="1900139"/>
          <a:ext cx="5247178" cy="41250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6267">
                  <a:extLst>
                    <a:ext uri="{9D8B030D-6E8A-4147-A177-3AD203B41FA5}">
                      <a16:colId xmlns:a16="http://schemas.microsoft.com/office/drawing/2014/main" val="2138157897"/>
                    </a:ext>
                  </a:extLst>
                </a:gridCol>
                <a:gridCol w="1179820">
                  <a:extLst>
                    <a:ext uri="{9D8B030D-6E8A-4147-A177-3AD203B41FA5}">
                      <a16:colId xmlns:a16="http://schemas.microsoft.com/office/drawing/2014/main" val="1829829618"/>
                    </a:ext>
                  </a:extLst>
                </a:gridCol>
                <a:gridCol w="2901091">
                  <a:extLst>
                    <a:ext uri="{9D8B030D-6E8A-4147-A177-3AD203B41FA5}">
                      <a16:colId xmlns:a16="http://schemas.microsoft.com/office/drawing/2014/main" val="1679860273"/>
                    </a:ext>
                  </a:extLst>
                </a:gridCol>
              </a:tblGrid>
              <a:tr h="23281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“MAP_DATA”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121719"/>
                  </a:ext>
                </a:extLst>
              </a:tr>
              <a:tr h="23281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(request </a:t>
                      </a:r>
                      <a:r>
                        <a:rPr lang="ko-KR" altLang="en-US" sz="1400" dirty="0"/>
                        <a:t>하면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회 보냄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67002"/>
                  </a:ext>
                </a:extLst>
              </a:tr>
              <a:tr h="23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45264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map_name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50732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grid_width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83150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width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int32_t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885161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int32_t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035267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origin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int32_t [2]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381106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len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int32_t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644809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 [</a:t>
                      </a:r>
                      <a:r>
                        <a:rPr lang="en-US" altLang="ko-KR" sz="1200" dirty="0" err="1"/>
                        <a:t>len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72774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loc_num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int32_t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358955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loc_name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 [</a:t>
                      </a:r>
                      <a:r>
                        <a:rPr lang="en-US" altLang="ko-KR" sz="1200" dirty="0" err="1"/>
                        <a:t>loc_num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583217"/>
                  </a:ext>
                </a:extLst>
              </a:tr>
              <a:tr h="28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loc_pos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double [</a:t>
                      </a:r>
                      <a:r>
                        <a:rPr lang="en-US" altLang="ko-KR" sz="1200" dirty="0" err="1"/>
                        <a:t>loc_num</a:t>
                      </a:r>
                      <a:r>
                        <a:rPr lang="en-US" altLang="ko-KR" sz="1200" dirty="0"/>
                        <a:t>][3]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607005"/>
                  </a:ext>
                </a:extLst>
              </a:tr>
            </a:tbl>
          </a:graphicData>
        </a:graphic>
      </p:graphicFrame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FC6FBECB-CC6D-2F7B-61D5-EE348BE19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13353"/>
              </p:ext>
            </p:extLst>
          </p:nvPr>
        </p:nvGraphicFramePr>
        <p:xfrm>
          <a:off x="6096000" y="997844"/>
          <a:ext cx="5698888" cy="5852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66666">
                  <a:extLst>
                    <a:ext uri="{9D8B030D-6E8A-4147-A177-3AD203B41FA5}">
                      <a16:colId xmlns:a16="http://schemas.microsoft.com/office/drawing/2014/main" val="2138157897"/>
                    </a:ext>
                  </a:extLst>
                </a:gridCol>
                <a:gridCol w="1281386">
                  <a:extLst>
                    <a:ext uri="{9D8B030D-6E8A-4147-A177-3AD203B41FA5}">
                      <a16:colId xmlns:a16="http://schemas.microsoft.com/office/drawing/2014/main" val="1829829618"/>
                    </a:ext>
                  </a:extLst>
                </a:gridCol>
                <a:gridCol w="3150836">
                  <a:extLst>
                    <a:ext uri="{9D8B030D-6E8A-4147-A177-3AD203B41FA5}">
                      <a16:colId xmlns:a16="http://schemas.microsoft.com/office/drawing/2014/main" val="1679860273"/>
                    </a:ext>
                  </a:extLst>
                </a:gridCol>
              </a:tblGrid>
              <a:tr h="21253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“ROBOT_STATUS”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121719"/>
                  </a:ext>
                </a:extLst>
              </a:tr>
              <a:tr h="21253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주기 </a:t>
                      </a:r>
                      <a:r>
                        <a:rPr lang="en-US" altLang="ko-KR" sz="1400" dirty="0"/>
                        <a:t>: 200ms (?) AFAP)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52520"/>
                  </a:ext>
                </a:extLst>
              </a:tr>
              <a:tr h="212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45264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battery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50732"/>
                  </a:ext>
                </a:extLst>
              </a:tr>
              <a:tr h="828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int8_t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: not ready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 : ready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2 : moving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3 : paused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4 : avoiding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5 : error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83150"/>
                  </a:ext>
                </a:extLst>
              </a:tr>
              <a:tr h="701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err_code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int8_t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 : no error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 : collision error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 : no path error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 : communication error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885161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cur_x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035267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cur_y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381106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cur_th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644809"/>
                  </a:ext>
                </a:extLst>
              </a:tr>
              <a:tr h="20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path_num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int32_t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72774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path_x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double [</a:t>
                      </a:r>
                      <a:r>
                        <a:rPr lang="en-US" altLang="ko-KR" sz="1200" dirty="0" err="1"/>
                        <a:t>path_num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358955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path_y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double [</a:t>
                      </a:r>
                      <a:r>
                        <a:rPr lang="en-US" altLang="ko-KR" sz="1200" dirty="0" err="1"/>
                        <a:t>path_num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583217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path_th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double [</a:t>
                      </a:r>
                      <a:r>
                        <a:rPr lang="en-US" altLang="ko-KR" sz="1200" dirty="0" err="1"/>
                        <a:t>path_num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60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9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870</Words>
  <Application>Microsoft Office PowerPoint</Application>
  <PresentationFormat>와이드스크린</PresentationFormat>
  <Paragraphs>356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yujin</dc:creator>
  <cp:lastModifiedBy>heo yujin</cp:lastModifiedBy>
  <cp:revision>16</cp:revision>
  <dcterms:created xsi:type="dcterms:W3CDTF">2022-11-08T07:06:02Z</dcterms:created>
  <dcterms:modified xsi:type="dcterms:W3CDTF">2022-11-08T09:02:29Z</dcterms:modified>
</cp:coreProperties>
</file>