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9" r:id="rId4"/>
    <p:sldId id="283" r:id="rId5"/>
    <p:sldId id="262" r:id="rId6"/>
    <p:sldId id="309" r:id="rId7"/>
    <p:sldId id="284" r:id="rId8"/>
    <p:sldId id="260" r:id="rId9"/>
    <p:sldId id="263" r:id="rId10"/>
    <p:sldId id="265" r:id="rId11"/>
    <p:sldId id="264" r:id="rId12"/>
    <p:sldId id="293" r:id="rId13"/>
    <p:sldId id="267" r:id="rId14"/>
    <p:sldId id="269" r:id="rId15"/>
    <p:sldId id="270" r:id="rId16"/>
    <p:sldId id="280" r:id="rId17"/>
    <p:sldId id="294" r:id="rId18"/>
    <p:sldId id="304" r:id="rId19"/>
    <p:sldId id="295" r:id="rId20"/>
    <p:sldId id="301" r:id="rId21"/>
    <p:sldId id="282" r:id="rId22"/>
    <p:sldId id="279" r:id="rId23"/>
    <p:sldId id="299" r:id="rId24"/>
    <p:sldId id="300" r:id="rId25"/>
    <p:sldId id="306" r:id="rId26"/>
    <p:sldId id="307" r:id="rId27"/>
    <p:sldId id="302" r:id="rId28"/>
    <p:sldId id="272" r:id="rId29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2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5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ijana Surbatovich" userId="34f022815c94af0f" providerId="LiveId" clId="{DFEFE4BD-3E80-4106-80D2-F7C53772BF41}"/>
    <pc:docChg chg="delSld">
      <pc:chgData name="Milijana Surbatovich" userId="34f022815c94af0f" providerId="LiveId" clId="{DFEFE4BD-3E80-4106-80D2-F7C53772BF41}" dt="2019-10-24T10:44:42.751" v="12" actId="2696"/>
      <pc:docMkLst>
        <pc:docMk/>
      </pc:docMkLst>
      <pc:sldChg chg="del">
        <pc:chgData name="Milijana Surbatovich" userId="34f022815c94af0f" providerId="LiveId" clId="{DFEFE4BD-3E80-4106-80D2-F7C53772BF41}" dt="2019-10-24T10:44:42.291" v="2" actId="2696"/>
        <pc:sldMkLst>
          <pc:docMk/>
          <pc:sldMk cId="323906390" sldId="266"/>
        </pc:sldMkLst>
      </pc:sldChg>
      <pc:sldChg chg="del">
        <pc:chgData name="Milijana Surbatovich" userId="34f022815c94af0f" providerId="LiveId" clId="{DFEFE4BD-3E80-4106-80D2-F7C53772BF41}" dt="2019-10-24T10:44:42.593" v="7" actId="2696"/>
        <pc:sldMkLst>
          <pc:docMk/>
          <pc:sldMk cId="1531975290" sldId="271"/>
        </pc:sldMkLst>
      </pc:sldChg>
      <pc:sldChg chg="del">
        <pc:chgData name="Milijana Surbatovich" userId="34f022815c94af0f" providerId="LiveId" clId="{DFEFE4BD-3E80-4106-80D2-F7C53772BF41}" dt="2019-10-24T10:44:42.338" v="3" actId="2696"/>
        <pc:sldMkLst>
          <pc:docMk/>
          <pc:sldMk cId="2779462888" sldId="273"/>
        </pc:sldMkLst>
      </pc:sldChg>
      <pc:sldChg chg="del">
        <pc:chgData name="Milijana Surbatovich" userId="34f022815c94af0f" providerId="LiveId" clId="{DFEFE4BD-3E80-4106-80D2-F7C53772BF41}" dt="2019-10-24T10:44:42.421" v="4" actId="2696"/>
        <pc:sldMkLst>
          <pc:docMk/>
          <pc:sldMk cId="454858009" sldId="281"/>
        </pc:sldMkLst>
      </pc:sldChg>
      <pc:sldChg chg="del">
        <pc:chgData name="Milijana Surbatovich" userId="34f022815c94af0f" providerId="LiveId" clId="{DFEFE4BD-3E80-4106-80D2-F7C53772BF41}" dt="2019-10-24T10:44:42.659" v="8" actId="2696"/>
        <pc:sldMkLst>
          <pc:docMk/>
          <pc:sldMk cId="3533725991" sldId="285"/>
        </pc:sldMkLst>
      </pc:sldChg>
      <pc:sldChg chg="del">
        <pc:chgData name="Milijana Surbatovich" userId="34f022815c94af0f" providerId="LiveId" clId="{DFEFE4BD-3E80-4106-80D2-F7C53772BF41}" dt="2019-10-24T10:44:42.751" v="12" actId="2696"/>
        <pc:sldMkLst>
          <pc:docMk/>
          <pc:sldMk cId="3910508323" sldId="290"/>
        </pc:sldMkLst>
      </pc:sldChg>
      <pc:sldChg chg="del">
        <pc:chgData name="Milijana Surbatovich" userId="34f022815c94af0f" providerId="LiveId" clId="{DFEFE4BD-3E80-4106-80D2-F7C53772BF41}" dt="2019-10-24T10:44:42.117" v="1" actId="2696"/>
        <pc:sldMkLst>
          <pc:docMk/>
          <pc:sldMk cId="2740229504" sldId="291"/>
        </pc:sldMkLst>
      </pc:sldChg>
      <pc:sldChg chg="del">
        <pc:chgData name="Milijana Surbatovich" userId="34f022815c94af0f" providerId="LiveId" clId="{DFEFE4BD-3E80-4106-80D2-F7C53772BF41}" dt="2019-10-24T10:44:42.076" v="0" actId="2696"/>
        <pc:sldMkLst>
          <pc:docMk/>
          <pc:sldMk cId="3254398730" sldId="292"/>
        </pc:sldMkLst>
      </pc:sldChg>
      <pc:sldChg chg="del">
        <pc:chgData name="Milijana Surbatovich" userId="34f022815c94af0f" providerId="LiveId" clId="{DFEFE4BD-3E80-4106-80D2-F7C53772BF41}" dt="2019-10-24T10:44:42.517" v="6" actId="2696"/>
        <pc:sldMkLst>
          <pc:docMk/>
          <pc:sldMk cId="740351444" sldId="296"/>
        </pc:sldMkLst>
      </pc:sldChg>
      <pc:sldChg chg="del">
        <pc:chgData name="Milijana Surbatovich" userId="34f022815c94af0f" providerId="LiveId" clId="{DFEFE4BD-3E80-4106-80D2-F7C53772BF41}" dt="2019-10-24T10:44:42.469" v="5" actId="2696"/>
        <pc:sldMkLst>
          <pc:docMk/>
          <pc:sldMk cId="4187631777" sldId="298"/>
        </pc:sldMkLst>
      </pc:sldChg>
      <pc:sldChg chg="del">
        <pc:chgData name="Milijana Surbatovich" userId="34f022815c94af0f" providerId="LiveId" clId="{DFEFE4BD-3E80-4106-80D2-F7C53772BF41}" dt="2019-10-24T10:44:42.676" v="9" actId="2696"/>
        <pc:sldMkLst>
          <pc:docMk/>
          <pc:sldMk cId="4131596284" sldId="303"/>
        </pc:sldMkLst>
      </pc:sldChg>
      <pc:sldChg chg="del">
        <pc:chgData name="Milijana Surbatovich" userId="34f022815c94af0f" providerId="LiveId" clId="{DFEFE4BD-3E80-4106-80D2-F7C53772BF41}" dt="2019-10-24T10:44:42.699" v="10" actId="2696"/>
        <pc:sldMkLst>
          <pc:docMk/>
          <pc:sldMk cId="2669004427" sldId="305"/>
        </pc:sldMkLst>
      </pc:sldChg>
      <pc:sldChg chg="del">
        <pc:chgData name="Milijana Surbatovich" userId="34f022815c94af0f" providerId="LiveId" clId="{DFEFE4BD-3E80-4106-80D2-F7C53772BF41}" dt="2019-10-24T10:44:42.719" v="11" actId="2696"/>
        <pc:sldMkLst>
          <pc:docMk/>
          <pc:sldMk cId="3265126461" sldId="30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urb\OneDrive\CSC\ABSTRACT\conference%20presentations\presentation_assets\bugchart2.tx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urb\OneDrive\CSC\ABSTRACT\IBIS_paper\graphics\runtimes_clean.t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Bug report breakdown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bugchart2!$B$1</c:f>
              <c:strCache>
                <c:ptCount val="1"/>
                <c:pt idx="0">
                  <c:v>NoBug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bugchart2!$A$2:$A$23</c:f>
              <c:strCache>
                <c:ptCount val="22"/>
                <c:pt idx="0">
                  <c:v>mpu</c:v>
                </c:pt>
                <c:pt idx="1">
                  <c:v>hdc</c:v>
                </c:pt>
                <c:pt idx="2">
                  <c:v>bmp</c:v>
                </c:pt>
                <c:pt idx="3">
                  <c:v>opt</c:v>
                </c:pt>
                <c:pt idx="4">
                  <c:v>tmp</c:v>
                </c:pt>
                <c:pt idx="6">
                  <c:v>wsn</c:v>
                </c:pt>
                <c:pt idx="7">
                  <c:v>elink</c:v>
                </c:pt>
                <c:pt idx="9">
                  <c:v>rfid</c:v>
                </c:pt>
                <c:pt idx="11">
                  <c:v>prox</c:v>
                </c:pt>
                <c:pt idx="13">
                  <c:v>gest</c:v>
                </c:pt>
                <c:pt idx="14">
                  <c:v>hmc</c:v>
                </c:pt>
                <c:pt idx="15">
                  <c:v>temp</c:v>
                </c:pt>
                <c:pt idx="16">
                  <c:v>ar</c:v>
                </c:pt>
                <c:pt idx="17">
                  <c:v>bc</c:v>
                </c:pt>
                <c:pt idx="18">
                  <c:v>bfish</c:v>
                </c:pt>
                <c:pt idx="19">
                  <c:v>cem</c:v>
                </c:pt>
                <c:pt idx="20">
                  <c:v>ckoo</c:v>
                </c:pt>
                <c:pt idx="21">
                  <c:v>rsa</c:v>
                </c:pt>
              </c:strCache>
            </c:strRef>
          </c:cat>
          <c:val>
            <c:numRef>
              <c:f>bugchart2!$B$2:$B$23</c:f>
              <c:numCache>
                <c:formatCode>General</c:formatCode>
                <c:ptCount val="22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  <c:pt idx="7">
                  <c:v>0</c:v>
                </c:pt>
                <c:pt idx="9">
                  <c:v>0</c:v>
                </c:pt>
                <c:pt idx="11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C-4D27-A330-7BDBE0A29855}"/>
            </c:ext>
          </c:extLst>
        </c:ser>
        <c:ser>
          <c:idx val="1"/>
          <c:order val="1"/>
          <c:tx>
            <c:strRef>
              <c:f>bugchart2!$C$1</c:f>
              <c:strCache>
                <c:ptCount val="1"/>
                <c:pt idx="0">
                  <c:v>NoUse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bugchart2!$A$2:$A$23</c:f>
              <c:strCache>
                <c:ptCount val="22"/>
                <c:pt idx="0">
                  <c:v>mpu</c:v>
                </c:pt>
                <c:pt idx="1">
                  <c:v>hdc</c:v>
                </c:pt>
                <c:pt idx="2">
                  <c:v>bmp</c:v>
                </c:pt>
                <c:pt idx="3">
                  <c:v>opt</c:v>
                </c:pt>
                <c:pt idx="4">
                  <c:v>tmp</c:v>
                </c:pt>
                <c:pt idx="6">
                  <c:v>wsn</c:v>
                </c:pt>
                <c:pt idx="7">
                  <c:v>elink</c:v>
                </c:pt>
                <c:pt idx="9">
                  <c:v>rfid</c:v>
                </c:pt>
                <c:pt idx="11">
                  <c:v>prox</c:v>
                </c:pt>
                <c:pt idx="13">
                  <c:v>gest</c:v>
                </c:pt>
                <c:pt idx="14">
                  <c:v>hmc</c:v>
                </c:pt>
                <c:pt idx="15">
                  <c:v>temp</c:v>
                </c:pt>
                <c:pt idx="16">
                  <c:v>ar</c:v>
                </c:pt>
                <c:pt idx="17">
                  <c:v>bc</c:v>
                </c:pt>
                <c:pt idx="18">
                  <c:v>bfish</c:v>
                </c:pt>
                <c:pt idx="19">
                  <c:v>cem</c:v>
                </c:pt>
                <c:pt idx="20">
                  <c:v>ckoo</c:v>
                </c:pt>
                <c:pt idx="21">
                  <c:v>rsa</c:v>
                </c:pt>
              </c:strCache>
            </c:strRef>
          </c:cat>
          <c:val>
            <c:numRef>
              <c:f>bugchart2!$C$2:$C$23</c:f>
              <c:numCache>
                <c:formatCode>General</c:formatCode>
                <c:ptCount val="2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6">
                  <c:v>0</c:v>
                </c:pt>
                <c:pt idx="7">
                  <c:v>0</c:v>
                </c:pt>
                <c:pt idx="9">
                  <c:v>0</c:v>
                </c:pt>
                <c:pt idx="11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EC-4D27-A330-7BDBE0A29855}"/>
            </c:ext>
          </c:extLst>
        </c:ser>
        <c:ser>
          <c:idx val="2"/>
          <c:order val="2"/>
          <c:tx>
            <c:strRef>
              <c:f>bugchart2!$D$1</c:f>
              <c:strCache>
                <c:ptCount val="1"/>
                <c:pt idx="0">
                  <c:v>TrueBug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bugchart2!$A$2:$A$23</c:f>
              <c:strCache>
                <c:ptCount val="22"/>
                <c:pt idx="0">
                  <c:v>mpu</c:v>
                </c:pt>
                <c:pt idx="1">
                  <c:v>hdc</c:v>
                </c:pt>
                <c:pt idx="2">
                  <c:v>bmp</c:v>
                </c:pt>
                <c:pt idx="3">
                  <c:v>opt</c:v>
                </c:pt>
                <c:pt idx="4">
                  <c:v>tmp</c:v>
                </c:pt>
                <c:pt idx="6">
                  <c:v>wsn</c:v>
                </c:pt>
                <c:pt idx="7">
                  <c:v>elink</c:v>
                </c:pt>
                <c:pt idx="9">
                  <c:v>rfid</c:v>
                </c:pt>
                <c:pt idx="11">
                  <c:v>prox</c:v>
                </c:pt>
                <c:pt idx="13">
                  <c:v>gest</c:v>
                </c:pt>
                <c:pt idx="14">
                  <c:v>hmc</c:v>
                </c:pt>
                <c:pt idx="15">
                  <c:v>temp</c:v>
                </c:pt>
                <c:pt idx="16">
                  <c:v>ar</c:v>
                </c:pt>
                <c:pt idx="17">
                  <c:v>bc</c:v>
                </c:pt>
                <c:pt idx="18">
                  <c:v>bfish</c:v>
                </c:pt>
                <c:pt idx="19">
                  <c:v>cem</c:v>
                </c:pt>
                <c:pt idx="20">
                  <c:v>ckoo</c:v>
                </c:pt>
                <c:pt idx="21">
                  <c:v>rsa</c:v>
                </c:pt>
              </c:strCache>
            </c:strRef>
          </c:cat>
          <c:val>
            <c:numRef>
              <c:f>bugchart2!$D$2:$D$23</c:f>
              <c:numCache>
                <c:formatCode>General</c:formatCode>
                <c:ptCount val="22"/>
                <c:pt idx="0">
                  <c:v>3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6">
                  <c:v>1</c:v>
                </c:pt>
                <c:pt idx="7">
                  <c:v>1</c:v>
                </c:pt>
                <c:pt idx="9">
                  <c:v>0</c:v>
                </c:pt>
                <c:pt idx="11">
                  <c:v>4</c:v>
                </c:pt>
                <c:pt idx="13">
                  <c:v>2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EC-4D27-A330-7BDBE0A298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3946416"/>
        <c:axId val="463948656"/>
      </c:barChart>
      <c:catAx>
        <c:axId val="463946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948656"/>
        <c:crosses val="autoZero"/>
        <c:auto val="1"/>
        <c:lblAlgn val="ctr"/>
        <c:lblOffset val="100"/>
        <c:noMultiLvlLbl val="0"/>
      </c:catAx>
      <c:valAx>
        <c:axId val="463948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946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aseline="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Normalized runtimes, continuous power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runtimes_clean!$D$1</c:f>
              <c:strCache>
                <c:ptCount val="1"/>
                <c:pt idx="0">
                  <c:v>Cont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runtimes_clean!$A$2:$A$23</c:f>
              <c:strCache>
                <c:ptCount val="22"/>
                <c:pt idx="1">
                  <c:v>mpux</c:v>
                </c:pt>
                <c:pt idx="3">
                  <c:v>hdcx</c:v>
                </c:pt>
                <c:pt idx="5">
                  <c:v>bmpx</c:v>
                </c:pt>
                <c:pt idx="7">
                  <c:v>optx</c:v>
                </c:pt>
                <c:pt idx="9">
                  <c:v>tempx</c:v>
                </c:pt>
                <c:pt idx="11">
                  <c:v>wsnx</c:v>
                </c:pt>
                <c:pt idx="13">
                  <c:v>elinkx</c:v>
                </c:pt>
                <c:pt idx="15">
                  <c:v>ar</c:v>
                </c:pt>
                <c:pt idx="17">
                  <c:v>bc</c:v>
                </c:pt>
                <c:pt idx="19">
                  <c:v>cem</c:v>
                </c:pt>
                <c:pt idx="21">
                  <c:v>cuckoo</c:v>
                </c:pt>
              </c:strCache>
            </c:strRef>
          </c:cat>
          <c:val>
            <c:numRef>
              <c:f>runtimes_clean!$D$2:$D$23</c:f>
              <c:numCache>
                <c:formatCode>General</c:formatCode>
                <c:ptCount val="22"/>
                <c:pt idx="1">
                  <c:v>4.0189385340000001</c:v>
                </c:pt>
                <c:pt idx="3">
                  <c:v>5.727007682</c:v>
                </c:pt>
                <c:pt idx="5">
                  <c:v>34.253880340000002</c:v>
                </c:pt>
                <c:pt idx="7">
                  <c:v>4.1481768509999997</c:v>
                </c:pt>
                <c:pt idx="9">
                  <c:v>11.87938372</c:v>
                </c:pt>
                <c:pt idx="11">
                  <c:v>3.2818998879999999</c:v>
                </c:pt>
                <c:pt idx="13">
                  <c:v>2.687166999</c:v>
                </c:pt>
                <c:pt idx="15">
                  <c:v>47.85718679</c:v>
                </c:pt>
                <c:pt idx="17">
                  <c:v>50.307643390000003</c:v>
                </c:pt>
                <c:pt idx="19">
                  <c:v>50.443691059999999</c:v>
                </c:pt>
                <c:pt idx="21">
                  <c:v>64.668374310000004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D9-41B0-B955-9D3D83DE89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5664816"/>
        <c:axId val="382877176"/>
      </c:barChart>
      <c:catAx>
        <c:axId val="405664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2877176"/>
        <c:crosses val="autoZero"/>
        <c:auto val="1"/>
        <c:lblAlgn val="ctr"/>
        <c:lblOffset val="100"/>
        <c:noMultiLvlLbl val="0"/>
      </c:catAx>
      <c:valAx>
        <c:axId val="382877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Slowdown</a:t>
                </a:r>
              </a:p>
            </c:rich>
          </c:tx>
          <c:layout>
            <c:manualLayout>
              <c:xMode val="edge"/>
              <c:yMode val="edge"/>
              <c:x val="0"/>
              <c:y val="0.39856817379993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664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7T20:27:32.7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 1080,'0'-6'0,"0"1"-336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7T20:27:33.1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30 3864,'-4'-2'0,"1"-3"-16,5-6 8,-1 0-2392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3BEA654-AFBB-4C19-BBDE-DAA2C91C5755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69D242F-971B-433A-9A1C-130C586F5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03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Emerging class of </a:t>
            </a:r>
            <a:r>
              <a:rPr lang="en-US" dirty="0" err="1"/>
              <a:t>batteryless</a:t>
            </a:r>
            <a:r>
              <a:rPr lang="en-US" dirty="0"/>
              <a:t> device that enable computing…, in harsh or remote environments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D242F-971B-433A-9A1C-130C586F50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70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Can’t make progress though programs larger than one energy buffer without support. I’ll explain two common variants: checkpoints and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D242F-971B-433A-9A1C-130C586F50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23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level version first -&gt; then detailed version, mention simple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D242F-971B-433A-9A1C-130C586F50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76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it bigger, simplify?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D242F-971B-433A-9A1C-130C586F50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4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 topic: title slide, just show the one we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D242F-971B-433A-9A1C-130C586F50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23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Can’t make progress though programs larger than one energy buffer without support. I’ll explain two common variants: checkpoints and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D242F-971B-433A-9A1C-130C586F50C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83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it bigger, simplify?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D242F-971B-433A-9A1C-130C586F50C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11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Can’t make progress though programs larger than one energy buffer without support. I’ll explain two common variants: checkpoints and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D242F-971B-433A-9A1C-130C586F50C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22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set benchmark suites. Existing embedded systems since our main use case is porting existing code/manual state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D242F-971B-433A-9A1C-130C586F50C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50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true positives are observed, stacked bar plot, just mar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D242F-971B-433A-9A1C-130C586F50C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326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embedded systems since our main use case is porting existing code/manual state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D242F-971B-433A-9A1C-130C586F50C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70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EHDS are platforms with …. Instead of battery, they have buffer and harvester, which is a capacitor, and gather energy from their environment as it is available. On </a:t>
            </a:r>
            <a:r>
              <a:rPr lang="en-US" dirty="0" err="1"/>
              <a:t>poweroff</a:t>
            </a:r>
            <a:r>
              <a:rPr lang="en-US" dirty="0"/>
              <a:t>, all volatile state is cleared, including stack, PC, and reg, and </a:t>
            </a:r>
            <a:r>
              <a:rPr lang="en-US" dirty="0" err="1"/>
              <a:t>nv</a:t>
            </a:r>
            <a:r>
              <a:rPr lang="en-US" dirty="0"/>
              <a:t> memory persists, use signifier other than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D242F-971B-433A-9A1C-130C586F50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674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Memory overhead is constant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D242F-971B-433A-9A1C-130C586F50C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18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no other tools, explain this fits with the driver usage, complementing benefits if guide down paths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D242F-971B-433A-9A1C-130C586F50C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02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Non-volatile memory!!!!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D242F-971B-433A-9A1C-130C586F50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21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explicit about WAR, it really is a simple problem, the compiler/system does etc. , not ‘we’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D242F-971B-433A-9A1C-130C586F50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explicit about WAR, it really is a simple problem, the compiler/system does etc. , not ‘we’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D242F-971B-433A-9A1C-130C586F50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48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Can’t make progress though programs larger than one energy buffer without support. I’ll explain two common variants: checkpoints and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D242F-971B-433A-9A1C-130C586F50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66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re-execution, the value that the program gets is different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D242F-971B-433A-9A1C-130C586F50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53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Timeliness: first introduced by mayfly. Data needs to be fresh, else it should get regathered. To give a concrete example… Without special support, gathering and processing need to be in the same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D242F-971B-433A-9A1C-130C586F50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23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Frequently processing inputs. If we want to port existing libraries and code bases of drivers and system code, it needs to play nice with I/O. Existing system don’t address and in most cases are susceptible to I/O bugs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D242F-971B-433A-9A1C-130C586F50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23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AF18F-4630-4BDB-BB46-A21EC964C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C4AF6-1677-4A71-BA06-A287ACCD0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46B41-A2D2-40DD-BDD8-75D04B204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FD2D-0227-43D9-9766-732EFCCC308A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479B2-060D-4BBB-B78B-3AE8912A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36B91-6A63-4DF3-94EB-05B1E125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08F1-C7FC-4802-AA5F-4713A787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0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6CB59-FC06-4863-90AD-C570085E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ADEA5-D662-4EE7-88B7-2407D5ABD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285D0-DAC0-41CD-9D29-F9661E49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7A49-3CB7-40E3-AC34-EC501C058696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CA930-982E-4025-A6FB-9BF9BF6E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0DE08-CCFA-4755-B966-9EE9A604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08F1-C7FC-4802-AA5F-4713A787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8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369104-89E9-4D02-AB01-2143F3B708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39D49-F764-4FD0-B1B8-C2D0A28B2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6E783-B2A0-4F9C-AAFC-ADC5CBDF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C8933-644E-4E07-AF19-845410128C30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72ADE-5793-45E1-8D18-0E1F2766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1408E-BD5F-4EB9-A016-1AB2D02E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08F1-C7FC-4802-AA5F-4713A787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1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8509-F2A8-49F9-9D44-4045A4B17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257823"/>
            <a:ext cx="10515600" cy="73588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C53C0-3A1D-4701-90FC-8716C4CE6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8FF93-6E91-4E67-9258-6B4CDB485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91551-8FCE-4ECB-9F1B-9C3D1C71653C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F784A-B8EC-4E76-AF97-ECED9E28D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AC7B6-4C1E-4680-96E0-E3CDA623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08F1-C7FC-4802-AA5F-4713A787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9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64A9-2977-4E76-8A7B-A6CA2E20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44AF7-2ABE-4918-8B26-DD2615796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559AD-CD5D-41E3-B491-F6716F13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E684-75B7-492F-A8D9-E08AE9DC487E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765B2-A43D-4384-B3CE-BA739A45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B3096-2D30-4FEA-82FC-F9574BD0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08F1-C7FC-4802-AA5F-4713A787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0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C733-D6D5-4935-8A40-4631D401D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6FD00-2A52-4621-9ED0-3EC213AC0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B959A-4C58-41E6-A4EE-7A6E16615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6F109-CFBC-4CC5-8BD7-DB15F2DB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0982-ABC0-494A-8184-C10013382F4C}" type="datetime1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CAB67-25AA-4633-84B0-4BDA08A8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B4336-AFB2-4D42-94DC-7D4F4E2E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08F1-C7FC-4802-AA5F-4713A787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5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0AB8-D5A7-43AA-B115-C2280B70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2695F-4644-44F8-88B7-C3E4054F6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E7283-DF18-41E8-92B5-5D4C4E403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C16B9-C28F-4537-8E9D-E296B028B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E54E4-F795-442A-9912-08602B719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6576B6-D03A-460B-B0C5-57168AB1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E9F8-AB68-4DF6-B105-D5F17A46BF48}" type="datetime1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16F157-464E-42E1-A819-E4EDFF6C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8B8F60-E08A-4373-AF2D-9742BC7C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08F1-C7FC-4802-AA5F-4713A787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4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4C734-2ECB-4163-9B12-7D32EC005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79ED8-F171-4DC0-AD5B-AB4C0542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C61D-D98F-4367-A014-7579AF98ECAF}" type="datetime1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07904-9006-4541-97FD-3273B464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8B136-88D0-4AC2-9D43-ED908144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08F1-C7FC-4802-AA5F-4713A787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8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6D4B1-EB78-4E11-9197-BCF35983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B156-11E5-4230-AA8B-976E0F9AC0EC}" type="datetime1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C3911-1F44-4BF4-86F6-65A2A79E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FB738-B002-4D73-BC21-0938CB6E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08F1-C7FC-4802-AA5F-4713A787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1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7B5F-F142-403A-BE22-67D3620D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DB9D2-92E5-465B-A0A1-8907ED12C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21B49-99EE-41C3-B34E-C2F5D7139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F2DFC-2BF9-4C5C-BDAC-1522DC42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0313-608A-4680-805B-239249ADBBD7}" type="datetime1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6A8C8-B191-453C-BC33-92E64705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8A3EF-62D1-4AD7-906E-6421A323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08F1-C7FC-4802-AA5F-4713A787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7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005B-ABB9-467B-BB81-96C1B189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842BEB-E0AE-45A5-8106-062CA4BE9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6D7EA-C73A-4DA1-8D1F-51F5554A9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8E389-00B7-4570-88B1-44900920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F6C3-9BD5-402F-AAA5-2FDD8CC13200}" type="datetime1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70243-FD42-44A0-B7D9-1DA5880C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AD290-5976-4826-8B83-F6141D4A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08F1-C7FC-4802-AA5F-4713A787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5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62D1B-CBE2-436B-8442-F1F0357E5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36C6C-72C5-43D5-A178-585F66DFF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78A4-0E5A-4DE2-8B9A-CF09EBACC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C1934-B5EF-4131-9F39-9DA76EC57C43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5EE57-6209-483E-8E44-927025CE6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E9E5B-5E6A-42C3-A763-575F163B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708F1-C7FC-4802-AA5F-4713A787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7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D582-895D-4584-BF76-2B1D36818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423" y="1122363"/>
            <a:ext cx="10814699" cy="23876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I/O Dependent Idempotence Bugs in Intermittent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798CC-4AFC-49E1-8B3D-2A0584EC007D}"/>
              </a:ext>
            </a:extLst>
          </p:cNvPr>
          <p:cNvSpPr txBox="1"/>
          <p:nvPr/>
        </p:nvSpPr>
        <p:spPr>
          <a:xfrm>
            <a:off x="2522245" y="4288025"/>
            <a:ext cx="7147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Milijana Surbatovich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Limin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Jia, and Brandon Lucia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248C1-28EA-448A-981D-13C1A099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08F1-C7FC-4802-AA5F-4713A7874EB2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C1951-F478-4FDB-A561-743220A54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2" y="5393679"/>
            <a:ext cx="2081853" cy="1327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BC0E6D-8F60-4153-B927-B78B015B5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701" y="6075651"/>
            <a:ext cx="30670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00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1793-0DDA-47E5-B7F5-9845098F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fix can break program timeliness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CDA1D3-3AB8-47BB-BB07-30316FE522BA}"/>
              </a:ext>
            </a:extLst>
          </p:cNvPr>
          <p:cNvCxnSpPr>
            <a:cxnSpLocks/>
          </p:cNvCxnSpPr>
          <p:nvPr/>
        </p:nvCxnSpPr>
        <p:spPr bwMode="auto">
          <a:xfrm flipV="1">
            <a:off x="8750781" y="2755458"/>
            <a:ext cx="0" cy="1690226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003048D-D256-48C0-BED2-71E50FB77E77}"/>
              </a:ext>
            </a:extLst>
          </p:cNvPr>
          <p:cNvSpPr/>
          <p:nvPr/>
        </p:nvSpPr>
        <p:spPr>
          <a:xfrm>
            <a:off x="9067919" y="3184839"/>
            <a:ext cx="710546" cy="6756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07FA8F-9706-44C6-820D-9B4F2DB7B861}"/>
              </a:ext>
            </a:extLst>
          </p:cNvPr>
          <p:cNvCxnSpPr>
            <a:cxnSpLocks/>
            <a:endCxn id="10" idx="0"/>
          </p:cNvCxnSpPr>
          <p:nvPr/>
        </p:nvCxnSpPr>
        <p:spPr>
          <a:xfrm flipV="1">
            <a:off x="9423192" y="3184839"/>
            <a:ext cx="0" cy="3376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766D34-2F08-4383-BDDB-14CA87B861E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9171976" y="3522459"/>
            <a:ext cx="251218" cy="2390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32E0B1-C156-486D-9CAE-7E4F925A94E0}"/>
              </a:ext>
            </a:extLst>
          </p:cNvPr>
          <p:cNvCxnSpPr>
            <a:cxnSpLocks/>
          </p:cNvCxnSpPr>
          <p:nvPr/>
        </p:nvCxnSpPr>
        <p:spPr>
          <a:xfrm>
            <a:off x="9067919" y="3522643"/>
            <a:ext cx="474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B2349F-4010-48CF-AB01-6F1D883A97D4}"/>
              </a:ext>
            </a:extLst>
          </p:cNvPr>
          <p:cNvCxnSpPr>
            <a:cxnSpLocks/>
          </p:cNvCxnSpPr>
          <p:nvPr/>
        </p:nvCxnSpPr>
        <p:spPr>
          <a:xfrm>
            <a:off x="9731034" y="3518193"/>
            <a:ext cx="474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2CA074-E1DB-4073-A6A5-B0FE5EDD77DC}"/>
              </a:ext>
            </a:extLst>
          </p:cNvPr>
          <p:cNvCxnSpPr>
            <a:cxnSpLocks/>
          </p:cNvCxnSpPr>
          <p:nvPr/>
        </p:nvCxnSpPr>
        <p:spPr>
          <a:xfrm>
            <a:off x="9115350" y="3353649"/>
            <a:ext cx="47431" cy="275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424AEA8-41F1-4232-AFDA-775686132576}"/>
              </a:ext>
            </a:extLst>
          </p:cNvPr>
          <p:cNvCxnSpPr>
            <a:cxnSpLocks/>
          </p:cNvCxnSpPr>
          <p:nvPr/>
        </p:nvCxnSpPr>
        <p:spPr>
          <a:xfrm>
            <a:off x="9683603" y="3664857"/>
            <a:ext cx="47431" cy="275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9169C9-8F7F-48BD-A7C9-31B708FD7D03}"/>
              </a:ext>
            </a:extLst>
          </p:cNvPr>
          <p:cNvCxnSpPr>
            <a:cxnSpLocks/>
          </p:cNvCxnSpPr>
          <p:nvPr/>
        </p:nvCxnSpPr>
        <p:spPr>
          <a:xfrm flipH="1">
            <a:off x="9674409" y="3332503"/>
            <a:ext cx="50207" cy="422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5117AD-F728-4E3A-8C5A-6D15972FE371}"/>
              </a:ext>
            </a:extLst>
          </p:cNvPr>
          <p:cNvCxnSpPr>
            <a:cxnSpLocks/>
            <a:stCxn id="10" idx="4"/>
            <a:endCxn id="10" idx="4"/>
          </p:cNvCxnSpPr>
          <p:nvPr/>
        </p:nvCxnSpPr>
        <p:spPr>
          <a:xfrm>
            <a:off x="9423192" y="3860447"/>
            <a:ext cx="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3CAACA-FBB6-448A-8199-3F69CD2DABF8}"/>
              </a:ext>
            </a:extLst>
          </p:cNvPr>
          <p:cNvCxnSpPr>
            <a:cxnSpLocks/>
          </p:cNvCxnSpPr>
          <p:nvPr/>
        </p:nvCxnSpPr>
        <p:spPr>
          <a:xfrm>
            <a:off x="9248931" y="3232717"/>
            <a:ext cx="30263" cy="509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026627-C7D5-4248-AB5E-9AA07EB8007A}"/>
              </a:ext>
            </a:extLst>
          </p:cNvPr>
          <p:cNvCxnSpPr>
            <a:cxnSpLocks/>
          </p:cNvCxnSpPr>
          <p:nvPr/>
        </p:nvCxnSpPr>
        <p:spPr>
          <a:xfrm>
            <a:off x="9570566" y="3761506"/>
            <a:ext cx="30263" cy="509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97892F-3F23-4B80-ABDA-DDA453372B23}"/>
              </a:ext>
            </a:extLst>
          </p:cNvPr>
          <p:cNvCxnSpPr>
            <a:cxnSpLocks/>
          </p:cNvCxnSpPr>
          <p:nvPr/>
        </p:nvCxnSpPr>
        <p:spPr>
          <a:xfrm flipH="1">
            <a:off x="9566148" y="3234350"/>
            <a:ext cx="21930" cy="492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2B4EC6-171B-443D-AFC8-FED14A9CA380}"/>
              </a:ext>
            </a:extLst>
          </p:cNvPr>
          <p:cNvCxnSpPr>
            <a:cxnSpLocks/>
          </p:cNvCxnSpPr>
          <p:nvPr/>
        </p:nvCxnSpPr>
        <p:spPr>
          <a:xfrm flipH="1">
            <a:off x="9256773" y="3769884"/>
            <a:ext cx="21930" cy="4763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54CA6B-A5CF-4261-86FD-B8C8EC79C365}"/>
              </a:ext>
            </a:extLst>
          </p:cNvPr>
          <p:cNvCxnSpPr>
            <a:cxnSpLocks/>
          </p:cNvCxnSpPr>
          <p:nvPr/>
        </p:nvCxnSpPr>
        <p:spPr>
          <a:xfrm>
            <a:off x="9419754" y="3789810"/>
            <a:ext cx="0" cy="7218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C4CC449-08D6-496D-80EA-5F3A87CD9F35}"/>
              </a:ext>
            </a:extLst>
          </p:cNvPr>
          <p:cNvCxnSpPr>
            <a:cxnSpLocks/>
          </p:cNvCxnSpPr>
          <p:nvPr/>
        </p:nvCxnSpPr>
        <p:spPr>
          <a:xfrm flipH="1">
            <a:off x="9121769" y="3663305"/>
            <a:ext cx="50207" cy="422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B477DC-358F-48CF-ACA1-7A702B57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08F1-C7FC-4802-AA5F-4713A7874EB2}" type="slidenum">
              <a:rPr lang="en-US" smtClean="0"/>
              <a:t>10</a:t>
            </a:fld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2386FDB8-C0A4-4147-8A18-E8BDF1BDD1E6}"/>
              </a:ext>
            </a:extLst>
          </p:cNvPr>
          <p:cNvSpPr/>
          <p:nvPr/>
        </p:nvSpPr>
        <p:spPr>
          <a:xfrm>
            <a:off x="8704149" y="6126626"/>
            <a:ext cx="104771" cy="391724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B927EA3-21A7-40AE-8052-B8EFFCFF3EE0}"/>
              </a:ext>
            </a:extLst>
          </p:cNvPr>
          <p:cNvSpPr/>
          <p:nvPr/>
        </p:nvSpPr>
        <p:spPr>
          <a:xfrm>
            <a:off x="8683227" y="6083068"/>
            <a:ext cx="135108" cy="14908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Block Arc 29">
            <a:extLst>
              <a:ext uri="{FF2B5EF4-FFF2-40B4-BE49-F238E27FC236}">
                <a16:creationId xmlns:a16="http://schemas.microsoft.com/office/drawing/2014/main" id="{F11B4965-A0B2-4C38-B8A2-29BA279652F1}"/>
              </a:ext>
            </a:extLst>
          </p:cNvPr>
          <p:cNvSpPr/>
          <p:nvPr/>
        </p:nvSpPr>
        <p:spPr>
          <a:xfrm rot="5400000">
            <a:off x="8697378" y="6063099"/>
            <a:ext cx="246967" cy="186323"/>
          </a:xfrm>
          <a:prstGeom prst="blockArc">
            <a:avLst>
              <a:gd name="adj1" fmla="val 11973474"/>
              <a:gd name="adj2" fmla="val 20283526"/>
              <a:gd name="adj3" fmla="val 28108"/>
            </a:avLst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lock Arc 30">
            <a:extLst>
              <a:ext uri="{FF2B5EF4-FFF2-40B4-BE49-F238E27FC236}">
                <a16:creationId xmlns:a16="http://schemas.microsoft.com/office/drawing/2014/main" id="{A7DAE539-AB30-4BBC-8B20-2077C07580C3}"/>
              </a:ext>
            </a:extLst>
          </p:cNvPr>
          <p:cNvSpPr/>
          <p:nvPr/>
        </p:nvSpPr>
        <p:spPr>
          <a:xfrm rot="5400000">
            <a:off x="8616544" y="5997134"/>
            <a:ext cx="445661" cy="318251"/>
          </a:xfrm>
          <a:prstGeom prst="blockArc">
            <a:avLst>
              <a:gd name="adj1" fmla="val 11853674"/>
              <a:gd name="adj2" fmla="val 20413831"/>
              <a:gd name="adj3" fmla="val 16262"/>
            </a:avLst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lock Arc 31">
            <a:extLst>
              <a:ext uri="{FF2B5EF4-FFF2-40B4-BE49-F238E27FC236}">
                <a16:creationId xmlns:a16="http://schemas.microsoft.com/office/drawing/2014/main" id="{1E84D77F-E1CC-40D6-AB21-E53053566B91}"/>
              </a:ext>
            </a:extLst>
          </p:cNvPr>
          <p:cNvSpPr/>
          <p:nvPr/>
        </p:nvSpPr>
        <p:spPr>
          <a:xfrm rot="16200000">
            <a:off x="8550037" y="6070647"/>
            <a:ext cx="246967" cy="186323"/>
          </a:xfrm>
          <a:prstGeom prst="blockArc">
            <a:avLst>
              <a:gd name="adj1" fmla="val 11973474"/>
              <a:gd name="adj2" fmla="val 20283526"/>
              <a:gd name="adj3" fmla="val 28108"/>
            </a:avLst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lock Arc 32">
            <a:extLst>
              <a:ext uri="{FF2B5EF4-FFF2-40B4-BE49-F238E27FC236}">
                <a16:creationId xmlns:a16="http://schemas.microsoft.com/office/drawing/2014/main" id="{D39DBEBA-796E-49A3-B64B-2797956636AE}"/>
              </a:ext>
            </a:extLst>
          </p:cNvPr>
          <p:cNvSpPr/>
          <p:nvPr/>
        </p:nvSpPr>
        <p:spPr>
          <a:xfrm rot="16200000">
            <a:off x="8425189" y="6006556"/>
            <a:ext cx="445661" cy="318251"/>
          </a:xfrm>
          <a:prstGeom prst="blockArc">
            <a:avLst>
              <a:gd name="adj1" fmla="val 11853674"/>
              <a:gd name="adj2" fmla="val 20488422"/>
              <a:gd name="adj3" fmla="val 17600"/>
            </a:avLst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8CDD33-FBC1-4723-98CC-6DC2641CA837}"/>
              </a:ext>
            </a:extLst>
          </p:cNvPr>
          <p:cNvSpPr/>
          <p:nvPr/>
        </p:nvSpPr>
        <p:spPr>
          <a:xfrm>
            <a:off x="234048" y="6106051"/>
            <a:ext cx="5831672" cy="66778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J. Hester, K. </a:t>
            </a:r>
            <a:r>
              <a:rPr lang="en-US" dirty="0" err="1">
                <a:solidFill>
                  <a:schemeClr val="tx1"/>
                </a:solidFill>
              </a:rPr>
              <a:t>Storer</a:t>
            </a:r>
            <a:r>
              <a:rPr lang="en-US" dirty="0">
                <a:solidFill>
                  <a:schemeClr val="tx1"/>
                </a:solidFill>
              </a:rPr>
              <a:t>, and J. </a:t>
            </a:r>
            <a:r>
              <a:rPr lang="en-US" dirty="0" err="1">
                <a:solidFill>
                  <a:schemeClr val="tx1"/>
                </a:solidFill>
              </a:rPr>
              <a:t>Sorber</a:t>
            </a:r>
            <a:r>
              <a:rPr lang="en-US" dirty="0">
                <a:solidFill>
                  <a:schemeClr val="tx1"/>
                </a:solidFill>
              </a:rPr>
              <a:t>. Timely Execution on Intermittently Powered </a:t>
            </a:r>
            <a:r>
              <a:rPr lang="en-US" dirty="0" err="1">
                <a:solidFill>
                  <a:schemeClr val="tx1"/>
                </a:solidFill>
              </a:rPr>
              <a:t>Batteryless</a:t>
            </a:r>
            <a:r>
              <a:rPr lang="en-US" dirty="0">
                <a:solidFill>
                  <a:schemeClr val="tx1"/>
                </a:solidFill>
              </a:rPr>
              <a:t> Sensors. (</a:t>
            </a:r>
            <a:r>
              <a:rPr lang="en-US" dirty="0" err="1">
                <a:solidFill>
                  <a:schemeClr val="tx1"/>
                </a:solidFill>
              </a:rPr>
              <a:t>SenSys</a:t>
            </a:r>
            <a:r>
              <a:rPr lang="en-US" dirty="0">
                <a:solidFill>
                  <a:schemeClr val="tx1"/>
                </a:solidFill>
              </a:rPr>
              <a:t> '17)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91B5F3B-7F74-4CC5-BC21-85921DB55735}"/>
              </a:ext>
            </a:extLst>
          </p:cNvPr>
          <p:cNvSpPr/>
          <p:nvPr/>
        </p:nvSpPr>
        <p:spPr>
          <a:xfrm>
            <a:off x="7705936" y="1684422"/>
            <a:ext cx="2204946" cy="1270727"/>
          </a:xfrm>
          <a:custGeom>
            <a:avLst/>
            <a:gdLst>
              <a:gd name="connsiteX0" fmla="*/ 0 w 1629295"/>
              <a:gd name="connsiteY0" fmla="*/ 1113905 h 1141614"/>
              <a:gd name="connsiteX1" fmla="*/ 0 w 1629295"/>
              <a:gd name="connsiteY1" fmla="*/ 0 h 1141614"/>
              <a:gd name="connsiteX2" fmla="*/ 1629295 w 1629295"/>
              <a:gd name="connsiteY2" fmla="*/ 5541 h 1141614"/>
              <a:gd name="connsiteX3" fmla="*/ 1629295 w 1629295"/>
              <a:gd name="connsiteY3" fmla="*/ 1097280 h 1141614"/>
              <a:gd name="connsiteX4" fmla="*/ 1396539 w 1629295"/>
              <a:gd name="connsiteY4" fmla="*/ 881149 h 1141614"/>
              <a:gd name="connsiteX5" fmla="*/ 1241368 w 1629295"/>
              <a:gd name="connsiteY5" fmla="*/ 1030778 h 1141614"/>
              <a:gd name="connsiteX6" fmla="*/ 1119448 w 1629295"/>
              <a:gd name="connsiteY6" fmla="*/ 964276 h 1141614"/>
              <a:gd name="connsiteX7" fmla="*/ 947651 w 1629295"/>
              <a:gd name="connsiteY7" fmla="*/ 1097280 h 1141614"/>
              <a:gd name="connsiteX8" fmla="*/ 781397 w 1629295"/>
              <a:gd name="connsiteY8" fmla="*/ 958734 h 1141614"/>
              <a:gd name="connsiteX9" fmla="*/ 587433 w 1629295"/>
              <a:gd name="connsiteY9" fmla="*/ 1141614 h 1141614"/>
              <a:gd name="connsiteX10" fmla="*/ 310342 w 1629295"/>
              <a:gd name="connsiteY10" fmla="*/ 1014152 h 1141614"/>
              <a:gd name="connsiteX11" fmla="*/ 0 w 1629295"/>
              <a:gd name="connsiteY11" fmla="*/ 1113905 h 114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29295" h="1141614">
                <a:moveTo>
                  <a:pt x="0" y="1113905"/>
                </a:moveTo>
                <a:lnTo>
                  <a:pt x="0" y="0"/>
                </a:lnTo>
                <a:lnTo>
                  <a:pt x="1629295" y="5541"/>
                </a:lnTo>
                <a:lnTo>
                  <a:pt x="1629295" y="1097280"/>
                </a:lnTo>
                <a:lnTo>
                  <a:pt x="1396539" y="881149"/>
                </a:lnTo>
                <a:lnTo>
                  <a:pt x="1241368" y="1030778"/>
                </a:lnTo>
                <a:lnTo>
                  <a:pt x="1119448" y="964276"/>
                </a:lnTo>
                <a:lnTo>
                  <a:pt x="947651" y="1097280"/>
                </a:lnTo>
                <a:lnTo>
                  <a:pt x="781397" y="958734"/>
                </a:lnTo>
                <a:lnTo>
                  <a:pt x="587433" y="1141614"/>
                </a:lnTo>
                <a:lnTo>
                  <a:pt x="310342" y="1014152"/>
                </a:lnTo>
                <a:lnTo>
                  <a:pt x="0" y="1113905"/>
                </a:lnTo>
                <a:close/>
              </a:path>
            </a:pathLst>
          </a:cu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t" anchorCtr="0"/>
          <a:lstStyle/>
          <a:p>
            <a:r>
              <a:rPr lang="en-US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get_temp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() -&gt; cold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input &lt; limit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steady := 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5A4DC7-52AF-450D-A15B-AB6D2F775FAC}"/>
              </a:ext>
            </a:extLst>
          </p:cNvPr>
          <p:cNvCxnSpPr>
            <a:cxnSpLocks/>
          </p:cNvCxnSpPr>
          <p:nvPr/>
        </p:nvCxnSpPr>
        <p:spPr>
          <a:xfrm>
            <a:off x="5699072" y="2332777"/>
            <a:ext cx="0" cy="2712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0C115FE-B22D-4729-8FE6-F4D2594CE253}"/>
              </a:ext>
            </a:extLst>
          </p:cNvPr>
          <p:cNvSpPr txBox="1"/>
          <p:nvPr/>
        </p:nvSpPr>
        <p:spPr>
          <a:xfrm rot="16200000">
            <a:off x="4704986" y="3341513"/>
            <a:ext cx="1643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Execution Time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E82B0A7-3F65-4F69-B89F-67FE81A326DB}"/>
              </a:ext>
            </a:extLst>
          </p:cNvPr>
          <p:cNvSpPr/>
          <p:nvPr/>
        </p:nvSpPr>
        <p:spPr>
          <a:xfrm>
            <a:off x="1061268" y="3243395"/>
            <a:ext cx="2679811" cy="211720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if (input &lt; limit):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steady := 1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else: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blink := 1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assert(</a:t>
            </a:r>
            <a:r>
              <a:rPr lang="en-US" sz="2000" b="1" dirty="0" err="1">
                <a:solidFill>
                  <a:schemeClr val="tx1"/>
                </a:solidFill>
              </a:rPr>
              <a:t>blink^steady</a:t>
            </a:r>
            <a:r>
              <a:rPr lang="en-US" sz="2000" b="1" dirty="0">
                <a:solidFill>
                  <a:schemeClr val="tx1"/>
                </a:solidFill>
              </a:rPr>
              <a:t>) 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3A4A0B1-F707-40B9-AC6A-653BABB6B052}"/>
              </a:ext>
            </a:extLst>
          </p:cNvPr>
          <p:cNvCxnSpPr>
            <a:cxnSpLocks/>
          </p:cNvCxnSpPr>
          <p:nvPr/>
        </p:nvCxnSpPr>
        <p:spPr>
          <a:xfrm>
            <a:off x="2381234" y="1755446"/>
            <a:ext cx="0" cy="35474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9347608-82B1-4D71-893D-B346D3ACFC7E}"/>
              </a:ext>
            </a:extLst>
          </p:cNvPr>
          <p:cNvCxnSpPr>
            <a:cxnSpLocks/>
          </p:cNvCxnSpPr>
          <p:nvPr/>
        </p:nvCxnSpPr>
        <p:spPr>
          <a:xfrm>
            <a:off x="2234632" y="1782196"/>
            <a:ext cx="293205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B272D5-3EA1-413D-A5C9-216165EB6C95}"/>
              </a:ext>
            </a:extLst>
          </p:cNvPr>
          <p:cNvCxnSpPr>
            <a:cxnSpLocks/>
          </p:cNvCxnSpPr>
          <p:nvPr/>
        </p:nvCxnSpPr>
        <p:spPr>
          <a:xfrm flipH="1">
            <a:off x="2381234" y="5379053"/>
            <a:ext cx="1410" cy="52864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E570C2-B6DF-47A4-8807-052CE2B3F208}"/>
              </a:ext>
            </a:extLst>
          </p:cNvPr>
          <p:cNvCxnSpPr>
            <a:cxnSpLocks/>
          </p:cNvCxnSpPr>
          <p:nvPr/>
        </p:nvCxnSpPr>
        <p:spPr>
          <a:xfrm>
            <a:off x="2234632" y="5579705"/>
            <a:ext cx="293205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D7AE1D6-ED2E-43C5-9C1B-BFB835FD3F49}"/>
              </a:ext>
            </a:extLst>
          </p:cNvPr>
          <p:cNvCxnSpPr>
            <a:cxnSpLocks/>
          </p:cNvCxnSpPr>
          <p:nvPr/>
        </p:nvCxnSpPr>
        <p:spPr>
          <a:xfrm flipH="1">
            <a:off x="2381234" y="2712745"/>
            <a:ext cx="1410" cy="52864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8C4A2DC-BF66-4CDE-ADB5-F08B818E6ED3}"/>
              </a:ext>
            </a:extLst>
          </p:cNvPr>
          <p:cNvCxnSpPr>
            <a:cxnSpLocks/>
          </p:cNvCxnSpPr>
          <p:nvPr/>
        </p:nvCxnSpPr>
        <p:spPr>
          <a:xfrm>
            <a:off x="2234632" y="2913397"/>
            <a:ext cx="293205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1843510-F355-4B78-B76A-939C765BDFB9}"/>
              </a:ext>
            </a:extLst>
          </p:cNvPr>
          <p:cNvSpPr/>
          <p:nvPr/>
        </p:nvSpPr>
        <p:spPr>
          <a:xfrm>
            <a:off x="1061268" y="2110188"/>
            <a:ext cx="2679811" cy="59793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input := </a:t>
            </a:r>
            <a:r>
              <a:rPr lang="en-US" sz="2000" b="1" dirty="0" err="1">
                <a:solidFill>
                  <a:schemeClr val="tx1"/>
                </a:solidFill>
              </a:rPr>
              <a:t>get_temp</a:t>
            </a:r>
            <a:r>
              <a:rPr lang="en-US" sz="20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1D500CF-C921-48F7-8A7B-3FD13B2A4C2C}"/>
              </a:ext>
            </a:extLst>
          </p:cNvPr>
          <p:cNvSpPr/>
          <p:nvPr/>
        </p:nvSpPr>
        <p:spPr>
          <a:xfrm>
            <a:off x="7648308" y="4470726"/>
            <a:ext cx="2204946" cy="1270727"/>
          </a:xfrm>
          <a:custGeom>
            <a:avLst/>
            <a:gdLst>
              <a:gd name="connsiteX0" fmla="*/ 0 w 1629295"/>
              <a:gd name="connsiteY0" fmla="*/ 1113905 h 1141614"/>
              <a:gd name="connsiteX1" fmla="*/ 0 w 1629295"/>
              <a:gd name="connsiteY1" fmla="*/ 0 h 1141614"/>
              <a:gd name="connsiteX2" fmla="*/ 1629295 w 1629295"/>
              <a:gd name="connsiteY2" fmla="*/ 5541 h 1141614"/>
              <a:gd name="connsiteX3" fmla="*/ 1629295 w 1629295"/>
              <a:gd name="connsiteY3" fmla="*/ 1097280 h 1141614"/>
              <a:gd name="connsiteX4" fmla="*/ 1396539 w 1629295"/>
              <a:gd name="connsiteY4" fmla="*/ 881149 h 1141614"/>
              <a:gd name="connsiteX5" fmla="*/ 1241368 w 1629295"/>
              <a:gd name="connsiteY5" fmla="*/ 1030778 h 1141614"/>
              <a:gd name="connsiteX6" fmla="*/ 1119448 w 1629295"/>
              <a:gd name="connsiteY6" fmla="*/ 964276 h 1141614"/>
              <a:gd name="connsiteX7" fmla="*/ 947651 w 1629295"/>
              <a:gd name="connsiteY7" fmla="*/ 1097280 h 1141614"/>
              <a:gd name="connsiteX8" fmla="*/ 781397 w 1629295"/>
              <a:gd name="connsiteY8" fmla="*/ 958734 h 1141614"/>
              <a:gd name="connsiteX9" fmla="*/ 587433 w 1629295"/>
              <a:gd name="connsiteY9" fmla="*/ 1141614 h 1141614"/>
              <a:gd name="connsiteX10" fmla="*/ 310342 w 1629295"/>
              <a:gd name="connsiteY10" fmla="*/ 1014152 h 1141614"/>
              <a:gd name="connsiteX11" fmla="*/ 0 w 1629295"/>
              <a:gd name="connsiteY11" fmla="*/ 1113905 h 114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29295" h="1141614">
                <a:moveTo>
                  <a:pt x="0" y="1113905"/>
                </a:moveTo>
                <a:lnTo>
                  <a:pt x="0" y="0"/>
                </a:lnTo>
                <a:lnTo>
                  <a:pt x="1629295" y="5541"/>
                </a:lnTo>
                <a:lnTo>
                  <a:pt x="1629295" y="1097280"/>
                </a:lnTo>
                <a:lnTo>
                  <a:pt x="1396539" y="881149"/>
                </a:lnTo>
                <a:lnTo>
                  <a:pt x="1241368" y="1030778"/>
                </a:lnTo>
                <a:lnTo>
                  <a:pt x="1119448" y="964276"/>
                </a:lnTo>
                <a:lnTo>
                  <a:pt x="947651" y="1097280"/>
                </a:lnTo>
                <a:lnTo>
                  <a:pt x="781397" y="958734"/>
                </a:lnTo>
                <a:lnTo>
                  <a:pt x="587433" y="1141614"/>
                </a:lnTo>
                <a:lnTo>
                  <a:pt x="310342" y="1014152"/>
                </a:lnTo>
                <a:lnTo>
                  <a:pt x="0" y="1113905"/>
                </a:lnTo>
                <a:close/>
              </a:path>
            </a:pathLst>
          </a:cu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t" anchorCtr="0"/>
          <a:lstStyle/>
          <a:p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(input == cold)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input &lt; limit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steady := 1</a:t>
            </a:r>
          </a:p>
        </p:txBody>
      </p:sp>
      <p:pic>
        <p:nvPicPr>
          <p:cNvPr id="174" name="Picture 173" descr="A picture containing lamp, object, fruit&#10;&#10;Description automatically generated">
            <a:extLst>
              <a:ext uri="{FF2B5EF4-FFF2-40B4-BE49-F238E27FC236}">
                <a16:creationId xmlns:a16="http://schemas.microsoft.com/office/drawing/2014/main" id="{1B83A43F-9E91-4C66-8290-C0BE33B4E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786" y="3241389"/>
            <a:ext cx="929861" cy="943403"/>
          </a:xfrm>
          <a:prstGeom prst="rect">
            <a:avLst/>
          </a:prstGeom>
        </p:spPr>
      </p:pic>
      <p:pic>
        <p:nvPicPr>
          <p:cNvPr id="175" name="Picture 174" descr="A picture containing lamp, object, fruit&#10;&#10;Description automatically generated">
            <a:extLst>
              <a:ext uri="{FF2B5EF4-FFF2-40B4-BE49-F238E27FC236}">
                <a16:creationId xmlns:a16="http://schemas.microsoft.com/office/drawing/2014/main" id="{ADBC0712-77FB-4520-804F-E89353724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29" y="4636302"/>
            <a:ext cx="929861" cy="943403"/>
          </a:xfrm>
          <a:prstGeom prst="rect">
            <a:avLst/>
          </a:prstGeom>
        </p:spPr>
      </p:pic>
      <p:pic>
        <p:nvPicPr>
          <p:cNvPr id="45" name="Picture 44" descr="A picture containing flower, tree&#10;&#10;Description automatically generated">
            <a:extLst>
              <a:ext uri="{FF2B5EF4-FFF2-40B4-BE49-F238E27FC236}">
                <a16:creationId xmlns:a16="http://schemas.microsoft.com/office/drawing/2014/main" id="{3E1BD0CC-460C-4844-878A-CF76D38D1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57" y="1680940"/>
            <a:ext cx="1250190" cy="123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7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7" grpId="0"/>
      <p:bldP spid="38" grpId="0" animBg="1"/>
      <p:bldP spid="108" grpId="0" animBg="1"/>
      <p:bldP spid="10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6E50-9A42-43D6-AA10-2F8A81D1D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7" y="257823"/>
            <a:ext cx="11369587" cy="867421"/>
          </a:xfrm>
        </p:spPr>
        <p:txBody>
          <a:bodyPr>
            <a:normAutofit/>
          </a:bodyPr>
          <a:lstStyle/>
          <a:p>
            <a:r>
              <a:rPr lang="en-US" dirty="0"/>
              <a:t>Detecting I/O bugs is particularly important for EHDs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A4B07-2EDA-4F7A-B022-61270770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08F1-C7FC-4802-AA5F-4713A7874EB2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1A484B-62B6-4B66-824A-A465A31DF46E}"/>
              </a:ext>
            </a:extLst>
          </p:cNvPr>
          <p:cNvSpPr/>
          <p:nvPr/>
        </p:nvSpPr>
        <p:spPr>
          <a:xfrm>
            <a:off x="830772" y="2720172"/>
            <a:ext cx="1603649" cy="1445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92946D-0BBE-41E3-A8B6-5D6CA5B1A8F1}"/>
              </a:ext>
            </a:extLst>
          </p:cNvPr>
          <p:cNvSpPr/>
          <p:nvPr/>
        </p:nvSpPr>
        <p:spPr>
          <a:xfrm>
            <a:off x="1056221" y="2947669"/>
            <a:ext cx="407504" cy="40750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540097-FB36-423E-8D8D-20E26D85B73F}"/>
              </a:ext>
            </a:extLst>
          </p:cNvPr>
          <p:cNvCxnSpPr>
            <a:cxnSpLocks/>
          </p:cNvCxnSpPr>
          <p:nvPr/>
        </p:nvCxnSpPr>
        <p:spPr>
          <a:xfrm flipV="1">
            <a:off x="1120322" y="2882409"/>
            <a:ext cx="0" cy="538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3F1528-9FA2-4C5E-952A-26C4049D3639}"/>
              </a:ext>
            </a:extLst>
          </p:cNvPr>
          <p:cNvCxnSpPr>
            <a:cxnSpLocks/>
          </p:cNvCxnSpPr>
          <p:nvPr/>
        </p:nvCxnSpPr>
        <p:spPr>
          <a:xfrm flipV="1">
            <a:off x="1195518" y="2882409"/>
            <a:ext cx="0" cy="538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97554D-7741-4C61-A324-99D60F653BBD}"/>
              </a:ext>
            </a:extLst>
          </p:cNvPr>
          <p:cNvCxnSpPr>
            <a:cxnSpLocks/>
          </p:cNvCxnSpPr>
          <p:nvPr/>
        </p:nvCxnSpPr>
        <p:spPr>
          <a:xfrm flipV="1">
            <a:off x="1265890" y="2882409"/>
            <a:ext cx="0" cy="538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9D2F65-CC6C-4037-9226-4CFC1F291084}"/>
              </a:ext>
            </a:extLst>
          </p:cNvPr>
          <p:cNvCxnSpPr>
            <a:cxnSpLocks/>
          </p:cNvCxnSpPr>
          <p:nvPr/>
        </p:nvCxnSpPr>
        <p:spPr>
          <a:xfrm flipV="1">
            <a:off x="1330626" y="2882409"/>
            <a:ext cx="0" cy="538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C7A111-1593-48FC-BE40-57D04BF46E89}"/>
              </a:ext>
            </a:extLst>
          </p:cNvPr>
          <p:cNvCxnSpPr/>
          <p:nvPr/>
        </p:nvCxnSpPr>
        <p:spPr>
          <a:xfrm flipV="1">
            <a:off x="1463725" y="3187208"/>
            <a:ext cx="0" cy="843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933D866-1791-4686-B97A-6CAA7201B6B5}"/>
              </a:ext>
            </a:extLst>
          </p:cNvPr>
          <p:cNvCxnSpPr>
            <a:cxnSpLocks/>
          </p:cNvCxnSpPr>
          <p:nvPr/>
        </p:nvCxnSpPr>
        <p:spPr>
          <a:xfrm flipH="1">
            <a:off x="1001185" y="3024559"/>
            <a:ext cx="524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1A68B5-F701-47AC-9A51-B1BC8FA6C7B7}"/>
              </a:ext>
            </a:extLst>
          </p:cNvPr>
          <p:cNvCxnSpPr>
            <a:cxnSpLocks/>
          </p:cNvCxnSpPr>
          <p:nvPr/>
        </p:nvCxnSpPr>
        <p:spPr>
          <a:xfrm flipH="1">
            <a:off x="1001185" y="3090103"/>
            <a:ext cx="524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74B7F9-0424-4933-BAFA-0758B68383EC}"/>
              </a:ext>
            </a:extLst>
          </p:cNvPr>
          <p:cNvCxnSpPr>
            <a:cxnSpLocks/>
          </p:cNvCxnSpPr>
          <p:nvPr/>
        </p:nvCxnSpPr>
        <p:spPr>
          <a:xfrm flipH="1">
            <a:off x="1001185" y="3151421"/>
            <a:ext cx="524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FDAAB1-5B57-4DFD-B77F-CA10A0C5890F}"/>
              </a:ext>
            </a:extLst>
          </p:cNvPr>
          <p:cNvCxnSpPr>
            <a:cxnSpLocks/>
          </p:cNvCxnSpPr>
          <p:nvPr/>
        </p:nvCxnSpPr>
        <p:spPr>
          <a:xfrm flipH="1">
            <a:off x="1001185" y="3229384"/>
            <a:ext cx="524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6F316A-FDB5-4E3E-AC70-DF22A54870C4}"/>
              </a:ext>
            </a:extLst>
          </p:cNvPr>
          <p:cNvCxnSpPr>
            <a:cxnSpLocks/>
          </p:cNvCxnSpPr>
          <p:nvPr/>
        </p:nvCxnSpPr>
        <p:spPr>
          <a:xfrm flipH="1">
            <a:off x="1001185" y="3297592"/>
            <a:ext cx="524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14EEFC-3C07-4BC8-B391-B222FBD9649C}"/>
              </a:ext>
            </a:extLst>
          </p:cNvPr>
          <p:cNvCxnSpPr>
            <a:cxnSpLocks/>
          </p:cNvCxnSpPr>
          <p:nvPr/>
        </p:nvCxnSpPr>
        <p:spPr>
          <a:xfrm flipV="1">
            <a:off x="1406222" y="2882409"/>
            <a:ext cx="0" cy="538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45A58B0-0961-4D1A-872A-747693559AD9}"/>
              </a:ext>
            </a:extLst>
          </p:cNvPr>
          <p:cNvSpPr/>
          <p:nvPr/>
        </p:nvSpPr>
        <p:spPr>
          <a:xfrm>
            <a:off x="1525651" y="3698186"/>
            <a:ext cx="104771" cy="3917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EB84D3F-AE8B-4BC1-8ABE-C829F0994672}"/>
              </a:ext>
            </a:extLst>
          </p:cNvPr>
          <p:cNvSpPr/>
          <p:nvPr/>
        </p:nvSpPr>
        <p:spPr>
          <a:xfrm>
            <a:off x="1504729" y="3654628"/>
            <a:ext cx="135108" cy="149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65B074FF-C849-450D-B9FF-C2997D7AA2C0}"/>
              </a:ext>
            </a:extLst>
          </p:cNvPr>
          <p:cNvSpPr/>
          <p:nvPr/>
        </p:nvSpPr>
        <p:spPr>
          <a:xfrm rot="5400000">
            <a:off x="1518880" y="3634659"/>
            <a:ext cx="246967" cy="186323"/>
          </a:xfrm>
          <a:prstGeom prst="blockArc">
            <a:avLst>
              <a:gd name="adj1" fmla="val 11973474"/>
              <a:gd name="adj2" fmla="val 20283526"/>
              <a:gd name="adj3" fmla="val 28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8AC2EFFD-C2D3-4A4A-B8D9-F5E4EF446285}"/>
              </a:ext>
            </a:extLst>
          </p:cNvPr>
          <p:cNvSpPr/>
          <p:nvPr/>
        </p:nvSpPr>
        <p:spPr>
          <a:xfrm rot="5400000">
            <a:off x="1438046" y="3568694"/>
            <a:ext cx="445661" cy="318251"/>
          </a:xfrm>
          <a:prstGeom prst="blockArc">
            <a:avLst>
              <a:gd name="adj1" fmla="val 11853674"/>
              <a:gd name="adj2" fmla="val 20413831"/>
              <a:gd name="adj3" fmla="val 16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lock Arc 21">
            <a:extLst>
              <a:ext uri="{FF2B5EF4-FFF2-40B4-BE49-F238E27FC236}">
                <a16:creationId xmlns:a16="http://schemas.microsoft.com/office/drawing/2014/main" id="{127A992D-43E5-42F7-9015-45BC8664A762}"/>
              </a:ext>
            </a:extLst>
          </p:cNvPr>
          <p:cNvSpPr/>
          <p:nvPr/>
        </p:nvSpPr>
        <p:spPr>
          <a:xfrm rot="16200000">
            <a:off x="1371539" y="3642207"/>
            <a:ext cx="246967" cy="186323"/>
          </a:xfrm>
          <a:prstGeom prst="blockArc">
            <a:avLst>
              <a:gd name="adj1" fmla="val 11973474"/>
              <a:gd name="adj2" fmla="val 20283526"/>
              <a:gd name="adj3" fmla="val 28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59BC711C-9D78-40A3-8CC0-AEA01B98E551}"/>
              </a:ext>
            </a:extLst>
          </p:cNvPr>
          <p:cNvSpPr/>
          <p:nvPr/>
        </p:nvSpPr>
        <p:spPr>
          <a:xfrm rot="16200000">
            <a:off x="1246691" y="3578116"/>
            <a:ext cx="445661" cy="318251"/>
          </a:xfrm>
          <a:prstGeom prst="blockArc">
            <a:avLst>
              <a:gd name="adj1" fmla="val 11853674"/>
              <a:gd name="adj2" fmla="val 20488422"/>
              <a:gd name="adj3" fmla="val 176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EA0C0F7-56E2-4A09-82B8-34A290EC6224}"/>
              </a:ext>
            </a:extLst>
          </p:cNvPr>
          <p:cNvSpPr/>
          <p:nvPr/>
        </p:nvSpPr>
        <p:spPr>
          <a:xfrm>
            <a:off x="2046836" y="2891282"/>
            <a:ext cx="147341" cy="655983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DBEB02A-DAAC-45B3-BE1A-1620D75C934B}"/>
              </a:ext>
            </a:extLst>
          </p:cNvPr>
          <p:cNvSpPr/>
          <p:nvPr/>
        </p:nvSpPr>
        <p:spPr>
          <a:xfrm>
            <a:off x="2046836" y="3108518"/>
            <a:ext cx="147341" cy="4387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7CDF9EA-7E7A-4077-B5DB-B385DAAB63C7}"/>
              </a:ext>
            </a:extLst>
          </p:cNvPr>
          <p:cNvCxnSpPr>
            <a:cxnSpLocks/>
          </p:cNvCxnSpPr>
          <p:nvPr/>
        </p:nvCxnSpPr>
        <p:spPr>
          <a:xfrm flipH="1">
            <a:off x="2046836" y="2989842"/>
            <a:ext cx="487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CD390A-6FBE-45C7-BA6D-CD8CCAEF0676}"/>
              </a:ext>
            </a:extLst>
          </p:cNvPr>
          <p:cNvCxnSpPr>
            <a:cxnSpLocks/>
          </p:cNvCxnSpPr>
          <p:nvPr/>
        </p:nvCxnSpPr>
        <p:spPr>
          <a:xfrm flipH="1">
            <a:off x="2046836" y="3039954"/>
            <a:ext cx="487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BEF045-9D5D-48FB-9165-7C6D948D62A9}"/>
              </a:ext>
            </a:extLst>
          </p:cNvPr>
          <p:cNvCxnSpPr>
            <a:cxnSpLocks/>
          </p:cNvCxnSpPr>
          <p:nvPr/>
        </p:nvCxnSpPr>
        <p:spPr>
          <a:xfrm flipH="1">
            <a:off x="2046836" y="3083348"/>
            <a:ext cx="487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26CD82-A89A-46A5-B157-8DCCA2ECD283}"/>
              </a:ext>
            </a:extLst>
          </p:cNvPr>
          <p:cNvCxnSpPr>
            <a:cxnSpLocks/>
          </p:cNvCxnSpPr>
          <p:nvPr/>
        </p:nvCxnSpPr>
        <p:spPr>
          <a:xfrm flipH="1">
            <a:off x="2046836" y="3136043"/>
            <a:ext cx="487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E8383C-6A3B-4B90-B6EE-EDAA4E1AD0DF}"/>
              </a:ext>
            </a:extLst>
          </p:cNvPr>
          <p:cNvCxnSpPr>
            <a:cxnSpLocks/>
          </p:cNvCxnSpPr>
          <p:nvPr/>
        </p:nvCxnSpPr>
        <p:spPr>
          <a:xfrm flipH="1">
            <a:off x="2046836" y="3182538"/>
            <a:ext cx="487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F1E0DF-CCAB-46F6-B9E5-394631FD4E08}"/>
              </a:ext>
            </a:extLst>
          </p:cNvPr>
          <p:cNvCxnSpPr>
            <a:cxnSpLocks/>
          </p:cNvCxnSpPr>
          <p:nvPr/>
        </p:nvCxnSpPr>
        <p:spPr>
          <a:xfrm flipH="1">
            <a:off x="2046836" y="3232650"/>
            <a:ext cx="487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0BD882B-D1E0-436E-AD78-D7E8509A17BA}"/>
              </a:ext>
            </a:extLst>
          </p:cNvPr>
          <p:cNvCxnSpPr>
            <a:cxnSpLocks/>
          </p:cNvCxnSpPr>
          <p:nvPr/>
        </p:nvCxnSpPr>
        <p:spPr>
          <a:xfrm flipH="1">
            <a:off x="2046836" y="3276044"/>
            <a:ext cx="487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1703187-8084-4627-88D9-21ED7C19B99A}"/>
              </a:ext>
            </a:extLst>
          </p:cNvPr>
          <p:cNvCxnSpPr>
            <a:cxnSpLocks/>
          </p:cNvCxnSpPr>
          <p:nvPr/>
        </p:nvCxnSpPr>
        <p:spPr>
          <a:xfrm flipH="1">
            <a:off x="2046836" y="3328739"/>
            <a:ext cx="487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700FCB2-D36B-4B16-A518-E5CE2E80DCEA}"/>
              </a:ext>
            </a:extLst>
          </p:cNvPr>
          <p:cNvCxnSpPr>
            <a:cxnSpLocks/>
          </p:cNvCxnSpPr>
          <p:nvPr/>
        </p:nvCxnSpPr>
        <p:spPr>
          <a:xfrm flipH="1">
            <a:off x="2046836" y="3379080"/>
            <a:ext cx="487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764E6C-B524-45B2-9554-CB84A5D811DC}"/>
              </a:ext>
            </a:extLst>
          </p:cNvPr>
          <p:cNvCxnSpPr>
            <a:cxnSpLocks/>
          </p:cNvCxnSpPr>
          <p:nvPr/>
        </p:nvCxnSpPr>
        <p:spPr>
          <a:xfrm flipH="1">
            <a:off x="2046836" y="3429192"/>
            <a:ext cx="487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7935DEF-9B01-4F3E-9640-F32B48DF34C1}"/>
              </a:ext>
            </a:extLst>
          </p:cNvPr>
          <p:cNvCxnSpPr>
            <a:cxnSpLocks/>
          </p:cNvCxnSpPr>
          <p:nvPr/>
        </p:nvCxnSpPr>
        <p:spPr>
          <a:xfrm flipH="1">
            <a:off x="2046836" y="3472586"/>
            <a:ext cx="487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464272C-D83A-44AB-A316-0113C9AB2BA0}"/>
              </a:ext>
            </a:extLst>
          </p:cNvPr>
          <p:cNvCxnSpPr>
            <a:cxnSpLocks/>
          </p:cNvCxnSpPr>
          <p:nvPr/>
        </p:nvCxnSpPr>
        <p:spPr>
          <a:xfrm flipH="1">
            <a:off x="2046836" y="3525281"/>
            <a:ext cx="487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F322734-E4E6-4E8D-A4C8-97ADAE2F9E92}"/>
              </a:ext>
            </a:extLst>
          </p:cNvPr>
          <p:cNvSpPr/>
          <p:nvPr/>
        </p:nvSpPr>
        <p:spPr>
          <a:xfrm>
            <a:off x="4892653" y="2613073"/>
            <a:ext cx="2204946" cy="815927"/>
          </a:xfrm>
          <a:custGeom>
            <a:avLst/>
            <a:gdLst>
              <a:gd name="connsiteX0" fmla="*/ 0 w 1629295"/>
              <a:gd name="connsiteY0" fmla="*/ 1113905 h 1141614"/>
              <a:gd name="connsiteX1" fmla="*/ 0 w 1629295"/>
              <a:gd name="connsiteY1" fmla="*/ 0 h 1141614"/>
              <a:gd name="connsiteX2" fmla="*/ 1629295 w 1629295"/>
              <a:gd name="connsiteY2" fmla="*/ 5541 h 1141614"/>
              <a:gd name="connsiteX3" fmla="*/ 1629295 w 1629295"/>
              <a:gd name="connsiteY3" fmla="*/ 1097280 h 1141614"/>
              <a:gd name="connsiteX4" fmla="*/ 1396539 w 1629295"/>
              <a:gd name="connsiteY4" fmla="*/ 881149 h 1141614"/>
              <a:gd name="connsiteX5" fmla="*/ 1241368 w 1629295"/>
              <a:gd name="connsiteY5" fmla="*/ 1030778 h 1141614"/>
              <a:gd name="connsiteX6" fmla="*/ 1119448 w 1629295"/>
              <a:gd name="connsiteY6" fmla="*/ 964276 h 1141614"/>
              <a:gd name="connsiteX7" fmla="*/ 947651 w 1629295"/>
              <a:gd name="connsiteY7" fmla="*/ 1097280 h 1141614"/>
              <a:gd name="connsiteX8" fmla="*/ 781397 w 1629295"/>
              <a:gd name="connsiteY8" fmla="*/ 958734 h 1141614"/>
              <a:gd name="connsiteX9" fmla="*/ 587433 w 1629295"/>
              <a:gd name="connsiteY9" fmla="*/ 1141614 h 1141614"/>
              <a:gd name="connsiteX10" fmla="*/ 310342 w 1629295"/>
              <a:gd name="connsiteY10" fmla="*/ 1014152 h 1141614"/>
              <a:gd name="connsiteX11" fmla="*/ 0 w 1629295"/>
              <a:gd name="connsiteY11" fmla="*/ 1113905 h 114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29295" h="1141614">
                <a:moveTo>
                  <a:pt x="0" y="1113905"/>
                </a:moveTo>
                <a:lnTo>
                  <a:pt x="0" y="0"/>
                </a:lnTo>
                <a:lnTo>
                  <a:pt x="1629295" y="5541"/>
                </a:lnTo>
                <a:lnTo>
                  <a:pt x="1629295" y="1097280"/>
                </a:lnTo>
                <a:lnTo>
                  <a:pt x="1396539" y="881149"/>
                </a:lnTo>
                <a:lnTo>
                  <a:pt x="1241368" y="1030778"/>
                </a:lnTo>
                <a:lnTo>
                  <a:pt x="1119448" y="964276"/>
                </a:lnTo>
                <a:lnTo>
                  <a:pt x="947651" y="1097280"/>
                </a:lnTo>
                <a:lnTo>
                  <a:pt x="781397" y="958734"/>
                </a:lnTo>
                <a:lnTo>
                  <a:pt x="587433" y="1141614"/>
                </a:lnTo>
                <a:lnTo>
                  <a:pt x="310342" y="1014152"/>
                </a:lnTo>
                <a:lnTo>
                  <a:pt x="0" y="1113905"/>
                </a:lnTo>
                <a:close/>
              </a:path>
            </a:pathLst>
          </a:cu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t" anchorCtr="0"/>
          <a:lstStyle/>
          <a:p>
            <a:r>
              <a:rPr lang="en-US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get_temp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() -&gt; cold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15EA6C4-6AA0-4229-A773-FBD4E16A2A16}"/>
              </a:ext>
            </a:extLst>
          </p:cNvPr>
          <p:cNvSpPr/>
          <p:nvPr/>
        </p:nvSpPr>
        <p:spPr>
          <a:xfrm>
            <a:off x="4892653" y="3764580"/>
            <a:ext cx="2204946" cy="898738"/>
          </a:xfrm>
          <a:custGeom>
            <a:avLst/>
            <a:gdLst>
              <a:gd name="connsiteX0" fmla="*/ 0 w 1629295"/>
              <a:gd name="connsiteY0" fmla="*/ 1113905 h 1141614"/>
              <a:gd name="connsiteX1" fmla="*/ 0 w 1629295"/>
              <a:gd name="connsiteY1" fmla="*/ 0 h 1141614"/>
              <a:gd name="connsiteX2" fmla="*/ 1629295 w 1629295"/>
              <a:gd name="connsiteY2" fmla="*/ 5541 h 1141614"/>
              <a:gd name="connsiteX3" fmla="*/ 1629295 w 1629295"/>
              <a:gd name="connsiteY3" fmla="*/ 1097280 h 1141614"/>
              <a:gd name="connsiteX4" fmla="*/ 1396539 w 1629295"/>
              <a:gd name="connsiteY4" fmla="*/ 881149 h 1141614"/>
              <a:gd name="connsiteX5" fmla="*/ 1241368 w 1629295"/>
              <a:gd name="connsiteY5" fmla="*/ 1030778 h 1141614"/>
              <a:gd name="connsiteX6" fmla="*/ 1119448 w 1629295"/>
              <a:gd name="connsiteY6" fmla="*/ 964276 h 1141614"/>
              <a:gd name="connsiteX7" fmla="*/ 947651 w 1629295"/>
              <a:gd name="connsiteY7" fmla="*/ 1097280 h 1141614"/>
              <a:gd name="connsiteX8" fmla="*/ 781397 w 1629295"/>
              <a:gd name="connsiteY8" fmla="*/ 958734 h 1141614"/>
              <a:gd name="connsiteX9" fmla="*/ 587433 w 1629295"/>
              <a:gd name="connsiteY9" fmla="*/ 1141614 h 1141614"/>
              <a:gd name="connsiteX10" fmla="*/ 310342 w 1629295"/>
              <a:gd name="connsiteY10" fmla="*/ 1014152 h 1141614"/>
              <a:gd name="connsiteX11" fmla="*/ 0 w 1629295"/>
              <a:gd name="connsiteY11" fmla="*/ 1113905 h 114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29295" h="1141614">
                <a:moveTo>
                  <a:pt x="0" y="1113905"/>
                </a:moveTo>
                <a:lnTo>
                  <a:pt x="0" y="0"/>
                </a:lnTo>
                <a:lnTo>
                  <a:pt x="1629295" y="5541"/>
                </a:lnTo>
                <a:lnTo>
                  <a:pt x="1629295" y="1097280"/>
                </a:lnTo>
                <a:lnTo>
                  <a:pt x="1396539" y="881149"/>
                </a:lnTo>
                <a:lnTo>
                  <a:pt x="1241368" y="1030778"/>
                </a:lnTo>
                <a:lnTo>
                  <a:pt x="1119448" y="964276"/>
                </a:lnTo>
                <a:lnTo>
                  <a:pt x="947651" y="1097280"/>
                </a:lnTo>
                <a:lnTo>
                  <a:pt x="781397" y="958734"/>
                </a:lnTo>
                <a:lnTo>
                  <a:pt x="587433" y="1141614"/>
                </a:lnTo>
                <a:lnTo>
                  <a:pt x="310342" y="1014152"/>
                </a:lnTo>
                <a:lnTo>
                  <a:pt x="0" y="1113905"/>
                </a:lnTo>
                <a:close/>
              </a:path>
            </a:pathLst>
          </a:cu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t" anchorCtr="0"/>
          <a:lstStyle/>
          <a:p>
            <a:r>
              <a:rPr lang="en-US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get_temp</a:t>
            </a:r>
            <a:r>
              <a:rPr lang="en-US" b="1" dirty="0">
                <a:solidFill>
                  <a:srgbClr val="C00000"/>
                </a:solidFill>
                <a:cs typeface="Courier New" panose="02070309020205020404" pitchFamily="49" charset="0"/>
              </a:rPr>
              <a:t>() -&gt; hot</a:t>
            </a:r>
          </a:p>
        </p:txBody>
      </p:sp>
      <p:pic>
        <p:nvPicPr>
          <p:cNvPr id="42" name="Picture 41" descr="A picture containing lamp, object, fruit&#10;&#10;Description automatically generated">
            <a:extLst>
              <a:ext uri="{FF2B5EF4-FFF2-40B4-BE49-F238E27FC236}">
                <a16:creationId xmlns:a16="http://schemas.microsoft.com/office/drawing/2014/main" id="{29CD817B-19E1-471A-B709-33C9F8AB8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21" y="3732079"/>
            <a:ext cx="929861" cy="943403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3FC68B-4A74-45F2-B382-AF45A9DD9E38}"/>
              </a:ext>
            </a:extLst>
          </p:cNvPr>
          <p:cNvCxnSpPr>
            <a:cxnSpLocks/>
          </p:cNvCxnSpPr>
          <p:nvPr/>
        </p:nvCxnSpPr>
        <p:spPr bwMode="auto">
          <a:xfrm flipV="1">
            <a:off x="10127713" y="3315060"/>
            <a:ext cx="0" cy="1690226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8DA98E2-F8AA-4A27-8384-80D13A37BA13}"/>
              </a:ext>
            </a:extLst>
          </p:cNvPr>
          <p:cNvSpPr/>
          <p:nvPr/>
        </p:nvSpPr>
        <p:spPr>
          <a:xfrm>
            <a:off x="10336207" y="3822553"/>
            <a:ext cx="710546" cy="6756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18B446C-57D0-4337-84FC-27F5E308FFC9}"/>
              </a:ext>
            </a:extLst>
          </p:cNvPr>
          <p:cNvCxnSpPr>
            <a:cxnSpLocks/>
            <a:endCxn id="49" idx="0"/>
          </p:cNvCxnSpPr>
          <p:nvPr/>
        </p:nvCxnSpPr>
        <p:spPr>
          <a:xfrm flipV="1">
            <a:off x="10691480" y="3822553"/>
            <a:ext cx="0" cy="3376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ACF5A9E-0BEC-4C01-87DF-9190A163B2C4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10440264" y="4160173"/>
            <a:ext cx="251218" cy="2390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D6CB77-D6FF-4DCB-BE04-BF8E1F1C64AF}"/>
              </a:ext>
            </a:extLst>
          </p:cNvPr>
          <p:cNvCxnSpPr>
            <a:cxnSpLocks/>
          </p:cNvCxnSpPr>
          <p:nvPr/>
        </p:nvCxnSpPr>
        <p:spPr>
          <a:xfrm>
            <a:off x="10336207" y="4160357"/>
            <a:ext cx="474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CB1D833-A489-435A-80A6-FD51323B01AE}"/>
              </a:ext>
            </a:extLst>
          </p:cNvPr>
          <p:cNvCxnSpPr>
            <a:cxnSpLocks/>
          </p:cNvCxnSpPr>
          <p:nvPr/>
        </p:nvCxnSpPr>
        <p:spPr>
          <a:xfrm>
            <a:off x="10999322" y="4155907"/>
            <a:ext cx="474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EE4C6BB-FA77-4223-ABF8-D4EC0133E1AA}"/>
              </a:ext>
            </a:extLst>
          </p:cNvPr>
          <p:cNvCxnSpPr>
            <a:cxnSpLocks/>
          </p:cNvCxnSpPr>
          <p:nvPr/>
        </p:nvCxnSpPr>
        <p:spPr>
          <a:xfrm>
            <a:off x="10383638" y="3991363"/>
            <a:ext cx="47431" cy="275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C0A4F1C-192E-4A62-922E-FC4DCBA6D500}"/>
              </a:ext>
            </a:extLst>
          </p:cNvPr>
          <p:cNvCxnSpPr>
            <a:cxnSpLocks/>
          </p:cNvCxnSpPr>
          <p:nvPr/>
        </p:nvCxnSpPr>
        <p:spPr>
          <a:xfrm>
            <a:off x="10951891" y="4302571"/>
            <a:ext cx="47431" cy="275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632E0A-F107-43DA-B666-9E702899921E}"/>
              </a:ext>
            </a:extLst>
          </p:cNvPr>
          <p:cNvCxnSpPr>
            <a:cxnSpLocks/>
          </p:cNvCxnSpPr>
          <p:nvPr/>
        </p:nvCxnSpPr>
        <p:spPr>
          <a:xfrm flipH="1">
            <a:off x="10942697" y="3970217"/>
            <a:ext cx="50207" cy="422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6F3F2E1-F5E0-41C9-B04D-CAAEC665E00D}"/>
              </a:ext>
            </a:extLst>
          </p:cNvPr>
          <p:cNvCxnSpPr>
            <a:cxnSpLocks/>
            <a:stCxn id="49" idx="4"/>
            <a:endCxn id="49" idx="4"/>
          </p:cNvCxnSpPr>
          <p:nvPr/>
        </p:nvCxnSpPr>
        <p:spPr>
          <a:xfrm>
            <a:off x="10691480" y="4498161"/>
            <a:ext cx="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838D7DE-1F93-4BD5-AD1C-4A13AE7EF1FE}"/>
              </a:ext>
            </a:extLst>
          </p:cNvPr>
          <p:cNvCxnSpPr>
            <a:cxnSpLocks/>
          </p:cNvCxnSpPr>
          <p:nvPr/>
        </p:nvCxnSpPr>
        <p:spPr>
          <a:xfrm>
            <a:off x="10517219" y="3870431"/>
            <a:ext cx="30263" cy="509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1FB303A-157A-4BCF-990D-5503C3B0E5C1}"/>
              </a:ext>
            </a:extLst>
          </p:cNvPr>
          <p:cNvCxnSpPr>
            <a:cxnSpLocks/>
          </p:cNvCxnSpPr>
          <p:nvPr/>
        </p:nvCxnSpPr>
        <p:spPr>
          <a:xfrm>
            <a:off x="10838854" y="4399220"/>
            <a:ext cx="30263" cy="509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37F1007-0597-42AC-84AE-E20F2779470C}"/>
              </a:ext>
            </a:extLst>
          </p:cNvPr>
          <p:cNvCxnSpPr>
            <a:cxnSpLocks/>
          </p:cNvCxnSpPr>
          <p:nvPr/>
        </p:nvCxnSpPr>
        <p:spPr>
          <a:xfrm flipH="1">
            <a:off x="10834436" y="3872064"/>
            <a:ext cx="21930" cy="492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2571EF2-B1C1-437D-BF8F-E16BDF30C7F2}"/>
              </a:ext>
            </a:extLst>
          </p:cNvPr>
          <p:cNvCxnSpPr>
            <a:cxnSpLocks/>
          </p:cNvCxnSpPr>
          <p:nvPr/>
        </p:nvCxnSpPr>
        <p:spPr>
          <a:xfrm flipH="1">
            <a:off x="10525061" y="4407598"/>
            <a:ext cx="21930" cy="4763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D4CE718-099C-4816-8FDE-0A53DD4F9E67}"/>
              </a:ext>
            </a:extLst>
          </p:cNvPr>
          <p:cNvCxnSpPr>
            <a:cxnSpLocks/>
          </p:cNvCxnSpPr>
          <p:nvPr/>
        </p:nvCxnSpPr>
        <p:spPr>
          <a:xfrm>
            <a:off x="10688042" y="4427524"/>
            <a:ext cx="0" cy="7218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8A479C9-E2FF-4B1E-A579-F68DBE69445E}"/>
              </a:ext>
            </a:extLst>
          </p:cNvPr>
          <p:cNvCxnSpPr>
            <a:cxnSpLocks/>
          </p:cNvCxnSpPr>
          <p:nvPr/>
        </p:nvCxnSpPr>
        <p:spPr>
          <a:xfrm flipH="1">
            <a:off x="10390057" y="4301019"/>
            <a:ext cx="50207" cy="422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1B0B151-83DC-4C34-B336-FE7D0C26F9B0}"/>
              </a:ext>
            </a:extLst>
          </p:cNvPr>
          <p:cNvSpPr/>
          <p:nvPr/>
        </p:nvSpPr>
        <p:spPr>
          <a:xfrm>
            <a:off x="9050300" y="2603207"/>
            <a:ext cx="2204946" cy="869380"/>
          </a:xfrm>
          <a:custGeom>
            <a:avLst/>
            <a:gdLst>
              <a:gd name="connsiteX0" fmla="*/ 0 w 1629295"/>
              <a:gd name="connsiteY0" fmla="*/ 1113905 h 1141614"/>
              <a:gd name="connsiteX1" fmla="*/ 0 w 1629295"/>
              <a:gd name="connsiteY1" fmla="*/ 0 h 1141614"/>
              <a:gd name="connsiteX2" fmla="*/ 1629295 w 1629295"/>
              <a:gd name="connsiteY2" fmla="*/ 5541 h 1141614"/>
              <a:gd name="connsiteX3" fmla="*/ 1629295 w 1629295"/>
              <a:gd name="connsiteY3" fmla="*/ 1097280 h 1141614"/>
              <a:gd name="connsiteX4" fmla="*/ 1396539 w 1629295"/>
              <a:gd name="connsiteY4" fmla="*/ 881149 h 1141614"/>
              <a:gd name="connsiteX5" fmla="*/ 1241368 w 1629295"/>
              <a:gd name="connsiteY5" fmla="*/ 1030778 h 1141614"/>
              <a:gd name="connsiteX6" fmla="*/ 1119448 w 1629295"/>
              <a:gd name="connsiteY6" fmla="*/ 964276 h 1141614"/>
              <a:gd name="connsiteX7" fmla="*/ 947651 w 1629295"/>
              <a:gd name="connsiteY7" fmla="*/ 1097280 h 1141614"/>
              <a:gd name="connsiteX8" fmla="*/ 781397 w 1629295"/>
              <a:gd name="connsiteY8" fmla="*/ 958734 h 1141614"/>
              <a:gd name="connsiteX9" fmla="*/ 587433 w 1629295"/>
              <a:gd name="connsiteY9" fmla="*/ 1141614 h 1141614"/>
              <a:gd name="connsiteX10" fmla="*/ 310342 w 1629295"/>
              <a:gd name="connsiteY10" fmla="*/ 1014152 h 1141614"/>
              <a:gd name="connsiteX11" fmla="*/ 0 w 1629295"/>
              <a:gd name="connsiteY11" fmla="*/ 1113905 h 114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29295" h="1141614">
                <a:moveTo>
                  <a:pt x="0" y="1113905"/>
                </a:moveTo>
                <a:lnTo>
                  <a:pt x="0" y="0"/>
                </a:lnTo>
                <a:lnTo>
                  <a:pt x="1629295" y="5541"/>
                </a:lnTo>
                <a:lnTo>
                  <a:pt x="1629295" y="1097280"/>
                </a:lnTo>
                <a:lnTo>
                  <a:pt x="1396539" y="881149"/>
                </a:lnTo>
                <a:lnTo>
                  <a:pt x="1241368" y="1030778"/>
                </a:lnTo>
                <a:lnTo>
                  <a:pt x="1119448" y="964276"/>
                </a:lnTo>
                <a:lnTo>
                  <a:pt x="947651" y="1097280"/>
                </a:lnTo>
                <a:lnTo>
                  <a:pt x="781397" y="958734"/>
                </a:lnTo>
                <a:lnTo>
                  <a:pt x="587433" y="1141614"/>
                </a:lnTo>
                <a:lnTo>
                  <a:pt x="310342" y="1014152"/>
                </a:lnTo>
                <a:lnTo>
                  <a:pt x="0" y="1113905"/>
                </a:lnTo>
                <a:close/>
              </a:path>
            </a:pathLst>
          </a:cu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t" anchorCtr="0"/>
          <a:lstStyle/>
          <a:p>
            <a:r>
              <a:rPr lang="en-US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get_temp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() -&gt; cold</a:t>
            </a:r>
          </a:p>
        </p:txBody>
      </p:sp>
      <p:pic>
        <p:nvPicPr>
          <p:cNvPr id="67" name="Picture 66" descr="A picture containing lamp, object, fruit&#10;&#10;Description automatically generated">
            <a:extLst>
              <a:ext uri="{FF2B5EF4-FFF2-40B4-BE49-F238E27FC236}">
                <a16:creationId xmlns:a16="http://schemas.microsoft.com/office/drawing/2014/main" id="{3670DCC8-D8FB-486D-BFFD-4447E48E3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808" y="3741068"/>
            <a:ext cx="929861" cy="943403"/>
          </a:xfrm>
          <a:prstGeom prst="rect">
            <a:avLst/>
          </a:prstGeom>
        </p:spPr>
      </p:pic>
      <p:sp>
        <p:nvSpPr>
          <p:cNvPr id="69" name="Speech Bubble: Rectangle 68">
            <a:extLst>
              <a:ext uri="{FF2B5EF4-FFF2-40B4-BE49-F238E27FC236}">
                <a16:creationId xmlns:a16="http://schemas.microsoft.com/office/drawing/2014/main" id="{5854F935-9CD2-4782-AAE3-B92029DCF7C4}"/>
              </a:ext>
            </a:extLst>
          </p:cNvPr>
          <p:cNvSpPr/>
          <p:nvPr/>
        </p:nvSpPr>
        <p:spPr>
          <a:xfrm>
            <a:off x="1611584" y="5483303"/>
            <a:ext cx="8516129" cy="939891"/>
          </a:xfrm>
          <a:prstGeom prst="wedgeRectCallout">
            <a:avLst>
              <a:gd name="adj1" fmla="val -48961"/>
              <a:gd name="adj2" fmla="val 20223"/>
            </a:avLst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characterize input-dependent bugs for the first time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46D88F3-5DD9-4847-98C8-90E29F69E046}"/>
              </a:ext>
            </a:extLst>
          </p:cNvPr>
          <p:cNvSpPr txBox="1"/>
          <p:nvPr/>
        </p:nvSpPr>
        <p:spPr>
          <a:xfrm>
            <a:off x="568543" y="1786804"/>
            <a:ext cx="266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Sensor driven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00D287-6B46-448B-ACDA-E0B4A68CEAF1}"/>
              </a:ext>
            </a:extLst>
          </p:cNvPr>
          <p:cNvSpPr txBox="1"/>
          <p:nvPr/>
        </p:nvSpPr>
        <p:spPr>
          <a:xfrm>
            <a:off x="4327305" y="1844397"/>
            <a:ext cx="3084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Input causes bugs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77D4E15-08A5-4F52-B343-07ACB3023D73}"/>
              </a:ext>
            </a:extLst>
          </p:cNvPr>
          <p:cNvSpPr txBox="1"/>
          <p:nvPr/>
        </p:nvSpPr>
        <p:spPr>
          <a:xfrm>
            <a:off x="8500888" y="1816288"/>
            <a:ext cx="3084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 simple fix</a:t>
            </a:r>
          </a:p>
        </p:txBody>
      </p:sp>
      <p:pic>
        <p:nvPicPr>
          <p:cNvPr id="73" name="Picture 72" descr="A picture containing flower, tree&#10;&#10;Description automatically generated">
            <a:extLst>
              <a:ext uri="{FF2B5EF4-FFF2-40B4-BE49-F238E27FC236}">
                <a16:creationId xmlns:a16="http://schemas.microsoft.com/office/drawing/2014/main" id="{26B8B3C6-1733-4CD2-8919-75ECF1220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160" y="2479019"/>
            <a:ext cx="1071517" cy="1056318"/>
          </a:xfrm>
          <a:prstGeom prst="rect">
            <a:avLst/>
          </a:prstGeom>
        </p:spPr>
      </p:pic>
      <p:pic>
        <p:nvPicPr>
          <p:cNvPr id="74" name="Picture 73" descr="A picture containing flower, tree&#10;&#10;Description automatically generated">
            <a:extLst>
              <a:ext uri="{FF2B5EF4-FFF2-40B4-BE49-F238E27FC236}">
                <a16:creationId xmlns:a16="http://schemas.microsoft.com/office/drawing/2014/main" id="{1E86C81D-6F0B-4B40-B31E-8BF536DAA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767" y="2532124"/>
            <a:ext cx="966043" cy="95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9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9" grpId="0" animBg="1"/>
      <p:bldP spid="41" grpId="0" animBg="1"/>
      <p:bldP spid="49" grpId="0" animBg="1"/>
      <p:bldP spid="64" grpId="0" animBg="1"/>
      <p:bldP spid="69" grpId="0" animBg="1"/>
      <p:bldP spid="70" grpId="0"/>
      <p:bldP spid="71" grpId="0"/>
      <p:bldP spid="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F511-2D8B-49E7-B422-C894A9E6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8E2282-1ECC-4A8E-8062-E28798F47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0" y="1329634"/>
            <a:ext cx="10673856" cy="430030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intermittence causes bugs without system support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Repeated I/O operations can cause idempotence bugs</a:t>
            </a:r>
          </a:p>
          <a:p>
            <a:endParaRPr lang="en-US" dirty="0"/>
          </a:p>
          <a:p>
            <a:r>
              <a:rPr lang="en-US" dirty="0"/>
              <a:t>IBIS, a tool for detecting bugs caused by I/O operations</a:t>
            </a:r>
          </a:p>
          <a:p>
            <a:pPr lvl="1"/>
            <a:r>
              <a:rPr lang="en-US" dirty="0"/>
              <a:t>IBIS-Static – less precise, full coverage, no runtime cost</a:t>
            </a:r>
          </a:p>
          <a:p>
            <a:pPr lvl="1"/>
            <a:r>
              <a:rPr lang="en-US" dirty="0"/>
              <a:t>IBIS-Dynamic – no false positives, may have less coverage, runtime cost</a:t>
            </a:r>
          </a:p>
          <a:p>
            <a:endParaRPr lang="en-US" dirty="0"/>
          </a:p>
          <a:p>
            <a:r>
              <a:rPr lang="en-US" dirty="0"/>
              <a:t>Evaluation and 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513B12-1559-4A8B-9A48-E2253EF6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08F1-C7FC-4802-AA5F-4713A7874E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9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253A5A1B-4D94-42C6-8144-FF901B7FB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46" y="1574415"/>
            <a:ext cx="7516651" cy="1391608"/>
          </a:xfrm>
        </p:spPr>
        <p:txBody>
          <a:bodyPr/>
          <a:lstStyle/>
          <a:p>
            <a:r>
              <a:rPr lang="en-US" dirty="0"/>
              <a:t>Uses standard taint analysis</a:t>
            </a:r>
          </a:p>
          <a:p>
            <a:r>
              <a:rPr lang="en-US" dirty="0"/>
              <a:t>Reports bug patterns to the programmer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2DC75B-5B93-46FE-8F95-4E98F757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IBIS-S: static taint analysis and pattern matching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C38672-6F17-4EFA-BBD1-4B4138DC24F9}"/>
              </a:ext>
            </a:extLst>
          </p:cNvPr>
          <p:cNvSpPr txBox="1"/>
          <p:nvPr/>
        </p:nvSpPr>
        <p:spPr>
          <a:xfrm>
            <a:off x="1011704" y="4358300"/>
            <a:ext cx="2669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Taint Analysis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151D20-B60A-4814-8DDA-D8A7596AF979}"/>
              </a:ext>
            </a:extLst>
          </p:cNvPr>
          <p:cNvCxnSpPr>
            <a:cxnSpLocks/>
          </p:cNvCxnSpPr>
          <p:nvPr/>
        </p:nvCxnSpPr>
        <p:spPr>
          <a:xfrm flipV="1">
            <a:off x="3624253" y="4660008"/>
            <a:ext cx="589938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AF99847-0BD9-48AB-A26F-FFA8337BBE5D}"/>
              </a:ext>
            </a:extLst>
          </p:cNvPr>
          <p:cNvSpPr/>
          <p:nvPr/>
        </p:nvSpPr>
        <p:spPr>
          <a:xfrm>
            <a:off x="879613" y="3981689"/>
            <a:ext cx="2744640" cy="1295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377B33-A2D9-4EA7-A102-279BEAF0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08F1-C7FC-4802-AA5F-4713A7874EB2}" type="slidenum">
              <a:rPr lang="en-US" smtClean="0"/>
              <a:t>13</a:t>
            </a:fld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D60857-101A-4A3B-88ED-A95FC6CFC73A}"/>
              </a:ext>
            </a:extLst>
          </p:cNvPr>
          <p:cNvSpPr txBox="1"/>
          <p:nvPr/>
        </p:nvSpPr>
        <p:spPr>
          <a:xfrm>
            <a:off x="4271506" y="4142856"/>
            <a:ext cx="2669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Bug Pattern Matching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D5D1CE-04BC-49EC-977A-0172C8E26298}"/>
              </a:ext>
            </a:extLst>
          </p:cNvPr>
          <p:cNvCxnSpPr>
            <a:cxnSpLocks/>
          </p:cNvCxnSpPr>
          <p:nvPr/>
        </p:nvCxnSpPr>
        <p:spPr>
          <a:xfrm flipV="1">
            <a:off x="6958831" y="4660008"/>
            <a:ext cx="589938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2DAB620-281E-44F5-9F0C-0A4D9AA16389}"/>
              </a:ext>
            </a:extLst>
          </p:cNvPr>
          <p:cNvSpPr/>
          <p:nvPr/>
        </p:nvSpPr>
        <p:spPr>
          <a:xfrm>
            <a:off x="4214191" y="3981689"/>
            <a:ext cx="2744640" cy="1295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22086B-1CB9-4ED2-862A-5426B0DB2EE5}"/>
              </a:ext>
            </a:extLst>
          </p:cNvPr>
          <p:cNvSpPr txBox="1"/>
          <p:nvPr/>
        </p:nvSpPr>
        <p:spPr>
          <a:xfrm>
            <a:off x="7586157" y="4358299"/>
            <a:ext cx="2669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Report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C14BC99-71AE-40A1-8BC1-72F5CDA968F4}"/>
              </a:ext>
            </a:extLst>
          </p:cNvPr>
          <p:cNvSpPr/>
          <p:nvPr/>
        </p:nvSpPr>
        <p:spPr>
          <a:xfrm>
            <a:off x="7548769" y="3981689"/>
            <a:ext cx="2744640" cy="129598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1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EE4C-89FF-41CB-BBCE-055429814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Taint analysis: tracks dataflow off inputs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341D58-C916-4463-B721-DB86CCD142F2}"/>
              </a:ext>
            </a:extLst>
          </p:cNvPr>
          <p:cNvSpPr txBox="1"/>
          <p:nvPr/>
        </p:nvSpPr>
        <p:spPr>
          <a:xfrm>
            <a:off x="462796" y="1136380"/>
            <a:ext cx="10891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LLVM analysis pass, programmer annotates tainted source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D3F8C4-FC5E-432F-83EE-597F0A78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08F1-C7FC-4802-AA5F-4713A7874EB2}" type="slidenum">
              <a:rPr lang="en-US" smtClean="0"/>
              <a:t>14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1E5076-5178-4049-9001-EDD4B801F127}"/>
              </a:ext>
            </a:extLst>
          </p:cNvPr>
          <p:cNvSpPr/>
          <p:nvPr/>
        </p:nvSpPr>
        <p:spPr>
          <a:xfrm>
            <a:off x="7809715" y="2052105"/>
            <a:ext cx="2679811" cy="371256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1"/>
                </a:solidFill>
              </a:rPr>
              <a:t>input := </a:t>
            </a:r>
            <a:r>
              <a:rPr lang="en-US" sz="2000" b="1" dirty="0" err="1">
                <a:solidFill>
                  <a:srgbClr val="C00000"/>
                </a:solidFill>
              </a:rPr>
              <a:t>get_temp</a:t>
            </a:r>
            <a:r>
              <a:rPr lang="en-US" sz="2000" b="1" dirty="0">
                <a:solidFill>
                  <a:srgbClr val="C00000"/>
                </a:solidFill>
              </a:rPr>
              <a:t>()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1"/>
                </a:solidFill>
              </a:rPr>
              <a:t>if (input &lt; limit):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1"/>
                </a:solidFill>
              </a:rPr>
              <a:t>    steady := 1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1"/>
                </a:solidFill>
              </a:rPr>
              <a:t>else: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1"/>
                </a:solidFill>
              </a:rPr>
              <a:t>    blink := 1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1"/>
                </a:solidFill>
              </a:rPr>
              <a:t>alert(blink) 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5D1B65-0510-4593-A50E-78F689EE451E}"/>
              </a:ext>
            </a:extLst>
          </p:cNvPr>
          <p:cNvCxnSpPr>
            <a:cxnSpLocks/>
          </p:cNvCxnSpPr>
          <p:nvPr/>
        </p:nvCxnSpPr>
        <p:spPr>
          <a:xfrm>
            <a:off x="9070047" y="1697364"/>
            <a:ext cx="0" cy="35474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DCFA90-67A8-4C6D-B5E9-55B83261A28A}"/>
              </a:ext>
            </a:extLst>
          </p:cNvPr>
          <p:cNvCxnSpPr>
            <a:cxnSpLocks/>
          </p:cNvCxnSpPr>
          <p:nvPr/>
        </p:nvCxnSpPr>
        <p:spPr>
          <a:xfrm>
            <a:off x="8923445" y="1724114"/>
            <a:ext cx="293205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BE3A80-A8F5-4E78-A10D-1FFC8080F42B}"/>
              </a:ext>
            </a:extLst>
          </p:cNvPr>
          <p:cNvCxnSpPr>
            <a:cxnSpLocks/>
          </p:cNvCxnSpPr>
          <p:nvPr/>
        </p:nvCxnSpPr>
        <p:spPr>
          <a:xfrm flipH="1">
            <a:off x="9068637" y="5771132"/>
            <a:ext cx="1410" cy="52864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886B4A-936E-4BE8-A4AE-488EBC29BC0A}"/>
              </a:ext>
            </a:extLst>
          </p:cNvPr>
          <p:cNvCxnSpPr>
            <a:cxnSpLocks/>
          </p:cNvCxnSpPr>
          <p:nvPr/>
        </p:nvCxnSpPr>
        <p:spPr>
          <a:xfrm>
            <a:off x="8922035" y="5971784"/>
            <a:ext cx="293205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8BDC779-C7F5-442B-A2A8-DCD6924B34CD}"/>
              </a:ext>
            </a:extLst>
          </p:cNvPr>
          <p:cNvSpPr txBox="1"/>
          <p:nvPr/>
        </p:nvSpPr>
        <p:spPr>
          <a:xfrm>
            <a:off x="2257858" y="1724114"/>
            <a:ext cx="2669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0FA1F7F-29BA-4E43-AB1A-E49836945CDD}"/>
              </a:ext>
            </a:extLst>
          </p:cNvPr>
          <p:cNvCxnSpPr>
            <a:cxnSpLocks/>
          </p:cNvCxnSpPr>
          <p:nvPr/>
        </p:nvCxnSpPr>
        <p:spPr>
          <a:xfrm>
            <a:off x="8243443" y="2609475"/>
            <a:ext cx="329290" cy="38120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530A727-ED0E-44BB-89C7-96E4945F27F9}"/>
              </a:ext>
            </a:extLst>
          </p:cNvPr>
          <p:cNvCxnSpPr>
            <a:cxnSpLocks/>
          </p:cNvCxnSpPr>
          <p:nvPr/>
        </p:nvCxnSpPr>
        <p:spPr>
          <a:xfrm>
            <a:off x="8048152" y="3215218"/>
            <a:ext cx="569308" cy="381748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5ADA60-15BB-4D45-9C4E-AF66B98B6224}"/>
              </a:ext>
            </a:extLst>
          </p:cNvPr>
          <p:cNvCxnSpPr>
            <a:cxnSpLocks/>
          </p:cNvCxnSpPr>
          <p:nvPr/>
        </p:nvCxnSpPr>
        <p:spPr>
          <a:xfrm>
            <a:off x="7958789" y="3273197"/>
            <a:ext cx="713336" cy="1486882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57627A-391D-49FE-93BF-609A6909D0CF}"/>
              </a:ext>
            </a:extLst>
          </p:cNvPr>
          <p:cNvCxnSpPr>
            <a:cxnSpLocks/>
          </p:cNvCxnSpPr>
          <p:nvPr/>
        </p:nvCxnSpPr>
        <p:spPr>
          <a:xfrm>
            <a:off x="8507480" y="5027997"/>
            <a:ext cx="329290" cy="38120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0AEBBFC-F0D8-438A-A4D3-4381CCF25B30}"/>
              </a:ext>
            </a:extLst>
          </p:cNvPr>
          <p:cNvSpPr/>
          <p:nvPr/>
        </p:nvSpPr>
        <p:spPr>
          <a:xfrm rot="17021334">
            <a:off x="8813099" y="1664515"/>
            <a:ext cx="343395" cy="1258463"/>
          </a:xfrm>
          <a:custGeom>
            <a:avLst/>
            <a:gdLst>
              <a:gd name="connsiteX0" fmla="*/ 0 w 515835"/>
              <a:gd name="connsiteY0" fmla="*/ 0 h 1182756"/>
              <a:gd name="connsiteX1" fmla="*/ 487017 w 515835"/>
              <a:gd name="connsiteY1" fmla="*/ 541682 h 1182756"/>
              <a:gd name="connsiteX2" fmla="*/ 417443 w 515835"/>
              <a:gd name="connsiteY2" fmla="*/ 1182756 h 1182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835" h="1182756">
                <a:moveTo>
                  <a:pt x="0" y="0"/>
                </a:moveTo>
                <a:cubicBezTo>
                  <a:pt x="208721" y="172278"/>
                  <a:pt x="417443" y="344556"/>
                  <a:pt x="487017" y="541682"/>
                </a:cubicBezTo>
                <a:cubicBezTo>
                  <a:pt x="556591" y="738808"/>
                  <a:pt x="487017" y="960782"/>
                  <a:pt x="417443" y="1182756"/>
                </a:cubicBezTo>
              </a:path>
            </a:pathLst>
          </a:custGeom>
          <a:noFill/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D43D9A-0580-4883-95AB-3B40FF1E3002}"/>
              </a:ext>
            </a:extLst>
          </p:cNvPr>
          <p:cNvSpPr/>
          <p:nvPr/>
        </p:nvSpPr>
        <p:spPr>
          <a:xfrm>
            <a:off x="1702473" y="2403755"/>
            <a:ext cx="3328637" cy="110754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5C74AF-CF0D-4E12-BE78-67CD2439F327}"/>
              </a:ext>
            </a:extLst>
          </p:cNvPr>
          <p:cNvSpPr txBox="1"/>
          <p:nvPr/>
        </p:nvSpPr>
        <p:spPr>
          <a:xfrm>
            <a:off x="1702473" y="2461734"/>
            <a:ext cx="3328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Mark uses of annotated functions as </a:t>
            </a:r>
            <a:r>
              <a:rPr lang="en-US" sz="2000" b="1" dirty="0">
                <a:solidFill>
                  <a:srgbClr val="C00000"/>
                </a:solidFill>
              </a:rPr>
              <a:t>tainted</a:t>
            </a:r>
            <a:r>
              <a:rPr lang="en-US" sz="2000" dirty="0"/>
              <a:t>, add to worklist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9ACB044-3B01-41F8-BC99-56D94DC8DD0F}"/>
              </a:ext>
            </a:extLst>
          </p:cNvPr>
          <p:cNvSpPr/>
          <p:nvPr/>
        </p:nvSpPr>
        <p:spPr>
          <a:xfrm>
            <a:off x="1702474" y="3720096"/>
            <a:ext cx="3328636" cy="11655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642FE5-CA8A-4249-A89F-6A5337BE1311}"/>
              </a:ext>
            </a:extLst>
          </p:cNvPr>
          <p:cNvSpPr txBox="1"/>
          <p:nvPr/>
        </p:nvSpPr>
        <p:spPr>
          <a:xfrm>
            <a:off x="1702474" y="3778075"/>
            <a:ext cx="3225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Get item from list, propagate taint to any uses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B23351-4A33-4720-B435-2D027B0186DD}"/>
              </a:ext>
            </a:extLst>
          </p:cNvPr>
          <p:cNvCxnSpPr>
            <a:cxnSpLocks/>
          </p:cNvCxnSpPr>
          <p:nvPr/>
        </p:nvCxnSpPr>
        <p:spPr>
          <a:xfrm>
            <a:off x="3364152" y="4636387"/>
            <a:ext cx="51979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A356CBD-EC4A-4211-8DA7-A6492F11378A}"/>
              </a:ext>
            </a:extLst>
          </p:cNvPr>
          <p:cNvSpPr/>
          <p:nvPr/>
        </p:nvSpPr>
        <p:spPr>
          <a:xfrm>
            <a:off x="1702474" y="5002534"/>
            <a:ext cx="3381892" cy="11655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527C79-EE58-4C6F-A69D-9154097B6D81}"/>
              </a:ext>
            </a:extLst>
          </p:cNvPr>
          <p:cNvSpPr txBox="1"/>
          <p:nvPr/>
        </p:nvSpPr>
        <p:spPr>
          <a:xfrm>
            <a:off x="1702474" y="5060513"/>
            <a:ext cx="3225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If a branch is tainted, propagate taint to any dependent stores 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ED968F7-A7A8-4A6D-A547-EB867FAE3F1A}"/>
              </a:ext>
            </a:extLst>
          </p:cNvPr>
          <p:cNvCxnSpPr>
            <a:cxnSpLocks/>
          </p:cNvCxnSpPr>
          <p:nvPr/>
        </p:nvCxnSpPr>
        <p:spPr>
          <a:xfrm>
            <a:off x="4314653" y="5905966"/>
            <a:ext cx="680294" cy="0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6206AA33-2FBB-4AB0-8198-48268D8D1638}"/>
              </a:ext>
            </a:extLst>
          </p:cNvPr>
          <p:cNvSpPr/>
          <p:nvPr/>
        </p:nvSpPr>
        <p:spPr>
          <a:xfrm>
            <a:off x="5105789" y="4358975"/>
            <a:ext cx="730633" cy="1287117"/>
          </a:xfrm>
          <a:custGeom>
            <a:avLst/>
            <a:gdLst>
              <a:gd name="connsiteX0" fmla="*/ 0 w 730633"/>
              <a:gd name="connsiteY0" fmla="*/ 1287117 h 1287117"/>
              <a:gd name="connsiteX1" fmla="*/ 730526 w 730633"/>
              <a:gd name="connsiteY1" fmla="*/ 735496 h 1287117"/>
              <a:gd name="connsiteX2" fmla="*/ 59634 w 730633"/>
              <a:gd name="connsiteY2" fmla="*/ 0 h 1287117"/>
              <a:gd name="connsiteX3" fmla="*/ 59634 w 730633"/>
              <a:gd name="connsiteY3" fmla="*/ 0 h 128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633" h="1287117">
                <a:moveTo>
                  <a:pt x="0" y="1287117"/>
                </a:moveTo>
                <a:cubicBezTo>
                  <a:pt x="360293" y="1118566"/>
                  <a:pt x="720587" y="950015"/>
                  <a:pt x="730526" y="735496"/>
                </a:cubicBezTo>
                <a:cubicBezTo>
                  <a:pt x="740465" y="520977"/>
                  <a:pt x="59634" y="0"/>
                  <a:pt x="59634" y="0"/>
                </a:cubicBezTo>
                <a:lnTo>
                  <a:pt x="59634" y="0"/>
                </a:ln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peech Bubble: Rectangle 56">
            <a:extLst>
              <a:ext uri="{FF2B5EF4-FFF2-40B4-BE49-F238E27FC236}">
                <a16:creationId xmlns:a16="http://schemas.microsoft.com/office/drawing/2014/main" id="{87966BAC-6775-4FE4-960E-25147ED1AF16}"/>
              </a:ext>
            </a:extLst>
          </p:cNvPr>
          <p:cNvSpPr/>
          <p:nvPr/>
        </p:nvSpPr>
        <p:spPr>
          <a:xfrm>
            <a:off x="5311671" y="3201849"/>
            <a:ext cx="2051225" cy="735887"/>
          </a:xfrm>
          <a:prstGeom prst="wedgeRectCallout">
            <a:avLst>
              <a:gd name="adj1" fmla="val -34034"/>
              <a:gd name="adj2" fmla="val 123835"/>
            </a:avLst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Repeat until list is empty</a:t>
            </a:r>
          </a:p>
        </p:txBody>
      </p:sp>
    </p:spTree>
    <p:extLst>
      <p:ext uri="{BB962C8B-B14F-4D97-AF65-F5344CB8AC3E}">
        <p14:creationId xmlns:p14="http://schemas.microsoft.com/office/powerpoint/2010/main" val="200852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7" grpId="0" animBg="1"/>
      <p:bldP spid="8" grpId="0" animBg="1"/>
      <p:bldP spid="9" grpId="0"/>
      <p:bldP spid="39" grpId="0" animBg="1"/>
      <p:bldP spid="40" grpId="0"/>
      <p:bldP spid="42" grpId="0" animBg="1"/>
      <p:bldP spid="43" grpId="0"/>
      <p:bldP spid="56" grpId="0" animBg="1"/>
      <p:bldP spid="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DB153-088F-40AB-948A-B16349008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257823"/>
            <a:ext cx="10515600" cy="735887"/>
          </a:xfrm>
        </p:spPr>
        <p:txBody>
          <a:bodyPr/>
          <a:lstStyle/>
          <a:p>
            <a:r>
              <a:rPr lang="en-US" dirty="0"/>
              <a:t>Taint analysis: </a:t>
            </a:r>
            <a:r>
              <a:rPr lang="en-US" dirty="0" err="1"/>
              <a:t>interprocedural</a:t>
            </a:r>
            <a:r>
              <a:rPr lang="en-US" dirty="0"/>
              <a:t> flows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199A8-4D38-4611-B3C2-90590AF5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08F1-C7FC-4802-AA5F-4713A7874EB2}" type="slidenum">
              <a:rPr lang="en-US" smtClean="0"/>
              <a:t>15</a:t>
            </a:fld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5DAF671-20B9-4273-9940-43C2E8C1F9DC}"/>
              </a:ext>
            </a:extLst>
          </p:cNvPr>
          <p:cNvSpPr/>
          <p:nvPr/>
        </p:nvSpPr>
        <p:spPr>
          <a:xfrm>
            <a:off x="2531298" y="2000065"/>
            <a:ext cx="2482574" cy="10238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func</a:t>
            </a:r>
            <a:r>
              <a:rPr lang="en-US" dirty="0">
                <a:solidFill>
                  <a:schemeClr val="tx1"/>
                </a:solidFill>
              </a:rPr>
              <a:t> sample: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io_src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getTemp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process(</a:t>
            </a:r>
            <a:r>
              <a:rPr lang="en-US" dirty="0" err="1">
                <a:solidFill>
                  <a:schemeClr val="tx1"/>
                </a:solidFill>
              </a:rPr>
              <a:t>io_src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58580C-B8F1-4F2E-AF99-9FAA60EFBDF2}"/>
              </a:ext>
            </a:extLst>
          </p:cNvPr>
          <p:cNvSpPr/>
          <p:nvPr/>
        </p:nvSpPr>
        <p:spPr>
          <a:xfrm>
            <a:off x="2531296" y="3201189"/>
            <a:ext cx="2488481" cy="6950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func</a:t>
            </a:r>
            <a:r>
              <a:rPr lang="en-US" dirty="0">
                <a:solidFill>
                  <a:schemeClr val="tx1"/>
                </a:solidFill>
              </a:rPr>
              <a:t> process(temp):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sink = temp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6CA2BE3-EBA6-4D09-919C-7F1D6584AE80}"/>
              </a:ext>
            </a:extLst>
          </p:cNvPr>
          <p:cNvSpPr/>
          <p:nvPr/>
        </p:nvSpPr>
        <p:spPr>
          <a:xfrm>
            <a:off x="4013407" y="2868362"/>
            <a:ext cx="286610" cy="462571"/>
          </a:xfrm>
          <a:custGeom>
            <a:avLst/>
            <a:gdLst>
              <a:gd name="connsiteX0" fmla="*/ 0 w 177800"/>
              <a:gd name="connsiteY0" fmla="*/ 0 h 339725"/>
              <a:gd name="connsiteX1" fmla="*/ 177800 w 177800"/>
              <a:gd name="connsiteY1" fmla="*/ 339725 h 33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7800" h="339725">
                <a:moveTo>
                  <a:pt x="0" y="0"/>
                </a:moveTo>
                <a:lnTo>
                  <a:pt x="177800" y="339725"/>
                </a:ln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3C6709-80C3-4737-9432-935BA444F3F9}"/>
              </a:ext>
            </a:extLst>
          </p:cNvPr>
          <p:cNvSpPr txBox="1"/>
          <p:nvPr/>
        </p:nvSpPr>
        <p:spPr>
          <a:xfrm>
            <a:off x="2531296" y="1512055"/>
            <a:ext cx="262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Function arguments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FC1ABE8-43EA-4F17-B572-E3ED0B775AE3}"/>
              </a:ext>
            </a:extLst>
          </p:cNvPr>
          <p:cNvSpPr/>
          <p:nvPr/>
        </p:nvSpPr>
        <p:spPr>
          <a:xfrm>
            <a:off x="8179467" y="462321"/>
            <a:ext cx="2679811" cy="371256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1"/>
                </a:solidFill>
              </a:rPr>
              <a:t>input := </a:t>
            </a:r>
            <a:r>
              <a:rPr lang="en-US" sz="2000" b="1" dirty="0" err="1">
                <a:solidFill>
                  <a:srgbClr val="C00000"/>
                </a:solidFill>
              </a:rPr>
              <a:t>get_temp</a:t>
            </a:r>
            <a:r>
              <a:rPr lang="en-US" sz="2000" b="1" dirty="0">
                <a:solidFill>
                  <a:srgbClr val="C00000"/>
                </a:solidFill>
              </a:rPr>
              <a:t>()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1"/>
                </a:solidFill>
              </a:rPr>
              <a:t>if (input &lt; limit):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1"/>
                </a:solidFill>
              </a:rPr>
              <a:t>    steady := 1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1"/>
                </a:solidFill>
              </a:rPr>
              <a:t>else: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1"/>
                </a:solidFill>
              </a:rPr>
              <a:t>    blink := 1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1"/>
                </a:solidFill>
              </a:rPr>
              <a:t>alert(blink) 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A2398BD-60E6-4DE6-9D7C-1FFD40B4BEEA}"/>
              </a:ext>
            </a:extLst>
          </p:cNvPr>
          <p:cNvCxnSpPr>
            <a:cxnSpLocks/>
          </p:cNvCxnSpPr>
          <p:nvPr/>
        </p:nvCxnSpPr>
        <p:spPr>
          <a:xfrm>
            <a:off x="9439799" y="107580"/>
            <a:ext cx="0" cy="35474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711F07-01E1-49F3-8EB7-82754E9C80B3}"/>
              </a:ext>
            </a:extLst>
          </p:cNvPr>
          <p:cNvCxnSpPr>
            <a:cxnSpLocks/>
          </p:cNvCxnSpPr>
          <p:nvPr/>
        </p:nvCxnSpPr>
        <p:spPr>
          <a:xfrm>
            <a:off x="9293197" y="134330"/>
            <a:ext cx="293205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531A07D-ABB5-43AC-B889-6F95C0D778A8}"/>
              </a:ext>
            </a:extLst>
          </p:cNvPr>
          <p:cNvCxnSpPr>
            <a:cxnSpLocks/>
          </p:cNvCxnSpPr>
          <p:nvPr/>
        </p:nvCxnSpPr>
        <p:spPr>
          <a:xfrm flipH="1">
            <a:off x="9438389" y="5543008"/>
            <a:ext cx="1410" cy="52864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C12C672-D72B-4926-83BD-46555358E7E2}"/>
              </a:ext>
            </a:extLst>
          </p:cNvPr>
          <p:cNvCxnSpPr>
            <a:cxnSpLocks/>
          </p:cNvCxnSpPr>
          <p:nvPr/>
        </p:nvCxnSpPr>
        <p:spPr>
          <a:xfrm>
            <a:off x="9291787" y="5743660"/>
            <a:ext cx="293205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B7FC216-B563-4F90-ADC8-7889A23B871F}"/>
              </a:ext>
            </a:extLst>
          </p:cNvPr>
          <p:cNvCxnSpPr>
            <a:cxnSpLocks/>
          </p:cNvCxnSpPr>
          <p:nvPr/>
        </p:nvCxnSpPr>
        <p:spPr>
          <a:xfrm>
            <a:off x="8613195" y="1019691"/>
            <a:ext cx="329290" cy="38120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5A74B38-4724-4A1F-9489-F1623385FD06}"/>
              </a:ext>
            </a:extLst>
          </p:cNvPr>
          <p:cNvCxnSpPr>
            <a:cxnSpLocks/>
          </p:cNvCxnSpPr>
          <p:nvPr/>
        </p:nvCxnSpPr>
        <p:spPr>
          <a:xfrm>
            <a:off x="8417904" y="1625434"/>
            <a:ext cx="569308" cy="381748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F7884B0-E4C0-467D-9F9E-1225517B3044}"/>
              </a:ext>
            </a:extLst>
          </p:cNvPr>
          <p:cNvCxnSpPr>
            <a:cxnSpLocks/>
          </p:cNvCxnSpPr>
          <p:nvPr/>
        </p:nvCxnSpPr>
        <p:spPr>
          <a:xfrm>
            <a:off x="8328541" y="1683413"/>
            <a:ext cx="713336" cy="1486882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174AFCE-2FB3-4A9F-AC38-DD45F977F5F1}"/>
              </a:ext>
            </a:extLst>
          </p:cNvPr>
          <p:cNvCxnSpPr>
            <a:cxnSpLocks/>
          </p:cNvCxnSpPr>
          <p:nvPr/>
        </p:nvCxnSpPr>
        <p:spPr>
          <a:xfrm>
            <a:off x="8877232" y="3438213"/>
            <a:ext cx="329290" cy="38120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F7342A0-F059-4AA6-83ED-A8700507C2DD}"/>
              </a:ext>
            </a:extLst>
          </p:cNvPr>
          <p:cNvSpPr/>
          <p:nvPr/>
        </p:nvSpPr>
        <p:spPr>
          <a:xfrm rot="17021334">
            <a:off x="9182851" y="74731"/>
            <a:ext cx="343395" cy="1258463"/>
          </a:xfrm>
          <a:custGeom>
            <a:avLst/>
            <a:gdLst>
              <a:gd name="connsiteX0" fmla="*/ 0 w 515835"/>
              <a:gd name="connsiteY0" fmla="*/ 0 h 1182756"/>
              <a:gd name="connsiteX1" fmla="*/ 487017 w 515835"/>
              <a:gd name="connsiteY1" fmla="*/ 541682 h 1182756"/>
              <a:gd name="connsiteX2" fmla="*/ 417443 w 515835"/>
              <a:gd name="connsiteY2" fmla="*/ 1182756 h 1182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835" h="1182756">
                <a:moveTo>
                  <a:pt x="0" y="0"/>
                </a:moveTo>
                <a:cubicBezTo>
                  <a:pt x="208721" y="172278"/>
                  <a:pt x="417443" y="344556"/>
                  <a:pt x="487017" y="541682"/>
                </a:cubicBezTo>
                <a:cubicBezTo>
                  <a:pt x="556591" y="738808"/>
                  <a:pt x="487017" y="960782"/>
                  <a:pt x="417443" y="1182756"/>
                </a:cubicBezTo>
              </a:path>
            </a:pathLst>
          </a:custGeom>
          <a:noFill/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9719467-C18A-4F98-BB81-37DFCAD8B5DF}"/>
              </a:ext>
            </a:extLst>
          </p:cNvPr>
          <p:cNvSpPr/>
          <p:nvPr/>
        </p:nvSpPr>
        <p:spPr>
          <a:xfrm>
            <a:off x="8187457" y="4299807"/>
            <a:ext cx="2679811" cy="193813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1"/>
                </a:solidFill>
              </a:rPr>
              <a:t>alert(</a:t>
            </a:r>
            <a:r>
              <a:rPr lang="en-US" sz="2000" b="1" dirty="0" err="1">
                <a:solidFill>
                  <a:schemeClr val="tx1"/>
                </a:solidFill>
              </a:rPr>
              <a:t>val</a:t>
            </a:r>
            <a:r>
              <a:rPr lang="en-US" sz="2000" b="1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1"/>
                </a:solidFill>
              </a:rPr>
              <a:t>    if (</a:t>
            </a:r>
            <a:r>
              <a:rPr lang="en-US" sz="2000" b="1" dirty="0" err="1">
                <a:solidFill>
                  <a:schemeClr val="tx1"/>
                </a:solidFill>
              </a:rPr>
              <a:t>val</a:t>
            </a:r>
            <a:r>
              <a:rPr lang="en-US" sz="2000" b="1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1"/>
                </a:solidFill>
              </a:rPr>
              <a:t>       events++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8ED26B5-1B1E-4A1F-AD9A-6C2CBE9B44A7}"/>
              </a:ext>
            </a:extLst>
          </p:cNvPr>
          <p:cNvCxnSpPr>
            <a:cxnSpLocks/>
          </p:cNvCxnSpPr>
          <p:nvPr/>
        </p:nvCxnSpPr>
        <p:spPr>
          <a:xfrm>
            <a:off x="9419449" y="6237939"/>
            <a:ext cx="0" cy="58142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F6E25D0-F0B6-461C-9A83-8958B25083DD}"/>
              </a:ext>
            </a:extLst>
          </p:cNvPr>
          <p:cNvCxnSpPr>
            <a:cxnSpLocks/>
          </p:cNvCxnSpPr>
          <p:nvPr/>
        </p:nvCxnSpPr>
        <p:spPr>
          <a:xfrm>
            <a:off x="9272847" y="6491370"/>
            <a:ext cx="293205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634D8DF-C22B-4EE7-B539-DE28E6E5332B}"/>
              </a:ext>
            </a:extLst>
          </p:cNvPr>
          <p:cNvCxnSpPr>
            <a:cxnSpLocks/>
          </p:cNvCxnSpPr>
          <p:nvPr/>
        </p:nvCxnSpPr>
        <p:spPr>
          <a:xfrm flipH="1">
            <a:off x="9041877" y="4061600"/>
            <a:ext cx="148026" cy="51339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47895DA-5EE0-49FE-86DD-E8956BA881A9}"/>
              </a:ext>
            </a:extLst>
          </p:cNvPr>
          <p:cNvCxnSpPr>
            <a:cxnSpLocks/>
          </p:cNvCxnSpPr>
          <p:nvPr/>
        </p:nvCxnSpPr>
        <p:spPr>
          <a:xfrm flipH="1">
            <a:off x="9115890" y="4838608"/>
            <a:ext cx="28278" cy="33597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1C83D45-768F-41E0-99EE-30E58CFA3F6B}"/>
              </a:ext>
            </a:extLst>
          </p:cNvPr>
          <p:cNvCxnSpPr>
            <a:cxnSpLocks/>
          </p:cNvCxnSpPr>
          <p:nvPr/>
        </p:nvCxnSpPr>
        <p:spPr>
          <a:xfrm>
            <a:off x="9057884" y="5449502"/>
            <a:ext cx="132019" cy="357828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F7EDE53D-DBEF-4F4B-8183-B0A125B7AF15}"/>
              </a:ext>
            </a:extLst>
          </p:cNvPr>
          <p:cNvSpPr/>
          <p:nvPr/>
        </p:nvSpPr>
        <p:spPr>
          <a:xfrm>
            <a:off x="2127105" y="4404239"/>
            <a:ext cx="3274979" cy="1403091"/>
          </a:xfrm>
          <a:prstGeom prst="wedgeRectCallout">
            <a:avLst>
              <a:gd name="adj1" fmla="val -50073"/>
              <a:gd name="adj2" fmla="val -21758"/>
            </a:avLst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Also: global variables, </a:t>
            </a:r>
          </a:p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return statements,</a:t>
            </a:r>
          </a:p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pass-by-ref parameters</a:t>
            </a:r>
          </a:p>
        </p:txBody>
      </p:sp>
    </p:spTree>
    <p:extLst>
      <p:ext uri="{BB962C8B-B14F-4D97-AF65-F5344CB8AC3E}">
        <p14:creationId xmlns:p14="http://schemas.microsoft.com/office/powerpoint/2010/main" val="37430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0" grpId="0" animBg="1"/>
      <p:bldP spid="23" grpId="0"/>
      <p:bldP spid="53" grpId="0" animBg="1"/>
      <p:bldP spid="62" grpId="0" animBg="1"/>
      <p:bldP spid="63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EE4C-89FF-41CB-BBCE-055429814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pattern matching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33C90-70E6-43C2-9342-3F9993F5DAB5}"/>
              </a:ext>
            </a:extLst>
          </p:cNvPr>
          <p:cNvSpPr txBox="1"/>
          <p:nvPr/>
        </p:nvSpPr>
        <p:spPr>
          <a:xfrm>
            <a:off x="3661077" y="2002624"/>
            <a:ext cx="1705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Bug Pattern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DC5647-A9C0-46C0-8591-3999D102AA37}"/>
              </a:ext>
            </a:extLst>
          </p:cNvPr>
          <p:cNvSpPr/>
          <p:nvPr/>
        </p:nvSpPr>
        <p:spPr>
          <a:xfrm>
            <a:off x="3346914" y="3135803"/>
            <a:ext cx="185557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if input &lt; limit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AE52EC-15F6-433B-ACF4-75D393E01F3B}"/>
              </a:ext>
            </a:extLst>
          </p:cNvPr>
          <p:cNvCxnSpPr>
            <a:cxnSpLocks/>
          </p:cNvCxnSpPr>
          <p:nvPr/>
        </p:nvCxnSpPr>
        <p:spPr>
          <a:xfrm flipH="1">
            <a:off x="3720849" y="3616363"/>
            <a:ext cx="127148" cy="415989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F19E32D-6A20-41C7-8475-B7EE64EA115A}"/>
              </a:ext>
            </a:extLst>
          </p:cNvPr>
          <p:cNvSpPr/>
          <p:nvPr/>
        </p:nvSpPr>
        <p:spPr>
          <a:xfrm>
            <a:off x="2813342" y="4042768"/>
            <a:ext cx="1222795" cy="68143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blink =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7C8E39-E1E6-427B-B5FC-5BA154E83637}"/>
              </a:ext>
            </a:extLst>
          </p:cNvPr>
          <p:cNvCxnSpPr>
            <a:cxnSpLocks/>
          </p:cNvCxnSpPr>
          <p:nvPr/>
        </p:nvCxnSpPr>
        <p:spPr>
          <a:xfrm>
            <a:off x="4470502" y="3595906"/>
            <a:ext cx="134075" cy="388189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ED48B2-635D-40C9-9C98-FF79500FD10A}"/>
              </a:ext>
            </a:extLst>
          </p:cNvPr>
          <p:cNvSpPr txBox="1"/>
          <p:nvPr/>
        </p:nvSpPr>
        <p:spPr>
          <a:xfrm>
            <a:off x="2748411" y="5073586"/>
            <a:ext cx="122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blink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983886-836A-4856-A52A-1213BF5C8FD5}"/>
              </a:ext>
            </a:extLst>
          </p:cNvPr>
          <p:cNvSpPr txBox="1"/>
          <p:nvPr/>
        </p:nvSpPr>
        <p:spPr>
          <a:xfrm>
            <a:off x="2771692" y="3984088"/>
            <a:ext cx="114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s0: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2E2B24-5559-44EF-BF9E-2577A265C4AF}"/>
              </a:ext>
            </a:extLst>
          </p:cNvPr>
          <p:cNvSpPr/>
          <p:nvPr/>
        </p:nvSpPr>
        <p:spPr>
          <a:xfrm>
            <a:off x="4343503" y="4051200"/>
            <a:ext cx="1363274" cy="6814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steady =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A61342-E0A6-4850-8E16-841BE7423166}"/>
              </a:ext>
            </a:extLst>
          </p:cNvPr>
          <p:cNvSpPr txBox="1"/>
          <p:nvPr/>
        </p:nvSpPr>
        <p:spPr>
          <a:xfrm>
            <a:off x="4301853" y="3992521"/>
            <a:ext cx="114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BB54E2-2905-4BF0-9CBE-4E5937DA722E}"/>
              </a:ext>
            </a:extLst>
          </p:cNvPr>
          <p:cNvSpPr/>
          <p:nvPr/>
        </p:nvSpPr>
        <p:spPr>
          <a:xfrm>
            <a:off x="2742681" y="2536966"/>
            <a:ext cx="3087603" cy="31523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E46B9C-C595-44D8-BD0A-BC7004A73660}"/>
              </a:ext>
            </a:extLst>
          </p:cNvPr>
          <p:cNvSpPr txBox="1"/>
          <p:nvPr/>
        </p:nvSpPr>
        <p:spPr>
          <a:xfrm>
            <a:off x="398720" y="1296192"/>
            <a:ext cx="10722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tainted branch with paths that write to </a:t>
            </a:r>
            <a:r>
              <a:rPr lang="en-US" sz="2800" b="1" dirty="0">
                <a:solidFill>
                  <a:srgbClr val="C00000"/>
                </a:solidFill>
              </a:rPr>
              <a:t>different</a:t>
            </a:r>
            <a:r>
              <a:rPr lang="en-US" sz="2800" dirty="0"/>
              <a:t> variables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E75CA9-95C6-46C8-9BD8-7EB79666A19D}"/>
              </a:ext>
            </a:extLst>
          </p:cNvPr>
          <p:cNvSpPr/>
          <p:nvPr/>
        </p:nvSpPr>
        <p:spPr>
          <a:xfrm>
            <a:off x="6700233" y="3135803"/>
            <a:ext cx="185557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if input &lt; limit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C549E4-15B0-4F3E-99AA-A749C57BDD20}"/>
              </a:ext>
            </a:extLst>
          </p:cNvPr>
          <p:cNvCxnSpPr>
            <a:cxnSpLocks/>
          </p:cNvCxnSpPr>
          <p:nvPr/>
        </p:nvCxnSpPr>
        <p:spPr>
          <a:xfrm flipH="1">
            <a:off x="7074168" y="3616363"/>
            <a:ext cx="127148" cy="415989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FEBB222-EEAA-474F-85DF-A555EEE32BC1}"/>
              </a:ext>
            </a:extLst>
          </p:cNvPr>
          <p:cNvSpPr/>
          <p:nvPr/>
        </p:nvSpPr>
        <p:spPr>
          <a:xfrm>
            <a:off x="6166661" y="4042768"/>
            <a:ext cx="1434889" cy="8646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blink = 1</a:t>
            </a:r>
          </a:p>
          <a:p>
            <a:r>
              <a:rPr lang="en-US" sz="2000" dirty="0">
                <a:solidFill>
                  <a:schemeClr val="tx1"/>
                </a:solidFill>
              </a:rPr>
              <a:t>steady  =0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D22E00-81BC-49EF-924A-8EFBFB02088F}"/>
              </a:ext>
            </a:extLst>
          </p:cNvPr>
          <p:cNvCxnSpPr>
            <a:cxnSpLocks/>
          </p:cNvCxnSpPr>
          <p:nvPr/>
        </p:nvCxnSpPr>
        <p:spPr>
          <a:xfrm>
            <a:off x="7823821" y="3595906"/>
            <a:ext cx="134075" cy="388189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79E8074-5D0A-48AA-8EFB-EE84DC363B99}"/>
              </a:ext>
            </a:extLst>
          </p:cNvPr>
          <p:cNvSpPr txBox="1"/>
          <p:nvPr/>
        </p:nvSpPr>
        <p:spPr>
          <a:xfrm>
            <a:off x="6125011" y="3984088"/>
            <a:ext cx="114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s0: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A857E9-C39B-41D0-AE57-0E3F601F9464}"/>
              </a:ext>
            </a:extLst>
          </p:cNvPr>
          <p:cNvSpPr/>
          <p:nvPr/>
        </p:nvSpPr>
        <p:spPr>
          <a:xfrm>
            <a:off x="7728683" y="4077639"/>
            <a:ext cx="1363274" cy="84124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blink = 0</a:t>
            </a:r>
          </a:p>
          <a:p>
            <a:r>
              <a:rPr lang="en-US" sz="2000" dirty="0">
                <a:solidFill>
                  <a:schemeClr val="tx1"/>
                </a:solidFill>
              </a:rPr>
              <a:t>steady =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D1CBD8-87FD-4145-AD42-3EBBB0C25E0F}"/>
              </a:ext>
            </a:extLst>
          </p:cNvPr>
          <p:cNvSpPr txBox="1"/>
          <p:nvPr/>
        </p:nvSpPr>
        <p:spPr>
          <a:xfrm>
            <a:off x="7655172" y="3992521"/>
            <a:ext cx="114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259892-3CFD-48DE-B8A9-CE6EA2A0C58B}"/>
              </a:ext>
            </a:extLst>
          </p:cNvPr>
          <p:cNvSpPr/>
          <p:nvPr/>
        </p:nvSpPr>
        <p:spPr>
          <a:xfrm>
            <a:off x="6096000" y="2536966"/>
            <a:ext cx="3087603" cy="31523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EDB9F5-C9F5-4096-BB3C-59FDAA460D03}"/>
              </a:ext>
            </a:extLst>
          </p:cNvPr>
          <p:cNvSpPr txBox="1"/>
          <p:nvPr/>
        </p:nvSpPr>
        <p:spPr>
          <a:xfrm>
            <a:off x="4286482" y="4957435"/>
            <a:ext cx="1222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blink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steady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AA3EF6-3D1C-4994-9F4C-4F7AED1E6882}"/>
              </a:ext>
            </a:extLst>
          </p:cNvPr>
          <p:cNvSpPr txBox="1"/>
          <p:nvPr/>
        </p:nvSpPr>
        <p:spPr>
          <a:xfrm>
            <a:off x="6183300" y="4957434"/>
            <a:ext cx="1222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blink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steady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F5B0C1-4ED5-480C-B84D-175C397BA741}"/>
              </a:ext>
            </a:extLst>
          </p:cNvPr>
          <p:cNvSpPr txBox="1"/>
          <p:nvPr/>
        </p:nvSpPr>
        <p:spPr>
          <a:xfrm>
            <a:off x="7655701" y="4943930"/>
            <a:ext cx="1222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blink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steady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1A7281-A377-4E12-BD90-3DD5AD68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08F1-C7FC-4802-AA5F-4713A7874EB2}" type="slidenum">
              <a:rPr lang="en-US" smtClean="0"/>
              <a:t>16</a:t>
            </a:fld>
            <a:endParaRPr lang="en-US"/>
          </a:p>
        </p:txBody>
      </p:sp>
      <p:sp>
        <p:nvSpPr>
          <p:cNvPr id="4" name="Not Equal 3">
            <a:extLst>
              <a:ext uri="{FF2B5EF4-FFF2-40B4-BE49-F238E27FC236}">
                <a16:creationId xmlns:a16="http://schemas.microsoft.com/office/drawing/2014/main" id="{7EF75179-B833-4C0F-80F0-D4999B8A6164}"/>
              </a:ext>
            </a:extLst>
          </p:cNvPr>
          <p:cNvSpPr/>
          <p:nvPr/>
        </p:nvSpPr>
        <p:spPr>
          <a:xfrm>
            <a:off x="3852514" y="5143739"/>
            <a:ext cx="557176" cy="400110"/>
          </a:xfrm>
          <a:prstGeom prst="mathNotEqua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E7F527A-F349-42CC-ACC4-D7E64CEF59D3}"/>
              </a:ext>
            </a:extLst>
          </p:cNvPr>
          <p:cNvSpPr txBox="1"/>
          <p:nvPr/>
        </p:nvSpPr>
        <p:spPr>
          <a:xfrm>
            <a:off x="6913643" y="2045873"/>
            <a:ext cx="1820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Safe Pattern</a:t>
            </a:r>
          </a:p>
        </p:txBody>
      </p:sp>
      <p:sp>
        <p:nvSpPr>
          <p:cNvPr id="55" name="Speech Bubble: Rectangle 54">
            <a:extLst>
              <a:ext uri="{FF2B5EF4-FFF2-40B4-BE49-F238E27FC236}">
                <a16:creationId xmlns:a16="http://schemas.microsoft.com/office/drawing/2014/main" id="{8BE1A52F-D2C5-4437-BA1B-706CEDC9C9B8}"/>
              </a:ext>
            </a:extLst>
          </p:cNvPr>
          <p:cNvSpPr/>
          <p:nvPr/>
        </p:nvSpPr>
        <p:spPr>
          <a:xfrm>
            <a:off x="2922188" y="5955987"/>
            <a:ext cx="6169769" cy="735887"/>
          </a:xfrm>
          <a:prstGeom prst="wedgeRectCallout">
            <a:avLst>
              <a:gd name="adj1" fmla="val -15806"/>
              <a:gd name="adj2" fmla="val 46849"/>
            </a:avLst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 outputs bug report of the tainted branch and differing variables to the programmer</a:t>
            </a:r>
          </a:p>
        </p:txBody>
      </p:sp>
    </p:spTree>
    <p:extLst>
      <p:ext uri="{BB962C8B-B14F-4D97-AF65-F5344CB8AC3E}">
        <p14:creationId xmlns:p14="http://schemas.microsoft.com/office/powerpoint/2010/main" val="187963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2" grpId="0"/>
      <p:bldP spid="15" grpId="0"/>
      <p:bldP spid="16" grpId="0" animBg="1"/>
      <p:bldP spid="17" grpId="0"/>
      <p:bldP spid="18" grpId="0" animBg="1"/>
      <p:bldP spid="22" grpId="0" animBg="1"/>
      <p:bldP spid="24" grpId="0" animBg="1"/>
      <p:bldP spid="29" grpId="0"/>
      <p:bldP spid="30" grpId="0" animBg="1"/>
      <p:bldP spid="31" grpId="0"/>
      <p:bldP spid="32" grpId="0" animBg="1"/>
      <p:bldP spid="33" grpId="0"/>
      <p:bldP spid="34" grpId="0"/>
      <p:bldP spid="35" grpId="0"/>
      <p:bldP spid="4" grpId="0" animBg="1"/>
      <p:bldP spid="54" grpId="0"/>
      <p:bldP spid="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F511-2D8B-49E7-B422-C894A9E6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8E2282-1ECC-4A8E-8062-E28798F47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0" y="1329634"/>
            <a:ext cx="10673856" cy="430030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intermittence causes bugs without system support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Repeated I/O operations can cause idempotence bugs</a:t>
            </a:r>
          </a:p>
          <a:p>
            <a:endParaRPr lang="en-US" dirty="0"/>
          </a:p>
          <a:p>
            <a:r>
              <a:rPr lang="en-US" dirty="0"/>
              <a:t>IBIS, a tool for detecting bugs caused by I/O operations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IBIS-Static – less precise, full coverage, no runtime cost</a:t>
            </a:r>
          </a:p>
          <a:p>
            <a:pPr lvl="1"/>
            <a:r>
              <a:rPr lang="en-US" dirty="0"/>
              <a:t>IBIS-Dynamic – no false positives, may have less coverage, runtime cost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Evaluation and 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513B12-1559-4A8B-9A48-E2253EF6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08F1-C7FC-4802-AA5F-4713A7874E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77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EE4C-89FF-41CB-BBCE-055429814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IBIS-D: dynamic taint and freshness propagation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D3F8C4-FC5E-432F-83EE-597F0A78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08F1-C7FC-4802-AA5F-4713A7874EB2}" type="slidenum">
              <a:rPr lang="en-US" smtClean="0"/>
              <a:t>18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F7D72D-12A1-4CA3-9319-0CF8DCA85D16}"/>
              </a:ext>
            </a:extLst>
          </p:cNvPr>
          <p:cNvSpPr/>
          <p:nvPr/>
        </p:nvSpPr>
        <p:spPr>
          <a:xfrm>
            <a:off x="3255051" y="4295625"/>
            <a:ext cx="1826542" cy="135953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4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9ED4A2-8164-40F0-B11F-EC08BEEADFBE}"/>
              </a:ext>
            </a:extLst>
          </p:cNvPr>
          <p:cNvSpPr txBox="1"/>
          <p:nvPr/>
        </p:nvSpPr>
        <p:spPr>
          <a:xfrm>
            <a:off x="3618065" y="4730311"/>
            <a:ext cx="133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 := y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6A5D61-217E-4C3D-A191-0F60F5C7EFBD}"/>
              </a:ext>
            </a:extLst>
          </p:cNvPr>
          <p:cNvSpPr txBox="1"/>
          <p:nvPr/>
        </p:nvSpPr>
        <p:spPr>
          <a:xfrm>
            <a:off x="3618063" y="5054903"/>
            <a:ext cx="84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 := 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C1DF2C-28BE-467D-92C6-9531BA6CFD48}"/>
              </a:ext>
            </a:extLst>
          </p:cNvPr>
          <p:cNvSpPr txBox="1"/>
          <p:nvPr/>
        </p:nvSpPr>
        <p:spPr>
          <a:xfrm>
            <a:off x="3618065" y="4375138"/>
            <a:ext cx="133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:= input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6DFF63-2B28-4A18-A8D0-2E0A9839FA84}"/>
              </a:ext>
            </a:extLst>
          </p:cNvPr>
          <p:cNvSpPr txBox="1"/>
          <p:nvPr/>
        </p:nvSpPr>
        <p:spPr>
          <a:xfrm>
            <a:off x="2361034" y="3783663"/>
            <a:ext cx="67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fresh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3F5352-A485-4330-9C3F-942133091071}"/>
              </a:ext>
            </a:extLst>
          </p:cNvPr>
          <p:cNvSpPr txBox="1"/>
          <p:nvPr/>
        </p:nvSpPr>
        <p:spPr>
          <a:xfrm>
            <a:off x="1471608" y="3783663"/>
            <a:ext cx="67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taint</a:t>
            </a:r>
          </a:p>
        </p:txBody>
      </p:sp>
      <p:sp>
        <p:nvSpPr>
          <p:cNvPr id="52" name="Speech Bubble: Rectangle 51">
            <a:extLst>
              <a:ext uri="{FF2B5EF4-FFF2-40B4-BE49-F238E27FC236}">
                <a16:creationId xmlns:a16="http://schemas.microsoft.com/office/drawing/2014/main" id="{8F02C026-2556-49BC-8228-D42668717113}"/>
              </a:ext>
            </a:extLst>
          </p:cNvPr>
          <p:cNvSpPr/>
          <p:nvPr/>
        </p:nvSpPr>
        <p:spPr>
          <a:xfrm>
            <a:off x="1215469" y="2724448"/>
            <a:ext cx="3455829" cy="794359"/>
          </a:xfrm>
          <a:prstGeom prst="wedgeRectCallout">
            <a:avLst>
              <a:gd name="adj1" fmla="val -22226"/>
              <a:gd name="adj2" fmla="val -49802"/>
            </a:avLst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execution must not read a stale, tainted value</a:t>
            </a:r>
          </a:p>
        </p:txBody>
      </p:sp>
      <p:sp>
        <p:nvSpPr>
          <p:cNvPr id="53" name="Speech Bubble: Rectangle 52">
            <a:extLst>
              <a:ext uri="{FF2B5EF4-FFF2-40B4-BE49-F238E27FC236}">
                <a16:creationId xmlns:a16="http://schemas.microsoft.com/office/drawing/2014/main" id="{3802121F-0DBF-400D-8F91-5F4383C6B517}"/>
              </a:ext>
            </a:extLst>
          </p:cNvPr>
          <p:cNvSpPr/>
          <p:nvPr/>
        </p:nvSpPr>
        <p:spPr>
          <a:xfrm>
            <a:off x="649538" y="1636571"/>
            <a:ext cx="1912844" cy="735887"/>
          </a:xfrm>
          <a:prstGeom prst="wedgeRectCallout">
            <a:avLst>
              <a:gd name="adj1" fmla="val 15499"/>
              <a:gd name="adj2" fmla="val 50226"/>
            </a:avLst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Taint: input dependent?</a:t>
            </a:r>
          </a:p>
        </p:txBody>
      </p:sp>
      <p:sp>
        <p:nvSpPr>
          <p:cNvPr id="54" name="Speech Bubble: Rectangle 53">
            <a:extLst>
              <a:ext uri="{FF2B5EF4-FFF2-40B4-BE49-F238E27FC236}">
                <a16:creationId xmlns:a16="http://schemas.microsoft.com/office/drawing/2014/main" id="{CA15898C-E281-4AE9-BF76-34A146DFA352}"/>
              </a:ext>
            </a:extLst>
          </p:cNvPr>
          <p:cNvSpPr/>
          <p:nvPr/>
        </p:nvSpPr>
        <p:spPr>
          <a:xfrm>
            <a:off x="2943384" y="1643404"/>
            <a:ext cx="2776586" cy="735887"/>
          </a:xfrm>
          <a:prstGeom prst="wedgeRectCallout">
            <a:avLst>
              <a:gd name="adj1" fmla="val -23575"/>
              <a:gd name="adj2" fmla="val 48876"/>
            </a:avLst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129A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Fresh: written on the current execution?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A5325-281B-439B-80EF-A71D485DE10E}"/>
              </a:ext>
            </a:extLst>
          </p:cNvPr>
          <p:cNvSpPr/>
          <p:nvPr/>
        </p:nvSpPr>
        <p:spPr>
          <a:xfrm>
            <a:off x="1577878" y="4188016"/>
            <a:ext cx="402535" cy="412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CDA74EF-3F79-49CD-8E67-6BF5FFBC1375}"/>
              </a:ext>
            </a:extLst>
          </p:cNvPr>
          <p:cNvSpPr txBox="1"/>
          <p:nvPr/>
        </p:nvSpPr>
        <p:spPr>
          <a:xfrm>
            <a:off x="1135422" y="4152995"/>
            <a:ext cx="40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4FAC41-1382-4952-9BE9-85E68290DEBD}"/>
              </a:ext>
            </a:extLst>
          </p:cNvPr>
          <p:cNvSpPr txBox="1"/>
          <p:nvPr/>
        </p:nvSpPr>
        <p:spPr>
          <a:xfrm>
            <a:off x="1135208" y="4572916"/>
            <a:ext cx="42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714D6C-6300-4CCC-9005-FFA90FCCE8A9}"/>
              </a:ext>
            </a:extLst>
          </p:cNvPr>
          <p:cNvSpPr txBox="1"/>
          <p:nvPr/>
        </p:nvSpPr>
        <p:spPr>
          <a:xfrm>
            <a:off x="1145421" y="5053242"/>
            <a:ext cx="40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50B3153-DD31-468D-AA90-E1701A04DB07}"/>
              </a:ext>
            </a:extLst>
          </p:cNvPr>
          <p:cNvSpPr txBox="1"/>
          <p:nvPr/>
        </p:nvSpPr>
        <p:spPr>
          <a:xfrm>
            <a:off x="1134155" y="5530758"/>
            <a:ext cx="45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CD08B2D-883C-4A61-9707-83CE7D30233E}"/>
              </a:ext>
            </a:extLst>
          </p:cNvPr>
          <p:cNvSpPr/>
          <p:nvPr/>
        </p:nvSpPr>
        <p:spPr>
          <a:xfrm>
            <a:off x="2503384" y="4187854"/>
            <a:ext cx="402535" cy="412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334D867-302D-436A-9BB2-FB3A7A6B252B}"/>
              </a:ext>
            </a:extLst>
          </p:cNvPr>
          <p:cNvSpPr/>
          <p:nvPr/>
        </p:nvSpPr>
        <p:spPr>
          <a:xfrm>
            <a:off x="1577878" y="4625872"/>
            <a:ext cx="402535" cy="412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5C10C5B-7DD3-416A-98DC-7CF15B72EC71}"/>
              </a:ext>
            </a:extLst>
          </p:cNvPr>
          <p:cNvSpPr/>
          <p:nvPr/>
        </p:nvSpPr>
        <p:spPr>
          <a:xfrm>
            <a:off x="2503384" y="4625710"/>
            <a:ext cx="402535" cy="412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32C0FBE-7561-4878-98A0-E01FD5AF5B54}"/>
              </a:ext>
            </a:extLst>
          </p:cNvPr>
          <p:cNvSpPr/>
          <p:nvPr/>
        </p:nvSpPr>
        <p:spPr>
          <a:xfrm>
            <a:off x="1577878" y="5067573"/>
            <a:ext cx="402535" cy="412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BCAA372-9612-4444-A087-818C5A814D12}"/>
              </a:ext>
            </a:extLst>
          </p:cNvPr>
          <p:cNvSpPr/>
          <p:nvPr/>
        </p:nvSpPr>
        <p:spPr>
          <a:xfrm>
            <a:off x="2503384" y="5067411"/>
            <a:ext cx="402535" cy="412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A999ABD-0896-42CE-A509-95C4E4ECA26B}"/>
              </a:ext>
            </a:extLst>
          </p:cNvPr>
          <p:cNvSpPr/>
          <p:nvPr/>
        </p:nvSpPr>
        <p:spPr>
          <a:xfrm>
            <a:off x="7012447" y="2766194"/>
            <a:ext cx="3145735" cy="95104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62EF25C-8BD9-45AD-BD1F-1E3EF7D75F7E}"/>
              </a:ext>
            </a:extLst>
          </p:cNvPr>
          <p:cNvSpPr txBox="1"/>
          <p:nvPr/>
        </p:nvSpPr>
        <p:spPr>
          <a:xfrm>
            <a:off x="7057173" y="2866113"/>
            <a:ext cx="3225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Shadow memory to record metadata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B039704-9B89-460F-A709-E823295A425B}"/>
              </a:ext>
            </a:extLst>
          </p:cNvPr>
          <p:cNvSpPr/>
          <p:nvPr/>
        </p:nvSpPr>
        <p:spPr>
          <a:xfrm>
            <a:off x="7012446" y="4138649"/>
            <a:ext cx="3846832" cy="100851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4F5859D-9063-4D9B-ACFD-76BDF4D09487}"/>
              </a:ext>
            </a:extLst>
          </p:cNvPr>
          <p:cNvSpPr txBox="1"/>
          <p:nvPr/>
        </p:nvSpPr>
        <p:spPr>
          <a:xfrm>
            <a:off x="7012446" y="4267504"/>
            <a:ext cx="3939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Compiler pass to instrument calls to runtime library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5F9668C-407C-4039-BD91-55D31438A38C}"/>
              </a:ext>
            </a:extLst>
          </p:cNvPr>
          <p:cNvSpPr/>
          <p:nvPr/>
        </p:nvSpPr>
        <p:spPr>
          <a:xfrm>
            <a:off x="1577878" y="5519792"/>
            <a:ext cx="402535" cy="412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6EAD940-A027-4373-B0B4-0DDE24D1EE73}"/>
              </a:ext>
            </a:extLst>
          </p:cNvPr>
          <p:cNvSpPr/>
          <p:nvPr/>
        </p:nvSpPr>
        <p:spPr>
          <a:xfrm>
            <a:off x="2503384" y="5519630"/>
            <a:ext cx="402535" cy="412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4FB14B7-2BF7-4DA1-BB6F-94BFD0FECE43}"/>
              </a:ext>
            </a:extLst>
          </p:cNvPr>
          <p:cNvSpPr/>
          <p:nvPr/>
        </p:nvSpPr>
        <p:spPr>
          <a:xfrm>
            <a:off x="1577665" y="4625293"/>
            <a:ext cx="402535" cy="412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04A4941-7E0D-4234-B465-DC6B09B497DB}"/>
              </a:ext>
            </a:extLst>
          </p:cNvPr>
          <p:cNvSpPr/>
          <p:nvPr/>
        </p:nvSpPr>
        <p:spPr>
          <a:xfrm>
            <a:off x="2503384" y="4629555"/>
            <a:ext cx="402535" cy="412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D6A1D1-61DD-4B32-88C1-00FF5EB538A8}"/>
              </a:ext>
            </a:extLst>
          </p:cNvPr>
          <p:cNvSpPr/>
          <p:nvPr/>
        </p:nvSpPr>
        <p:spPr>
          <a:xfrm>
            <a:off x="1577665" y="5075847"/>
            <a:ext cx="402535" cy="412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8AA35C6-8977-4589-A34F-CCE96226C912}"/>
              </a:ext>
            </a:extLst>
          </p:cNvPr>
          <p:cNvSpPr/>
          <p:nvPr/>
        </p:nvSpPr>
        <p:spPr>
          <a:xfrm>
            <a:off x="2498605" y="5076960"/>
            <a:ext cx="402535" cy="412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" name="Speech Bubble: Rectangle 75">
            <a:extLst>
              <a:ext uri="{FF2B5EF4-FFF2-40B4-BE49-F238E27FC236}">
                <a16:creationId xmlns:a16="http://schemas.microsoft.com/office/drawing/2014/main" id="{AB4CCE38-3B05-4D85-A0B0-605E02F5AB1C}"/>
              </a:ext>
            </a:extLst>
          </p:cNvPr>
          <p:cNvSpPr/>
          <p:nvPr/>
        </p:nvSpPr>
        <p:spPr>
          <a:xfrm>
            <a:off x="4039109" y="5727130"/>
            <a:ext cx="2299671" cy="566395"/>
          </a:xfrm>
          <a:prstGeom prst="wedgeRectCallout">
            <a:avLst>
              <a:gd name="adj1" fmla="val -40920"/>
              <a:gd name="adj2" fmla="val -99225"/>
            </a:avLst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Runtime warning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3601C4C-29BD-4B63-BF24-DDC54446BBCE}"/>
              </a:ext>
            </a:extLst>
          </p:cNvPr>
          <p:cNvSpPr txBox="1"/>
          <p:nvPr/>
        </p:nvSpPr>
        <p:spPr>
          <a:xfrm>
            <a:off x="6973974" y="1916937"/>
            <a:ext cx="3145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Implementation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40A09A-0B87-4A86-B824-C31483AC72D2}"/>
              </a:ext>
            </a:extLst>
          </p:cNvPr>
          <p:cNvCxnSpPr>
            <a:cxnSpLocks/>
          </p:cNvCxnSpPr>
          <p:nvPr/>
        </p:nvCxnSpPr>
        <p:spPr>
          <a:xfrm>
            <a:off x="523949" y="4361293"/>
            <a:ext cx="468813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C67575-EC40-45CD-B1C6-216DD366E208}"/>
              </a:ext>
            </a:extLst>
          </p:cNvPr>
          <p:cNvCxnSpPr>
            <a:cxnSpLocks/>
          </p:cNvCxnSpPr>
          <p:nvPr/>
        </p:nvCxnSpPr>
        <p:spPr>
          <a:xfrm>
            <a:off x="537184" y="4765844"/>
            <a:ext cx="468813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CD7641D-87EB-41F5-AF9B-62196EFFDA86}"/>
              </a:ext>
            </a:extLst>
          </p:cNvPr>
          <p:cNvCxnSpPr>
            <a:cxnSpLocks/>
          </p:cNvCxnSpPr>
          <p:nvPr/>
        </p:nvCxnSpPr>
        <p:spPr>
          <a:xfrm>
            <a:off x="543393" y="5237908"/>
            <a:ext cx="468813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F73A372-7039-48FA-8A41-8931A528A747}"/>
              </a:ext>
            </a:extLst>
          </p:cNvPr>
          <p:cNvCxnSpPr>
            <a:cxnSpLocks/>
          </p:cNvCxnSpPr>
          <p:nvPr/>
        </p:nvCxnSpPr>
        <p:spPr>
          <a:xfrm>
            <a:off x="550616" y="5740040"/>
            <a:ext cx="468813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30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44" grpId="0"/>
      <p:bldP spid="47" grpId="0"/>
      <p:bldP spid="48" grpId="0"/>
      <p:bldP spid="49" grpId="0"/>
      <p:bldP spid="52" grpId="0" animBg="1"/>
      <p:bldP spid="53" grpId="0" animBg="1"/>
      <p:bldP spid="54" grpId="0" animBg="1"/>
      <p:bldP spid="4" grpId="0" animBg="1"/>
      <p:bldP spid="55" grpId="0"/>
      <p:bldP spid="58" grpId="0"/>
      <p:bldP spid="59" grpId="0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/>
      <p:bldP spid="68" grpId="0" animBg="1"/>
      <p:bldP spid="69" grpId="0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F511-2D8B-49E7-B422-C894A9E6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8E2282-1ECC-4A8E-8062-E28798F47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0" y="1329634"/>
            <a:ext cx="10673856" cy="430030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intermittence causes bugs without system support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Repeated I/O operations can cause idempotence bugs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IBIS, a tool for detecting bugs caused by I/O operations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IBIS-Static – less precise, full coverage, low overhead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IBIS-Dynamic – no false positives, may have less coverage, runtime cost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Evaluation and 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513B12-1559-4A8B-9A48-E2253EF6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08F1-C7FC-4802-AA5F-4713A7874E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99A7-B421-41C8-A4E7-FDFFDD47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Energy-harvesting devices (EHDs) enable computing in inaccessible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AB53-9288-4D54-AEEF-48F7B0730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9" y="1626841"/>
            <a:ext cx="10515600" cy="1472550"/>
          </a:xfrm>
        </p:spPr>
        <p:txBody>
          <a:bodyPr>
            <a:normAutofit/>
          </a:bodyPr>
          <a:lstStyle/>
          <a:p>
            <a:r>
              <a:rPr lang="en-US" dirty="0"/>
              <a:t>Batteries: </a:t>
            </a:r>
          </a:p>
          <a:p>
            <a:pPr lvl="1"/>
            <a:r>
              <a:rPr lang="en-US" dirty="0"/>
              <a:t>expensive or impossible to access and replace</a:t>
            </a:r>
          </a:p>
          <a:p>
            <a:pPr lvl="1"/>
            <a:r>
              <a:rPr lang="en-US" dirty="0"/>
              <a:t>maintenance can be intrusive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7DAED-A116-4C41-99B0-EA01A4C16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424" y="3384274"/>
            <a:ext cx="2364317" cy="269847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68086-88AD-4820-AA18-4D04FEA3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08F1-C7FC-4802-AA5F-4713A7874EB2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56016A0F-294F-4D6A-B97A-AE669B2B2F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8" t="8667" r="19191"/>
          <a:stretch/>
        </p:blipFill>
        <p:spPr>
          <a:xfrm>
            <a:off x="4865340" y="3989244"/>
            <a:ext cx="2142490" cy="2367106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0D4C82-1C7A-49A9-9426-51718360DE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59" y="3977378"/>
            <a:ext cx="3151323" cy="231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50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880C-B4B2-4488-8C83-6B3BF5E1F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9D2F4-E985-4F47-9C84-33E0541CB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ln>
            <a:solidFill>
              <a:schemeClr val="bg1"/>
            </a:solidFill>
            <a:prstDash val="solid"/>
          </a:ln>
        </p:spPr>
        <p:txBody>
          <a:bodyPr/>
          <a:lstStyle/>
          <a:p>
            <a:r>
              <a:rPr lang="en-US" dirty="0"/>
              <a:t>Does IBIS-S provide usable reports to the programmer?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Does IBIS-D have reasonable overheads?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BCD4B-5FF1-4D5F-AF67-62A6D00B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08F1-C7FC-4802-AA5F-4713A7874EB2}" type="slidenum">
              <a:rPr lang="en-US" smtClean="0"/>
              <a:t>20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FEA977-055A-4E30-A17A-05CA6C517C34}"/>
              </a:ext>
            </a:extLst>
          </p:cNvPr>
          <p:cNvCxnSpPr>
            <a:cxnSpLocks/>
          </p:cNvCxnSpPr>
          <p:nvPr/>
        </p:nvCxnSpPr>
        <p:spPr>
          <a:xfrm flipV="1">
            <a:off x="2553879" y="2624378"/>
            <a:ext cx="0" cy="77455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113E1A-F711-42A4-8167-67DE124F4C38}"/>
              </a:ext>
            </a:extLst>
          </p:cNvPr>
          <p:cNvSpPr txBox="1"/>
          <p:nvPr/>
        </p:nvSpPr>
        <p:spPr>
          <a:xfrm>
            <a:off x="2445064" y="2548347"/>
            <a:ext cx="2414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129A2F"/>
                </a:solidFill>
              </a:rPr>
              <a:t>Reported Bugs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C1F93B-B609-402F-A9B9-9B352CCAE149}"/>
              </a:ext>
            </a:extLst>
          </p:cNvPr>
          <p:cNvCxnSpPr>
            <a:cxnSpLocks/>
          </p:cNvCxnSpPr>
          <p:nvPr/>
        </p:nvCxnSpPr>
        <p:spPr>
          <a:xfrm>
            <a:off x="6339336" y="2604194"/>
            <a:ext cx="0" cy="85757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C5ABDA-E126-42E8-9766-5FE6EC31F04D}"/>
              </a:ext>
            </a:extLst>
          </p:cNvPr>
          <p:cNvSpPr txBox="1"/>
          <p:nvPr/>
        </p:nvSpPr>
        <p:spPr>
          <a:xfrm>
            <a:off x="6465980" y="2555926"/>
            <a:ext cx="184684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False Positives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FA4747-C9A5-4C85-AC28-B2554C1F7F1D}"/>
              </a:ext>
            </a:extLst>
          </p:cNvPr>
          <p:cNvSpPr txBox="1"/>
          <p:nvPr/>
        </p:nvSpPr>
        <p:spPr>
          <a:xfrm>
            <a:off x="3820456" y="4916166"/>
            <a:ext cx="150933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IBIS-D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24F440B-CA0B-40A7-8E12-DB1A4323E994}"/>
              </a:ext>
            </a:extLst>
          </p:cNvPr>
          <p:cNvSpPr/>
          <p:nvPr/>
        </p:nvSpPr>
        <p:spPr>
          <a:xfrm>
            <a:off x="5385454" y="4855772"/>
            <a:ext cx="710546" cy="6756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B064A8-FD79-4411-A65A-82891EA9DC01}"/>
              </a:ext>
            </a:extLst>
          </p:cNvPr>
          <p:cNvCxnSpPr>
            <a:cxnSpLocks/>
            <a:endCxn id="26" idx="0"/>
          </p:cNvCxnSpPr>
          <p:nvPr/>
        </p:nvCxnSpPr>
        <p:spPr>
          <a:xfrm flipV="1">
            <a:off x="5740727" y="4855772"/>
            <a:ext cx="0" cy="3376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24F78A-A435-4617-A27D-39659586AC47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5489511" y="5193392"/>
            <a:ext cx="251218" cy="2390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1D380B-0D7B-4529-A6B8-8D1D55B61A2D}"/>
              </a:ext>
            </a:extLst>
          </p:cNvPr>
          <p:cNvCxnSpPr>
            <a:cxnSpLocks/>
          </p:cNvCxnSpPr>
          <p:nvPr/>
        </p:nvCxnSpPr>
        <p:spPr>
          <a:xfrm>
            <a:off x="5385454" y="5193576"/>
            <a:ext cx="474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4153A22-4AC9-472E-92E1-4DCBA17D5BF5}"/>
              </a:ext>
            </a:extLst>
          </p:cNvPr>
          <p:cNvCxnSpPr>
            <a:cxnSpLocks/>
          </p:cNvCxnSpPr>
          <p:nvPr/>
        </p:nvCxnSpPr>
        <p:spPr>
          <a:xfrm>
            <a:off x="6048569" y="5189126"/>
            <a:ext cx="474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B4533D-C0A2-4D65-AAF9-CB5CCF15CAE8}"/>
              </a:ext>
            </a:extLst>
          </p:cNvPr>
          <p:cNvCxnSpPr>
            <a:cxnSpLocks/>
          </p:cNvCxnSpPr>
          <p:nvPr/>
        </p:nvCxnSpPr>
        <p:spPr>
          <a:xfrm>
            <a:off x="5432885" y="5024582"/>
            <a:ext cx="47431" cy="275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8E537E8-1867-4C2C-9065-FB337DA4D59B}"/>
              </a:ext>
            </a:extLst>
          </p:cNvPr>
          <p:cNvCxnSpPr>
            <a:cxnSpLocks/>
          </p:cNvCxnSpPr>
          <p:nvPr/>
        </p:nvCxnSpPr>
        <p:spPr>
          <a:xfrm>
            <a:off x="6001138" y="5335790"/>
            <a:ext cx="47431" cy="275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FD2A0EF-4D76-4C5B-B99A-855D893D7975}"/>
              </a:ext>
            </a:extLst>
          </p:cNvPr>
          <p:cNvCxnSpPr>
            <a:cxnSpLocks/>
          </p:cNvCxnSpPr>
          <p:nvPr/>
        </p:nvCxnSpPr>
        <p:spPr>
          <a:xfrm flipH="1">
            <a:off x="5991944" y="5003436"/>
            <a:ext cx="50207" cy="422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BDEF7F-AED8-4D46-AD83-42151CA6C290}"/>
              </a:ext>
            </a:extLst>
          </p:cNvPr>
          <p:cNvCxnSpPr>
            <a:cxnSpLocks/>
            <a:stCxn id="26" idx="4"/>
            <a:endCxn id="26" idx="4"/>
          </p:cNvCxnSpPr>
          <p:nvPr/>
        </p:nvCxnSpPr>
        <p:spPr>
          <a:xfrm>
            <a:off x="5740727" y="5531380"/>
            <a:ext cx="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E9DE2FE-D28E-4AE4-AF85-C4594DBCFA1B}"/>
              </a:ext>
            </a:extLst>
          </p:cNvPr>
          <p:cNvCxnSpPr>
            <a:cxnSpLocks/>
          </p:cNvCxnSpPr>
          <p:nvPr/>
        </p:nvCxnSpPr>
        <p:spPr>
          <a:xfrm>
            <a:off x="5566466" y="4903650"/>
            <a:ext cx="30263" cy="509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8E775F0-23E4-4555-8C44-02BA05D4FB17}"/>
              </a:ext>
            </a:extLst>
          </p:cNvPr>
          <p:cNvCxnSpPr>
            <a:cxnSpLocks/>
          </p:cNvCxnSpPr>
          <p:nvPr/>
        </p:nvCxnSpPr>
        <p:spPr>
          <a:xfrm>
            <a:off x="5888101" y="5432439"/>
            <a:ext cx="30263" cy="509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500600B-FE3D-47C7-B8AA-2C827C8DF9DE}"/>
              </a:ext>
            </a:extLst>
          </p:cNvPr>
          <p:cNvCxnSpPr>
            <a:cxnSpLocks/>
          </p:cNvCxnSpPr>
          <p:nvPr/>
        </p:nvCxnSpPr>
        <p:spPr>
          <a:xfrm flipH="1">
            <a:off x="5883683" y="4905283"/>
            <a:ext cx="21930" cy="492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AD37D2F-FE8E-485C-A763-83B017B63AF2}"/>
              </a:ext>
            </a:extLst>
          </p:cNvPr>
          <p:cNvCxnSpPr>
            <a:cxnSpLocks/>
          </p:cNvCxnSpPr>
          <p:nvPr/>
        </p:nvCxnSpPr>
        <p:spPr>
          <a:xfrm flipH="1">
            <a:off x="5574308" y="5440817"/>
            <a:ext cx="21930" cy="4763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863EC9D-9DEA-4696-A28F-33B4F668F9B0}"/>
              </a:ext>
            </a:extLst>
          </p:cNvPr>
          <p:cNvCxnSpPr>
            <a:cxnSpLocks/>
          </p:cNvCxnSpPr>
          <p:nvPr/>
        </p:nvCxnSpPr>
        <p:spPr>
          <a:xfrm>
            <a:off x="5737289" y="5460743"/>
            <a:ext cx="0" cy="7218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D26D03E-31B2-4ACE-A159-E8E19832D9CE}"/>
              </a:ext>
            </a:extLst>
          </p:cNvPr>
          <p:cNvCxnSpPr>
            <a:cxnSpLocks/>
          </p:cNvCxnSpPr>
          <p:nvPr/>
        </p:nvCxnSpPr>
        <p:spPr>
          <a:xfrm flipH="1">
            <a:off x="5439304" y="5334238"/>
            <a:ext cx="50207" cy="422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E50F602-F5FE-4D8B-BD75-3175F1F9B400}"/>
              </a:ext>
            </a:extLst>
          </p:cNvPr>
          <p:cNvCxnSpPr>
            <a:cxnSpLocks/>
          </p:cNvCxnSpPr>
          <p:nvPr/>
        </p:nvCxnSpPr>
        <p:spPr>
          <a:xfrm>
            <a:off x="6465980" y="4846187"/>
            <a:ext cx="0" cy="85757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47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3354-9459-4900-AD52-7DE24197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methodology for IBIS-S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BB9342-28DC-478B-84CD-420057E7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08F1-C7FC-4802-AA5F-4713A7874EB2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A3B4EB3-E989-47CD-9BF0-D7F12A8B9FA9}"/>
              </a:ext>
            </a:extLst>
          </p:cNvPr>
          <p:cNvSpPr/>
          <p:nvPr/>
        </p:nvSpPr>
        <p:spPr>
          <a:xfrm>
            <a:off x="541681" y="2530576"/>
            <a:ext cx="1928192" cy="914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Embedded system drivers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32718F-E74C-4E11-8EE2-D37309EFDBC5}"/>
              </a:ext>
            </a:extLst>
          </p:cNvPr>
          <p:cNvSpPr/>
          <p:nvPr/>
        </p:nvSpPr>
        <p:spPr>
          <a:xfrm>
            <a:off x="543123" y="3770457"/>
            <a:ext cx="2037522" cy="914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Existing intermittent apps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CCA28B-32B2-49AA-9ACC-7A212E1D1C30}"/>
              </a:ext>
            </a:extLst>
          </p:cNvPr>
          <p:cNvSpPr txBox="1"/>
          <p:nvPr/>
        </p:nvSpPr>
        <p:spPr>
          <a:xfrm>
            <a:off x="3963625" y="3374160"/>
            <a:ext cx="1587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IBIS-S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2E91CE-4DF4-4F8E-9AA0-DE1F049CE13D}"/>
              </a:ext>
            </a:extLst>
          </p:cNvPr>
          <p:cNvCxnSpPr>
            <a:cxnSpLocks/>
          </p:cNvCxnSpPr>
          <p:nvPr/>
        </p:nvCxnSpPr>
        <p:spPr>
          <a:xfrm>
            <a:off x="2469873" y="2986333"/>
            <a:ext cx="765314" cy="32836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9A43986-BF3E-4DA5-B3CA-D9B46A7BCE21}"/>
              </a:ext>
            </a:extLst>
          </p:cNvPr>
          <p:cNvSpPr/>
          <p:nvPr/>
        </p:nvSpPr>
        <p:spPr>
          <a:xfrm>
            <a:off x="3235187" y="2987776"/>
            <a:ext cx="2744640" cy="12959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07065A-7851-4AF4-A635-B3E2215584F5}"/>
              </a:ext>
            </a:extLst>
          </p:cNvPr>
          <p:cNvCxnSpPr>
            <a:cxnSpLocks/>
          </p:cNvCxnSpPr>
          <p:nvPr/>
        </p:nvCxnSpPr>
        <p:spPr>
          <a:xfrm flipV="1">
            <a:off x="2580645" y="3970683"/>
            <a:ext cx="654542" cy="2135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401CE9-47DA-4A53-B839-16988840D27B}"/>
              </a:ext>
            </a:extLst>
          </p:cNvPr>
          <p:cNvCxnSpPr>
            <a:cxnSpLocks/>
          </p:cNvCxnSpPr>
          <p:nvPr/>
        </p:nvCxnSpPr>
        <p:spPr>
          <a:xfrm>
            <a:off x="5979827" y="3635770"/>
            <a:ext cx="76531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65D415-25DD-4D83-86CD-A68EF86CD89A}"/>
              </a:ext>
            </a:extLst>
          </p:cNvPr>
          <p:cNvSpPr/>
          <p:nvPr/>
        </p:nvSpPr>
        <p:spPr>
          <a:xfrm>
            <a:off x="6745141" y="3195870"/>
            <a:ext cx="1928192" cy="914400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Manual categorization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186062-F304-45E0-8BA4-388FA30F6F67}"/>
              </a:ext>
            </a:extLst>
          </p:cNvPr>
          <p:cNvCxnSpPr>
            <a:cxnSpLocks/>
          </p:cNvCxnSpPr>
          <p:nvPr/>
        </p:nvCxnSpPr>
        <p:spPr>
          <a:xfrm>
            <a:off x="8673333" y="3635770"/>
            <a:ext cx="76531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0487AEB-99C8-4DE6-A403-C1D529CCBA4C}"/>
              </a:ext>
            </a:extLst>
          </p:cNvPr>
          <p:cNvSpPr/>
          <p:nvPr/>
        </p:nvSpPr>
        <p:spPr>
          <a:xfrm>
            <a:off x="9438647" y="3195870"/>
            <a:ext cx="1928192" cy="914400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Software validation</a:t>
            </a:r>
          </a:p>
        </p:txBody>
      </p:sp>
    </p:spTree>
    <p:extLst>
      <p:ext uri="{BB962C8B-B14F-4D97-AF65-F5344CB8AC3E}">
        <p14:creationId xmlns:p14="http://schemas.microsoft.com/office/powerpoint/2010/main" val="425962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3354-9459-4900-AD52-7DE24197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257823"/>
            <a:ext cx="10515600" cy="735887"/>
          </a:xfrm>
        </p:spPr>
        <p:txBody>
          <a:bodyPr>
            <a:normAutofit/>
          </a:bodyPr>
          <a:lstStyle/>
          <a:p>
            <a:r>
              <a:rPr lang="en-US" dirty="0"/>
              <a:t>IBIS-S finds bugs with few false positives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00E3D-46BA-423B-958B-153BA9D4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08F1-C7FC-4802-AA5F-4713A7874EB2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DD99F0D5-2DB9-42CA-AB0E-4F7EBF381E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4657950"/>
              </p:ext>
            </p:extLst>
          </p:nvPr>
        </p:nvGraphicFramePr>
        <p:xfrm>
          <a:off x="986408" y="977285"/>
          <a:ext cx="10861914" cy="4641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834CCE63-250D-464A-99E2-3D47A305BD5B}"/>
              </a:ext>
            </a:extLst>
          </p:cNvPr>
          <p:cNvSpPr/>
          <p:nvPr/>
        </p:nvSpPr>
        <p:spPr>
          <a:xfrm>
            <a:off x="383536" y="5752520"/>
            <a:ext cx="2979204" cy="847657"/>
          </a:xfrm>
          <a:prstGeom prst="wedgeRectCallout">
            <a:avLst>
              <a:gd name="adj1" fmla="val 32285"/>
              <a:gd name="adj2" fmla="val -102225"/>
            </a:avLst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Sensor drivers more likely to have bugs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C3498F04-9354-4E82-9929-F367D2659339}"/>
              </a:ext>
            </a:extLst>
          </p:cNvPr>
          <p:cNvSpPr/>
          <p:nvPr/>
        </p:nvSpPr>
        <p:spPr>
          <a:xfrm>
            <a:off x="7237343" y="5618859"/>
            <a:ext cx="3260176" cy="585629"/>
          </a:xfrm>
          <a:prstGeom prst="wedgeRectCallout">
            <a:avLst>
              <a:gd name="adj1" fmla="val 33619"/>
              <a:gd name="adj2" fmla="val -108674"/>
            </a:avLst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 I/O driven – no bugs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AD603075-193C-4F4C-B523-19C75F045012}"/>
              </a:ext>
            </a:extLst>
          </p:cNvPr>
          <p:cNvSpPr/>
          <p:nvPr/>
        </p:nvSpPr>
        <p:spPr>
          <a:xfrm>
            <a:off x="9145402" y="1643404"/>
            <a:ext cx="2776586" cy="735887"/>
          </a:xfrm>
          <a:prstGeom prst="wedgeRectCallout">
            <a:avLst>
              <a:gd name="adj1" fmla="val -33419"/>
              <a:gd name="adj2" fmla="val 140719"/>
            </a:avLst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Blank bar means no reports generated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B8C014-8EE1-414F-B39F-94E371F7B1EB}"/>
              </a:ext>
            </a:extLst>
          </p:cNvPr>
          <p:cNvCxnSpPr/>
          <p:nvPr/>
        </p:nvCxnSpPr>
        <p:spPr>
          <a:xfrm>
            <a:off x="5456583" y="1643404"/>
            <a:ext cx="0" cy="308762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25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3354-9459-4900-AD52-7DE24197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methodology for IBIS-D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BB9342-28DC-478B-84CD-420057E7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08F1-C7FC-4802-AA5F-4713A7874EB2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B6A43D-CCC2-492C-A511-D83619E925CF}"/>
              </a:ext>
            </a:extLst>
          </p:cNvPr>
          <p:cNvSpPr/>
          <p:nvPr/>
        </p:nvSpPr>
        <p:spPr>
          <a:xfrm>
            <a:off x="482048" y="3747051"/>
            <a:ext cx="2037522" cy="914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Existing intermittent apps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E61D83-BED8-4479-84F3-805D96DDE8DC}"/>
              </a:ext>
            </a:extLst>
          </p:cNvPr>
          <p:cNvSpPr txBox="1"/>
          <p:nvPr/>
        </p:nvSpPr>
        <p:spPr>
          <a:xfrm>
            <a:off x="5027291" y="2232663"/>
            <a:ext cx="1287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IBIS-D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05584E-1D80-4921-819E-34E60DE8B66A}"/>
              </a:ext>
            </a:extLst>
          </p:cNvPr>
          <p:cNvSpPr/>
          <p:nvPr/>
        </p:nvSpPr>
        <p:spPr>
          <a:xfrm>
            <a:off x="2891008" y="2175124"/>
            <a:ext cx="1536854" cy="8951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52A2FE-08B2-4545-B741-C6D1F2F5AA14}"/>
              </a:ext>
            </a:extLst>
          </p:cNvPr>
          <p:cNvCxnSpPr>
            <a:cxnSpLocks/>
          </p:cNvCxnSpPr>
          <p:nvPr/>
        </p:nvCxnSpPr>
        <p:spPr>
          <a:xfrm>
            <a:off x="9686035" y="2484531"/>
            <a:ext cx="739158" cy="974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47F1B77-E431-439C-B209-EF9FCA297115}"/>
              </a:ext>
            </a:extLst>
          </p:cNvPr>
          <p:cNvSpPr/>
          <p:nvPr/>
        </p:nvSpPr>
        <p:spPr>
          <a:xfrm>
            <a:off x="475920" y="2126242"/>
            <a:ext cx="1928192" cy="914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Embedded system drivers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17C45F-54CD-4EF9-A869-411E4BB18905}"/>
              </a:ext>
            </a:extLst>
          </p:cNvPr>
          <p:cNvCxnSpPr>
            <a:cxnSpLocks/>
          </p:cNvCxnSpPr>
          <p:nvPr/>
        </p:nvCxnSpPr>
        <p:spPr>
          <a:xfrm>
            <a:off x="6363806" y="2484531"/>
            <a:ext cx="519635" cy="974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C61DE5-7711-4DA2-B029-8A3752156E4D}"/>
              </a:ext>
            </a:extLst>
          </p:cNvPr>
          <p:cNvCxnSpPr>
            <a:cxnSpLocks/>
          </p:cNvCxnSpPr>
          <p:nvPr/>
        </p:nvCxnSpPr>
        <p:spPr>
          <a:xfrm>
            <a:off x="5177443" y="4052022"/>
            <a:ext cx="168830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AED8D1-CCBA-4310-980F-2BEF3F63704E}"/>
              </a:ext>
            </a:extLst>
          </p:cNvPr>
          <p:cNvCxnSpPr>
            <a:cxnSpLocks/>
          </p:cNvCxnSpPr>
          <p:nvPr/>
        </p:nvCxnSpPr>
        <p:spPr>
          <a:xfrm flipV="1">
            <a:off x="9622989" y="2892211"/>
            <a:ext cx="802204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97D7852-D787-48F7-8E83-B22036F789E1}"/>
              </a:ext>
            </a:extLst>
          </p:cNvPr>
          <p:cNvSpPr/>
          <p:nvPr/>
        </p:nvSpPr>
        <p:spPr>
          <a:xfrm>
            <a:off x="10425193" y="2251324"/>
            <a:ext cx="1261794" cy="914400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Compare runtimes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199114F-00DE-47C0-A5C5-E988CF9BF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885019" y="2124664"/>
            <a:ext cx="2799438" cy="280259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2CF6AFD-5D90-4E53-A77F-CAC1FA6EE3D9}"/>
              </a:ext>
            </a:extLst>
          </p:cNvPr>
          <p:cNvSpPr txBox="1"/>
          <p:nvPr/>
        </p:nvSpPr>
        <p:spPr>
          <a:xfrm>
            <a:off x="2897335" y="2106388"/>
            <a:ext cx="15873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Extract Bugs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1E2567-1170-4BC6-9FC0-EE1F901419F0}"/>
              </a:ext>
            </a:extLst>
          </p:cNvPr>
          <p:cNvSpPr/>
          <p:nvPr/>
        </p:nvSpPr>
        <p:spPr>
          <a:xfrm>
            <a:off x="4970439" y="2175124"/>
            <a:ext cx="1393367" cy="6188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BE1932-B399-447C-B4E7-E6F795DE8525}"/>
              </a:ext>
            </a:extLst>
          </p:cNvPr>
          <p:cNvSpPr txBox="1"/>
          <p:nvPr/>
        </p:nvSpPr>
        <p:spPr>
          <a:xfrm>
            <a:off x="3840928" y="3800154"/>
            <a:ext cx="1287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IBIS-D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20C3E7-B028-4035-BC64-47C0D54F9982}"/>
              </a:ext>
            </a:extLst>
          </p:cNvPr>
          <p:cNvSpPr/>
          <p:nvPr/>
        </p:nvSpPr>
        <p:spPr>
          <a:xfrm>
            <a:off x="3784076" y="3742615"/>
            <a:ext cx="1393367" cy="6188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047A49-29AE-4888-9630-E5B03EBE6212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2404112" y="2583442"/>
            <a:ext cx="49322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B23C55-3C2A-4B18-8D38-41CCFC603771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519570" y="4052022"/>
            <a:ext cx="126450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D241862-C040-4568-A4A5-385B0BA240FD}"/>
              </a:ext>
            </a:extLst>
          </p:cNvPr>
          <p:cNvCxnSpPr>
            <a:cxnSpLocks/>
          </p:cNvCxnSpPr>
          <p:nvPr/>
        </p:nvCxnSpPr>
        <p:spPr>
          <a:xfrm>
            <a:off x="2519570" y="4493724"/>
            <a:ext cx="434617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553434D-4149-4E96-A0C1-BCC84CE6939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427862" y="2484531"/>
            <a:ext cx="54257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C542829-1BA5-4B49-B92F-4F1DFA25D22F}"/>
              </a:ext>
            </a:extLst>
          </p:cNvPr>
          <p:cNvCxnSpPr>
            <a:cxnSpLocks/>
          </p:cNvCxnSpPr>
          <p:nvPr/>
        </p:nvCxnSpPr>
        <p:spPr>
          <a:xfrm>
            <a:off x="4427862" y="2955696"/>
            <a:ext cx="24740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3A1DE7-9484-4C90-8AC7-3921F472E81A}"/>
              </a:ext>
            </a:extLst>
          </p:cNvPr>
          <p:cNvCxnSpPr>
            <a:cxnSpLocks/>
          </p:cNvCxnSpPr>
          <p:nvPr/>
        </p:nvCxnSpPr>
        <p:spPr>
          <a:xfrm>
            <a:off x="9686035" y="4093372"/>
            <a:ext cx="739158" cy="974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8629660-224F-497F-ACDC-8F77146DC518}"/>
              </a:ext>
            </a:extLst>
          </p:cNvPr>
          <p:cNvCxnSpPr>
            <a:cxnSpLocks/>
          </p:cNvCxnSpPr>
          <p:nvPr/>
        </p:nvCxnSpPr>
        <p:spPr>
          <a:xfrm flipV="1">
            <a:off x="9622989" y="4501052"/>
            <a:ext cx="802204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7F87390-636F-46DA-BF3A-1623E796AFEB}"/>
              </a:ext>
            </a:extLst>
          </p:cNvPr>
          <p:cNvSpPr/>
          <p:nvPr/>
        </p:nvSpPr>
        <p:spPr>
          <a:xfrm>
            <a:off x="10448158" y="3866174"/>
            <a:ext cx="1261794" cy="914400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Compare runtimes</a:t>
            </a:r>
          </a:p>
        </p:txBody>
      </p:sp>
    </p:spTree>
    <p:extLst>
      <p:ext uri="{BB962C8B-B14F-4D97-AF65-F5344CB8AC3E}">
        <p14:creationId xmlns:p14="http://schemas.microsoft.com/office/powerpoint/2010/main" val="229582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F4DD11C-2242-4FFD-9284-9F67BBC70B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5071943"/>
              </p:ext>
            </p:extLst>
          </p:nvPr>
        </p:nvGraphicFramePr>
        <p:xfrm>
          <a:off x="912816" y="1118152"/>
          <a:ext cx="9946462" cy="4894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5F24082-CC91-4D2A-ADB1-0EC2674F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IBIS-D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599DE-3341-45E9-8F07-BDDEBFB6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08F1-C7FC-4802-AA5F-4713A7874EB2}" type="slidenum">
              <a:rPr lang="en-US" smtClean="0"/>
              <a:t>24</a:t>
            </a:fld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E79359C-D736-4328-9EF0-ADA0BC6972E3}"/>
              </a:ext>
            </a:extLst>
          </p:cNvPr>
          <p:cNvSpPr/>
          <p:nvPr/>
        </p:nvSpPr>
        <p:spPr>
          <a:xfrm>
            <a:off x="9567997" y="104466"/>
            <a:ext cx="2453323" cy="1422262"/>
          </a:xfrm>
          <a:prstGeom prst="wedgeRectCallout">
            <a:avLst>
              <a:gd name="adj1" fmla="val -25039"/>
              <a:gd name="adj2" fmla="val 49090"/>
            </a:avLst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Constant shadow memory overhead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AE9D02A-9F5F-4BE2-AF1B-1721B6E9E21E}"/>
              </a:ext>
            </a:extLst>
          </p:cNvPr>
          <p:cNvSpPr/>
          <p:nvPr/>
        </p:nvSpPr>
        <p:spPr>
          <a:xfrm>
            <a:off x="163996" y="6287246"/>
            <a:ext cx="5023580" cy="500975"/>
          </a:xfrm>
          <a:prstGeom prst="wedgeRectCallout">
            <a:avLst>
              <a:gd name="adj1" fmla="val 50084"/>
              <a:gd name="adj2" fmla="val 20088"/>
            </a:avLst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Normalized to continuous unaltered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5A206B-1842-44B8-AA4D-5ECA17E7EEC1}"/>
              </a:ext>
            </a:extLst>
          </p:cNvPr>
          <p:cNvCxnSpPr>
            <a:cxnSpLocks/>
          </p:cNvCxnSpPr>
          <p:nvPr/>
        </p:nvCxnSpPr>
        <p:spPr>
          <a:xfrm>
            <a:off x="7729125" y="1795169"/>
            <a:ext cx="0" cy="370318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BBAA3330-E7F6-4665-8F85-73BCCD7A506D}"/>
              </a:ext>
            </a:extLst>
          </p:cNvPr>
          <p:cNvSpPr/>
          <p:nvPr/>
        </p:nvSpPr>
        <p:spPr>
          <a:xfrm>
            <a:off x="4244427" y="2006738"/>
            <a:ext cx="3283240" cy="1422262"/>
          </a:xfrm>
          <a:prstGeom prst="wedgeRectCallout">
            <a:avLst>
              <a:gd name="adj1" fmla="val -17464"/>
              <a:gd name="adj2" fmla="val 37909"/>
            </a:avLst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25x mean slowdown against unaltered</a:t>
            </a:r>
          </a:p>
          <a:p>
            <a:pPr algn="ctr"/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(in-line with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valgrind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738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0C42278-8636-45C3-8EA9-B51059572165}"/>
              </a:ext>
            </a:extLst>
          </p:cNvPr>
          <p:cNvSpPr/>
          <p:nvPr/>
        </p:nvSpPr>
        <p:spPr>
          <a:xfrm>
            <a:off x="4162100" y="2611433"/>
            <a:ext cx="3478695" cy="257423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0ACB6C-F08F-4386-8690-36D8E8385001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4162100" y="3898551"/>
            <a:ext cx="34786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317AC5-4C55-4A97-BFE2-D10698B3777E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5901448" y="2611433"/>
            <a:ext cx="0" cy="2574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02F886D-5A9B-4E06-BF84-9C364756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257823"/>
            <a:ext cx="11155896" cy="860329"/>
          </a:xfrm>
        </p:spPr>
        <p:txBody>
          <a:bodyPr>
            <a:normAutofit/>
          </a:bodyPr>
          <a:lstStyle/>
          <a:p>
            <a:r>
              <a:rPr lang="en-US" dirty="0"/>
              <a:t>Comparison and limitations of IBIS-S and IBIS-D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04448-AF05-46E5-95A7-1AF9D0D0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08F1-C7FC-4802-AA5F-4713A7874EB2}" type="slidenum">
              <a:rPr lang="en-US" smtClean="0"/>
              <a:t>25</a:t>
            </a:fld>
            <a:endParaRPr lang="en-US"/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BB8BD230-B9FA-437B-A266-F3099D405EAB}"/>
              </a:ext>
            </a:extLst>
          </p:cNvPr>
          <p:cNvSpPr/>
          <p:nvPr/>
        </p:nvSpPr>
        <p:spPr>
          <a:xfrm rot="18685534">
            <a:off x="6471841" y="3044699"/>
            <a:ext cx="621494" cy="389885"/>
          </a:xfrm>
          <a:prstGeom prst="corne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37B858C4-920F-4FE6-B009-3E9A2E4846E2}"/>
              </a:ext>
            </a:extLst>
          </p:cNvPr>
          <p:cNvSpPr/>
          <p:nvPr/>
        </p:nvSpPr>
        <p:spPr>
          <a:xfrm rot="2723303">
            <a:off x="4700059" y="3030435"/>
            <a:ext cx="566407" cy="533594"/>
          </a:xfrm>
          <a:prstGeom prst="plus">
            <a:avLst>
              <a:gd name="adj" fmla="val 3857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3FB1BB-FA48-464B-94FC-58B31A39FB29}"/>
              </a:ext>
            </a:extLst>
          </p:cNvPr>
          <p:cNvSpPr txBox="1"/>
          <p:nvPr/>
        </p:nvSpPr>
        <p:spPr>
          <a:xfrm>
            <a:off x="127375" y="2782211"/>
            <a:ext cx="40347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Sound</a:t>
            </a:r>
          </a:p>
          <a:p>
            <a:pPr algn="r"/>
            <a:r>
              <a:rPr lang="en-US" sz="2000" b="1" dirty="0"/>
              <a:t>(Reported bugs are true bugs)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FB9CC8F0-2231-45C5-A4AC-D30659585A25}"/>
              </a:ext>
            </a:extLst>
          </p:cNvPr>
          <p:cNvSpPr/>
          <p:nvPr/>
        </p:nvSpPr>
        <p:spPr>
          <a:xfrm rot="2723303">
            <a:off x="4748571" y="4347522"/>
            <a:ext cx="566407" cy="533594"/>
          </a:xfrm>
          <a:prstGeom prst="plus">
            <a:avLst>
              <a:gd name="adj" fmla="val 3857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210A31-290B-4A53-A8B6-7761FAC908F3}"/>
              </a:ext>
            </a:extLst>
          </p:cNvPr>
          <p:cNvSpPr txBox="1"/>
          <p:nvPr/>
        </p:nvSpPr>
        <p:spPr>
          <a:xfrm>
            <a:off x="1027746" y="4059707"/>
            <a:ext cx="30858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Complete</a:t>
            </a:r>
          </a:p>
          <a:p>
            <a:pPr algn="r"/>
            <a:r>
              <a:rPr lang="en-US" b="1" dirty="0"/>
              <a:t>(Finds all bugs)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439CAC-ED69-4CF3-BEC3-18D44E940C7E}"/>
              </a:ext>
            </a:extLst>
          </p:cNvPr>
          <p:cNvSpPr txBox="1"/>
          <p:nvPr/>
        </p:nvSpPr>
        <p:spPr>
          <a:xfrm>
            <a:off x="4274292" y="1657243"/>
            <a:ext cx="1683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IBIS-S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C77C98-F33D-4208-8148-7A11CD92CCDE}"/>
              </a:ext>
            </a:extLst>
          </p:cNvPr>
          <p:cNvSpPr txBox="1"/>
          <p:nvPr/>
        </p:nvSpPr>
        <p:spPr>
          <a:xfrm>
            <a:off x="6125552" y="1653293"/>
            <a:ext cx="1683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IBIS-D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76FB42-ED36-4FB6-AF9A-DA99DE8B8BD4}"/>
              </a:ext>
            </a:extLst>
          </p:cNvPr>
          <p:cNvSpPr txBox="1"/>
          <p:nvPr/>
        </p:nvSpPr>
        <p:spPr>
          <a:xfrm>
            <a:off x="6342549" y="4152654"/>
            <a:ext cx="1041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??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59ADB682-8839-451B-9269-287AED03BA5D}"/>
              </a:ext>
            </a:extLst>
          </p:cNvPr>
          <p:cNvSpPr/>
          <p:nvPr/>
        </p:nvSpPr>
        <p:spPr>
          <a:xfrm>
            <a:off x="516055" y="1924628"/>
            <a:ext cx="3478689" cy="847864"/>
          </a:xfrm>
          <a:prstGeom prst="wedgeRectCallout">
            <a:avLst>
              <a:gd name="adj1" fmla="val 59014"/>
              <a:gd name="adj2" fmla="val 36718"/>
            </a:avLst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Opaque path conditions, may-write set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7309BCDF-6980-4614-8944-F15EB326586A}"/>
              </a:ext>
            </a:extLst>
          </p:cNvPr>
          <p:cNvSpPr/>
          <p:nvPr/>
        </p:nvSpPr>
        <p:spPr>
          <a:xfrm>
            <a:off x="1099521" y="5075984"/>
            <a:ext cx="2583051" cy="784322"/>
          </a:xfrm>
          <a:prstGeom prst="wedgeRectCallout">
            <a:avLst>
              <a:gd name="adj1" fmla="val 70841"/>
              <a:gd name="adj2" fmla="val -41935"/>
            </a:avLst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Alias imprecision 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31C627D4-818C-4DA9-82BF-F3228D2EAE20}"/>
              </a:ext>
            </a:extLst>
          </p:cNvPr>
          <p:cNvSpPr/>
          <p:nvPr/>
        </p:nvSpPr>
        <p:spPr>
          <a:xfrm>
            <a:off x="7756151" y="4451540"/>
            <a:ext cx="2979204" cy="847657"/>
          </a:xfrm>
          <a:prstGeom prst="wedgeRectCallout">
            <a:avLst>
              <a:gd name="adj1" fmla="val -65643"/>
              <a:gd name="adj2" fmla="val -39818"/>
            </a:avLst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Exploring all paths?</a:t>
            </a:r>
          </a:p>
        </p:txBody>
      </p:sp>
    </p:spTree>
    <p:extLst>
      <p:ext uri="{BB962C8B-B14F-4D97-AF65-F5344CB8AC3E}">
        <p14:creationId xmlns:p14="http://schemas.microsoft.com/office/powerpoint/2010/main" val="29442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6F8A-F63D-48A7-81C2-8DA688241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challenges uncovered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76C55-CB0F-465A-956F-548ECD67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08F1-C7FC-4802-AA5F-4713A7874EB2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AF5B1F-BC93-4C35-B53E-FC05CD64B7ED}"/>
              </a:ext>
            </a:extLst>
          </p:cNvPr>
          <p:cNvSpPr txBox="1"/>
          <p:nvPr/>
        </p:nvSpPr>
        <p:spPr>
          <a:xfrm>
            <a:off x="755554" y="1240959"/>
            <a:ext cx="5256140" cy="581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Symbolic execution?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2F049B-411D-4745-9C21-97D59C2E54A3}"/>
              </a:ext>
            </a:extLst>
          </p:cNvPr>
          <p:cNvSpPr txBox="1"/>
          <p:nvPr/>
        </p:nvSpPr>
        <p:spPr>
          <a:xfrm>
            <a:off x="6336593" y="1244041"/>
            <a:ext cx="4331407" cy="581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Safe instrumentation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07480B-DED7-4B3D-B2E5-336B84DB80A6}"/>
              </a:ext>
            </a:extLst>
          </p:cNvPr>
          <p:cNvCxnSpPr>
            <a:cxnSpLocks/>
          </p:cNvCxnSpPr>
          <p:nvPr/>
        </p:nvCxnSpPr>
        <p:spPr>
          <a:xfrm flipH="1">
            <a:off x="1229532" y="2574587"/>
            <a:ext cx="236103" cy="30667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2F28928-D0AF-4B78-9A37-09B2363C1803}"/>
              </a:ext>
            </a:extLst>
          </p:cNvPr>
          <p:cNvSpPr/>
          <p:nvPr/>
        </p:nvSpPr>
        <p:spPr>
          <a:xfrm>
            <a:off x="1363851" y="2696705"/>
            <a:ext cx="1668651" cy="1864963"/>
          </a:xfrm>
          <a:custGeom>
            <a:avLst/>
            <a:gdLst>
              <a:gd name="connsiteX0" fmla="*/ 0 w 1668651"/>
              <a:gd name="connsiteY0" fmla="*/ 1864963 h 1864963"/>
              <a:gd name="connsiteX1" fmla="*/ 790413 w 1668651"/>
              <a:gd name="connsiteY1" fmla="*/ 1482671 h 1864963"/>
              <a:gd name="connsiteX2" fmla="*/ 1183037 w 1668651"/>
              <a:gd name="connsiteY2" fmla="*/ 480448 h 1864963"/>
              <a:gd name="connsiteX3" fmla="*/ 1668651 w 1668651"/>
              <a:gd name="connsiteY3" fmla="*/ 0 h 1864963"/>
              <a:gd name="connsiteX4" fmla="*/ 1668651 w 1668651"/>
              <a:gd name="connsiteY4" fmla="*/ 0 h 1864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8651" h="1864963">
                <a:moveTo>
                  <a:pt x="0" y="1864963"/>
                </a:moveTo>
                <a:cubicBezTo>
                  <a:pt x="296620" y="1789193"/>
                  <a:pt x="593240" y="1713423"/>
                  <a:pt x="790413" y="1482671"/>
                </a:cubicBezTo>
                <a:cubicBezTo>
                  <a:pt x="987586" y="1251919"/>
                  <a:pt x="1036664" y="727560"/>
                  <a:pt x="1183037" y="480448"/>
                </a:cubicBezTo>
                <a:cubicBezTo>
                  <a:pt x="1329410" y="233336"/>
                  <a:pt x="1668651" y="0"/>
                  <a:pt x="1668651" y="0"/>
                </a:cubicBezTo>
                <a:lnTo>
                  <a:pt x="1668651" y="0"/>
                </a:lnTo>
              </a:path>
            </a:pathLst>
          </a:cu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C0A200A-DFA6-46EA-9C1E-E455B36180DA}"/>
              </a:ext>
            </a:extLst>
          </p:cNvPr>
          <p:cNvSpPr/>
          <p:nvPr/>
        </p:nvSpPr>
        <p:spPr>
          <a:xfrm>
            <a:off x="1363850" y="2696706"/>
            <a:ext cx="1730645" cy="2363216"/>
          </a:xfrm>
          <a:custGeom>
            <a:avLst/>
            <a:gdLst>
              <a:gd name="connsiteX0" fmla="*/ 0 w 1668651"/>
              <a:gd name="connsiteY0" fmla="*/ 1864963 h 1864963"/>
              <a:gd name="connsiteX1" fmla="*/ 790413 w 1668651"/>
              <a:gd name="connsiteY1" fmla="*/ 1482671 h 1864963"/>
              <a:gd name="connsiteX2" fmla="*/ 1183037 w 1668651"/>
              <a:gd name="connsiteY2" fmla="*/ 480448 h 1864963"/>
              <a:gd name="connsiteX3" fmla="*/ 1668651 w 1668651"/>
              <a:gd name="connsiteY3" fmla="*/ 0 h 1864963"/>
              <a:gd name="connsiteX4" fmla="*/ 1668651 w 1668651"/>
              <a:gd name="connsiteY4" fmla="*/ 0 h 1864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8651" h="1864963">
                <a:moveTo>
                  <a:pt x="0" y="1864963"/>
                </a:moveTo>
                <a:cubicBezTo>
                  <a:pt x="296620" y="1789193"/>
                  <a:pt x="593240" y="1713423"/>
                  <a:pt x="790413" y="1482671"/>
                </a:cubicBezTo>
                <a:cubicBezTo>
                  <a:pt x="987586" y="1251919"/>
                  <a:pt x="1036664" y="727560"/>
                  <a:pt x="1183037" y="480448"/>
                </a:cubicBezTo>
                <a:cubicBezTo>
                  <a:pt x="1329410" y="233336"/>
                  <a:pt x="1668651" y="0"/>
                  <a:pt x="1668651" y="0"/>
                </a:cubicBezTo>
                <a:lnTo>
                  <a:pt x="1668651" y="0"/>
                </a:lnTo>
              </a:path>
            </a:pathLst>
          </a:cu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E5FFBF8-E1EE-40C3-B26E-2F9AC0FC1068}"/>
              </a:ext>
            </a:extLst>
          </p:cNvPr>
          <p:cNvSpPr/>
          <p:nvPr/>
        </p:nvSpPr>
        <p:spPr>
          <a:xfrm>
            <a:off x="1347583" y="2696704"/>
            <a:ext cx="1824403" cy="2861472"/>
          </a:xfrm>
          <a:custGeom>
            <a:avLst/>
            <a:gdLst>
              <a:gd name="connsiteX0" fmla="*/ 0 w 1668651"/>
              <a:gd name="connsiteY0" fmla="*/ 1864963 h 1864963"/>
              <a:gd name="connsiteX1" fmla="*/ 790413 w 1668651"/>
              <a:gd name="connsiteY1" fmla="*/ 1482671 h 1864963"/>
              <a:gd name="connsiteX2" fmla="*/ 1183037 w 1668651"/>
              <a:gd name="connsiteY2" fmla="*/ 480448 h 1864963"/>
              <a:gd name="connsiteX3" fmla="*/ 1668651 w 1668651"/>
              <a:gd name="connsiteY3" fmla="*/ 0 h 1864963"/>
              <a:gd name="connsiteX4" fmla="*/ 1668651 w 1668651"/>
              <a:gd name="connsiteY4" fmla="*/ 0 h 1864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8651" h="1864963">
                <a:moveTo>
                  <a:pt x="0" y="1864963"/>
                </a:moveTo>
                <a:cubicBezTo>
                  <a:pt x="296620" y="1789193"/>
                  <a:pt x="593240" y="1713423"/>
                  <a:pt x="790413" y="1482671"/>
                </a:cubicBezTo>
                <a:cubicBezTo>
                  <a:pt x="987586" y="1251919"/>
                  <a:pt x="1036664" y="727560"/>
                  <a:pt x="1183037" y="480448"/>
                </a:cubicBezTo>
                <a:cubicBezTo>
                  <a:pt x="1329410" y="233336"/>
                  <a:pt x="1668651" y="0"/>
                  <a:pt x="1668651" y="0"/>
                </a:cubicBezTo>
                <a:lnTo>
                  <a:pt x="1668651" y="0"/>
                </a:lnTo>
              </a:path>
            </a:pathLst>
          </a:cu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93508E-4E50-4416-AF98-D9A34E2C3889}"/>
              </a:ext>
            </a:extLst>
          </p:cNvPr>
          <p:cNvCxnSpPr>
            <a:cxnSpLocks/>
          </p:cNvCxnSpPr>
          <p:nvPr/>
        </p:nvCxnSpPr>
        <p:spPr>
          <a:xfrm flipH="1">
            <a:off x="3110763" y="2655376"/>
            <a:ext cx="179274" cy="21568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047466-0CE6-4E30-88B5-7D270DBD6CFC}"/>
              </a:ext>
            </a:extLst>
          </p:cNvPr>
          <p:cNvSpPr/>
          <p:nvPr/>
        </p:nvSpPr>
        <p:spPr>
          <a:xfrm>
            <a:off x="7099347" y="2210552"/>
            <a:ext cx="769036" cy="12234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3A42B19B-5BE6-4EEB-8C3B-44F966212A57}"/>
              </a:ext>
            </a:extLst>
          </p:cNvPr>
          <p:cNvSpPr/>
          <p:nvPr/>
        </p:nvSpPr>
        <p:spPr>
          <a:xfrm rot="10800000">
            <a:off x="7156456" y="3217790"/>
            <a:ext cx="669851" cy="175146"/>
          </a:xfrm>
          <a:prstGeom prst="round2SameRect">
            <a:avLst>
              <a:gd name="adj1" fmla="val 29497"/>
              <a:gd name="adj2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93775A3-F6E1-4571-807C-5DED956B253E}"/>
              </a:ext>
            </a:extLst>
          </p:cNvPr>
          <p:cNvSpPr/>
          <p:nvPr/>
        </p:nvSpPr>
        <p:spPr>
          <a:xfrm>
            <a:off x="7142246" y="2261804"/>
            <a:ext cx="684061" cy="1145925"/>
          </a:xfrm>
          <a:prstGeom prst="roundRect">
            <a:avLst/>
          </a:prstGeom>
          <a:solidFill>
            <a:srgbClr val="00B050"/>
          </a:solidFill>
          <a:ln>
            <a:solidFill>
              <a:srgbClr val="129A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7754EDC-E827-4394-AC2D-DB0067E04958}"/>
              </a:ext>
            </a:extLst>
          </p:cNvPr>
          <p:cNvSpPr/>
          <p:nvPr/>
        </p:nvSpPr>
        <p:spPr>
          <a:xfrm>
            <a:off x="7099347" y="4243413"/>
            <a:ext cx="769036" cy="12234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98176482-3AB6-4734-87E8-F8E23BA30250}"/>
              </a:ext>
            </a:extLst>
          </p:cNvPr>
          <p:cNvSpPr/>
          <p:nvPr/>
        </p:nvSpPr>
        <p:spPr>
          <a:xfrm rot="10800000">
            <a:off x="7156456" y="5250651"/>
            <a:ext cx="669851" cy="175146"/>
          </a:xfrm>
          <a:prstGeom prst="round2SameRect">
            <a:avLst>
              <a:gd name="adj1" fmla="val 29497"/>
              <a:gd name="adj2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4E4851-7AD8-488C-9385-9AAA5F9AACED}"/>
              </a:ext>
            </a:extLst>
          </p:cNvPr>
          <p:cNvSpPr/>
          <p:nvPr/>
        </p:nvSpPr>
        <p:spPr>
          <a:xfrm>
            <a:off x="8741046" y="2366462"/>
            <a:ext cx="926756" cy="91159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49E02B-F9AD-420E-8B2E-394F19877ECC}"/>
              </a:ext>
            </a:extLst>
          </p:cNvPr>
          <p:cNvCxnSpPr>
            <a:cxnSpLocks/>
          </p:cNvCxnSpPr>
          <p:nvPr/>
        </p:nvCxnSpPr>
        <p:spPr>
          <a:xfrm>
            <a:off x="9204424" y="2076801"/>
            <a:ext cx="0" cy="29781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3A07A4-9F69-42F6-A52C-C4CFE3398EA1}"/>
              </a:ext>
            </a:extLst>
          </p:cNvPr>
          <p:cNvCxnSpPr>
            <a:cxnSpLocks/>
          </p:cNvCxnSpPr>
          <p:nvPr/>
        </p:nvCxnSpPr>
        <p:spPr>
          <a:xfrm>
            <a:off x="9057822" y="2046626"/>
            <a:ext cx="293205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73B2849-1C9B-4667-AA77-8F392914C7D2}"/>
              </a:ext>
            </a:extLst>
          </p:cNvPr>
          <p:cNvCxnSpPr>
            <a:cxnSpLocks/>
          </p:cNvCxnSpPr>
          <p:nvPr/>
        </p:nvCxnSpPr>
        <p:spPr>
          <a:xfrm flipH="1">
            <a:off x="9204424" y="3276632"/>
            <a:ext cx="1410" cy="52864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282590-E400-4A8D-9635-EC4F6B117C95}"/>
              </a:ext>
            </a:extLst>
          </p:cNvPr>
          <p:cNvCxnSpPr>
            <a:cxnSpLocks/>
          </p:cNvCxnSpPr>
          <p:nvPr/>
        </p:nvCxnSpPr>
        <p:spPr>
          <a:xfrm>
            <a:off x="9057822" y="3477284"/>
            <a:ext cx="293205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7179C2A-CE85-44DE-A8F3-FE79C2EC7CA3}"/>
              </a:ext>
            </a:extLst>
          </p:cNvPr>
          <p:cNvSpPr/>
          <p:nvPr/>
        </p:nvSpPr>
        <p:spPr>
          <a:xfrm>
            <a:off x="8728207" y="4453179"/>
            <a:ext cx="926756" cy="91159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04BB10-5BDE-4E89-99CA-9E22AD13B48A}"/>
              </a:ext>
            </a:extLst>
          </p:cNvPr>
          <p:cNvCxnSpPr>
            <a:cxnSpLocks/>
          </p:cNvCxnSpPr>
          <p:nvPr/>
        </p:nvCxnSpPr>
        <p:spPr>
          <a:xfrm>
            <a:off x="9191585" y="4163518"/>
            <a:ext cx="0" cy="29781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7B88E7-E8B5-496B-BC12-00765D54FC1C}"/>
              </a:ext>
            </a:extLst>
          </p:cNvPr>
          <p:cNvCxnSpPr>
            <a:cxnSpLocks/>
          </p:cNvCxnSpPr>
          <p:nvPr/>
        </p:nvCxnSpPr>
        <p:spPr>
          <a:xfrm>
            <a:off x="9044983" y="4133343"/>
            <a:ext cx="293205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2DA6767-4B51-4E2A-B2AC-C5D13702648A}"/>
              </a:ext>
            </a:extLst>
          </p:cNvPr>
          <p:cNvSpPr/>
          <p:nvPr/>
        </p:nvSpPr>
        <p:spPr>
          <a:xfrm>
            <a:off x="8728207" y="5364769"/>
            <a:ext cx="939588" cy="444786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EC6C5DD-6B2D-4A45-898D-FED8FD45A251}"/>
              </a:ext>
            </a:extLst>
          </p:cNvPr>
          <p:cNvCxnSpPr>
            <a:cxnSpLocks/>
          </p:cNvCxnSpPr>
          <p:nvPr/>
        </p:nvCxnSpPr>
        <p:spPr>
          <a:xfrm flipH="1">
            <a:off x="9190175" y="5812019"/>
            <a:ext cx="1410" cy="52864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350C055-0CE4-4475-B59C-ED319F47A5F1}"/>
              </a:ext>
            </a:extLst>
          </p:cNvPr>
          <p:cNvCxnSpPr>
            <a:cxnSpLocks/>
          </p:cNvCxnSpPr>
          <p:nvPr/>
        </p:nvCxnSpPr>
        <p:spPr>
          <a:xfrm>
            <a:off x="9043573" y="6012671"/>
            <a:ext cx="293205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6D83B1E-7334-4934-AD06-CA9B52E3F72A}"/>
              </a:ext>
            </a:extLst>
          </p:cNvPr>
          <p:cNvSpPr txBox="1"/>
          <p:nvPr/>
        </p:nvSpPr>
        <p:spPr>
          <a:xfrm>
            <a:off x="551852" y="3574535"/>
            <a:ext cx="67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454565-FF70-47FD-B026-B6390FCEB401}"/>
              </a:ext>
            </a:extLst>
          </p:cNvPr>
          <p:cNvSpPr txBox="1"/>
          <p:nvPr/>
        </p:nvSpPr>
        <p:spPr>
          <a:xfrm>
            <a:off x="1398041" y="5550352"/>
            <a:ext cx="192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Power failure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BF6ECF-E86A-402C-9CD4-EDB17F699AAC}"/>
              </a:ext>
            </a:extLst>
          </p:cNvPr>
          <p:cNvSpPr txBox="1"/>
          <p:nvPr/>
        </p:nvSpPr>
        <p:spPr>
          <a:xfrm>
            <a:off x="2898795" y="2201577"/>
            <a:ext cx="156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29A2F"/>
                </a:solidFill>
              </a:rPr>
              <a:t>Restart point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49FDDA-6759-4BFA-93F0-BCDBEFDFBADD}"/>
              </a:ext>
            </a:extLst>
          </p:cNvPr>
          <p:cNvSpPr txBox="1"/>
          <p:nvPr/>
        </p:nvSpPr>
        <p:spPr>
          <a:xfrm>
            <a:off x="3342314" y="3510865"/>
            <a:ext cx="91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Path’</a:t>
            </a:r>
          </a:p>
        </p:txBody>
      </p:sp>
    </p:spTree>
    <p:extLst>
      <p:ext uri="{BB962C8B-B14F-4D97-AF65-F5344CB8AC3E}">
        <p14:creationId xmlns:p14="http://schemas.microsoft.com/office/powerpoint/2010/main" val="223837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31" grpId="0" animBg="1"/>
      <p:bldP spid="36" grpId="0" animBg="1"/>
      <p:bldP spid="39" grpId="0"/>
      <p:bldP spid="40" grpId="0"/>
      <p:bldP spid="41" grpId="0"/>
      <p:bldP spid="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5CAC-2CD3-4E0E-8181-A15B15BC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more in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BCDB2-0D56-4BD9-9E8D-5FA9E2D01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of how IBIS-S integrates with differing execution models</a:t>
            </a:r>
          </a:p>
          <a:p>
            <a:r>
              <a:rPr lang="en-US" dirty="0"/>
              <a:t>Implementation details</a:t>
            </a:r>
          </a:p>
          <a:p>
            <a:r>
              <a:rPr lang="en-US" dirty="0"/>
              <a:t>More evaluation for both systems</a:t>
            </a:r>
          </a:p>
          <a:p>
            <a:r>
              <a:rPr lang="en-US" dirty="0"/>
              <a:t>Case studies of a selection of bugs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3959C-846B-482A-BC50-F3C60C7A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08F1-C7FC-4802-AA5F-4713A7874E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53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3354-9459-4900-AD52-7DE24197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7" y="289721"/>
            <a:ext cx="11336187" cy="735887"/>
          </a:xfrm>
        </p:spPr>
        <p:txBody>
          <a:bodyPr>
            <a:normAutofit/>
          </a:bodyPr>
          <a:lstStyle/>
          <a:p>
            <a:r>
              <a:rPr lang="en-US" dirty="0"/>
              <a:t>Summary and take-aways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E227-9DBB-4891-8F3A-583E51F6C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544" y="1241353"/>
            <a:ext cx="11280912" cy="282442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characterize I/O idempotence bugs, not addressed by prior systems, and find they exist in real code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IBIS-S provides information to programmers about hard-to-reason about I/O dependences</a:t>
            </a:r>
          </a:p>
          <a:p>
            <a:endParaRPr lang="en-US" dirty="0"/>
          </a:p>
          <a:p>
            <a:r>
              <a:rPr lang="en-US" dirty="0"/>
              <a:t>IBIS-D detects concrete bug instances when running on real energy-harvesting hardware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B6C29-66EA-4661-B942-C918A68F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08F1-C7FC-4802-AA5F-4713A7874EB2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16A42-37B6-4B9B-8219-9F2607AC9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2" y="5393679"/>
            <a:ext cx="2081853" cy="1327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94F07F-7C75-4E13-8E8B-44329569D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701" y="6075651"/>
            <a:ext cx="3067050" cy="7048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58263E-9675-4F92-9BCF-CEF3B84F7DFC}"/>
              </a:ext>
            </a:extLst>
          </p:cNvPr>
          <p:cNvSpPr txBox="1">
            <a:spLocks/>
          </p:cNvSpPr>
          <p:nvPr/>
        </p:nvSpPr>
        <p:spPr>
          <a:xfrm>
            <a:off x="1554548" y="4135022"/>
            <a:ext cx="8712573" cy="1487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I/O Dependent Idempotence Bugs in Intermittent 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B3CE73-11E2-472A-A627-8ABC85244389}"/>
              </a:ext>
            </a:extLst>
          </p:cNvPr>
          <p:cNvSpPr txBox="1"/>
          <p:nvPr/>
        </p:nvSpPr>
        <p:spPr>
          <a:xfrm>
            <a:off x="2452671" y="5613986"/>
            <a:ext cx="714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Milijana Surbatovich,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Limin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Jia, Brandon Lucia</a:t>
            </a:r>
          </a:p>
        </p:txBody>
      </p:sp>
    </p:spTree>
    <p:extLst>
      <p:ext uri="{BB962C8B-B14F-4D97-AF65-F5344CB8AC3E}">
        <p14:creationId xmlns:p14="http://schemas.microsoft.com/office/powerpoint/2010/main" val="102021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A531-5799-41A3-8833-CCEF8770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Intermittence in energy harvesting devices</a:t>
            </a:r>
          </a:p>
        </p:txBody>
      </p:sp>
      <p:sp>
        <p:nvSpPr>
          <p:cNvPr id="5" name="Sun 4">
            <a:extLst>
              <a:ext uri="{FF2B5EF4-FFF2-40B4-BE49-F238E27FC236}">
                <a16:creationId xmlns:a16="http://schemas.microsoft.com/office/drawing/2014/main" id="{5D738A5B-53B2-4258-8609-E15DB2903651}"/>
              </a:ext>
            </a:extLst>
          </p:cNvPr>
          <p:cNvSpPr/>
          <p:nvPr/>
        </p:nvSpPr>
        <p:spPr>
          <a:xfrm>
            <a:off x="7749137" y="1130029"/>
            <a:ext cx="2151822" cy="2057400"/>
          </a:xfrm>
          <a:prstGeom prst="su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AE9E61-ECDB-432D-B08A-CB5551FB0E3A}"/>
              </a:ext>
            </a:extLst>
          </p:cNvPr>
          <p:cNvSpPr/>
          <p:nvPr/>
        </p:nvSpPr>
        <p:spPr>
          <a:xfrm>
            <a:off x="4451112" y="3209607"/>
            <a:ext cx="769036" cy="12234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DCF099-7E84-4B5D-AB61-5C46B109E574}"/>
              </a:ext>
            </a:extLst>
          </p:cNvPr>
          <p:cNvSpPr/>
          <p:nvPr/>
        </p:nvSpPr>
        <p:spPr>
          <a:xfrm>
            <a:off x="5653306" y="2968970"/>
            <a:ext cx="173935" cy="18387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4A4225-192B-4338-8CE5-B596A55788A4}"/>
              </a:ext>
            </a:extLst>
          </p:cNvPr>
          <p:cNvSpPr/>
          <p:nvPr/>
        </p:nvSpPr>
        <p:spPr>
          <a:xfrm>
            <a:off x="5853745" y="2968970"/>
            <a:ext cx="173935" cy="18387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38AFC4-302D-4299-8CEB-7A000957B033}"/>
              </a:ext>
            </a:extLst>
          </p:cNvPr>
          <p:cNvSpPr/>
          <p:nvPr/>
        </p:nvSpPr>
        <p:spPr>
          <a:xfrm>
            <a:off x="6054184" y="2968970"/>
            <a:ext cx="173935" cy="18387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22147A-B5C4-4446-849D-8BF7D65D90FC}"/>
              </a:ext>
            </a:extLst>
          </p:cNvPr>
          <p:cNvSpPr/>
          <p:nvPr/>
        </p:nvSpPr>
        <p:spPr>
          <a:xfrm>
            <a:off x="5853744" y="3168581"/>
            <a:ext cx="173935" cy="18387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C7032E-D867-4934-8722-CAD3A733C7F4}"/>
              </a:ext>
            </a:extLst>
          </p:cNvPr>
          <p:cNvSpPr/>
          <p:nvPr/>
        </p:nvSpPr>
        <p:spPr>
          <a:xfrm>
            <a:off x="5853745" y="3368192"/>
            <a:ext cx="173935" cy="18387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1EFA807-DC73-4B48-9576-3DE270040946}"/>
              </a:ext>
            </a:extLst>
          </p:cNvPr>
          <p:cNvSpPr/>
          <p:nvPr/>
        </p:nvSpPr>
        <p:spPr>
          <a:xfrm>
            <a:off x="5653306" y="3368192"/>
            <a:ext cx="173935" cy="18387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04A1AF4-F768-4A02-855C-62FBDCE0486E}"/>
              </a:ext>
            </a:extLst>
          </p:cNvPr>
          <p:cNvSpPr/>
          <p:nvPr/>
        </p:nvSpPr>
        <p:spPr>
          <a:xfrm>
            <a:off x="5653306" y="3168581"/>
            <a:ext cx="173935" cy="18387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90954F6-6099-4608-846F-956883FE8FEC}"/>
              </a:ext>
            </a:extLst>
          </p:cNvPr>
          <p:cNvSpPr/>
          <p:nvPr/>
        </p:nvSpPr>
        <p:spPr>
          <a:xfrm>
            <a:off x="6054182" y="3168581"/>
            <a:ext cx="173935" cy="18387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7439BC2-AD80-4EBF-BDD5-9D6F61585EF7}"/>
              </a:ext>
            </a:extLst>
          </p:cNvPr>
          <p:cNvSpPr/>
          <p:nvPr/>
        </p:nvSpPr>
        <p:spPr>
          <a:xfrm>
            <a:off x="6054182" y="3368192"/>
            <a:ext cx="173935" cy="18387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CCEA29-2F8B-4CAD-B4EF-4F143AD8B297}"/>
              </a:ext>
            </a:extLst>
          </p:cNvPr>
          <p:cNvSpPr/>
          <p:nvPr/>
        </p:nvSpPr>
        <p:spPr>
          <a:xfrm>
            <a:off x="5633565" y="2942603"/>
            <a:ext cx="626165" cy="631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E6C2A24-92A5-404D-A724-346BE1D3F03C}"/>
              </a:ext>
            </a:extLst>
          </p:cNvPr>
          <p:cNvSpPr/>
          <p:nvPr/>
        </p:nvSpPr>
        <p:spPr>
          <a:xfrm>
            <a:off x="5237832" y="3580641"/>
            <a:ext cx="594379" cy="715126"/>
          </a:xfrm>
          <a:custGeom>
            <a:avLst/>
            <a:gdLst>
              <a:gd name="connsiteX0" fmla="*/ 462170 w 462170"/>
              <a:gd name="connsiteY0" fmla="*/ 0 h 596348"/>
              <a:gd name="connsiteX1" fmla="*/ 382657 w 462170"/>
              <a:gd name="connsiteY1" fmla="*/ 318052 h 596348"/>
              <a:gd name="connsiteX2" fmla="*/ 0 w 462170"/>
              <a:gd name="connsiteY2" fmla="*/ 596348 h 596348"/>
              <a:gd name="connsiteX3" fmla="*/ 0 w 462170"/>
              <a:gd name="connsiteY3" fmla="*/ 596348 h 596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170" h="596348">
                <a:moveTo>
                  <a:pt x="462170" y="0"/>
                </a:moveTo>
                <a:cubicBezTo>
                  <a:pt x="460927" y="109330"/>
                  <a:pt x="459685" y="218661"/>
                  <a:pt x="382657" y="318052"/>
                </a:cubicBezTo>
                <a:cubicBezTo>
                  <a:pt x="305629" y="417443"/>
                  <a:pt x="0" y="596348"/>
                  <a:pt x="0" y="596348"/>
                </a:cubicBezTo>
                <a:lnTo>
                  <a:pt x="0" y="596348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DEC8EA-DF5F-4860-BD9B-2F30A1E1E05F}"/>
              </a:ext>
            </a:extLst>
          </p:cNvPr>
          <p:cNvSpPr/>
          <p:nvPr/>
        </p:nvSpPr>
        <p:spPr>
          <a:xfrm>
            <a:off x="2146589" y="3260859"/>
            <a:ext cx="1603649" cy="1445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B40C14D-2ED6-49D1-875C-C64C745A34AF}"/>
              </a:ext>
            </a:extLst>
          </p:cNvPr>
          <p:cNvSpPr/>
          <p:nvPr/>
        </p:nvSpPr>
        <p:spPr>
          <a:xfrm>
            <a:off x="2372038" y="3488356"/>
            <a:ext cx="407504" cy="40750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64671D-4903-4301-B170-D54626AF9413}"/>
              </a:ext>
            </a:extLst>
          </p:cNvPr>
          <p:cNvCxnSpPr>
            <a:cxnSpLocks/>
          </p:cNvCxnSpPr>
          <p:nvPr/>
        </p:nvCxnSpPr>
        <p:spPr>
          <a:xfrm flipV="1">
            <a:off x="2436139" y="3423096"/>
            <a:ext cx="0" cy="538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18C468-3B69-41F8-B20D-7A06FD4522E9}"/>
              </a:ext>
            </a:extLst>
          </p:cNvPr>
          <p:cNvCxnSpPr>
            <a:cxnSpLocks/>
          </p:cNvCxnSpPr>
          <p:nvPr/>
        </p:nvCxnSpPr>
        <p:spPr>
          <a:xfrm flipV="1">
            <a:off x="2511335" y="3423096"/>
            <a:ext cx="0" cy="538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B42CBC-A83C-4099-8713-317C3AB0B580}"/>
              </a:ext>
            </a:extLst>
          </p:cNvPr>
          <p:cNvCxnSpPr>
            <a:cxnSpLocks/>
          </p:cNvCxnSpPr>
          <p:nvPr/>
        </p:nvCxnSpPr>
        <p:spPr>
          <a:xfrm flipV="1">
            <a:off x="2581707" y="3423096"/>
            <a:ext cx="0" cy="538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04BB75-F8E2-4005-9230-B4F56F52CE39}"/>
              </a:ext>
            </a:extLst>
          </p:cNvPr>
          <p:cNvCxnSpPr>
            <a:cxnSpLocks/>
          </p:cNvCxnSpPr>
          <p:nvPr/>
        </p:nvCxnSpPr>
        <p:spPr>
          <a:xfrm flipV="1">
            <a:off x="2646443" y="3423096"/>
            <a:ext cx="0" cy="538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579816F-0A70-4DF2-912E-2ACAC8418941}"/>
              </a:ext>
            </a:extLst>
          </p:cNvPr>
          <p:cNvCxnSpPr/>
          <p:nvPr/>
        </p:nvCxnSpPr>
        <p:spPr>
          <a:xfrm flipV="1">
            <a:off x="2779542" y="3727895"/>
            <a:ext cx="0" cy="843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F60A42A-E8A1-4D7E-B3B9-C070A1A88015}"/>
              </a:ext>
            </a:extLst>
          </p:cNvPr>
          <p:cNvCxnSpPr>
            <a:cxnSpLocks/>
          </p:cNvCxnSpPr>
          <p:nvPr/>
        </p:nvCxnSpPr>
        <p:spPr>
          <a:xfrm flipH="1">
            <a:off x="2317002" y="3565246"/>
            <a:ext cx="524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7C9ABFF-C5F3-4ED9-8190-D6DA6D3CAFC8}"/>
              </a:ext>
            </a:extLst>
          </p:cNvPr>
          <p:cNvCxnSpPr>
            <a:cxnSpLocks/>
          </p:cNvCxnSpPr>
          <p:nvPr/>
        </p:nvCxnSpPr>
        <p:spPr>
          <a:xfrm flipH="1">
            <a:off x="2317002" y="3630790"/>
            <a:ext cx="524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680E41-5EA2-49BC-96D5-7E08A7FE2B0B}"/>
              </a:ext>
            </a:extLst>
          </p:cNvPr>
          <p:cNvCxnSpPr>
            <a:cxnSpLocks/>
          </p:cNvCxnSpPr>
          <p:nvPr/>
        </p:nvCxnSpPr>
        <p:spPr>
          <a:xfrm flipH="1">
            <a:off x="2317002" y="3692108"/>
            <a:ext cx="524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2C179DA-5D5A-49E3-8942-F577CA7FC351}"/>
              </a:ext>
            </a:extLst>
          </p:cNvPr>
          <p:cNvCxnSpPr>
            <a:cxnSpLocks/>
          </p:cNvCxnSpPr>
          <p:nvPr/>
        </p:nvCxnSpPr>
        <p:spPr>
          <a:xfrm flipH="1">
            <a:off x="2317002" y="3770071"/>
            <a:ext cx="524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21BA5DA-39B7-406F-B4F3-327DC3D19544}"/>
              </a:ext>
            </a:extLst>
          </p:cNvPr>
          <p:cNvCxnSpPr>
            <a:cxnSpLocks/>
          </p:cNvCxnSpPr>
          <p:nvPr/>
        </p:nvCxnSpPr>
        <p:spPr>
          <a:xfrm flipH="1">
            <a:off x="2317002" y="3838279"/>
            <a:ext cx="524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C8EA507-A86F-497A-947C-CD6AF3E2FAB8}"/>
              </a:ext>
            </a:extLst>
          </p:cNvPr>
          <p:cNvCxnSpPr>
            <a:cxnSpLocks/>
          </p:cNvCxnSpPr>
          <p:nvPr/>
        </p:nvCxnSpPr>
        <p:spPr>
          <a:xfrm flipV="1">
            <a:off x="2722039" y="3423096"/>
            <a:ext cx="0" cy="538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06B2CF51-752C-4ED6-A8D9-420A6039B08D}"/>
              </a:ext>
            </a:extLst>
          </p:cNvPr>
          <p:cNvSpPr/>
          <p:nvPr/>
        </p:nvSpPr>
        <p:spPr>
          <a:xfrm>
            <a:off x="2841468" y="4238873"/>
            <a:ext cx="104771" cy="3917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3023FFE-9B39-4D0D-9503-9AF327684CEE}"/>
              </a:ext>
            </a:extLst>
          </p:cNvPr>
          <p:cNvSpPr/>
          <p:nvPr/>
        </p:nvSpPr>
        <p:spPr>
          <a:xfrm>
            <a:off x="2820546" y="4195315"/>
            <a:ext cx="135108" cy="149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Block Arc 50">
            <a:extLst>
              <a:ext uri="{FF2B5EF4-FFF2-40B4-BE49-F238E27FC236}">
                <a16:creationId xmlns:a16="http://schemas.microsoft.com/office/drawing/2014/main" id="{F617D8B8-DE16-40CA-8371-99C7AD5ED7AC}"/>
              </a:ext>
            </a:extLst>
          </p:cNvPr>
          <p:cNvSpPr/>
          <p:nvPr/>
        </p:nvSpPr>
        <p:spPr>
          <a:xfrm rot="5400000">
            <a:off x="2834697" y="4175346"/>
            <a:ext cx="246967" cy="186323"/>
          </a:xfrm>
          <a:prstGeom prst="blockArc">
            <a:avLst>
              <a:gd name="adj1" fmla="val 11973474"/>
              <a:gd name="adj2" fmla="val 20283526"/>
              <a:gd name="adj3" fmla="val 28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Block Arc 51">
            <a:extLst>
              <a:ext uri="{FF2B5EF4-FFF2-40B4-BE49-F238E27FC236}">
                <a16:creationId xmlns:a16="http://schemas.microsoft.com/office/drawing/2014/main" id="{08B1BF42-82E4-4689-A023-B628D3339B9C}"/>
              </a:ext>
            </a:extLst>
          </p:cNvPr>
          <p:cNvSpPr/>
          <p:nvPr/>
        </p:nvSpPr>
        <p:spPr>
          <a:xfrm rot="5400000">
            <a:off x="2753863" y="4109381"/>
            <a:ext cx="445661" cy="318251"/>
          </a:xfrm>
          <a:prstGeom prst="blockArc">
            <a:avLst>
              <a:gd name="adj1" fmla="val 11853674"/>
              <a:gd name="adj2" fmla="val 20413831"/>
              <a:gd name="adj3" fmla="val 16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Block Arc 52">
            <a:extLst>
              <a:ext uri="{FF2B5EF4-FFF2-40B4-BE49-F238E27FC236}">
                <a16:creationId xmlns:a16="http://schemas.microsoft.com/office/drawing/2014/main" id="{9C338A31-7D52-4430-A294-498E59BCFA40}"/>
              </a:ext>
            </a:extLst>
          </p:cNvPr>
          <p:cNvSpPr/>
          <p:nvPr/>
        </p:nvSpPr>
        <p:spPr>
          <a:xfrm rot="16200000">
            <a:off x="2687356" y="4182894"/>
            <a:ext cx="246967" cy="186323"/>
          </a:xfrm>
          <a:prstGeom prst="blockArc">
            <a:avLst>
              <a:gd name="adj1" fmla="val 11973474"/>
              <a:gd name="adj2" fmla="val 20283526"/>
              <a:gd name="adj3" fmla="val 28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Block Arc 53">
            <a:extLst>
              <a:ext uri="{FF2B5EF4-FFF2-40B4-BE49-F238E27FC236}">
                <a16:creationId xmlns:a16="http://schemas.microsoft.com/office/drawing/2014/main" id="{F531C0E5-6B87-4C46-950F-0F9439D85E9B}"/>
              </a:ext>
            </a:extLst>
          </p:cNvPr>
          <p:cNvSpPr/>
          <p:nvPr/>
        </p:nvSpPr>
        <p:spPr>
          <a:xfrm rot="16200000">
            <a:off x="2562508" y="4118803"/>
            <a:ext cx="445661" cy="318251"/>
          </a:xfrm>
          <a:prstGeom prst="blockArc">
            <a:avLst>
              <a:gd name="adj1" fmla="val 11853674"/>
              <a:gd name="adj2" fmla="val 20488422"/>
              <a:gd name="adj3" fmla="val 176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05A002D-FA9A-42DF-B6C7-3434E94F50A1}"/>
              </a:ext>
            </a:extLst>
          </p:cNvPr>
          <p:cNvSpPr/>
          <p:nvPr/>
        </p:nvSpPr>
        <p:spPr>
          <a:xfrm>
            <a:off x="3362653" y="3431969"/>
            <a:ext cx="147341" cy="655983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52E8BDB-9A43-48CF-9B84-E900D6C95E86}"/>
              </a:ext>
            </a:extLst>
          </p:cNvPr>
          <p:cNvSpPr/>
          <p:nvPr/>
        </p:nvSpPr>
        <p:spPr>
          <a:xfrm>
            <a:off x="3362653" y="3649205"/>
            <a:ext cx="147341" cy="4387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941D9C-807E-4493-9731-6BE66A515F49}"/>
              </a:ext>
            </a:extLst>
          </p:cNvPr>
          <p:cNvCxnSpPr>
            <a:cxnSpLocks/>
          </p:cNvCxnSpPr>
          <p:nvPr/>
        </p:nvCxnSpPr>
        <p:spPr>
          <a:xfrm flipH="1">
            <a:off x="3362653" y="3530529"/>
            <a:ext cx="487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F5FC57F-5DDA-4D59-B8BE-9A5CD106C5C5}"/>
              </a:ext>
            </a:extLst>
          </p:cNvPr>
          <p:cNvCxnSpPr>
            <a:cxnSpLocks/>
          </p:cNvCxnSpPr>
          <p:nvPr/>
        </p:nvCxnSpPr>
        <p:spPr>
          <a:xfrm flipH="1">
            <a:off x="3362653" y="3580641"/>
            <a:ext cx="487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8432D66-D5F1-4F63-A7BE-7C105F6C981A}"/>
              </a:ext>
            </a:extLst>
          </p:cNvPr>
          <p:cNvCxnSpPr>
            <a:cxnSpLocks/>
          </p:cNvCxnSpPr>
          <p:nvPr/>
        </p:nvCxnSpPr>
        <p:spPr>
          <a:xfrm flipH="1">
            <a:off x="3362653" y="3624035"/>
            <a:ext cx="487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54F4DDA-F00F-4CD1-AF49-E521AA5FD440}"/>
              </a:ext>
            </a:extLst>
          </p:cNvPr>
          <p:cNvCxnSpPr>
            <a:cxnSpLocks/>
          </p:cNvCxnSpPr>
          <p:nvPr/>
        </p:nvCxnSpPr>
        <p:spPr>
          <a:xfrm flipH="1">
            <a:off x="3362653" y="3676730"/>
            <a:ext cx="487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056FEC7-AA38-4906-A6F1-6A066075C76B}"/>
              </a:ext>
            </a:extLst>
          </p:cNvPr>
          <p:cNvCxnSpPr>
            <a:cxnSpLocks/>
          </p:cNvCxnSpPr>
          <p:nvPr/>
        </p:nvCxnSpPr>
        <p:spPr>
          <a:xfrm flipH="1">
            <a:off x="3362653" y="3723225"/>
            <a:ext cx="487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6D55648-46D8-439C-AE4D-BFC70A31FFA8}"/>
              </a:ext>
            </a:extLst>
          </p:cNvPr>
          <p:cNvCxnSpPr>
            <a:cxnSpLocks/>
          </p:cNvCxnSpPr>
          <p:nvPr/>
        </p:nvCxnSpPr>
        <p:spPr>
          <a:xfrm flipH="1">
            <a:off x="3362653" y="3773337"/>
            <a:ext cx="487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A30271A-C6F9-4C9E-A26E-A7D66A52ABB8}"/>
              </a:ext>
            </a:extLst>
          </p:cNvPr>
          <p:cNvCxnSpPr>
            <a:cxnSpLocks/>
          </p:cNvCxnSpPr>
          <p:nvPr/>
        </p:nvCxnSpPr>
        <p:spPr>
          <a:xfrm flipH="1">
            <a:off x="3362653" y="3816731"/>
            <a:ext cx="487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5465E55-49B4-46B4-9CE5-C66EF9633D0E}"/>
              </a:ext>
            </a:extLst>
          </p:cNvPr>
          <p:cNvCxnSpPr>
            <a:cxnSpLocks/>
          </p:cNvCxnSpPr>
          <p:nvPr/>
        </p:nvCxnSpPr>
        <p:spPr>
          <a:xfrm flipH="1">
            <a:off x="3362653" y="3869426"/>
            <a:ext cx="487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5B7FE24-ECF9-41ED-B622-7FE4B63E67FA}"/>
              </a:ext>
            </a:extLst>
          </p:cNvPr>
          <p:cNvCxnSpPr>
            <a:cxnSpLocks/>
          </p:cNvCxnSpPr>
          <p:nvPr/>
        </p:nvCxnSpPr>
        <p:spPr>
          <a:xfrm flipH="1">
            <a:off x="3362653" y="3919767"/>
            <a:ext cx="487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366673E-FFE3-4311-B375-86E85681AE36}"/>
              </a:ext>
            </a:extLst>
          </p:cNvPr>
          <p:cNvCxnSpPr>
            <a:cxnSpLocks/>
          </p:cNvCxnSpPr>
          <p:nvPr/>
        </p:nvCxnSpPr>
        <p:spPr>
          <a:xfrm flipH="1">
            <a:off x="3362653" y="3969879"/>
            <a:ext cx="487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7BD296E-04D6-4B1B-A5AC-BE559BB0654B}"/>
              </a:ext>
            </a:extLst>
          </p:cNvPr>
          <p:cNvCxnSpPr>
            <a:cxnSpLocks/>
          </p:cNvCxnSpPr>
          <p:nvPr/>
        </p:nvCxnSpPr>
        <p:spPr>
          <a:xfrm flipH="1">
            <a:off x="3362653" y="4013273"/>
            <a:ext cx="487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365E2C7-596D-4F0B-B9F5-0412F2A4F9F6}"/>
              </a:ext>
            </a:extLst>
          </p:cNvPr>
          <p:cNvCxnSpPr>
            <a:cxnSpLocks/>
          </p:cNvCxnSpPr>
          <p:nvPr/>
        </p:nvCxnSpPr>
        <p:spPr>
          <a:xfrm flipH="1">
            <a:off x="3362653" y="4065968"/>
            <a:ext cx="487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CB04D30B-A509-4721-984C-CB084B75A8CE}"/>
              </a:ext>
            </a:extLst>
          </p:cNvPr>
          <p:cNvSpPr/>
          <p:nvPr/>
        </p:nvSpPr>
        <p:spPr>
          <a:xfrm>
            <a:off x="3752550" y="4360783"/>
            <a:ext cx="712337" cy="175146"/>
          </a:xfrm>
          <a:custGeom>
            <a:avLst/>
            <a:gdLst>
              <a:gd name="connsiteX0" fmla="*/ 462170 w 462170"/>
              <a:gd name="connsiteY0" fmla="*/ 0 h 596348"/>
              <a:gd name="connsiteX1" fmla="*/ 382657 w 462170"/>
              <a:gd name="connsiteY1" fmla="*/ 318052 h 596348"/>
              <a:gd name="connsiteX2" fmla="*/ 0 w 462170"/>
              <a:gd name="connsiteY2" fmla="*/ 596348 h 596348"/>
              <a:gd name="connsiteX3" fmla="*/ 0 w 462170"/>
              <a:gd name="connsiteY3" fmla="*/ 596348 h 596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170" h="596348">
                <a:moveTo>
                  <a:pt x="462170" y="0"/>
                </a:moveTo>
                <a:cubicBezTo>
                  <a:pt x="460927" y="109330"/>
                  <a:pt x="459685" y="218661"/>
                  <a:pt x="382657" y="318052"/>
                </a:cubicBezTo>
                <a:cubicBezTo>
                  <a:pt x="305629" y="417443"/>
                  <a:pt x="0" y="596348"/>
                  <a:pt x="0" y="596348"/>
                </a:cubicBezTo>
                <a:lnTo>
                  <a:pt x="0" y="596348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peech Bubble: Rectangle 82">
            <a:extLst>
              <a:ext uri="{FF2B5EF4-FFF2-40B4-BE49-F238E27FC236}">
                <a16:creationId xmlns:a16="http://schemas.microsoft.com/office/drawing/2014/main" id="{EE0B4350-B379-4C8C-BB6A-2D31534BB2B1}"/>
              </a:ext>
            </a:extLst>
          </p:cNvPr>
          <p:cNvSpPr/>
          <p:nvPr/>
        </p:nvSpPr>
        <p:spPr>
          <a:xfrm>
            <a:off x="5025416" y="4706107"/>
            <a:ext cx="1603649" cy="409687"/>
          </a:xfrm>
          <a:prstGeom prst="wedgeRectCallout">
            <a:avLst>
              <a:gd name="adj1" fmla="val -51082"/>
              <a:gd name="adj2" fmla="val -12156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Energy Buffer</a:t>
            </a:r>
          </a:p>
        </p:txBody>
      </p:sp>
      <p:sp>
        <p:nvSpPr>
          <p:cNvPr id="84" name="Speech Bubble: Rectangle 83">
            <a:extLst>
              <a:ext uri="{FF2B5EF4-FFF2-40B4-BE49-F238E27FC236}">
                <a16:creationId xmlns:a16="http://schemas.microsoft.com/office/drawing/2014/main" id="{C0044F39-D060-410C-8178-29394711D951}"/>
              </a:ext>
            </a:extLst>
          </p:cNvPr>
          <p:cNvSpPr/>
          <p:nvPr/>
        </p:nvSpPr>
        <p:spPr>
          <a:xfrm>
            <a:off x="6352645" y="2261534"/>
            <a:ext cx="1337513" cy="409687"/>
          </a:xfrm>
          <a:prstGeom prst="wedgeRectCallout">
            <a:avLst>
              <a:gd name="adj1" fmla="val -73475"/>
              <a:gd name="adj2" fmla="val 895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Harvester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773AA72F-D3FA-410D-959D-0AD739A51656}"/>
              </a:ext>
            </a:extLst>
          </p:cNvPr>
          <p:cNvSpPr/>
          <p:nvPr/>
        </p:nvSpPr>
        <p:spPr>
          <a:xfrm>
            <a:off x="8459670" y="1336919"/>
            <a:ext cx="2955851" cy="2368746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3EEACA22-1418-426C-9EAA-63A7A5043664}"/>
              </a:ext>
            </a:extLst>
          </p:cNvPr>
          <p:cNvSpPr/>
          <p:nvPr/>
        </p:nvSpPr>
        <p:spPr>
          <a:xfrm rot="10800000">
            <a:off x="4508221" y="4216845"/>
            <a:ext cx="669851" cy="175146"/>
          </a:xfrm>
          <a:prstGeom prst="round2SameRect">
            <a:avLst>
              <a:gd name="adj1" fmla="val 29497"/>
              <a:gd name="adj2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6E1EE016-FE1A-46BB-B385-067233D46082}"/>
              </a:ext>
            </a:extLst>
          </p:cNvPr>
          <p:cNvSpPr/>
          <p:nvPr/>
        </p:nvSpPr>
        <p:spPr>
          <a:xfrm>
            <a:off x="4494011" y="3260859"/>
            <a:ext cx="684061" cy="1145925"/>
          </a:xfrm>
          <a:prstGeom prst="roundRect">
            <a:avLst/>
          </a:prstGeom>
          <a:solidFill>
            <a:srgbClr val="00B050"/>
          </a:solidFill>
          <a:ln>
            <a:solidFill>
              <a:srgbClr val="129A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Block Arc 60">
            <a:extLst>
              <a:ext uri="{FF2B5EF4-FFF2-40B4-BE49-F238E27FC236}">
                <a16:creationId xmlns:a16="http://schemas.microsoft.com/office/drawing/2014/main" id="{23A0D4CF-3BC9-4567-A666-F0898A552C93}"/>
              </a:ext>
            </a:extLst>
          </p:cNvPr>
          <p:cNvSpPr/>
          <p:nvPr/>
        </p:nvSpPr>
        <p:spPr>
          <a:xfrm rot="16861407">
            <a:off x="7479087" y="4788345"/>
            <a:ext cx="946298" cy="978014"/>
          </a:xfrm>
          <a:prstGeom prst="blockArc">
            <a:avLst>
              <a:gd name="adj1" fmla="val 1790758"/>
              <a:gd name="adj2" fmla="val 18562074"/>
              <a:gd name="adj3" fmla="val 1684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1EA94A-C961-4ED6-A41A-AD7A6057794D}"/>
              </a:ext>
            </a:extLst>
          </p:cNvPr>
          <p:cNvSpPr/>
          <p:nvPr/>
        </p:nvSpPr>
        <p:spPr>
          <a:xfrm>
            <a:off x="7863852" y="4708054"/>
            <a:ext cx="176767" cy="55912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4B376-0FB6-4705-913E-E36B1FA3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08F1-C7FC-4802-AA5F-4713A7874EB2}" type="slidenum">
              <a:rPr lang="en-US" smtClean="0"/>
              <a:t>3</a:t>
            </a:fld>
            <a:endParaRPr lang="en-US"/>
          </a:p>
        </p:txBody>
      </p:sp>
      <p:sp>
        <p:nvSpPr>
          <p:cNvPr id="63" name="Block Arc 62">
            <a:extLst>
              <a:ext uri="{FF2B5EF4-FFF2-40B4-BE49-F238E27FC236}">
                <a16:creationId xmlns:a16="http://schemas.microsoft.com/office/drawing/2014/main" id="{7D63E94C-5A69-45BB-86A4-5588F45E9615}"/>
              </a:ext>
            </a:extLst>
          </p:cNvPr>
          <p:cNvSpPr/>
          <p:nvPr/>
        </p:nvSpPr>
        <p:spPr>
          <a:xfrm rot="16861407">
            <a:off x="7479088" y="4786398"/>
            <a:ext cx="946298" cy="978014"/>
          </a:xfrm>
          <a:prstGeom prst="blockArc">
            <a:avLst>
              <a:gd name="adj1" fmla="val 1790758"/>
              <a:gd name="adj2" fmla="val 18562074"/>
              <a:gd name="adj3" fmla="val 16848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1DB9E07-7DBB-421D-B5B7-BF97D35A5F0F}"/>
              </a:ext>
            </a:extLst>
          </p:cNvPr>
          <p:cNvSpPr/>
          <p:nvPr/>
        </p:nvSpPr>
        <p:spPr>
          <a:xfrm>
            <a:off x="7863853" y="4706107"/>
            <a:ext cx="176767" cy="55912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peech Bubble: Rectangle 68">
            <a:extLst>
              <a:ext uri="{FF2B5EF4-FFF2-40B4-BE49-F238E27FC236}">
                <a16:creationId xmlns:a16="http://schemas.microsoft.com/office/drawing/2014/main" id="{FC60F3AE-3726-4EFF-AEA6-FFC7232CB6D1}"/>
              </a:ext>
            </a:extLst>
          </p:cNvPr>
          <p:cNvSpPr/>
          <p:nvPr/>
        </p:nvSpPr>
        <p:spPr>
          <a:xfrm>
            <a:off x="9245360" y="5302920"/>
            <a:ext cx="2506911" cy="735887"/>
          </a:xfrm>
          <a:prstGeom prst="wedgeRectCallout">
            <a:avLst>
              <a:gd name="adj1" fmla="val -72766"/>
              <a:gd name="adj2" fmla="val -801"/>
            </a:avLst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Powers on as energy is available</a:t>
            </a:r>
          </a:p>
        </p:txBody>
      </p:sp>
      <p:sp>
        <p:nvSpPr>
          <p:cNvPr id="82" name="Speech Bubble: Rectangle 81">
            <a:extLst>
              <a:ext uri="{FF2B5EF4-FFF2-40B4-BE49-F238E27FC236}">
                <a16:creationId xmlns:a16="http://schemas.microsoft.com/office/drawing/2014/main" id="{B8568B37-2458-4134-816F-9145EB0DA9D4}"/>
              </a:ext>
            </a:extLst>
          </p:cNvPr>
          <p:cNvSpPr/>
          <p:nvPr/>
        </p:nvSpPr>
        <p:spPr>
          <a:xfrm>
            <a:off x="343678" y="2589376"/>
            <a:ext cx="2167657" cy="409687"/>
          </a:xfrm>
          <a:prstGeom prst="wedgeRectCallout">
            <a:avLst>
              <a:gd name="adj1" fmla="val 32921"/>
              <a:gd name="adj2" fmla="val 99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Hardware platform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12DFF46C-D87E-4DD9-9D30-5C3ED3991D2B}"/>
              </a:ext>
            </a:extLst>
          </p:cNvPr>
          <p:cNvSpPr/>
          <p:nvPr/>
        </p:nvSpPr>
        <p:spPr>
          <a:xfrm>
            <a:off x="4491389" y="3262827"/>
            <a:ext cx="684061" cy="1145925"/>
          </a:xfrm>
          <a:prstGeom prst="roundRect">
            <a:avLst/>
          </a:prstGeom>
          <a:solidFill>
            <a:srgbClr val="00B050"/>
          </a:solidFill>
          <a:ln>
            <a:solidFill>
              <a:srgbClr val="129A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2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9" grpId="0" animBg="1"/>
      <p:bldP spid="59" grpId="1" animBg="1"/>
      <p:bldP spid="63" grpId="0" animBg="1"/>
      <p:bldP spid="64" grpId="0" animBg="1"/>
      <p:bldP spid="69" grpId="0" animBg="1"/>
      <p:bldP spid="85" grpId="0" animBg="1"/>
      <p:bldP spid="8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A531-5799-41A3-8833-CCEF8770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Intermittence in energy harvesting devices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EB35D236-E217-44B9-B7E2-0234896D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08F1-C7FC-4802-AA5F-4713A7874EB2}" type="slidenum">
              <a:rPr lang="en-US" smtClean="0"/>
              <a:t>4</a:t>
            </a:fld>
            <a:endParaRPr lang="en-US"/>
          </a:p>
        </p:txBody>
      </p:sp>
      <p:sp>
        <p:nvSpPr>
          <p:cNvPr id="78" name="Speech Bubble: Rectangle 77">
            <a:extLst>
              <a:ext uri="{FF2B5EF4-FFF2-40B4-BE49-F238E27FC236}">
                <a16:creationId xmlns:a16="http://schemas.microsoft.com/office/drawing/2014/main" id="{D453D6A7-6300-441E-8864-A0D717CC3ACF}"/>
              </a:ext>
            </a:extLst>
          </p:cNvPr>
          <p:cNvSpPr/>
          <p:nvPr/>
        </p:nvSpPr>
        <p:spPr>
          <a:xfrm>
            <a:off x="8750745" y="4045676"/>
            <a:ext cx="3159980" cy="854561"/>
          </a:xfrm>
          <a:prstGeom prst="wedgeRectCallout">
            <a:avLst>
              <a:gd name="adj1" fmla="val -55607"/>
              <a:gd name="adj2" fmla="val 39891"/>
            </a:avLst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Powers off at arbitrary program location</a:t>
            </a:r>
          </a:p>
        </p:txBody>
      </p:sp>
      <p:sp>
        <p:nvSpPr>
          <p:cNvPr id="85" name="Speech Bubble: Rectangle 84">
            <a:extLst>
              <a:ext uri="{FF2B5EF4-FFF2-40B4-BE49-F238E27FC236}">
                <a16:creationId xmlns:a16="http://schemas.microsoft.com/office/drawing/2014/main" id="{D7ECB9E1-577F-4574-B189-C3268FDDDB6D}"/>
              </a:ext>
            </a:extLst>
          </p:cNvPr>
          <p:cNvSpPr/>
          <p:nvPr/>
        </p:nvSpPr>
        <p:spPr>
          <a:xfrm>
            <a:off x="1878935" y="1426645"/>
            <a:ext cx="3159980" cy="854561"/>
          </a:xfrm>
          <a:prstGeom prst="wedgeRectCallout">
            <a:avLst>
              <a:gd name="adj1" fmla="val -17174"/>
              <a:gd name="adj2" fmla="val 123973"/>
            </a:avLst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Volatile state clears, persistent state remains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F2466DD5-9538-4A74-B669-39D399C0E19C}"/>
              </a:ext>
            </a:extLst>
          </p:cNvPr>
          <p:cNvSpPr/>
          <p:nvPr/>
        </p:nvSpPr>
        <p:spPr>
          <a:xfrm>
            <a:off x="4451112" y="3209607"/>
            <a:ext cx="769036" cy="12234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53DB09FA-C888-4BEC-94A2-9A0A2D998322}"/>
              </a:ext>
            </a:extLst>
          </p:cNvPr>
          <p:cNvSpPr/>
          <p:nvPr/>
        </p:nvSpPr>
        <p:spPr>
          <a:xfrm>
            <a:off x="5653306" y="2968970"/>
            <a:ext cx="173935" cy="18387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916104FC-586E-4218-9D36-1382D701881F}"/>
              </a:ext>
            </a:extLst>
          </p:cNvPr>
          <p:cNvSpPr/>
          <p:nvPr/>
        </p:nvSpPr>
        <p:spPr>
          <a:xfrm>
            <a:off x="5853745" y="2968970"/>
            <a:ext cx="173935" cy="18387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6769692-1C8A-46C2-AE16-5D28BD25F340}"/>
              </a:ext>
            </a:extLst>
          </p:cNvPr>
          <p:cNvSpPr/>
          <p:nvPr/>
        </p:nvSpPr>
        <p:spPr>
          <a:xfrm>
            <a:off x="6054184" y="2968970"/>
            <a:ext cx="173935" cy="18387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E6F764CA-AAFA-4F06-BAFF-624BCF1310BC}"/>
              </a:ext>
            </a:extLst>
          </p:cNvPr>
          <p:cNvSpPr/>
          <p:nvPr/>
        </p:nvSpPr>
        <p:spPr>
          <a:xfrm>
            <a:off x="5853744" y="3168581"/>
            <a:ext cx="173935" cy="18387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6FBEB003-5BE5-4C59-B998-B217058ECFF7}"/>
              </a:ext>
            </a:extLst>
          </p:cNvPr>
          <p:cNvSpPr/>
          <p:nvPr/>
        </p:nvSpPr>
        <p:spPr>
          <a:xfrm>
            <a:off x="5853745" y="3368192"/>
            <a:ext cx="173935" cy="18387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CFF270C3-688A-405E-BF3F-F3FBDEBA5365}"/>
              </a:ext>
            </a:extLst>
          </p:cNvPr>
          <p:cNvSpPr/>
          <p:nvPr/>
        </p:nvSpPr>
        <p:spPr>
          <a:xfrm>
            <a:off x="5653306" y="3368192"/>
            <a:ext cx="173935" cy="18387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6A9DADF4-419B-4083-BF77-BDA8C68B1156}"/>
              </a:ext>
            </a:extLst>
          </p:cNvPr>
          <p:cNvSpPr/>
          <p:nvPr/>
        </p:nvSpPr>
        <p:spPr>
          <a:xfrm>
            <a:off x="5653306" y="3168581"/>
            <a:ext cx="173935" cy="18387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19A856F7-4932-4B37-8CEC-45E6A22B7307}"/>
              </a:ext>
            </a:extLst>
          </p:cNvPr>
          <p:cNvSpPr/>
          <p:nvPr/>
        </p:nvSpPr>
        <p:spPr>
          <a:xfrm>
            <a:off x="6054182" y="3168581"/>
            <a:ext cx="173935" cy="18387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1F897989-BD80-49D2-A950-EFFB1962FE21}"/>
              </a:ext>
            </a:extLst>
          </p:cNvPr>
          <p:cNvSpPr/>
          <p:nvPr/>
        </p:nvSpPr>
        <p:spPr>
          <a:xfrm>
            <a:off x="6054182" y="3368192"/>
            <a:ext cx="173935" cy="18387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F4951F3-42AA-4090-A4DB-2C6437A7EF88}"/>
              </a:ext>
            </a:extLst>
          </p:cNvPr>
          <p:cNvSpPr/>
          <p:nvPr/>
        </p:nvSpPr>
        <p:spPr>
          <a:xfrm>
            <a:off x="5633565" y="2942603"/>
            <a:ext cx="626165" cy="631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CD6A2447-4C30-4129-946D-03BD0D4B5496}"/>
              </a:ext>
            </a:extLst>
          </p:cNvPr>
          <p:cNvSpPr/>
          <p:nvPr/>
        </p:nvSpPr>
        <p:spPr>
          <a:xfrm>
            <a:off x="5237832" y="3580641"/>
            <a:ext cx="594379" cy="715126"/>
          </a:xfrm>
          <a:custGeom>
            <a:avLst/>
            <a:gdLst>
              <a:gd name="connsiteX0" fmla="*/ 462170 w 462170"/>
              <a:gd name="connsiteY0" fmla="*/ 0 h 596348"/>
              <a:gd name="connsiteX1" fmla="*/ 382657 w 462170"/>
              <a:gd name="connsiteY1" fmla="*/ 318052 h 596348"/>
              <a:gd name="connsiteX2" fmla="*/ 0 w 462170"/>
              <a:gd name="connsiteY2" fmla="*/ 596348 h 596348"/>
              <a:gd name="connsiteX3" fmla="*/ 0 w 462170"/>
              <a:gd name="connsiteY3" fmla="*/ 596348 h 596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170" h="596348">
                <a:moveTo>
                  <a:pt x="462170" y="0"/>
                </a:moveTo>
                <a:cubicBezTo>
                  <a:pt x="460927" y="109330"/>
                  <a:pt x="459685" y="218661"/>
                  <a:pt x="382657" y="318052"/>
                </a:cubicBezTo>
                <a:cubicBezTo>
                  <a:pt x="305629" y="417443"/>
                  <a:pt x="0" y="596348"/>
                  <a:pt x="0" y="596348"/>
                </a:cubicBezTo>
                <a:lnTo>
                  <a:pt x="0" y="596348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6F28CF3-5125-4656-B175-ADA40AA72973}"/>
              </a:ext>
            </a:extLst>
          </p:cNvPr>
          <p:cNvSpPr/>
          <p:nvPr/>
        </p:nvSpPr>
        <p:spPr>
          <a:xfrm>
            <a:off x="2146589" y="3260859"/>
            <a:ext cx="1603649" cy="1445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79F1F263-4AD1-48A0-A644-E6E5D0342136}"/>
              </a:ext>
            </a:extLst>
          </p:cNvPr>
          <p:cNvSpPr/>
          <p:nvPr/>
        </p:nvSpPr>
        <p:spPr>
          <a:xfrm>
            <a:off x="2372038" y="3488356"/>
            <a:ext cx="407504" cy="40750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CD2F4E2-A096-4D57-B677-7F169A49E7AD}"/>
              </a:ext>
            </a:extLst>
          </p:cNvPr>
          <p:cNvCxnSpPr>
            <a:cxnSpLocks/>
          </p:cNvCxnSpPr>
          <p:nvPr/>
        </p:nvCxnSpPr>
        <p:spPr>
          <a:xfrm flipV="1">
            <a:off x="2436139" y="3423096"/>
            <a:ext cx="0" cy="538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8C93B69-4FA6-4129-B2EF-89649F2E44DE}"/>
              </a:ext>
            </a:extLst>
          </p:cNvPr>
          <p:cNvCxnSpPr>
            <a:cxnSpLocks/>
          </p:cNvCxnSpPr>
          <p:nvPr/>
        </p:nvCxnSpPr>
        <p:spPr>
          <a:xfrm flipV="1">
            <a:off x="2511335" y="3423096"/>
            <a:ext cx="0" cy="538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26B6655-A9AB-4ECD-9114-D9C9084EE4D1}"/>
              </a:ext>
            </a:extLst>
          </p:cNvPr>
          <p:cNvCxnSpPr>
            <a:cxnSpLocks/>
          </p:cNvCxnSpPr>
          <p:nvPr/>
        </p:nvCxnSpPr>
        <p:spPr>
          <a:xfrm flipV="1">
            <a:off x="2581707" y="3423096"/>
            <a:ext cx="0" cy="538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B246DD0-10F7-45F4-AB60-88A867627B7F}"/>
              </a:ext>
            </a:extLst>
          </p:cNvPr>
          <p:cNvCxnSpPr>
            <a:cxnSpLocks/>
          </p:cNvCxnSpPr>
          <p:nvPr/>
        </p:nvCxnSpPr>
        <p:spPr>
          <a:xfrm flipV="1">
            <a:off x="2646443" y="3423096"/>
            <a:ext cx="0" cy="538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DF4AE0E-9EA9-45F7-8243-40E3D16BF45A}"/>
              </a:ext>
            </a:extLst>
          </p:cNvPr>
          <p:cNvCxnSpPr/>
          <p:nvPr/>
        </p:nvCxnSpPr>
        <p:spPr>
          <a:xfrm flipV="1">
            <a:off x="2779542" y="3727895"/>
            <a:ext cx="0" cy="843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6A1E884-5394-4FAE-AEC5-288669953E24}"/>
              </a:ext>
            </a:extLst>
          </p:cNvPr>
          <p:cNvCxnSpPr>
            <a:cxnSpLocks/>
          </p:cNvCxnSpPr>
          <p:nvPr/>
        </p:nvCxnSpPr>
        <p:spPr>
          <a:xfrm flipH="1">
            <a:off x="2317002" y="3565246"/>
            <a:ext cx="524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DF5329E-2713-4FC6-84DF-391C8B127D04}"/>
              </a:ext>
            </a:extLst>
          </p:cNvPr>
          <p:cNvCxnSpPr>
            <a:cxnSpLocks/>
          </p:cNvCxnSpPr>
          <p:nvPr/>
        </p:nvCxnSpPr>
        <p:spPr>
          <a:xfrm flipH="1">
            <a:off x="2317002" y="3630790"/>
            <a:ext cx="524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9EC0C3A-4403-4B0E-A0B8-C7B68A899EE2}"/>
              </a:ext>
            </a:extLst>
          </p:cNvPr>
          <p:cNvCxnSpPr>
            <a:cxnSpLocks/>
          </p:cNvCxnSpPr>
          <p:nvPr/>
        </p:nvCxnSpPr>
        <p:spPr>
          <a:xfrm flipH="1">
            <a:off x="2317002" y="3692108"/>
            <a:ext cx="524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EB7BE72-B7A8-47A8-BAB1-7B616B13F95A}"/>
              </a:ext>
            </a:extLst>
          </p:cNvPr>
          <p:cNvCxnSpPr>
            <a:cxnSpLocks/>
          </p:cNvCxnSpPr>
          <p:nvPr/>
        </p:nvCxnSpPr>
        <p:spPr>
          <a:xfrm flipH="1">
            <a:off x="2317002" y="3770071"/>
            <a:ext cx="524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09EE552-937A-4BE3-A6FC-670FA5C3FA9A}"/>
              </a:ext>
            </a:extLst>
          </p:cNvPr>
          <p:cNvCxnSpPr>
            <a:cxnSpLocks/>
          </p:cNvCxnSpPr>
          <p:nvPr/>
        </p:nvCxnSpPr>
        <p:spPr>
          <a:xfrm flipH="1">
            <a:off x="2317002" y="3838279"/>
            <a:ext cx="524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98BACD6-3995-4096-BE81-B2AF7B771C63}"/>
              </a:ext>
            </a:extLst>
          </p:cNvPr>
          <p:cNvCxnSpPr>
            <a:cxnSpLocks/>
          </p:cNvCxnSpPr>
          <p:nvPr/>
        </p:nvCxnSpPr>
        <p:spPr>
          <a:xfrm flipV="1">
            <a:off x="2722039" y="3423096"/>
            <a:ext cx="0" cy="538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E1E85B29-33E1-413A-848C-9B359C4F8557}"/>
              </a:ext>
            </a:extLst>
          </p:cNvPr>
          <p:cNvSpPr/>
          <p:nvPr/>
        </p:nvSpPr>
        <p:spPr>
          <a:xfrm>
            <a:off x="2841468" y="4238873"/>
            <a:ext cx="104771" cy="3917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7C0F59CF-7B83-42D3-B9B7-B1052BB8DCA9}"/>
              </a:ext>
            </a:extLst>
          </p:cNvPr>
          <p:cNvSpPr/>
          <p:nvPr/>
        </p:nvSpPr>
        <p:spPr>
          <a:xfrm>
            <a:off x="2820546" y="4195315"/>
            <a:ext cx="135108" cy="149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Block Arc 136">
            <a:extLst>
              <a:ext uri="{FF2B5EF4-FFF2-40B4-BE49-F238E27FC236}">
                <a16:creationId xmlns:a16="http://schemas.microsoft.com/office/drawing/2014/main" id="{18E2B573-3A6E-44B7-A084-BC8ACF75BC6F}"/>
              </a:ext>
            </a:extLst>
          </p:cNvPr>
          <p:cNvSpPr/>
          <p:nvPr/>
        </p:nvSpPr>
        <p:spPr>
          <a:xfrm rot="5400000">
            <a:off x="2834697" y="4175346"/>
            <a:ext cx="246967" cy="186323"/>
          </a:xfrm>
          <a:prstGeom prst="blockArc">
            <a:avLst>
              <a:gd name="adj1" fmla="val 11973474"/>
              <a:gd name="adj2" fmla="val 20283526"/>
              <a:gd name="adj3" fmla="val 28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8" name="Block Arc 137">
            <a:extLst>
              <a:ext uri="{FF2B5EF4-FFF2-40B4-BE49-F238E27FC236}">
                <a16:creationId xmlns:a16="http://schemas.microsoft.com/office/drawing/2014/main" id="{D899C6E9-4440-4616-A3DC-B3025296AFBB}"/>
              </a:ext>
            </a:extLst>
          </p:cNvPr>
          <p:cNvSpPr/>
          <p:nvPr/>
        </p:nvSpPr>
        <p:spPr>
          <a:xfrm rot="5400000">
            <a:off x="2753863" y="4109381"/>
            <a:ext cx="445661" cy="318251"/>
          </a:xfrm>
          <a:prstGeom prst="blockArc">
            <a:avLst>
              <a:gd name="adj1" fmla="val 11853674"/>
              <a:gd name="adj2" fmla="val 20413831"/>
              <a:gd name="adj3" fmla="val 16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9" name="Block Arc 138">
            <a:extLst>
              <a:ext uri="{FF2B5EF4-FFF2-40B4-BE49-F238E27FC236}">
                <a16:creationId xmlns:a16="http://schemas.microsoft.com/office/drawing/2014/main" id="{920CE4EE-09F9-40E3-93D7-7E72D9292039}"/>
              </a:ext>
            </a:extLst>
          </p:cNvPr>
          <p:cNvSpPr/>
          <p:nvPr/>
        </p:nvSpPr>
        <p:spPr>
          <a:xfrm rot="16200000">
            <a:off x="2687356" y="4182894"/>
            <a:ext cx="246967" cy="186323"/>
          </a:xfrm>
          <a:prstGeom prst="blockArc">
            <a:avLst>
              <a:gd name="adj1" fmla="val 11973474"/>
              <a:gd name="adj2" fmla="val 20283526"/>
              <a:gd name="adj3" fmla="val 28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0" name="Block Arc 139">
            <a:extLst>
              <a:ext uri="{FF2B5EF4-FFF2-40B4-BE49-F238E27FC236}">
                <a16:creationId xmlns:a16="http://schemas.microsoft.com/office/drawing/2014/main" id="{72054E73-A4ED-41C2-82BC-BE1A1CDA8A8E}"/>
              </a:ext>
            </a:extLst>
          </p:cNvPr>
          <p:cNvSpPr/>
          <p:nvPr/>
        </p:nvSpPr>
        <p:spPr>
          <a:xfrm rot="16200000">
            <a:off x="2562508" y="4118803"/>
            <a:ext cx="445661" cy="318251"/>
          </a:xfrm>
          <a:prstGeom prst="blockArc">
            <a:avLst>
              <a:gd name="adj1" fmla="val 11853674"/>
              <a:gd name="adj2" fmla="val 20488422"/>
              <a:gd name="adj3" fmla="val 176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BE6211AA-10A8-4278-9FCA-C7A436CE9DD8}"/>
              </a:ext>
            </a:extLst>
          </p:cNvPr>
          <p:cNvSpPr/>
          <p:nvPr/>
        </p:nvSpPr>
        <p:spPr>
          <a:xfrm>
            <a:off x="3362653" y="3431969"/>
            <a:ext cx="147341" cy="655983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E7484801-A734-4831-9583-A9C29DBAEE51}"/>
              </a:ext>
            </a:extLst>
          </p:cNvPr>
          <p:cNvSpPr/>
          <p:nvPr/>
        </p:nvSpPr>
        <p:spPr>
          <a:xfrm>
            <a:off x="3362653" y="3649205"/>
            <a:ext cx="147341" cy="4387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678F554-01D9-4F86-A967-8BA187C2F55B}"/>
              </a:ext>
            </a:extLst>
          </p:cNvPr>
          <p:cNvCxnSpPr>
            <a:cxnSpLocks/>
          </p:cNvCxnSpPr>
          <p:nvPr/>
        </p:nvCxnSpPr>
        <p:spPr>
          <a:xfrm flipH="1">
            <a:off x="3362653" y="3530529"/>
            <a:ext cx="487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E72E1E1-2112-4F8D-9EAF-35E2E32EE40E}"/>
              </a:ext>
            </a:extLst>
          </p:cNvPr>
          <p:cNvCxnSpPr>
            <a:cxnSpLocks/>
          </p:cNvCxnSpPr>
          <p:nvPr/>
        </p:nvCxnSpPr>
        <p:spPr>
          <a:xfrm flipH="1">
            <a:off x="3362653" y="3580641"/>
            <a:ext cx="487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3A15C79-1B70-405E-B747-4B24CE97CBB3}"/>
              </a:ext>
            </a:extLst>
          </p:cNvPr>
          <p:cNvCxnSpPr>
            <a:cxnSpLocks/>
          </p:cNvCxnSpPr>
          <p:nvPr/>
        </p:nvCxnSpPr>
        <p:spPr>
          <a:xfrm flipH="1">
            <a:off x="3362653" y="3624035"/>
            <a:ext cx="487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FE2B2B9-4C0F-4DD1-95BF-9798D4EA3016}"/>
              </a:ext>
            </a:extLst>
          </p:cNvPr>
          <p:cNvCxnSpPr>
            <a:cxnSpLocks/>
          </p:cNvCxnSpPr>
          <p:nvPr/>
        </p:nvCxnSpPr>
        <p:spPr>
          <a:xfrm flipH="1">
            <a:off x="3362653" y="3676730"/>
            <a:ext cx="487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1813F1FA-71F1-4427-8729-3FC348E57FA9}"/>
              </a:ext>
            </a:extLst>
          </p:cNvPr>
          <p:cNvCxnSpPr>
            <a:cxnSpLocks/>
          </p:cNvCxnSpPr>
          <p:nvPr/>
        </p:nvCxnSpPr>
        <p:spPr>
          <a:xfrm flipH="1">
            <a:off x="3362653" y="3723225"/>
            <a:ext cx="487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3BEF9EC-C1DE-44C9-901E-A63E870631A9}"/>
              </a:ext>
            </a:extLst>
          </p:cNvPr>
          <p:cNvCxnSpPr>
            <a:cxnSpLocks/>
          </p:cNvCxnSpPr>
          <p:nvPr/>
        </p:nvCxnSpPr>
        <p:spPr>
          <a:xfrm flipH="1">
            <a:off x="3362653" y="3773337"/>
            <a:ext cx="487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FAE085E-F853-4D57-86CD-6B64F815257F}"/>
              </a:ext>
            </a:extLst>
          </p:cNvPr>
          <p:cNvCxnSpPr>
            <a:cxnSpLocks/>
          </p:cNvCxnSpPr>
          <p:nvPr/>
        </p:nvCxnSpPr>
        <p:spPr>
          <a:xfrm flipH="1">
            <a:off x="3362653" y="3816731"/>
            <a:ext cx="487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81476DF-433A-43BD-A917-BD1EAE63B77D}"/>
              </a:ext>
            </a:extLst>
          </p:cNvPr>
          <p:cNvCxnSpPr>
            <a:cxnSpLocks/>
          </p:cNvCxnSpPr>
          <p:nvPr/>
        </p:nvCxnSpPr>
        <p:spPr>
          <a:xfrm flipH="1">
            <a:off x="3362653" y="3869426"/>
            <a:ext cx="487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F21BBB8-0746-42C5-8AA2-9E2E67BDE5AD}"/>
              </a:ext>
            </a:extLst>
          </p:cNvPr>
          <p:cNvCxnSpPr>
            <a:cxnSpLocks/>
          </p:cNvCxnSpPr>
          <p:nvPr/>
        </p:nvCxnSpPr>
        <p:spPr>
          <a:xfrm flipH="1">
            <a:off x="3362653" y="3919767"/>
            <a:ext cx="487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1B96347-A668-407E-A48E-816A2872D5BF}"/>
              </a:ext>
            </a:extLst>
          </p:cNvPr>
          <p:cNvCxnSpPr>
            <a:cxnSpLocks/>
          </p:cNvCxnSpPr>
          <p:nvPr/>
        </p:nvCxnSpPr>
        <p:spPr>
          <a:xfrm flipH="1">
            <a:off x="3362653" y="3969879"/>
            <a:ext cx="487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409408F-AF69-4BD7-9C25-3779BD688CD3}"/>
              </a:ext>
            </a:extLst>
          </p:cNvPr>
          <p:cNvCxnSpPr>
            <a:cxnSpLocks/>
          </p:cNvCxnSpPr>
          <p:nvPr/>
        </p:nvCxnSpPr>
        <p:spPr>
          <a:xfrm flipH="1">
            <a:off x="3362653" y="4013273"/>
            <a:ext cx="487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4E46EF5E-0BA6-48DD-9CF9-BBAA02F62D21}"/>
              </a:ext>
            </a:extLst>
          </p:cNvPr>
          <p:cNvCxnSpPr>
            <a:cxnSpLocks/>
          </p:cNvCxnSpPr>
          <p:nvPr/>
        </p:nvCxnSpPr>
        <p:spPr>
          <a:xfrm flipH="1">
            <a:off x="3362653" y="4065968"/>
            <a:ext cx="487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A22316D0-FEFC-4BFB-BF23-C49621373F6C}"/>
              </a:ext>
            </a:extLst>
          </p:cNvPr>
          <p:cNvSpPr/>
          <p:nvPr/>
        </p:nvSpPr>
        <p:spPr>
          <a:xfrm>
            <a:off x="3752550" y="4360783"/>
            <a:ext cx="712337" cy="175146"/>
          </a:xfrm>
          <a:custGeom>
            <a:avLst/>
            <a:gdLst>
              <a:gd name="connsiteX0" fmla="*/ 462170 w 462170"/>
              <a:gd name="connsiteY0" fmla="*/ 0 h 596348"/>
              <a:gd name="connsiteX1" fmla="*/ 382657 w 462170"/>
              <a:gd name="connsiteY1" fmla="*/ 318052 h 596348"/>
              <a:gd name="connsiteX2" fmla="*/ 0 w 462170"/>
              <a:gd name="connsiteY2" fmla="*/ 596348 h 596348"/>
              <a:gd name="connsiteX3" fmla="*/ 0 w 462170"/>
              <a:gd name="connsiteY3" fmla="*/ 596348 h 596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170" h="596348">
                <a:moveTo>
                  <a:pt x="462170" y="0"/>
                </a:moveTo>
                <a:cubicBezTo>
                  <a:pt x="460927" y="109330"/>
                  <a:pt x="459685" y="218661"/>
                  <a:pt x="382657" y="318052"/>
                </a:cubicBezTo>
                <a:cubicBezTo>
                  <a:pt x="305629" y="417443"/>
                  <a:pt x="0" y="596348"/>
                  <a:pt x="0" y="596348"/>
                </a:cubicBezTo>
                <a:lnTo>
                  <a:pt x="0" y="596348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Speech Bubble: Rectangle 155">
            <a:extLst>
              <a:ext uri="{FF2B5EF4-FFF2-40B4-BE49-F238E27FC236}">
                <a16:creationId xmlns:a16="http://schemas.microsoft.com/office/drawing/2014/main" id="{D9817C38-6D0B-432A-9213-729718222FFB}"/>
              </a:ext>
            </a:extLst>
          </p:cNvPr>
          <p:cNvSpPr/>
          <p:nvPr/>
        </p:nvSpPr>
        <p:spPr>
          <a:xfrm>
            <a:off x="5025416" y="4706107"/>
            <a:ext cx="1603649" cy="409687"/>
          </a:xfrm>
          <a:prstGeom prst="wedgeRectCallout">
            <a:avLst>
              <a:gd name="adj1" fmla="val -51082"/>
              <a:gd name="adj2" fmla="val -12156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Energy Buffer</a:t>
            </a:r>
          </a:p>
        </p:txBody>
      </p:sp>
      <p:sp>
        <p:nvSpPr>
          <p:cNvPr id="157" name="Speech Bubble: Rectangle 156">
            <a:extLst>
              <a:ext uri="{FF2B5EF4-FFF2-40B4-BE49-F238E27FC236}">
                <a16:creationId xmlns:a16="http://schemas.microsoft.com/office/drawing/2014/main" id="{3CE12813-A02E-4FBF-B8A5-1DB0BB016397}"/>
              </a:ext>
            </a:extLst>
          </p:cNvPr>
          <p:cNvSpPr/>
          <p:nvPr/>
        </p:nvSpPr>
        <p:spPr>
          <a:xfrm>
            <a:off x="6352645" y="2261534"/>
            <a:ext cx="1337513" cy="409687"/>
          </a:xfrm>
          <a:prstGeom prst="wedgeRectCallout">
            <a:avLst>
              <a:gd name="adj1" fmla="val -73475"/>
              <a:gd name="adj2" fmla="val 895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Harvester</a:t>
            </a:r>
          </a:p>
        </p:txBody>
      </p:sp>
      <p:sp>
        <p:nvSpPr>
          <p:cNvPr id="158" name="Rectangle: Top Corners Rounded 157">
            <a:extLst>
              <a:ext uri="{FF2B5EF4-FFF2-40B4-BE49-F238E27FC236}">
                <a16:creationId xmlns:a16="http://schemas.microsoft.com/office/drawing/2014/main" id="{75FDA545-1F69-403A-98CD-1011CD4770F7}"/>
              </a:ext>
            </a:extLst>
          </p:cNvPr>
          <p:cNvSpPr/>
          <p:nvPr/>
        </p:nvSpPr>
        <p:spPr>
          <a:xfrm rot="10800000">
            <a:off x="4508221" y="4216845"/>
            <a:ext cx="669851" cy="175146"/>
          </a:xfrm>
          <a:prstGeom prst="round2SameRect">
            <a:avLst>
              <a:gd name="adj1" fmla="val 29497"/>
              <a:gd name="adj2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51C34B75-2ADB-4935-A7F8-60597EFE0D04}"/>
              </a:ext>
            </a:extLst>
          </p:cNvPr>
          <p:cNvSpPr/>
          <p:nvPr/>
        </p:nvSpPr>
        <p:spPr>
          <a:xfrm>
            <a:off x="4481693" y="3246066"/>
            <a:ext cx="684061" cy="1145925"/>
          </a:xfrm>
          <a:prstGeom prst="roundRect">
            <a:avLst/>
          </a:prstGeom>
          <a:solidFill>
            <a:srgbClr val="00B050"/>
          </a:solidFill>
          <a:ln>
            <a:solidFill>
              <a:srgbClr val="129A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Block Arc 159">
            <a:extLst>
              <a:ext uri="{FF2B5EF4-FFF2-40B4-BE49-F238E27FC236}">
                <a16:creationId xmlns:a16="http://schemas.microsoft.com/office/drawing/2014/main" id="{01868794-BA81-426D-B725-5A80234D3A1F}"/>
              </a:ext>
            </a:extLst>
          </p:cNvPr>
          <p:cNvSpPr/>
          <p:nvPr/>
        </p:nvSpPr>
        <p:spPr>
          <a:xfrm rot="16861407">
            <a:off x="7479087" y="4788345"/>
            <a:ext cx="946298" cy="978014"/>
          </a:xfrm>
          <a:prstGeom prst="blockArc">
            <a:avLst>
              <a:gd name="adj1" fmla="val 1790758"/>
              <a:gd name="adj2" fmla="val 18562074"/>
              <a:gd name="adj3" fmla="val 1684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5333C69-666A-463D-AAEA-AA1285B9BE12}"/>
              </a:ext>
            </a:extLst>
          </p:cNvPr>
          <p:cNvSpPr/>
          <p:nvPr/>
        </p:nvSpPr>
        <p:spPr>
          <a:xfrm>
            <a:off x="7863852" y="4708054"/>
            <a:ext cx="176767" cy="55912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Block Arc 161">
            <a:extLst>
              <a:ext uri="{FF2B5EF4-FFF2-40B4-BE49-F238E27FC236}">
                <a16:creationId xmlns:a16="http://schemas.microsoft.com/office/drawing/2014/main" id="{98B86D9E-77DC-433F-BABD-9D5178F7E07B}"/>
              </a:ext>
            </a:extLst>
          </p:cNvPr>
          <p:cNvSpPr/>
          <p:nvPr/>
        </p:nvSpPr>
        <p:spPr>
          <a:xfrm rot="16861407">
            <a:off x="7479088" y="4786398"/>
            <a:ext cx="946298" cy="978014"/>
          </a:xfrm>
          <a:prstGeom prst="blockArc">
            <a:avLst>
              <a:gd name="adj1" fmla="val 1790758"/>
              <a:gd name="adj2" fmla="val 18562074"/>
              <a:gd name="adj3" fmla="val 16848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6E6A8C2-0067-4A4D-ACDA-C4DA7C45C235}"/>
              </a:ext>
            </a:extLst>
          </p:cNvPr>
          <p:cNvSpPr/>
          <p:nvPr/>
        </p:nvSpPr>
        <p:spPr>
          <a:xfrm>
            <a:off x="7863853" y="4706107"/>
            <a:ext cx="176767" cy="55912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Speech Bubble: Rectangle 163">
            <a:extLst>
              <a:ext uri="{FF2B5EF4-FFF2-40B4-BE49-F238E27FC236}">
                <a16:creationId xmlns:a16="http://schemas.microsoft.com/office/drawing/2014/main" id="{C760A958-5BD9-4AD1-98C7-D38AB5754F0E}"/>
              </a:ext>
            </a:extLst>
          </p:cNvPr>
          <p:cNvSpPr/>
          <p:nvPr/>
        </p:nvSpPr>
        <p:spPr>
          <a:xfrm>
            <a:off x="343678" y="2589376"/>
            <a:ext cx="2167657" cy="409687"/>
          </a:xfrm>
          <a:prstGeom prst="wedgeRectCallout">
            <a:avLst>
              <a:gd name="adj1" fmla="val 32921"/>
              <a:gd name="adj2" fmla="val 99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Hardware platform</a:t>
            </a:r>
          </a:p>
        </p:txBody>
      </p:sp>
      <p:sp>
        <p:nvSpPr>
          <p:cNvPr id="165" name="Sun 164">
            <a:extLst>
              <a:ext uri="{FF2B5EF4-FFF2-40B4-BE49-F238E27FC236}">
                <a16:creationId xmlns:a16="http://schemas.microsoft.com/office/drawing/2014/main" id="{70C29B80-5422-4E50-AA56-99B6CC2A81EA}"/>
              </a:ext>
            </a:extLst>
          </p:cNvPr>
          <p:cNvSpPr/>
          <p:nvPr/>
        </p:nvSpPr>
        <p:spPr>
          <a:xfrm>
            <a:off x="7749137" y="1130029"/>
            <a:ext cx="2151822" cy="2057400"/>
          </a:xfrm>
          <a:prstGeom prst="su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Cloud 165">
            <a:extLst>
              <a:ext uri="{FF2B5EF4-FFF2-40B4-BE49-F238E27FC236}">
                <a16:creationId xmlns:a16="http://schemas.microsoft.com/office/drawing/2014/main" id="{44CBE65D-B35A-42B6-AD41-BA435468CEBB}"/>
              </a:ext>
            </a:extLst>
          </p:cNvPr>
          <p:cNvSpPr/>
          <p:nvPr/>
        </p:nvSpPr>
        <p:spPr>
          <a:xfrm>
            <a:off x="8459670" y="1336919"/>
            <a:ext cx="2955851" cy="2368746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5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5" grpId="0" animBg="1"/>
      <p:bldP spid="159" grpId="0" animBg="1"/>
      <p:bldP spid="162" grpId="0" animBg="1"/>
      <p:bldP spid="163" grpId="0" animBg="1"/>
      <p:bldP spid="1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B47B35A8-AEC0-4D3E-9A9D-D17B5A6B1A91}"/>
              </a:ext>
            </a:extLst>
          </p:cNvPr>
          <p:cNvSpPr/>
          <p:nvPr/>
        </p:nvSpPr>
        <p:spPr>
          <a:xfrm>
            <a:off x="7977406" y="3627237"/>
            <a:ext cx="1826542" cy="172693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B</a:t>
            </a:r>
            <a:endParaRPr lang="en-US" sz="4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17DE6A6-1B28-4265-9A14-413FEC967938}"/>
              </a:ext>
            </a:extLst>
          </p:cNvPr>
          <p:cNvSpPr txBox="1"/>
          <p:nvPr/>
        </p:nvSpPr>
        <p:spPr>
          <a:xfrm>
            <a:off x="8522931" y="4237337"/>
            <a:ext cx="84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:= y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3C0C2A1-FF8B-4E0A-B437-33E5EBB11ECF}"/>
              </a:ext>
            </a:extLst>
          </p:cNvPr>
          <p:cNvSpPr txBox="1"/>
          <p:nvPr/>
        </p:nvSpPr>
        <p:spPr>
          <a:xfrm>
            <a:off x="8522931" y="4801173"/>
            <a:ext cx="84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:= 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76453-2652-4D86-AFA2-27D89BCB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 intermittent execution causes bugs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E841ADB-2639-4AB6-9153-DD6E9DEC5C48}"/>
              </a:ext>
            </a:extLst>
          </p:cNvPr>
          <p:cNvSpPr/>
          <p:nvPr/>
        </p:nvSpPr>
        <p:spPr>
          <a:xfrm>
            <a:off x="3651681" y="3424567"/>
            <a:ext cx="926756" cy="911590"/>
          </a:xfrm>
          <a:custGeom>
            <a:avLst/>
            <a:gdLst>
              <a:gd name="connsiteX0" fmla="*/ 0 w 1629295"/>
              <a:gd name="connsiteY0" fmla="*/ 1113905 h 1141614"/>
              <a:gd name="connsiteX1" fmla="*/ 0 w 1629295"/>
              <a:gd name="connsiteY1" fmla="*/ 0 h 1141614"/>
              <a:gd name="connsiteX2" fmla="*/ 1629295 w 1629295"/>
              <a:gd name="connsiteY2" fmla="*/ 5541 h 1141614"/>
              <a:gd name="connsiteX3" fmla="*/ 1629295 w 1629295"/>
              <a:gd name="connsiteY3" fmla="*/ 1097280 h 1141614"/>
              <a:gd name="connsiteX4" fmla="*/ 1396539 w 1629295"/>
              <a:gd name="connsiteY4" fmla="*/ 881149 h 1141614"/>
              <a:gd name="connsiteX5" fmla="*/ 1241368 w 1629295"/>
              <a:gd name="connsiteY5" fmla="*/ 1030778 h 1141614"/>
              <a:gd name="connsiteX6" fmla="*/ 1119448 w 1629295"/>
              <a:gd name="connsiteY6" fmla="*/ 964276 h 1141614"/>
              <a:gd name="connsiteX7" fmla="*/ 947651 w 1629295"/>
              <a:gd name="connsiteY7" fmla="*/ 1097280 h 1141614"/>
              <a:gd name="connsiteX8" fmla="*/ 781397 w 1629295"/>
              <a:gd name="connsiteY8" fmla="*/ 958734 h 1141614"/>
              <a:gd name="connsiteX9" fmla="*/ 587433 w 1629295"/>
              <a:gd name="connsiteY9" fmla="*/ 1141614 h 1141614"/>
              <a:gd name="connsiteX10" fmla="*/ 310342 w 1629295"/>
              <a:gd name="connsiteY10" fmla="*/ 1014152 h 1141614"/>
              <a:gd name="connsiteX11" fmla="*/ 0 w 1629295"/>
              <a:gd name="connsiteY11" fmla="*/ 1113905 h 114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29295" h="1141614">
                <a:moveTo>
                  <a:pt x="0" y="1113905"/>
                </a:moveTo>
                <a:lnTo>
                  <a:pt x="0" y="0"/>
                </a:lnTo>
                <a:lnTo>
                  <a:pt x="1629295" y="5541"/>
                </a:lnTo>
                <a:lnTo>
                  <a:pt x="1629295" y="1097280"/>
                </a:lnTo>
                <a:lnTo>
                  <a:pt x="1396539" y="881149"/>
                </a:lnTo>
                <a:lnTo>
                  <a:pt x="1241368" y="1030778"/>
                </a:lnTo>
                <a:lnTo>
                  <a:pt x="1119448" y="964276"/>
                </a:lnTo>
                <a:lnTo>
                  <a:pt x="947651" y="1097280"/>
                </a:lnTo>
                <a:lnTo>
                  <a:pt x="781397" y="958734"/>
                </a:lnTo>
                <a:lnTo>
                  <a:pt x="587433" y="1141614"/>
                </a:lnTo>
                <a:lnTo>
                  <a:pt x="310342" y="1014152"/>
                </a:lnTo>
                <a:lnTo>
                  <a:pt x="0" y="1113905"/>
                </a:lnTo>
                <a:close/>
              </a:path>
            </a:pathLst>
          </a:cu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69830CA-F8D0-4487-A16A-2F1FC6AE1F95}"/>
              </a:ext>
            </a:extLst>
          </p:cNvPr>
          <p:cNvSpPr txBox="1"/>
          <p:nvPr/>
        </p:nvSpPr>
        <p:spPr>
          <a:xfrm>
            <a:off x="3539174" y="4297824"/>
            <a:ext cx="13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Power fail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CCB8B1-77B3-4DD4-8818-BC17DACE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08F1-C7FC-4802-AA5F-4713A7874EB2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3A0D41-423B-4811-B580-16556BC36C71}"/>
              </a:ext>
            </a:extLst>
          </p:cNvPr>
          <p:cNvSpPr/>
          <p:nvPr/>
        </p:nvSpPr>
        <p:spPr>
          <a:xfrm>
            <a:off x="479766" y="1943610"/>
            <a:ext cx="926756" cy="91159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A</a:t>
            </a:r>
            <a:endParaRPr lang="en-US" sz="4000" b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6585B09-D180-4D51-AC3D-7FC7ABBB2F7D}"/>
              </a:ext>
            </a:extLst>
          </p:cNvPr>
          <p:cNvSpPr/>
          <p:nvPr/>
        </p:nvSpPr>
        <p:spPr>
          <a:xfrm>
            <a:off x="478356" y="3375688"/>
            <a:ext cx="926756" cy="91159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B</a:t>
            </a:r>
            <a:endParaRPr lang="en-US" sz="4000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62CA616-6DF1-4F72-A6A1-B68FC19AF0CD}"/>
              </a:ext>
            </a:extLst>
          </p:cNvPr>
          <p:cNvSpPr/>
          <p:nvPr/>
        </p:nvSpPr>
        <p:spPr>
          <a:xfrm>
            <a:off x="478356" y="4822591"/>
            <a:ext cx="926756" cy="91159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C</a:t>
            </a:r>
            <a:endParaRPr lang="en-US" sz="40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82C4C5-D54E-4F3A-9A76-63925A337D3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941734" y="2855200"/>
            <a:ext cx="1410" cy="52864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13C872F-AB6E-4DD1-8E24-486EBFFFF150}"/>
              </a:ext>
            </a:extLst>
          </p:cNvPr>
          <p:cNvCxnSpPr>
            <a:cxnSpLocks/>
          </p:cNvCxnSpPr>
          <p:nvPr/>
        </p:nvCxnSpPr>
        <p:spPr>
          <a:xfrm>
            <a:off x="795132" y="3055852"/>
            <a:ext cx="293205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540E4FC-4D78-4C21-B611-01778196F2D6}"/>
              </a:ext>
            </a:extLst>
          </p:cNvPr>
          <p:cNvCxnSpPr>
            <a:cxnSpLocks/>
          </p:cNvCxnSpPr>
          <p:nvPr/>
        </p:nvCxnSpPr>
        <p:spPr>
          <a:xfrm flipH="1">
            <a:off x="941734" y="4285858"/>
            <a:ext cx="1410" cy="52864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79AB4FF-2029-4CF2-BDCC-7DAC599F7AC9}"/>
              </a:ext>
            </a:extLst>
          </p:cNvPr>
          <p:cNvCxnSpPr>
            <a:cxnSpLocks/>
          </p:cNvCxnSpPr>
          <p:nvPr/>
        </p:nvCxnSpPr>
        <p:spPr>
          <a:xfrm>
            <a:off x="795132" y="4486510"/>
            <a:ext cx="293205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FF4E5B7-0655-45E9-BD56-697EAE94A522}"/>
              </a:ext>
            </a:extLst>
          </p:cNvPr>
          <p:cNvSpPr/>
          <p:nvPr/>
        </p:nvSpPr>
        <p:spPr>
          <a:xfrm>
            <a:off x="3653091" y="1990664"/>
            <a:ext cx="926756" cy="91159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A</a:t>
            </a:r>
            <a:endParaRPr lang="en-US" sz="4000" b="1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ECFF20D-0DCB-4302-9939-9107ADF4A520}"/>
              </a:ext>
            </a:extLst>
          </p:cNvPr>
          <p:cNvCxnSpPr>
            <a:cxnSpLocks/>
            <a:stCxn id="65" idx="2"/>
          </p:cNvCxnSpPr>
          <p:nvPr/>
        </p:nvCxnSpPr>
        <p:spPr>
          <a:xfrm flipH="1">
            <a:off x="4115059" y="2902254"/>
            <a:ext cx="1410" cy="52864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67A2EFA-602A-4F0F-84E5-8093AE4293B0}"/>
              </a:ext>
            </a:extLst>
          </p:cNvPr>
          <p:cNvCxnSpPr>
            <a:cxnSpLocks/>
          </p:cNvCxnSpPr>
          <p:nvPr/>
        </p:nvCxnSpPr>
        <p:spPr>
          <a:xfrm>
            <a:off x="3968457" y="3102906"/>
            <a:ext cx="293205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A0197F4-22C2-4578-AA82-BF8B37B326F7}"/>
              </a:ext>
            </a:extLst>
          </p:cNvPr>
          <p:cNvSpPr/>
          <p:nvPr/>
        </p:nvSpPr>
        <p:spPr>
          <a:xfrm>
            <a:off x="3651681" y="4995619"/>
            <a:ext cx="926756" cy="91159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B</a:t>
            </a:r>
            <a:endParaRPr lang="en-US" sz="4000" b="1" dirty="0"/>
          </a:p>
        </p:txBody>
      </p:sp>
      <p:sp>
        <p:nvSpPr>
          <p:cNvPr id="69" name="Speech Bubble: Rectangle 68">
            <a:extLst>
              <a:ext uri="{FF2B5EF4-FFF2-40B4-BE49-F238E27FC236}">
                <a16:creationId xmlns:a16="http://schemas.microsoft.com/office/drawing/2014/main" id="{F2530FD7-7546-42E6-AD43-6E8BB483EC70}"/>
              </a:ext>
            </a:extLst>
          </p:cNvPr>
          <p:cNvSpPr/>
          <p:nvPr/>
        </p:nvSpPr>
        <p:spPr>
          <a:xfrm>
            <a:off x="5069952" y="4237338"/>
            <a:ext cx="2465709" cy="841558"/>
          </a:xfrm>
          <a:prstGeom prst="wedgeRectCallout">
            <a:avLst>
              <a:gd name="adj1" fmla="val -75427"/>
              <a:gd name="adj2" fmla="val 2499"/>
            </a:avLst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Re-execution must be idempotent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D4299C0-BE15-418C-B2F1-AEA92EF93003}"/>
              </a:ext>
            </a:extLst>
          </p:cNvPr>
          <p:cNvSpPr/>
          <p:nvPr/>
        </p:nvSpPr>
        <p:spPr>
          <a:xfrm>
            <a:off x="7979678" y="1642087"/>
            <a:ext cx="1826542" cy="172693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B</a:t>
            </a:r>
            <a:endParaRPr lang="en-US" sz="4000" b="1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6934691-8DBB-4292-9FDA-16679E750582}"/>
              </a:ext>
            </a:extLst>
          </p:cNvPr>
          <p:cNvCxnSpPr>
            <a:cxnSpLocks/>
          </p:cNvCxnSpPr>
          <p:nvPr/>
        </p:nvCxnSpPr>
        <p:spPr>
          <a:xfrm>
            <a:off x="4113649" y="4633910"/>
            <a:ext cx="0" cy="34911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A473D15-250B-4AAF-A8A6-D4D84AA3899B}"/>
              </a:ext>
            </a:extLst>
          </p:cNvPr>
          <p:cNvCxnSpPr>
            <a:cxnSpLocks/>
          </p:cNvCxnSpPr>
          <p:nvPr/>
        </p:nvCxnSpPr>
        <p:spPr>
          <a:xfrm>
            <a:off x="3967047" y="4655036"/>
            <a:ext cx="293205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ADA3963-4BC6-4210-8780-C155CD014E25}"/>
              </a:ext>
            </a:extLst>
          </p:cNvPr>
          <p:cNvSpPr txBox="1"/>
          <p:nvPr/>
        </p:nvSpPr>
        <p:spPr>
          <a:xfrm>
            <a:off x="8525203" y="2252187"/>
            <a:ext cx="84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:= y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9E3F518-AAAA-42DF-B5D7-54D072E47680}"/>
              </a:ext>
            </a:extLst>
          </p:cNvPr>
          <p:cNvSpPr txBox="1"/>
          <p:nvPr/>
        </p:nvSpPr>
        <p:spPr>
          <a:xfrm>
            <a:off x="8525203" y="2816023"/>
            <a:ext cx="84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:= 5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AA6BCCB-C6B0-410A-AF2B-69741A0A4119}"/>
              </a:ext>
            </a:extLst>
          </p:cNvPr>
          <p:cNvCxnSpPr>
            <a:cxnSpLocks/>
          </p:cNvCxnSpPr>
          <p:nvPr/>
        </p:nvCxnSpPr>
        <p:spPr>
          <a:xfrm flipV="1">
            <a:off x="8667773" y="2591764"/>
            <a:ext cx="359074" cy="314340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Speech Bubble: Rectangle 93">
            <a:extLst>
              <a:ext uri="{FF2B5EF4-FFF2-40B4-BE49-F238E27FC236}">
                <a16:creationId xmlns:a16="http://schemas.microsoft.com/office/drawing/2014/main" id="{E1AB953C-8308-49A7-95FB-60366FC2473E}"/>
              </a:ext>
            </a:extLst>
          </p:cNvPr>
          <p:cNvSpPr/>
          <p:nvPr/>
        </p:nvSpPr>
        <p:spPr>
          <a:xfrm>
            <a:off x="9669254" y="2031461"/>
            <a:ext cx="2302294" cy="735887"/>
          </a:xfrm>
          <a:prstGeom prst="wedgeRectCallout">
            <a:avLst>
              <a:gd name="adj1" fmla="val -67038"/>
              <a:gd name="adj2" fmla="val 39420"/>
            </a:avLst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Write-after-read: no dataflow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9D65A30-5596-407F-8A37-8DA1D2381DBB}"/>
              </a:ext>
            </a:extLst>
          </p:cNvPr>
          <p:cNvSpPr/>
          <p:nvPr/>
        </p:nvSpPr>
        <p:spPr>
          <a:xfrm>
            <a:off x="8690040" y="3154537"/>
            <a:ext cx="507874" cy="1178924"/>
          </a:xfrm>
          <a:custGeom>
            <a:avLst/>
            <a:gdLst>
              <a:gd name="connsiteX0" fmla="*/ 0 w 515835"/>
              <a:gd name="connsiteY0" fmla="*/ 0 h 1182756"/>
              <a:gd name="connsiteX1" fmla="*/ 487017 w 515835"/>
              <a:gd name="connsiteY1" fmla="*/ 541682 h 1182756"/>
              <a:gd name="connsiteX2" fmla="*/ 417443 w 515835"/>
              <a:gd name="connsiteY2" fmla="*/ 1182756 h 1182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835" h="1182756">
                <a:moveTo>
                  <a:pt x="0" y="0"/>
                </a:moveTo>
                <a:cubicBezTo>
                  <a:pt x="208721" y="172278"/>
                  <a:pt x="417443" y="344556"/>
                  <a:pt x="487017" y="541682"/>
                </a:cubicBezTo>
                <a:cubicBezTo>
                  <a:pt x="556591" y="738808"/>
                  <a:pt x="487017" y="960782"/>
                  <a:pt x="417443" y="1182756"/>
                </a:cubicBezTo>
              </a:path>
            </a:pathLst>
          </a:custGeom>
          <a:noFill/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Speech Bubble: Rectangle 99">
            <a:extLst>
              <a:ext uri="{FF2B5EF4-FFF2-40B4-BE49-F238E27FC236}">
                <a16:creationId xmlns:a16="http://schemas.microsoft.com/office/drawing/2014/main" id="{4A89013B-9085-49E5-A484-5A81D25E786C}"/>
              </a:ext>
            </a:extLst>
          </p:cNvPr>
          <p:cNvSpPr/>
          <p:nvPr/>
        </p:nvSpPr>
        <p:spPr>
          <a:xfrm>
            <a:off x="5963093" y="2461825"/>
            <a:ext cx="2302294" cy="735887"/>
          </a:xfrm>
          <a:prstGeom prst="wedgeRectCallout">
            <a:avLst>
              <a:gd name="adj1" fmla="val 63121"/>
              <a:gd name="adj2" fmla="val 83315"/>
            </a:avLst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Re-execution causes dataflow</a:t>
            </a:r>
          </a:p>
        </p:txBody>
      </p:sp>
      <p:sp>
        <p:nvSpPr>
          <p:cNvPr id="109" name="Speech Bubble: Rectangle 108">
            <a:extLst>
              <a:ext uri="{FF2B5EF4-FFF2-40B4-BE49-F238E27FC236}">
                <a16:creationId xmlns:a16="http://schemas.microsoft.com/office/drawing/2014/main" id="{5E636BB9-0497-4296-912A-7BB2971D55BA}"/>
              </a:ext>
            </a:extLst>
          </p:cNvPr>
          <p:cNvSpPr/>
          <p:nvPr/>
        </p:nvSpPr>
        <p:spPr>
          <a:xfrm>
            <a:off x="6048400" y="5502014"/>
            <a:ext cx="5791154" cy="735887"/>
          </a:xfrm>
          <a:prstGeom prst="wedgeRectCallout">
            <a:avLst>
              <a:gd name="adj1" fmla="val -15806"/>
              <a:gd name="adj2" fmla="val 46849"/>
            </a:avLst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 systems provide forward progress and fix WAR bugs – is this enough?</a:t>
            </a:r>
          </a:p>
        </p:txBody>
      </p:sp>
      <p:sp>
        <p:nvSpPr>
          <p:cNvPr id="110" name="Speech Bubble: Rectangle 109">
            <a:extLst>
              <a:ext uri="{FF2B5EF4-FFF2-40B4-BE49-F238E27FC236}">
                <a16:creationId xmlns:a16="http://schemas.microsoft.com/office/drawing/2014/main" id="{63077B3F-A309-4413-820B-CEA49B6EA95E}"/>
              </a:ext>
            </a:extLst>
          </p:cNvPr>
          <p:cNvSpPr/>
          <p:nvPr/>
        </p:nvSpPr>
        <p:spPr>
          <a:xfrm>
            <a:off x="9708131" y="4059887"/>
            <a:ext cx="2302294" cy="735887"/>
          </a:xfrm>
          <a:prstGeom prst="wedgeRectCallout">
            <a:avLst>
              <a:gd name="adj1" fmla="val -64969"/>
              <a:gd name="adj2" fmla="val 7006"/>
            </a:avLst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Need to back up original value</a:t>
            </a:r>
          </a:p>
        </p:txBody>
      </p:sp>
      <p:sp>
        <p:nvSpPr>
          <p:cNvPr id="91" name="Speech Bubble: Rectangle 90">
            <a:extLst>
              <a:ext uri="{FF2B5EF4-FFF2-40B4-BE49-F238E27FC236}">
                <a16:creationId xmlns:a16="http://schemas.microsoft.com/office/drawing/2014/main" id="{41DC083C-43A1-4554-86A8-97E02D0F65B9}"/>
              </a:ext>
            </a:extLst>
          </p:cNvPr>
          <p:cNvSpPr/>
          <p:nvPr/>
        </p:nvSpPr>
        <p:spPr>
          <a:xfrm>
            <a:off x="1236941" y="1710572"/>
            <a:ext cx="2293577" cy="735887"/>
          </a:xfrm>
          <a:prstGeom prst="wedgeRectCallout">
            <a:avLst>
              <a:gd name="adj1" fmla="val -46944"/>
              <a:gd name="adj2" fmla="val 125533"/>
            </a:avLst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 volatile state periodically</a:t>
            </a:r>
          </a:p>
        </p:txBody>
      </p:sp>
    </p:spTree>
    <p:extLst>
      <p:ext uri="{BB962C8B-B14F-4D97-AF65-F5344CB8AC3E}">
        <p14:creationId xmlns:p14="http://schemas.microsoft.com/office/powerpoint/2010/main" val="288529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  <p:bldP spid="107" grpId="0"/>
      <p:bldP spid="73" grpId="0" animBg="1"/>
      <p:bldP spid="74" grpId="0"/>
      <p:bldP spid="4" grpId="0" animBg="1"/>
      <p:bldP spid="56" grpId="0" animBg="1"/>
      <p:bldP spid="57" grpId="0" animBg="1"/>
      <p:bldP spid="65" grpId="0" animBg="1"/>
      <p:bldP spid="68" grpId="0" animBg="1"/>
      <p:bldP spid="69" grpId="0" animBg="1"/>
      <p:bldP spid="70" grpId="0" animBg="1"/>
      <p:bldP spid="15" grpId="0"/>
      <p:bldP spid="92" grpId="0"/>
      <p:bldP spid="94" grpId="0" animBg="1"/>
      <p:bldP spid="21" grpId="0" animBg="1"/>
      <p:bldP spid="100" grpId="0" animBg="1"/>
      <p:bldP spid="109" grpId="0" animBg="1"/>
      <p:bldP spid="110" grpId="0" animBg="1"/>
      <p:bldP spid="9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6453-2652-4D86-AFA2-27D89BCB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about input operations?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CCB8B1-77B3-4DD4-8818-BC17DACE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08F1-C7FC-4802-AA5F-4713A7874EB2}" type="slidenum">
              <a:rPr lang="en-US" smtClean="0"/>
              <a:t>6</a:t>
            </a:fld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D4299C0-BE15-418C-B2F1-AEA92EF93003}"/>
              </a:ext>
            </a:extLst>
          </p:cNvPr>
          <p:cNvSpPr/>
          <p:nvPr/>
        </p:nvSpPr>
        <p:spPr>
          <a:xfrm>
            <a:off x="5273792" y="1935062"/>
            <a:ext cx="1826542" cy="172693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B</a:t>
            </a:r>
            <a:endParaRPr lang="en-US" sz="4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DA3963-4BC6-4210-8780-C155CD014E25}"/>
              </a:ext>
            </a:extLst>
          </p:cNvPr>
          <p:cNvSpPr txBox="1"/>
          <p:nvPr/>
        </p:nvSpPr>
        <p:spPr>
          <a:xfrm>
            <a:off x="5635514" y="2645002"/>
            <a:ext cx="136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:= input()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9E3F518-AAAA-42DF-B5D7-54D072E47680}"/>
              </a:ext>
            </a:extLst>
          </p:cNvPr>
          <p:cNvSpPr txBox="1"/>
          <p:nvPr/>
        </p:nvSpPr>
        <p:spPr>
          <a:xfrm>
            <a:off x="5635514" y="3061164"/>
            <a:ext cx="84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:= 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369C19-CD51-4518-8CC9-58C7E1AB8258}"/>
              </a:ext>
            </a:extLst>
          </p:cNvPr>
          <p:cNvSpPr/>
          <p:nvPr/>
        </p:nvSpPr>
        <p:spPr>
          <a:xfrm>
            <a:off x="5273792" y="3874933"/>
            <a:ext cx="1826542" cy="172693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B</a:t>
            </a:r>
            <a:endParaRPr lang="en-US" sz="4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FFF354-E279-4995-B822-F6D6B195085A}"/>
              </a:ext>
            </a:extLst>
          </p:cNvPr>
          <p:cNvSpPr txBox="1"/>
          <p:nvPr/>
        </p:nvSpPr>
        <p:spPr>
          <a:xfrm>
            <a:off x="5635514" y="4584873"/>
            <a:ext cx="136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:= input()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FF8F41-578B-4963-AE01-D7340383456B}"/>
              </a:ext>
            </a:extLst>
          </p:cNvPr>
          <p:cNvSpPr txBox="1"/>
          <p:nvPr/>
        </p:nvSpPr>
        <p:spPr>
          <a:xfrm>
            <a:off x="5635514" y="5001035"/>
            <a:ext cx="84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:= x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8F99790D-E1FB-4603-AE60-92CB30011215}"/>
              </a:ext>
            </a:extLst>
          </p:cNvPr>
          <p:cNvSpPr/>
          <p:nvPr/>
        </p:nvSpPr>
        <p:spPr>
          <a:xfrm>
            <a:off x="3033913" y="3929017"/>
            <a:ext cx="2302294" cy="735887"/>
          </a:xfrm>
          <a:prstGeom prst="wedgeRectCallout">
            <a:avLst>
              <a:gd name="adj1" fmla="val 61101"/>
              <a:gd name="adj2" fmla="val 52426"/>
            </a:avLst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different value on re-execution?</a:t>
            </a:r>
          </a:p>
        </p:txBody>
      </p:sp>
    </p:spTree>
    <p:extLst>
      <p:ext uri="{BB962C8B-B14F-4D97-AF65-F5344CB8AC3E}">
        <p14:creationId xmlns:p14="http://schemas.microsoft.com/office/powerpoint/2010/main" val="378950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15" grpId="0"/>
      <p:bldP spid="92" grpId="0"/>
      <p:bldP spid="36" grpId="0" animBg="1"/>
      <p:bldP spid="37" grpId="0"/>
      <p:bldP spid="38" grpId="0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C5A6-B950-474A-93BD-4434F4B4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04" y="198188"/>
            <a:ext cx="11995752" cy="735887"/>
          </a:xfrm>
        </p:spPr>
        <p:txBody>
          <a:bodyPr>
            <a:normAutofit/>
          </a:bodyPr>
          <a:lstStyle/>
          <a:p>
            <a:r>
              <a:rPr lang="en-US" dirty="0"/>
              <a:t>Current systems miss bugs caused by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A3E55-80FB-4F2C-8D7C-2440F4877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489" y="1501332"/>
            <a:ext cx="10515600" cy="435133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Repeating input operations causes unaddressed bugs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Want to port existing code-bases</a:t>
            </a:r>
          </a:p>
          <a:p>
            <a:endParaRPr lang="en-US" dirty="0"/>
          </a:p>
          <a:p>
            <a:r>
              <a:rPr lang="en-US" dirty="0"/>
              <a:t>Prior systems only address progress and WAR bugs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8CB4B-4371-4B24-8A3C-50D5457F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08F1-C7FC-4802-AA5F-4713A7874E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24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F511-2D8B-49E7-B422-C894A9E6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8E2282-1ECC-4A8E-8062-E28798F47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0" y="1329634"/>
            <a:ext cx="10673856" cy="430030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How intermittence causes bugs without system support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Repeated I/O operations can cause idempotence bugs</a:t>
            </a:r>
          </a:p>
          <a:p>
            <a:endParaRPr lang="en-US" dirty="0"/>
          </a:p>
          <a:p>
            <a:r>
              <a:rPr lang="en-US" dirty="0"/>
              <a:t>IBIS, a tool for detecting bugs caused by I/O operations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Evaluation and 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513B12-1559-4A8B-9A48-E2253EF6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08F1-C7FC-4802-AA5F-4713A7874E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7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8812-6986-49B1-9C80-5B0DF4E6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7" y="257824"/>
            <a:ext cx="11591370" cy="689624"/>
          </a:xfrm>
        </p:spPr>
        <p:txBody>
          <a:bodyPr>
            <a:normAutofit/>
          </a:bodyPr>
          <a:lstStyle/>
          <a:p>
            <a:r>
              <a:rPr lang="en-US" dirty="0"/>
              <a:t>Repeated I/O reads cause idempotence bugs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07C43B7-DEA0-4D44-8066-A0539188CAB2}"/>
              </a:ext>
            </a:extLst>
          </p:cNvPr>
          <p:cNvSpPr/>
          <p:nvPr/>
        </p:nvSpPr>
        <p:spPr>
          <a:xfrm>
            <a:off x="7002310" y="2610339"/>
            <a:ext cx="2204946" cy="1270727"/>
          </a:xfrm>
          <a:custGeom>
            <a:avLst/>
            <a:gdLst>
              <a:gd name="connsiteX0" fmla="*/ 0 w 1629295"/>
              <a:gd name="connsiteY0" fmla="*/ 1113905 h 1141614"/>
              <a:gd name="connsiteX1" fmla="*/ 0 w 1629295"/>
              <a:gd name="connsiteY1" fmla="*/ 0 h 1141614"/>
              <a:gd name="connsiteX2" fmla="*/ 1629295 w 1629295"/>
              <a:gd name="connsiteY2" fmla="*/ 5541 h 1141614"/>
              <a:gd name="connsiteX3" fmla="*/ 1629295 w 1629295"/>
              <a:gd name="connsiteY3" fmla="*/ 1097280 h 1141614"/>
              <a:gd name="connsiteX4" fmla="*/ 1396539 w 1629295"/>
              <a:gd name="connsiteY4" fmla="*/ 881149 h 1141614"/>
              <a:gd name="connsiteX5" fmla="*/ 1241368 w 1629295"/>
              <a:gd name="connsiteY5" fmla="*/ 1030778 h 1141614"/>
              <a:gd name="connsiteX6" fmla="*/ 1119448 w 1629295"/>
              <a:gd name="connsiteY6" fmla="*/ 964276 h 1141614"/>
              <a:gd name="connsiteX7" fmla="*/ 947651 w 1629295"/>
              <a:gd name="connsiteY7" fmla="*/ 1097280 h 1141614"/>
              <a:gd name="connsiteX8" fmla="*/ 781397 w 1629295"/>
              <a:gd name="connsiteY8" fmla="*/ 958734 h 1141614"/>
              <a:gd name="connsiteX9" fmla="*/ 587433 w 1629295"/>
              <a:gd name="connsiteY9" fmla="*/ 1141614 h 1141614"/>
              <a:gd name="connsiteX10" fmla="*/ 310342 w 1629295"/>
              <a:gd name="connsiteY10" fmla="*/ 1014152 h 1141614"/>
              <a:gd name="connsiteX11" fmla="*/ 0 w 1629295"/>
              <a:gd name="connsiteY11" fmla="*/ 1113905 h 114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29295" h="1141614">
                <a:moveTo>
                  <a:pt x="0" y="1113905"/>
                </a:moveTo>
                <a:lnTo>
                  <a:pt x="0" y="0"/>
                </a:lnTo>
                <a:lnTo>
                  <a:pt x="1629295" y="5541"/>
                </a:lnTo>
                <a:lnTo>
                  <a:pt x="1629295" y="1097280"/>
                </a:lnTo>
                <a:lnTo>
                  <a:pt x="1396539" y="881149"/>
                </a:lnTo>
                <a:lnTo>
                  <a:pt x="1241368" y="1030778"/>
                </a:lnTo>
                <a:lnTo>
                  <a:pt x="1119448" y="964276"/>
                </a:lnTo>
                <a:lnTo>
                  <a:pt x="947651" y="1097280"/>
                </a:lnTo>
                <a:lnTo>
                  <a:pt x="781397" y="958734"/>
                </a:lnTo>
                <a:lnTo>
                  <a:pt x="587433" y="1141614"/>
                </a:lnTo>
                <a:lnTo>
                  <a:pt x="310342" y="1014152"/>
                </a:lnTo>
                <a:lnTo>
                  <a:pt x="0" y="1113905"/>
                </a:lnTo>
                <a:close/>
              </a:path>
            </a:pathLst>
          </a:cu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t" anchorCtr="0"/>
          <a:lstStyle/>
          <a:p>
            <a:r>
              <a:rPr lang="en-US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get_temp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() -&gt; cold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input &lt; limit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steady :=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A98E9A-4BD9-46E9-AFEE-A0FB5273273D}"/>
              </a:ext>
            </a:extLst>
          </p:cNvPr>
          <p:cNvCxnSpPr>
            <a:cxnSpLocks/>
          </p:cNvCxnSpPr>
          <p:nvPr/>
        </p:nvCxnSpPr>
        <p:spPr>
          <a:xfrm>
            <a:off x="4954534" y="2687664"/>
            <a:ext cx="0" cy="2712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7101E0-B3FA-42D2-AFCD-42108CEC4471}"/>
              </a:ext>
            </a:extLst>
          </p:cNvPr>
          <p:cNvSpPr txBox="1"/>
          <p:nvPr/>
        </p:nvSpPr>
        <p:spPr>
          <a:xfrm rot="16200000">
            <a:off x="3960448" y="3696400"/>
            <a:ext cx="1643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Execution Time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435214DF-1614-4109-8888-42268ADCF42D}"/>
              </a:ext>
            </a:extLst>
          </p:cNvPr>
          <p:cNvSpPr/>
          <p:nvPr/>
        </p:nvSpPr>
        <p:spPr>
          <a:xfrm>
            <a:off x="6752348" y="1284733"/>
            <a:ext cx="2860497" cy="971241"/>
          </a:xfrm>
          <a:prstGeom prst="wedgeRectCallout">
            <a:avLst>
              <a:gd name="adj1" fmla="val 26545"/>
              <a:gd name="adj2" fmla="val 49113"/>
            </a:avLst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Control dependence on I/O causes inconsistent updates!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0F0E6E-F627-45C3-A188-DC95DDA5B64C}"/>
              </a:ext>
            </a:extLst>
          </p:cNvPr>
          <p:cNvSpPr txBox="1"/>
          <p:nvPr/>
        </p:nvSpPr>
        <p:spPr>
          <a:xfrm>
            <a:off x="9413860" y="2741874"/>
            <a:ext cx="86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steady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101D27-3F36-4F9C-88F6-0EF6E5DFD522}"/>
              </a:ext>
            </a:extLst>
          </p:cNvPr>
          <p:cNvSpPr/>
          <p:nvPr/>
        </p:nvSpPr>
        <p:spPr bwMode="auto">
          <a:xfrm>
            <a:off x="10126595" y="2763035"/>
            <a:ext cx="275264" cy="2654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AD7B18-030A-48D0-A028-91CE9F4A9AAC}"/>
              </a:ext>
            </a:extLst>
          </p:cNvPr>
          <p:cNvSpPr txBox="1"/>
          <p:nvPr/>
        </p:nvSpPr>
        <p:spPr>
          <a:xfrm>
            <a:off x="9413860" y="3091813"/>
            <a:ext cx="6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blink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29E39B-BC0F-4DB6-AD7F-BDA55CA50FBA}"/>
              </a:ext>
            </a:extLst>
          </p:cNvPr>
          <p:cNvSpPr/>
          <p:nvPr/>
        </p:nvSpPr>
        <p:spPr bwMode="auto">
          <a:xfrm>
            <a:off x="10130492" y="3112974"/>
            <a:ext cx="275264" cy="2654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CFDFAE-FAA2-4897-8B67-212F51D59C82}"/>
              </a:ext>
            </a:extLst>
          </p:cNvPr>
          <p:cNvSpPr txBox="1"/>
          <p:nvPr/>
        </p:nvSpPr>
        <p:spPr>
          <a:xfrm>
            <a:off x="9422296" y="4257772"/>
            <a:ext cx="74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steady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0EC6D9D-F321-47F1-81A9-A0C6B967690B}"/>
              </a:ext>
            </a:extLst>
          </p:cNvPr>
          <p:cNvSpPr/>
          <p:nvPr/>
        </p:nvSpPr>
        <p:spPr bwMode="auto">
          <a:xfrm>
            <a:off x="10126595" y="4224491"/>
            <a:ext cx="275264" cy="2654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1</a:t>
            </a:r>
            <a:endParaRPr lang="en-US" sz="1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5230FB-F250-4075-BE6D-FB9DE3F425C1}"/>
              </a:ext>
            </a:extLst>
          </p:cNvPr>
          <p:cNvSpPr txBox="1"/>
          <p:nvPr/>
        </p:nvSpPr>
        <p:spPr>
          <a:xfrm>
            <a:off x="9442022" y="4586419"/>
            <a:ext cx="70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blink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5A6511-AB2D-4E28-BC88-69C4AA166E49}"/>
              </a:ext>
            </a:extLst>
          </p:cNvPr>
          <p:cNvSpPr/>
          <p:nvPr/>
        </p:nvSpPr>
        <p:spPr bwMode="auto">
          <a:xfrm>
            <a:off x="10130492" y="4574430"/>
            <a:ext cx="275264" cy="2654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C35374-A1C1-40A1-BAC6-0441CC391DFB}"/>
              </a:ext>
            </a:extLst>
          </p:cNvPr>
          <p:cNvSpPr/>
          <p:nvPr/>
        </p:nvSpPr>
        <p:spPr bwMode="auto">
          <a:xfrm>
            <a:off x="10126595" y="2757745"/>
            <a:ext cx="275264" cy="276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1</a:t>
            </a:r>
            <a:endParaRPr lang="en-US" sz="1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1240DF-8175-43E3-A997-7820B701BF96}"/>
              </a:ext>
            </a:extLst>
          </p:cNvPr>
          <p:cNvSpPr/>
          <p:nvPr/>
        </p:nvSpPr>
        <p:spPr bwMode="auto">
          <a:xfrm>
            <a:off x="10126595" y="4565549"/>
            <a:ext cx="275264" cy="2833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1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51343-2460-44EC-858C-9CE2962A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08F1-C7FC-4802-AA5F-4713A7874EB2}" type="slidenum">
              <a:rPr lang="en-US" smtClean="0"/>
              <a:t>9</a:t>
            </a:fld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D2ADBB-DC4F-439D-AAB3-5A9FC0DB42A2}"/>
              </a:ext>
            </a:extLst>
          </p:cNvPr>
          <p:cNvSpPr/>
          <p:nvPr/>
        </p:nvSpPr>
        <p:spPr>
          <a:xfrm>
            <a:off x="1085660" y="2461837"/>
            <a:ext cx="2679811" cy="253257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input := </a:t>
            </a:r>
            <a:r>
              <a:rPr lang="en-US" sz="2000" b="1" dirty="0" err="1">
                <a:solidFill>
                  <a:schemeClr val="tx1"/>
                </a:solidFill>
              </a:rPr>
              <a:t>get_temp</a:t>
            </a:r>
            <a:r>
              <a:rPr lang="en-US" sz="2000" b="1" dirty="0">
                <a:solidFill>
                  <a:schemeClr val="tx1"/>
                </a:solidFill>
              </a:rPr>
              <a:t>()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if (input &lt; limit):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steady := 1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else: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blink := 1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assert(</a:t>
            </a:r>
            <a:r>
              <a:rPr lang="en-US" sz="2000" b="1" dirty="0" err="1">
                <a:solidFill>
                  <a:schemeClr val="tx1"/>
                </a:solidFill>
              </a:rPr>
              <a:t>blink^steady</a:t>
            </a:r>
            <a:r>
              <a:rPr lang="en-US" sz="2000" b="1" dirty="0">
                <a:solidFill>
                  <a:schemeClr val="tx1"/>
                </a:solidFill>
              </a:rPr>
              <a:t>) 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D07E04-BA01-495D-9D4B-A67FE9E27897}"/>
              </a:ext>
            </a:extLst>
          </p:cNvPr>
          <p:cNvCxnSpPr>
            <a:cxnSpLocks/>
          </p:cNvCxnSpPr>
          <p:nvPr/>
        </p:nvCxnSpPr>
        <p:spPr>
          <a:xfrm>
            <a:off x="2345992" y="2107095"/>
            <a:ext cx="0" cy="35474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BB47BE-973E-462A-AD91-E9F11DDBB9F4}"/>
              </a:ext>
            </a:extLst>
          </p:cNvPr>
          <p:cNvCxnSpPr>
            <a:cxnSpLocks/>
          </p:cNvCxnSpPr>
          <p:nvPr/>
        </p:nvCxnSpPr>
        <p:spPr>
          <a:xfrm>
            <a:off x="2199390" y="2133845"/>
            <a:ext cx="293205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ADC5D3-49FD-488D-AA3D-42B73AB02BDE}"/>
              </a:ext>
            </a:extLst>
          </p:cNvPr>
          <p:cNvCxnSpPr>
            <a:cxnSpLocks/>
          </p:cNvCxnSpPr>
          <p:nvPr/>
        </p:nvCxnSpPr>
        <p:spPr>
          <a:xfrm flipH="1">
            <a:off x="2405627" y="4994413"/>
            <a:ext cx="1410" cy="52864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9DD4F78-4C99-41A5-811D-D4DAC293FA43}"/>
              </a:ext>
            </a:extLst>
          </p:cNvPr>
          <p:cNvCxnSpPr>
            <a:cxnSpLocks/>
          </p:cNvCxnSpPr>
          <p:nvPr/>
        </p:nvCxnSpPr>
        <p:spPr>
          <a:xfrm>
            <a:off x="2259025" y="5195065"/>
            <a:ext cx="293205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C05BC8A-2EDC-4B69-8111-FC8BC72D4611}"/>
              </a:ext>
            </a:extLst>
          </p:cNvPr>
          <p:cNvGrpSpPr/>
          <p:nvPr/>
        </p:nvGrpSpPr>
        <p:grpSpPr>
          <a:xfrm>
            <a:off x="10993865" y="6046648"/>
            <a:ext cx="5040" cy="19440"/>
            <a:chOff x="10993865" y="6046648"/>
            <a:chExt cx="5040" cy="1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FECE98D-8D34-4BCC-977C-357E25989120}"/>
                    </a:ext>
                  </a:extLst>
                </p14:cNvPr>
                <p14:cNvContentPartPr/>
                <p14:nvPr/>
              </p14:nvContentPartPr>
              <p14:xfrm>
                <a:off x="10993865" y="6061768"/>
                <a:ext cx="360" cy="4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FECE98D-8D34-4BCC-977C-357E259891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975865" y="6043768"/>
                  <a:ext cx="36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6B7A2C7-3E9B-44DB-BBE6-AB18108D1A1F}"/>
                    </a:ext>
                  </a:extLst>
                </p14:cNvPr>
                <p14:cNvContentPartPr/>
                <p14:nvPr/>
              </p14:nvContentPartPr>
              <p14:xfrm>
                <a:off x="10996385" y="6046648"/>
                <a:ext cx="2520" cy="11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6B7A2C7-3E9B-44DB-BBE6-AB18108D1A1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978385" y="6029008"/>
                  <a:ext cx="38160" cy="46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6" name="Freeform: Shape 215">
            <a:extLst>
              <a:ext uri="{FF2B5EF4-FFF2-40B4-BE49-F238E27FC236}">
                <a16:creationId xmlns:a16="http://schemas.microsoft.com/office/drawing/2014/main" id="{5B65B5E7-A5CA-4F4D-93DA-2D2AE1F27B14}"/>
              </a:ext>
            </a:extLst>
          </p:cNvPr>
          <p:cNvSpPr/>
          <p:nvPr/>
        </p:nvSpPr>
        <p:spPr>
          <a:xfrm>
            <a:off x="6993213" y="4152422"/>
            <a:ext cx="2204946" cy="1433369"/>
          </a:xfrm>
          <a:custGeom>
            <a:avLst/>
            <a:gdLst>
              <a:gd name="connsiteX0" fmla="*/ 0 w 1629295"/>
              <a:gd name="connsiteY0" fmla="*/ 1113905 h 1141614"/>
              <a:gd name="connsiteX1" fmla="*/ 0 w 1629295"/>
              <a:gd name="connsiteY1" fmla="*/ 0 h 1141614"/>
              <a:gd name="connsiteX2" fmla="*/ 1629295 w 1629295"/>
              <a:gd name="connsiteY2" fmla="*/ 5541 h 1141614"/>
              <a:gd name="connsiteX3" fmla="*/ 1629295 w 1629295"/>
              <a:gd name="connsiteY3" fmla="*/ 1097280 h 1141614"/>
              <a:gd name="connsiteX4" fmla="*/ 1396539 w 1629295"/>
              <a:gd name="connsiteY4" fmla="*/ 881149 h 1141614"/>
              <a:gd name="connsiteX5" fmla="*/ 1241368 w 1629295"/>
              <a:gd name="connsiteY5" fmla="*/ 1030778 h 1141614"/>
              <a:gd name="connsiteX6" fmla="*/ 1119448 w 1629295"/>
              <a:gd name="connsiteY6" fmla="*/ 964276 h 1141614"/>
              <a:gd name="connsiteX7" fmla="*/ 947651 w 1629295"/>
              <a:gd name="connsiteY7" fmla="*/ 1097280 h 1141614"/>
              <a:gd name="connsiteX8" fmla="*/ 781397 w 1629295"/>
              <a:gd name="connsiteY8" fmla="*/ 958734 h 1141614"/>
              <a:gd name="connsiteX9" fmla="*/ 587433 w 1629295"/>
              <a:gd name="connsiteY9" fmla="*/ 1141614 h 1141614"/>
              <a:gd name="connsiteX10" fmla="*/ 310342 w 1629295"/>
              <a:gd name="connsiteY10" fmla="*/ 1014152 h 1141614"/>
              <a:gd name="connsiteX11" fmla="*/ 0 w 1629295"/>
              <a:gd name="connsiteY11" fmla="*/ 1113905 h 114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29295" h="1141614">
                <a:moveTo>
                  <a:pt x="0" y="1113905"/>
                </a:moveTo>
                <a:lnTo>
                  <a:pt x="0" y="0"/>
                </a:lnTo>
                <a:lnTo>
                  <a:pt x="1629295" y="5541"/>
                </a:lnTo>
                <a:lnTo>
                  <a:pt x="1629295" y="1097280"/>
                </a:lnTo>
                <a:lnTo>
                  <a:pt x="1396539" y="881149"/>
                </a:lnTo>
                <a:lnTo>
                  <a:pt x="1241368" y="1030778"/>
                </a:lnTo>
                <a:lnTo>
                  <a:pt x="1119448" y="964276"/>
                </a:lnTo>
                <a:lnTo>
                  <a:pt x="947651" y="1097280"/>
                </a:lnTo>
                <a:lnTo>
                  <a:pt x="781397" y="958734"/>
                </a:lnTo>
                <a:lnTo>
                  <a:pt x="587433" y="1141614"/>
                </a:lnTo>
                <a:lnTo>
                  <a:pt x="310342" y="1014152"/>
                </a:lnTo>
                <a:lnTo>
                  <a:pt x="0" y="1113905"/>
                </a:lnTo>
                <a:close/>
              </a:path>
            </a:pathLst>
          </a:cu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t" anchorCtr="0"/>
          <a:lstStyle/>
          <a:p>
            <a:r>
              <a:rPr lang="en-US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get_temp</a:t>
            </a:r>
            <a:r>
              <a:rPr lang="en-US" b="1" dirty="0">
                <a:solidFill>
                  <a:srgbClr val="C00000"/>
                </a:solidFill>
                <a:cs typeface="Courier New" panose="02070309020205020404" pitchFamily="49" charset="0"/>
              </a:rPr>
              <a:t>() -&gt; hot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input &gt; limit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blink := 1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assert == false</a:t>
            </a:r>
          </a:p>
        </p:txBody>
      </p:sp>
      <p:pic>
        <p:nvPicPr>
          <p:cNvPr id="260" name="Picture 259" descr="A picture containing lamp, object, fruit&#10;&#10;Description automatically generated">
            <a:extLst>
              <a:ext uri="{FF2B5EF4-FFF2-40B4-BE49-F238E27FC236}">
                <a16:creationId xmlns:a16="http://schemas.microsoft.com/office/drawing/2014/main" id="{6BAB045A-70FA-4913-8EAC-AD0F85036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707" y="4329505"/>
            <a:ext cx="929861" cy="943403"/>
          </a:xfrm>
          <a:prstGeom prst="rect">
            <a:avLst/>
          </a:prstGeom>
        </p:spPr>
      </p:pic>
      <p:pic>
        <p:nvPicPr>
          <p:cNvPr id="57" name="Picture 56" descr="A picture containing flower, tree&#10;&#10;Description automatically generated">
            <a:extLst>
              <a:ext uri="{FF2B5EF4-FFF2-40B4-BE49-F238E27FC236}">
                <a16:creationId xmlns:a16="http://schemas.microsoft.com/office/drawing/2014/main" id="{784C42F9-64FB-4B62-B946-7934FB2A31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516" y="2587969"/>
            <a:ext cx="1250190" cy="123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2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5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/>
      <p:bldP spid="34" grpId="0" animBg="1"/>
      <p:bldP spid="39" grpId="0" animBg="1"/>
      <p:bldP spid="40" grpId="0" animBg="1"/>
      <p:bldP spid="23" grpId="0" animBg="1"/>
      <p:bldP spid="2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32633</TotalTime>
  <Words>1663</Words>
  <Application>Microsoft Office PowerPoint</Application>
  <PresentationFormat>Widescreen</PresentationFormat>
  <Paragraphs>372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Segoe UI</vt:lpstr>
      <vt:lpstr>Segoe UI Semibold</vt:lpstr>
      <vt:lpstr>Office Theme</vt:lpstr>
      <vt:lpstr>I/O Dependent Idempotence Bugs in Intermittent Systems</vt:lpstr>
      <vt:lpstr>Energy-harvesting devices (EHDs) enable computing in inaccessible environments</vt:lpstr>
      <vt:lpstr>Intermittence in energy harvesting devices</vt:lpstr>
      <vt:lpstr>Intermittence in energy harvesting devices</vt:lpstr>
      <vt:lpstr>Background: intermittent execution causes bugs</vt:lpstr>
      <vt:lpstr>What about input operations?</vt:lpstr>
      <vt:lpstr>Current systems miss bugs caused by input</vt:lpstr>
      <vt:lpstr>Outline</vt:lpstr>
      <vt:lpstr>Repeated I/O reads cause idempotence bugs</vt:lpstr>
      <vt:lpstr>Simple fix can break program timeliness</vt:lpstr>
      <vt:lpstr>Detecting I/O bugs is particularly important for EHDs</vt:lpstr>
      <vt:lpstr>Outline</vt:lpstr>
      <vt:lpstr>IBIS-S: static taint analysis and pattern matching</vt:lpstr>
      <vt:lpstr>Taint analysis: tracks dataflow off inputs</vt:lpstr>
      <vt:lpstr>Taint analysis: interprocedural flows</vt:lpstr>
      <vt:lpstr>Bug pattern matching</vt:lpstr>
      <vt:lpstr>Outline</vt:lpstr>
      <vt:lpstr>IBIS-D: dynamic taint and freshness propagation</vt:lpstr>
      <vt:lpstr>Outline</vt:lpstr>
      <vt:lpstr>Goal of evaluation</vt:lpstr>
      <vt:lpstr>Evaluation methodology for IBIS-S</vt:lpstr>
      <vt:lpstr>IBIS-S finds bugs with few false positives</vt:lpstr>
      <vt:lpstr>Evaluation methodology for IBIS-D</vt:lpstr>
      <vt:lpstr>IBIS-D performance</vt:lpstr>
      <vt:lpstr>Comparison and limitations of IBIS-S and IBIS-D</vt:lpstr>
      <vt:lpstr>Interesting challenges uncovered</vt:lpstr>
      <vt:lpstr>Read more in the paper</vt:lpstr>
      <vt:lpstr>Summary and take-aways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I/O Idempotence Bugs in Intermittent Systems</dc:title>
  <dc:creator>Milijana Surbatovich</dc:creator>
  <cp:lastModifiedBy>Milijana Surbatovich</cp:lastModifiedBy>
  <cp:revision>2</cp:revision>
  <cp:lastPrinted>2019-10-17T21:38:11Z</cp:lastPrinted>
  <dcterms:created xsi:type="dcterms:W3CDTF">2019-03-24T22:39:07Z</dcterms:created>
  <dcterms:modified xsi:type="dcterms:W3CDTF">2019-10-24T10:44:51Z</dcterms:modified>
</cp:coreProperties>
</file>