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0080625" cy="7559675"/>
  <p:notesSz cx="7772400" cy="11887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18EDC-19F4-4C1A-A195-54082855CBCB}" v="434" dt="2022-08-09T23:18:34.4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noRot="1" noChangeAspect="1"/>
          </p:cNvSpPr>
          <p:nvPr>
            <p:ph type="sldImg"/>
          </p:nvPr>
        </p:nvSpPr>
        <p:spPr>
          <a:xfrm>
            <a:off x="533520" y="764280"/>
            <a:ext cx="6704640" cy="3771360"/>
          </a:xfrm>
          <a:prstGeom prst="rect">
            <a:avLst/>
          </a:prstGeom>
        </p:spPr>
        <p:txBody>
          <a:bodyPr lIns="0" tIns="0" rIns="0" bIns="0" anchor="ctr">
            <a:noAutofit/>
          </a:bodyPr>
          <a:lstStyle/>
          <a:p>
            <a:pPr algn="ctr"/>
            <a:r>
              <a:rPr lang="en-US" sz="4400" b="0" strike="noStrike" spc="-1">
                <a:latin typeface="Arial"/>
              </a:rPr>
              <a:t>Click to move the slide</a:t>
            </a:r>
          </a:p>
        </p:txBody>
      </p:sp>
      <p:sp>
        <p:nvSpPr>
          <p:cNvPr id="80" name="PlaceHolder 2"/>
          <p:cNvSpPr>
            <a:spLocks noGrp="1"/>
          </p:cNvSpPr>
          <p:nvPr>
            <p:ph type="body"/>
          </p:nvPr>
        </p:nvSpPr>
        <p:spPr>
          <a:xfrm>
            <a:off x="777240" y="4777560"/>
            <a:ext cx="6217560" cy="4525920"/>
          </a:xfrm>
          <a:prstGeom prst="rect">
            <a:avLst/>
          </a:prstGeom>
        </p:spPr>
        <p:txBody>
          <a:bodyPr lIns="0" tIns="0" rIns="0" bIns="0">
            <a:noAutofit/>
          </a:bodyPr>
          <a:lstStyle/>
          <a:p>
            <a:r>
              <a:rPr lang="en-US" sz="2000" b="0" strike="noStrike" spc="-1">
                <a:latin typeface="Arial"/>
              </a:rPr>
              <a:t>Click to edit the notes format</a:t>
            </a:r>
          </a:p>
        </p:txBody>
      </p:sp>
      <p:sp>
        <p:nvSpPr>
          <p:cNvPr id="81" name="PlaceHolder 3"/>
          <p:cNvSpPr>
            <a:spLocks noGrp="1"/>
          </p:cNvSpPr>
          <p:nvPr>
            <p:ph type="hdr"/>
          </p:nvPr>
        </p:nvSpPr>
        <p:spPr>
          <a:xfrm>
            <a:off x="0" y="0"/>
            <a:ext cx="3372840" cy="502560"/>
          </a:xfrm>
          <a:prstGeom prst="rect">
            <a:avLst/>
          </a:prstGeom>
        </p:spPr>
        <p:txBody>
          <a:bodyPr lIns="0" tIns="0" rIns="0" bIns="0">
            <a:noAutofit/>
          </a:bodyPr>
          <a:lstStyle/>
          <a:p>
            <a:r>
              <a:rPr lang="en-US" sz="1400" b="0" strike="noStrike" spc="-1">
                <a:latin typeface="Times New Roman"/>
              </a:rPr>
              <a:t>&lt;header&gt;</a:t>
            </a:r>
          </a:p>
        </p:txBody>
      </p:sp>
      <p:sp>
        <p:nvSpPr>
          <p:cNvPr id="82" name="PlaceHolder 4"/>
          <p:cNvSpPr>
            <a:spLocks noGrp="1"/>
          </p:cNvSpPr>
          <p:nvPr>
            <p:ph type="dt"/>
          </p:nvPr>
        </p:nvSpPr>
        <p:spPr>
          <a:xfrm>
            <a:off x="4399200" y="0"/>
            <a:ext cx="3372840" cy="502560"/>
          </a:xfrm>
          <a:prstGeom prst="rect">
            <a:avLst/>
          </a:prstGeom>
        </p:spPr>
        <p:txBody>
          <a:bodyPr lIns="0" tIns="0" rIns="0" bIns="0">
            <a:noAutofit/>
          </a:bodyPr>
          <a:lstStyle/>
          <a:p>
            <a:pPr algn="r"/>
            <a:r>
              <a:rPr lang="en-US" sz="1400" b="0" strike="noStrike" spc="-1">
                <a:latin typeface="Times New Roman"/>
              </a:rPr>
              <a:t>&lt;date/time&gt;</a:t>
            </a:r>
          </a:p>
        </p:txBody>
      </p:sp>
      <p:sp>
        <p:nvSpPr>
          <p:cNvPr id="83" name="PlaceHolder 5"/>
          <p:cNvSpPr>
            <a:spLocks noGrp="1"/>
          </p:cNvSpPr>
          <p:nvPr>
            <p:ph type="ftr"/>
          </p:nvPr>
        </p:nvSpPr>
        <p:spPr>
          <a:xfrm>
            <a:off x="0" y="9555480"/>
            <a:ext cx="3372840" cy="502560"/>
          </a:xfrm>
          <a:prstGeom prst="rect">
            <a:avLst/>
          </a:prstGeom>
        </p:spPr>
        <p:txBody>
          <a:bodyPr lIns="0" tIns="0" rIns="0" bIns="0" anchor="b">
            <a:noAutofit/>
          </a:bodyPr>
          <a:lstStyle/>
          <a:p>
            <a:r>
              <a:rPr lang="en-US" sz="1400" b="0" strike="noStrike" spc="-1">
                <a:latin typeface="Times New Roman"/>
              </a:rPr>
              <a:t>&lt;footer&gt;</a:t>
            </a:r>
          </a:p>
        </p:txBody>
      </p:sp>
      <p:sp>
        <p:nvSpPr>
          <p:cNvPr id="84" name="PlaceHolder 6"/>
          <p:cNvSpPr>
            <a:spLocks noGrp="1"/>
          </p:cNvSpPr>
          <p:nvPr>
            <p:ph type="sldNum"/>
          </p:nvPr>
        </p:nvSpPr>
        <p:spPr>
          <a:xfrm>
            <a:off x="4399200" y="9555480"/>
            <a:ext cx="3372840" cy="502560"/>
          </a:xfrm>
          <a:prstGeom prst="rect">
            <a:avLst/>
          </a:prstGeom>
        </p:spPr>
        <p:txBody>
          <a:bodyPr lIns="0" tIns="0" rIns="0" bIns="0" anchor="b">
            <a:noAutofit/>
          </a:bodyPr>
          <a:lstStyle/>
          <a:p>
            <a:pPr algn="r"/>
            <a:fld id="{088F8320-9462-4CE9-98AB-2C3D32097BB0}"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noRot="1" noChangeAspect="1"/>
          </p:cNvSpPr>
          <p:nvPr>
            <p:ph type="sldImg"/>
          </p:nvPr>
        </p:nvSpPr>
        <p:spPr>
          <a:xfrm>
            <a:off x="1127125" y="1263650"/>
            <a:ext cx="5514975" cy="4137025"/>
          </a:xfrm>
          <a:prstGeom prst="rect">
            <a:avLst/>
          </a:prstGeom>
        </p:spPr>
      </p:sp>
      <p:sp>
        <p:nvSpPr>
          <p:cNvPr id="134" name="PlaceHolder 2"/>
          <p:cNvSpPr>
            <a:spLocks noGrp="1"/>
          </p:cNvSpPr>
          <p:nvPr>
            <p:ph type="body"/>
          </p:nvPr>
        </p:nvSpPr>
        <p:spPr>
          <a:xfrm>
            <a:off x="1065240" y="5667480"/>
            <a:ext cx="5641200" cy="4965480"/>
          </a:xfrm>
          <a:prstGeom prst="rect">
            <a:avLst/>
          </a:prstGeom>
        </p:spPr>
        <p:txBody>
          <a:bodyPr lIns="0" tIns="0" rIns="0" bIns="0">
            <a:noAutofit/>
          </a:bodyPr>
          <a:lstStyle/>
          <a:p>
            <a:pPr marL="216000" indent="-216000">
              <a:lnSpc>
                <a:spcPct val="100000"/>
              </a:lnSpc>
            </a:pPr>
            <a:r>
              <a:rPr lang="en-US" sz="1600" b="0" strike="noStrike" spc="-1">
                <a:latin typeface="Times New Roman"/>
              </a:rPr>
              <a:t>This presentation serves 3 purposes:</a:t>
            </a:r>
            <a:endParaRPr lang="en-US" sz="1600" b="0" strike="noStrike" spc="-1">
              <a:latin typeface="Arial"/>
            </a:endParaRPr>
          </a:p>
          <a:p>
            <a:pPr marL="216000" indent="-216000">
              <a:lnSpc>
                <a:spcPct val="100000"/>
              </a:lnSpc>
            </a:pPr>
            <a:r>
              <a:rPr lang="en-US" sz="1600" b="0" strike="noStrike" spc="-1">
                <a:latin typeface="Times New Roman"/>
              </a:rPr>
              <a:t>1) An identification of a business problem and potential solution regarding GE’s healthcare IT service</a:t>
            </a:r>
            <a:endParaRPr lang="en-US" sz="1600" b="0" strike="noStrike" spc="-1">
              <a:latin typeface="Arial"/>
            </a:endParaRPr>
          </a:p>
          <a:p>
            <a:pPr marL="216000" indent="-216000">
              <a:lnSpc>
                <a:spcPct val="100000"/>
              </a:lnSpc>
            </a:pPr>
            <a:r>
              <a:rPr lang="en-US" sz="1600" b="0" strike="noStrike" spc="-1">
                <a:latin typeface="Times New Roman"/>
              </a:rPr>
              <a:t>2) A report of the results of a pilot project undertaken to gauge the feasibility of the solution</a:t>
            </a:r>
            <a:endParaRPr lang="en-US" sz="1600" b="0" strike="noStrike" spc="-1">
              <a:latin typeface="Arial"/>
            </a:endParaRPr>
          </a:p>
          <a:p>
            <a:pPr marL="216000" indent="-216000">
              <a:lnSpc>
                <a:spcPct val="100000"/>
              </a:lnSpc>
            </a:pPr>
            <a:r>
              <a:rPr lang="en-US" sz="1600" b="0" strike="noStrike" spc="-1">
                <a:latin typeface="Times New Roman"/>
              </a:rPr>
              <a:t>3) A proposal for a full-scale project to implement the solution into GE’s business operations and strategy</a:t>
            </a:r>
            <a:endParaRPr lang="en-US" sz="16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noRot="1" noChangeAspect="1"/>
          </p:cNvSpPr>
          <p:nvPr>
            <p:ph type="sldImg"/>
          </p:nvPr>
        </p:nvSpPr>
        <p:spPr>
          <a:xfrm>
            <a:off x="914400" y="903288"/>
            <a:ext cx="5942013" cy="4456112"/>
          </a:xfrm>
          <a:prstGeom prst="rect">
            <a:avLst/>
          </a:prstGeom>
        </p:spPr>
      </p:sp>
      <p:sp>
        <p:nvSpPr>
          <p:cNvPr id="152" name="PlaceHolder 2"/>
          <p:cNvSpPr>
            <a:spLocks noGrp="1"/>
          </p:cNvSpPr>
          <p:nvPr>
            <p:ph type="body"/>
          </p:nvPr>
        </p:nvSpPr>
        <p:spPr>
          <a:xfrm>
            <a:off x="777240" y="5645880"/>
            <a:ext cx="6217200" cy="5348520"/>
          </a:xfrm>
          <a:prstGeom prst="rect">
            <a:avLst/>
          </a:prstGeom>
        </p:spPr>
        <p:txBody>
          <a:bodyPr lIns="0" tIns="0" rIns="0" bIns="0">
            <a:noAutofit/>
          </a:bodyPr>
          <a:lstStyle/>
          <a:p>
            <a:pPr marL="215900" indent="-215265">
              <a:lnSpc>
                <a:spcPct val="200000"/>
              </a:lnSpc>
              <a:tabLst>
                <a:tab pos="0" algn="l"/>
              </a:tabLst>
            </a:pPr>
            <a:r>
              <a:rPr lang="en-US" sz="1200" b="0" strike="noStrike" spc="-1" dirty="0">
                <a:latin typeface="Times New Roman"/>
                <a:cs typeface="Times New Roman"/>
              </a:rPr>
              <a:t>	Based on an average monthly revenue from the data of approximately $58, preventing 20 cancellations would save $1,160 of recurring monthly revenue per 1,000 customers.</a:t>
            </a:r>
            <a:endParaRPr lang="en-US" sz="1200" b="0" strike="noStrike" spc="-1" dirty="0">
              <a:latin typeface="Arial"/>
              <a:cs typeface="Times New Roman"/>
            </a:endParaRPr>
          </a:p>
          <a:p>
            <a:pPr marL="216000" indent="-215640">
              <a:lnSpc>
                <a:spcPct val="200000"/>
              </a:lnSpc>
              <a:tabLst>
                <a:tab pos="0" algn="l"/>
              </a:tabLst>
            </a:pPr>
            <a:endParaRPr lang="en-US" sz="1200" b="0" strike="noStrike" spc="-1">
              <a:latin typeface="Arial"/>
            </a:endParaRPr>
          </a:p>
          <a:p>
            <a:pPr marL="215900" indent="-215265">
              <a:lnSpc>
                <a:spcPct val="200000"/>
              </a:lnSpc>
              <a:tabLst>
                <a:tab pos="0" algn="l"/>
              </a:tabLst>
            </a:pPr>
            <a:r>
              <a:rPr lang="en-US" sz="1200" b="0" strike="noStrike" spc="-1" dirty="0">
                <a:latin typeface="Times New Roman"/>
                <a:cs typeface="Times New Roman"/>
              </a:rPr>
              <a:t>	If GE has 50,000 active subscribers to their service, undertaking full implementation of this project can result in saving $58,000 of monthly revenue. This estimate depends on the size of GE’s subscriber base (50,000), the accuracy of the model (70%), the proportion of customers that it predicts as likely to churn (10%), and the percent of those that can be saved by proactive outreach (28%). If any of these factors turn out better than what seems most probable at this time, GE will only realize more value from this approach.</a:t>
            </a:r>
            <a:endParaRPr lang="en-US" sz="1200" b="0" strike="noStrike" spc="-1" dirty="0">
              <a:latin typeface="Arial"/>
              <a:cs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noRot="1" noChangeAspect="1"/>
          </p:cNvSpPr>
          <p:nvPr>
            <p:ph type="sldImg"/>
          </p:nvPr>
        </p:nvSpPr>
        <p:spPr>
          <a:xfrm>
            <a:off x="914400" y="903288"/>
            <a:ext cx="5942013" cy="4456112"/>
          </a:xfrm>
          <a:prstGeom prst="rect">
            <a:avLst/>
          </a:prstGeom>
        </p:spPr>
      </p:sp>
      <p:sp>
        <p:nvSpPr>
          <p:cNvPr id="136" name="PlaceHolder 2"/>
          <p:cNvSpPr>
            <a:spLocks noGrp="1"/>
          </p:cNvSpPr>
          <p:nvPr>
            <p:ph type="body"/>
          </p:nvPr>
        </p:nvSpPr>
        <p:spPr>
          <a:xfrm>
            <a:off x="777240" y="5645880"/>
            <a:ext cx="6217200" cy="5348520"/>
          </a:xfrm>
          <a:prstGeom prst="rect">
            <a:avLst/>
          </a:prstGeom>
        </p:spPr>
        <p:txBody>
          <a:bodyPr lIns="0" tIns="0" rIns="0" bIns="0">
            <a:noAutofit/>
          </a:bodyPr>
          <a:lstStyle/>
          <a:p>
            <a:pPr marL="215900" indent="-215265">
              <a:lnSpc>
                <a:spcPct val="200000"/>
              </a:lnSpc>
              <a:tabLst>
                <a:tab pos="0" algn="l"/>
              </a:tabLst>
            </a:pPr>
            <a:r>
              <a:rPr lang="en-US" sz="1200" b="0" strike="noStrike" spc="-1" dirty="0">
                <a:highlight>
                  <a:srgbClr val="FFFFFF"/>
                </a:highlight>
                <a:latin typeface="Times New Roman"/>
                <a:cs typeface="Times New Roman"/>
              </a:rPr>
              <a:t>	</a:t>
            </a:r>
            <a:r>
              <a:rPr lang="en-US" sz="1200" b="0" strike="noStrike" spc="-1" dirty="0">
                <a:latin typeface="Times New Roman"/>
                <a:cs typeface="Times New Roman"/>
              </a:rPr>
              <a:t>GE’s offers a healthcare IT service product that assists medical professionals in their daily work. To ensure proper bandwidth and support, the application must be used with a GE-provided smartphone that only includes coverage from their partner, </a:t>
            </a:r>
            <a:r>
              <a:rPr lang="en-US" sz="1200" b="0" strike="noStrike" spc="-1" dirty="0" err="1">
                <a:latin typeface="Times New Roman"/>
                <a:cs typeface="Times New Roman"/>
              </a:rPr>
              <a:t>SmartAppCellular</a:t>
            </a:r>
            <a:r>
              <a:rPr lang="en-US" sz="1200" b="0" strike="noStrike" spc="-1" dirty="0">
                <a:latin typeface="Times New Roman"/>
                <a:cs typeface="Times New Roman"/>
              </a:rPr>
              <a:t>. The service is tendered on a subscription basis and lately GE has experienced an increase in attrition, or churn. Based on customer feedback, this recent churn is related more to the cellular coverage than to the application and the product itself. Additionally, GE recognizes that new vendors are beginning to compete with similar offerings, and that, if they wish to maintain or strengthen their position in the market, they need to identify and resolve the problems that are causing customers to cancel their subscriptions.</a:t>
            </a:r>
            <a:endParaRPr lang="en-US" sz="1200" b="0" strike="noStrike" spc="-1" dirty="0">
              <a:latin typeface="Arial"/>
              <a:cs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914400" y="903288"/>
            <a:ext cx="5942013" cy="4456112"/>
          </a:xfrm>
          <a:prstGeom prst="rect">
            <a:avLst/>
          </a:prstGeom>
        </p:spPr>
      </p:sp>
      <p:sp>
        <p:nvSpPr>
          <p:cNvPr id="138" name="PlaceHolder 2"/>
          <p:cNvSpPr>
            <a:spLocks noGrp="1"/>
          </p:cNvSpPr>
          <p:nvPr>
            <p:ph type="body"/>
          </p:nvPr>
        </p:nvSpPr>
        <p:spPr>
          <a:xfrm>
            <a:off x="777240" y="5645880"/>
            <a:ext cx="6217200" cy="8005320"/>
          </a:xfrm>
          <a:prstGeom prst="rect">
            <a:avLst/>
          </a:prstGeom>
        </p:spPr>
        <p:txBody>
          <a:bodyPr lIns="0" tIns="0" rIns="0" bIns="0">
            <a:noAutofit/>
          </a:bodyPr>
          <a:lstStyle/>
          <a:p>
            <a:pPr marL="215900" indent="-215265">
              <a:lnSpc>
                <a:spcPct val="200000"/>
              </a:lnSpc>
              <a:tabLst>
                <a:tab pos="0" algn="l"/>
              </a:tabLst>
            </a:pPr>
            <a:r>
              <a:rPr lang="en-US" sz="1200" b="0" strike="noStrike" spc="-1" dirty="0">
                <a:latin typeface="Times New Roman"/>
                <a:cs typeface="Times New Roman"/>
              </a:rPr>
              <a:t>	In order to provide business value through an advanced analytic project, information on current and past subscribers can be used to evaluate the likelihood that a given customer will cancel their subscription.</a:t>
            </a:r>
            <a:endParaRPr lang="en-US" sz="1200" b="0" strike="noStrike" spc="-1" dirty="0">
              <a:latin typeface="Arial"/>
              <a:cs typeface="Times New Roman"/>
            </a:endParaRPr>
          </a:p>
          <a:p>
            <a:pPr marL="215900" indent="-215265">
              <a:lnSpc>
                <a:spcPct val="200000"/>
              </a:lnSpc>
              <a:tabLst>
                <a:tab pos="0" algn="l"/>
              </a:tabLst>
            </a:pPr>
            <a:endParaRPr lang="en-US" sz="1200" b="0" strike="noStrike" spc="-1" dirty="0">
              <a:latin typeface="Arial"/>
              <a:cs typeface="Arial"/>
            </a:endParaRPr>
          </a:p>
          <a:p>
            <a:pPr marL="215900" indent="-215265">
              <a:lnSpc>
                <a:spcPct val="200000"/>
              </a:lnSpc>
              <a:tabLst>
                <a:tab pos="0" algn="l"/>
              </a:tabLst>
            </a:pPr>
            <a:r>
              <a:rPr lang="en-US" sz="1200" b="0" strike="noStrike" spc="-1" dirty="0">
                <a:latin typeface="Times New Roman"/>
                <a:cs typeface="Times New Roman"/>
              </a:rPr>
              <a:t>	The main analytic tool to be used for research, modeling, and deployment in this project should be the statistical programming language R. R is a powerful tool that has the capability to handle large and complex data sources, extensions and transformations of the data, robust machine learning algorithms, and the integration of the model for business purposes. Additionally, with a tool such as R, GE’s data environment can be better leveraged to provide real-time and relevant insights.</a:t>
            </a:r>
            <a:endParaRPr lang="en-US" sz="1200" b="0" strike="noStrike" spc="-1" dirty="0">
              <a:latin typeface="Arial"/>
              <a:cs typeface="Times New Roman"/>
            </a:endParaRPr>
          </a:p>
          <a:p>
            <a:pPr marL="215900" indent="-215265">
              <a:lnSpc>
                <a:spcPct val="200000"/>
              </a:lnSpc>
              <a:tabLst>
                <a:tab pos="0" algn="l"/>
              </a:tabLst>
            </a:pPr>
            <a:endParaRPr lang="en-US" sz="1200" b="0" strike="noStrike" spc="-1" dirty="0">
              <a:latin typeface="Arial"/>
              <a:cs typeface="Arial"/>
            </a:endParaRPr>
          </a:p>
          <a:p>
            <a:pPr marL="215900" indent="-215265">
              <a:lnSpc>
                <a:spcPct val="200000"/>
              </a:lnSpc>
              <a:tabLst>
                <a:tab pos="0" algn="l"/>
              </a:tabLst>
            </a:pPr>
            <a:r>
              <a:rPr lang="en-US" sz="1200" b="0" strike="noStrike" spc="-1" dirty="0">
                <a:latin typeface="Times New Roman"/>
                <a:cs typeface="Times New Roman"/>
              </a:rPr>
              <a:t>	There are many classificati</a:t>
            </a:r>
            <a:r>
              <a:rPr lang="en-US" sz="1200" strike="noStrike" spc="-1" dirty="0">
                <a:latin typeface="Times New Roman"/>
                <a:cs typeface="Times New Roman"/>
              </a:rPr>
              <a:t>on techniques including </a:t>
            </a:r>
            <a:r>
              <a:rPr lang="en-US" spc="-1" dirty="0">
                <a:latin typeface="Times New Roman"/>
                <a:cs typeface="Times New Roman"/>
              </a:rPr>
              <a:t>logistic</a:t>
            </a:r>
            <a:r>
              <a:rPr lang="en-US" sz="1200" strike="noStrike" spc="-1" dirty="0">
                <a:latin typeface="Times New Roman"/>
                <a:cs typeface="Times New Roman"/>
              </a:rPr>
              <a:t> regression, naive bayes, support vector machines, or tree based methods such as CART, random forest, and gradient boosting machines. Tree based methods have been shown to be excellent predictors of binary target outcomes, especially when applied through ensemble learning and/or boosting methods. Random forest is an ensemble of simple decision trees that makes a final prediction based on the majority of predictions from all of the separate trees. Feeding the available data into a random forest is a good fit for determining whether or not signals exist for predicting customer churn.</a:t>
            </a:r>
            <a:endParaRPr lang="en-US" sz="1200" strike="noStrike" spc="-1" dirty="0">
              <a:latin typeface="Arial"/>
              <a:cs typeface="Arial"/>
            </a:endParaRPr>
          </a:p>
          <a:p>
            <a:pPr marL="215900" indent="-215265">
              <a:lnSpc>
                <a:spcPct val="200000"/>
              </a:lnSpc>
              <a:tabLst>
                <a:tab pos="0" algn="l"/>
              </a:tabLst>
            </a:pPr>
            <a:endParaRPr lang="en-US" sz="1200" strike="noStrike" spc="-1" dirty="0">
              <a:latin typeface="Arial"/>
              <a:cs typeface="Arial"/>
            </a:endParaRPr>
          </a:p>
          <a:p>
            <a:pPr marL="216000" indent="-215640">
              <a:lnSpc>
                <a:spcPct val="200000"/>
              </a:lnSpc>
              <a:tabLst>
                <a:tab pos="0" algn="l"/>
              </a:tabLst>
            </a:pPr>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noRot="1" noChangeAspect="1"/>
          </p:cNvSpPr>
          <p:nvPr>
            <p:ph type="sldImg"/>
          </p:nvPr>
        </p:nvSpPr>
        <p:spPr>
          <a:xfrm>
            <a:off x="914400" y="903288"/>
            <a:ext cx="5942013" cy="4456112"/>
          </a:xfrm>
          <a:prstGeom prst="rect">
            <a:avLst/>
          </a:prstGeom>
        </p:spPr>
      </p:sp>
      <p:sp>
        <p:nvSpPr>
          <p:cNvPr id="140" name="PlaceHolder 2"/>
          <p:cNvSpPr>
            <a:spLocks noGrp="1"/>
          </p:cNvSpPr>
          <p:nvPr>
            <p:ph type="body"/>
          </p:nvPr>
        </p:nvSpPr>
        <p:spPr>
          <a:xfrm>
            <a:off x="777240" y="5645880"/>
            <a:ext cx="6217200" cy="5348520"/>
          </a:xfrm>
          <a:prstGeom prst="rect">
            <a:avLst/>
          </a:prstGeom>
        </p:spPr>
        <p:txBody>
          <a:bodyPr lIns="0" tIns="0" rIns="0" bIns="0">
            <a:noAutofit/>
          </a:bodyPr>
          <a:lstStyle/>
          <a:p>
            <a:pPr marL="215900" indent="-215265">
              <a:lnSpc>
                <a:spcPct val="200000"/>
              </a:lnSpc>
              <a:tabLst>
                <a:tab pos="0" algn="l"/>
              </a:tabLst>
            </a:pPr>
            <a:r>
              <a:rPr lang="en-US" sz="1200" b="0" strike="noStrike" spc="-1" dirty="0">
                <a:latin typeface="Times New Roman"/>
                <a:cs typeface="Times New Roman"/>
              </a:rPr>
              <a:t>	The data set that GE has compiled from their monthly reporting system is well suited for the purposes of building an analytical model to predict customers who are likely to churn. The sample data contains 1000 observations with 84 variables for each subscriber. There are approximately 30 fields that pertain to cellular coverage, equipment, and average usage patterns. The remaining fields include information on each individual such as family makeup, credit rating, occupation, and customer service history. Only 3 fields include categorical values, and the others are numeric, although some of these represent categories and are stored as binary numbers 1 and 0. In fact, 2 of the 3 categorical fields are labels for those binary variables just mentioned. Trial and error in the modeling phase can determine whether it is better to use the labels or the dichotomized values.</a:t>
            </a:r>
            <a:endParaRPr lang="en-US" sz="1200" b="0" strike="noStrike" spc="-1" dirty="0">
              <a:latin typeface="Arial"/>
              <a:cs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914400" y="903288"/>
            <a:ext cx="5942013" cy="4456112"/>
          </a:xfrm>
          <a:prstGeom prst="rect">
            <a:avLst/>
          </a:prstGeom>
        </p:spPr>
      </p:sp>
      <p:sp>
        <p:nvSpPr>
          <p:cNvPr id="142" name="PlaceHolder 2"/>
          <p:cNvSpPr>
            <a:spLocks noGrp="1"/>
          </p:cNvSpPr>
          <p:nvPr>
            <p:ph type="body"/>
          </p:nvPr>
        </p:nvSpPr>
        <p:spPr>
          <a:xfrm>
            <a:off x="777240" y="5645880"/>
            <a:ext cx="6217200" cy="5348520"/>
          </a:xfrm>
          <a:prstGeom prst="rect">
            <a:avLst/>
          </a:prstGeom>
        </p:spPr>
        <p:txBody>
          <a:bodyPr lIns="0" tIns="0" rIns="0" bIns="0">
            <a:noAutofit/>
          </a:bodyPr>
          <a:lstStyle/>
          <a:p>
            <a:pPr marL="215900" indent="-215265">
              <a:lnSpc>
                <a:spcPct val="200000"/>
              </a:lnSpc>
              <a:tabLst>
                <a:tab pos="0" algn="l"/>
              </a:tabLst>
            </a:pPr>
            <a:r>
              <a:rPr lang="en-US" sz="1200" b="0" strike="noStrike" spc="-1" dirty="0">
                <a:latin typeface="Times New Roman"/>
                <a:cs typeface="Times New Roman"/>
              </a:rPr>
              <a:t>	There are some additional data fields, not already in the given data set, that might be good indicators of customer attrition. Some of these potential fields can be derived from the given data, and may turn out to be better predictors than the basic fields from the source. For example, there are fields for inbound and outbound calls, but they could also be combined into a new field that represents the total number of connected calls. On the other hand, fields from additional data sources might also supplement the given data source. For example, there is a variable for whether or not the customer possesses a credit card, but it could be worthwhile to use a third party data source that contains the specific type of credit card that they own. This information can be hard to obtain, and may not even be useful in the final model, but additional data sources should absolutely be considered for this data mining project.</a:t>
            </a:r>
            <a:endParaRPr lang="en-US" sz="1200" b="0" strike="noStrike" spc="-1" dirty="0">
              <a:latin typeface="Arial"/>
              <a:cs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noRot="1" noChangeAspect="1"/>
          </p:cNvSpPr>
          <p:nvPr>
            <p:ph type="sldImg"/>
          </p:nvPr>
        </p:nvSpPr>
        <p:spPr>
          <a:xfrm>
            <a:off x="914400" y="903288"/>
            <a:ext cx="5942013" cy="4456112"/>
          </a:xfrm>
          <a:prstGeom prst="rect">
            <a:avLst/>
          </a:prstGeom>
        </p:spPr>
      </p:sp>
      <p:sp>
        <p:nvSpPr>
          <p:cNvPr id="144" name="PlaceHolder 2"/>
          <p:cNvSpPr>
            <a:spLocks noGrp="1"/>
          </p:cNvSpPr>
          <p:nvPr>
            <p:ph type="body"/>
          </p:nvPr>
        </p:nvSpPr>
        <p:spPr>
          <a:xfrm>
            <a:off x="777240" y="5645880"/>
            <a:ext cx="6217200" cy="5752800"/>
          </a:xfrm>
          <a:prstGeom prst="rect">
            <a:avLst/>
          </a:prstGeom>
        </p:spPr>
        <p:txBody>
          <a:bodyPr lIns="0" tIns="0" rIns="0" bIns="0">
            <a:noAutofit/>
          </a:bodyPr>
          <a:lstStyle/>
          <a:p>
            <a:pPr marL="215900" indent="-215265">
              <a:lnSpc>
                <a:spcPct val="200000"/>
              </a:lnSpc>
              <a:tabLst>
                <a:tab pos="0" algn="l"/>
              </a:tabLst>
            </a:pPr>
            <a:r>
              <a:rPr lang="en-US" sz="1200" b="0" strike="noStrike" spc="-1" dirty="0">
                <a:latin typeface="Times New Roman"/>
                <a:cs typeface="Times New Roman"/>
              </a:rPr>
              <a:t>	There are certain ethical implications that can arise from using a dataset like the one available to try to predict customer behavior. Some potentially damaging fields might include gender, race, or nationality. Use of these fields in a predictive model can promote bias and discrimination if the data set is skewed or misrepresentative of the bigger picture.</a:t>
            </a:r>
            <a:endParaRPr lang="en-US" sz="1200" b="0" strike="noStrike" spc="-1" dirty="0">
              <a:latin typeface="Arial"/>
              <a:cs typeface="Times New Roman"/>
            </a:endParaRPr>
          </a:p>
          <a:p>
            <a:pPr marL="216000" indent="-215640">
              <a:lnSpc>
                <a:spcPct val="200000"/>
              </a:lnSpc>
              <a:tabLst>
                <a:tab pos="0" algn="l"/>
              </a:tabLst>
            </a:pPr>
            <a:endParaRPr lang="en-US" sz="1200" b="0" strike="noStrike" spc="-1">
              <a:latin typeface="Arial"/>
            </a:endParaRPr>
          </a:p>
          <a:p>
            <a:pPr marL="215900" indent="-215265">
              <a:lnSpc>
                <a:spcPct val="200000"/>
              </a:lnSpc>
              <a:tabLst>
                <a:tab pos="0" algn="l"/>
              </a:tabLst>
            </a:pPr>
            <a:r>
              <a:rPr lang="en-US" sz="1200" b="0" strike="noStrike" spc="-1" dirty="0">
                <a:latin typeface="Times New Roman"/>
                <a:cs typeface="Times New Roman"/>
              </a:rPr>
              <a:t>	Another cause for concern is determining how to maintain privacy and confidentiality through the use the predictive model. For example, a drop in income or a divorce might be good predictors of customer attrition, but it would not be good practice to approach someone in these positions pleading for their business</a:t>
            </a:r>
            <a:endParaRPr lang="en-US" sz="1200" b="0" strike="noStrike" spc="-1" dirty="0">
              <a:latin typeface="Arial"/>
              <a:cs typeface="Times New Roman"/>
            </a:endParaRPr>
          </a:p>
          <a:p>
            <a:pPr marL="216000" indent="-215640">
              <a:lnSpc>
                <a:spcPct val="200000"/>
              </a:lnSpc>
              <a:tabLst>
                <a:tab pos="0" algn="l"/>
              </a:tabLst>
            </a:pPr>
            <a:endParaRPr lang="en-US" sz="1200" b="0" strike="noStrike" spc="-1">
              <a:latin typeface="Arial"/>
            </a:endParaRPr>
          </a:p>
          <a:p>
            <a:pPr marL="215900" indent="-215265">
              <a:lnSpc>
                <a:spcPct val="200000"/>
              </a:lnSpc>
              <a:tabLst>
                <a:tab pos="0" algn="l"/>
              </a:tabLst>
            </a:pPr>
            <a:r>
              <a:rPr lang="en-US" sz="1200" b="0" strike="noStrike" spc="-1" dirty="0">
                <a:latin typeface="Times New Roman"/>
                <a:cs typeface="Times New Roman"/>
              </a:rPr>
              <a:t>	It will be important to accurately estimate the likelihood that a customer will cancel, but it will be equally important to ensure that the business to consumer relationship remains professional and respectful.</a:t>
            </a:r>
            <a:endParaRPr lang="en-US" sz="1200" b="0" strike="noStrike" spc="-1" dirty="0">
              <a:latin typeface="Arial"/>
              <a:cs typeface="Times New Roman"/>
            </a:endParaRPr>
          </a:p>
          <a:p>
            <a:pPr marL="216000" indent="-215640">
              <a:lnSpc>
                <a:spcPct val="200000"/>
              </a:lnSpc>
              <a:tabLst>
                <a:tab pos="0" algn="l"/>
              </a:tabLst>
            </a:pPr>
            <a:endParaRPr lang="en-US" sz="1200" b="0" strike="noStrike" spc="-1">
              <a:latin typeface="Arial"/>
            </a:endParaRPr>
          </a:p>
          <a:p>
            <a:pPr marL="215900" indent="-215265">
              <a:lnSpc>
                <a:spcPct val="200000"/>
              </a:lnSpc>
              <a:tabLst>
                <a:tab pos="0" algn="l"/>
              </a:tabLst>
            </a:pPr>
            <a:r>
              <a:rPr lang="en-US" sz="1200" b="0" strike="noStrike" spc="-1" dirty="0">
                <a:latin typeface="Times New Roman"/>
                <a:cs typeface="Times New Roman"/>
              </a:rPr>
              <a:t>	If the reason for a high churn probability is something personal in nature and outside the scope of the typical business to consumer relationship, GE must accept the potential loss and move on to customers who can be serviced in a more traditional fashion.</a:t>
            </a:r>
            <a:endParaRPr lang="en-US" sz="1200" b="0" strike="noStrike" spc="-1" dirty="0">
              <a:latin typeface="Arial"/>
              <a:cs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914400" y="903288"/>
            <a:ext cx="5942013" cy="4456112"/>
          </a:xfrm>
          <a:prstGeom prst="rect">
            <a:avLst/>
          </a:prstGeom>
        </p:spPr>
      </p:sp>
      <p:sp>
        <p:nvSpPr>
          <p:cNvPr id="146" name="PlaceHolder 2"/>
          <p:cNvSpPr>
            <a:spLocks noGrp="1"/>
          </p:cNvSpPr>
          <p:nvPr>
            <p:ph type="body"/>
          </p:nvPr>
        </p:nvSpPr>
        <p:spPr>
          <a:xfrm>
            <a:off x="777240" y="5645880"/>
            <a:ext cx="6217200" cy="5348520"/>
          </a:xfrm>
          <a:prstGeom prst="rect">
            <a:avLst/>
          </a:prstGeom>
        </p:spPr>
        <p:txBody>
          <a:bodyPr lIns="0" tIns="0" rIns="0" bIns="0">
            <a:noAutofit/>
          </a:bodyPr>
          <a:lstStyle/>
          <a:p>
            <a:pPr marL="215900" indent="-215265">
              <a:lnSpc>
                <a:spcPct val="200000"/>
              </a:lnSpc>
              <a:tabLst>
                <a:tab pos="0" algn="l"/>
              </a:tabLst>
            </a:pPr>
            <a:r>
              <a:rPr lang="en-US" sz="1200" b="0" strike="noStrike" spc="-1" dirty="0">
                <a:latin typeface="Times New Roman"/>
                <a:cs typeface="Times New Roman"/>
              </a:rPr>
              <a:t>	A random forest model can be easily created in R by simply setting the number of trees to create and the number of variables to randomly sample at each node.</a:t>
            </a:r>
            <a:endParaRPr lang="en-US" sz="1200" b="0" strike="noStrike" spc="-1" dirty="0">
              <a:latin typeface="Arial"/>
              <a:cs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914400" y="903288"/>
            <a:ext cx="5942013" cy="4456112"/>
          </a:xfrm>
          <a:prstGeom prst="rect">
            <a:avLst/>
          </a:prstGeom>
        </p:spPr>
      </p:sp>
      <p:sp>
        <p:nvSpPr>
          <p:cNvPr id="148" name="PlaceHolder 2"/>
          <p:cNvSpPr>
            <a:spLocks noGrp="1"/>
          </p:cNvSpPr>
          <p:nvPr>
            <p:ph type="body"/>
          </p:nvPr>
        </p:nvSpPr>
        <p:spPr>
          <a:xfrm>
            <a:off x="777240" y="5645880"/>
            <a:ext cx="6217200" cy="5348520"/>
          </a:xfrm>
          <a:prstGeom prst="rect">
            <a:avLst/>
          </a:prstGeom>
        </p:spPr>
        <p:txBody>
          <a:bodyPr lIns="0" tIns="0" rIns="0" bIns="0">
            <a:noAutofit/>
          </a:bodyPr>
          <a:lstStyle/>
          <a:p>
            <a:pPr marL="215900" indent="-215265">
              <a:lnSpc>
                <a:spcPct val="200000"/>
              </a:lnSpc>
              <a:tabLst>
                <a:tab pos="0" algn="l"/>
              </a:tabLst>
            </a:pPr>
            <a:r>
              <a:rPr lang="en-US" sz="1200" b="0" strike="noStrike" spc="-1" dirty="0">
                <a:latin typeface="Times New Roman"/>
                <a:cs typeface="Times New Roman"/>
              </a:rPr>
              <a:t>	Looking further into the results of the random forest model reveals that it can predict customers who will churn with an overall accuracy of approximately 59%. The confusion matrix shows that it can correctly predict 57% of customers who have churned and 60% of those who have not.</a:t>
            </a:r>
            <a:endParaRPr lang="en-US" sz="1200" b="0" strike="noStrike" spc="-1" dirty="0">
              <a:latin typeface="Arial"/>
              <a:cs typeface="Times New Roman"/>
            </a:endParaRPr>
          </a:p>
          <a:p>
            <a:pPr marL="216000" indent="-215640">
              <a:lnSpc>
                <a:spcPct val="200000"/>
              </a:lnSpc>
              <a:tabLst>
                <a:tab pos="0" algn="l"/>
              </a:tabLst>
            </a:pPr>
            <a:endParaRPr lang="en-US" sz="1200" b="0" strike="noStrike" spc="-1">
              <a:latin typeface="Arial"/>
            </a:endParaRPr>
          </a:p>
          <a:p>
            <a:pPr marL="215900" indent="-215265">
              <a:lnSpc>
                <a:spcPct val="200000"/>
              </a:lnSpc>
              <a:tabLst>
                <a:tab pos="0" algn="l"/>
              </a:tabLst>
            </a:pPr>
            <a:r>
              <a:rPr lang="en-US" sz="1200" b="0" strike="noStrike" spc="-1" dirty="0">
                <a:latin typeface="Times New Roman"/>
                <a:cs typeface="Times New Roman"/>
              </a:rPr>
              <a:t>	Another key output from the results of the model is variable importance, which is measured as the mean decrease in prediction accuracy from including each variable. This list shows the top 10 most important variables in the model, and these will be critical to improving the model further and understanding the true causes of customer churn. Some of the most important variables from the pilot model are change in minutes, equipment days, monthly revenue, and inbound calls.</a:t>
            </a:r>
            <a:endParaRPr lang="en-US" sz="1200" b="0" strike="noStrike" spc="-1" dirty="0">
              <a:latin typeface="Arial"/>
              <a:cs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914400" y="903288"/>
            <a:ext cx="5942013" cy="4456112"/>
          </a:xfrm>
          <a:prstGeom prst="rect">
            <a:avLst/>
          </a:prstGeom>
        </p:spPr>
      </p:sp>
      <p:sp>
        <p:nvSpPr>
          <p:cNvPr id="150" name="PlaceHolder 2"/>
          <p:cNvSpPr>
            <a:spLocks noGrp="1"/>
          </p:cNvSpPr>
          <p:nvPr>
            <p:ph type="body"/>
          </p:nvPr>
        </p:nvSpPr>
        <p:spPr>
          <a:xfrm>
            <a:off x="777240" y="5645880"/>
            <a:ext cx="6217200" cy="5414400"/>
          </a:xfrm>
          <a:prstGeom prst="rect">
            <a:avLst/>
          </a:prstGeom>
        </p:spPr>
        <p:txBody>
          <a:bodyPr lIns="0" tIns="0" rIns="0" bIns="0">
            <a:noAutofit/>
          </a:bodyPr>
          <a:lstStyle/>
          <a:p>
            <a:pPr marL="215900" indent="-215265">
              <a:lnSpc>
                <a:spcPct val="200000"/>
              </a:lnSpc>
              <a:tabLst>
                <a:tab pos="0" algn="l"/>
              </a:tabLst>
            </a:pPr>
            <a:r>
              <a:rPr lang="en-US" sz="1200" b="0" strike="noStrike" spc="-1" dirty="0">
                <a:latin typeface="Times New Roman"/>
                <a:cs typeface="Times New Roman"/>
              </a:rPr>
              <a:t>	The value that GE can gain from utilizing a model to predict customer churn depends on the evaluation of two separate hypotheses. The first is whether it is possible to predict customer churn based on cellular service, usage, and personal information and the second is whether contacting customers when they are deemed likely to churn will save some of them from cancelling. The results of this pilot study confirm that it is reasonable to accept the first hypothesis, as a minimally complex model can predict churn at a significantly better rate than random guessing. Full pursuit of this project should only improve these results.</a:t>
            </a:r>
            <a:endParaRPr lang="en-US" sz="1200" b="0" strike="noStrike" spc="-1" dirty="0">
              <a:latin typeface="Arial"/>
              <a:cs typeface="Times New Roman"/>
            </a:endParaRPr>
          </a:p>
          <a:p>
            <a:pPr marL="216000" indent="-215640">
              <a:lnSpc>
                <a:spcPct val="200000"/>
              </a:lnSpc>
              <a:tabLst>
                <a:tab pos="0" algn="l"/>
              </a:tabLst>
            </a:pPr>
            <a:endParaRPr lang="en-US" sz="1200" b="0" strike="noStrike" spc="-1">
              <a:latin typeface="Arial"/>
            </a:endParaRPr>
          </a:p>
          <a:p>
            <a:pPr marL="215900" indent="-215265">
              <a:lnSpc>
                <a:spcPct val="200000"/>
              </a:lnSpc>
              <a:tabLst>
                <a:tab pos="0" algn="l"/>
              </a:tabLst>
            </a:pPr>
            <a:r>
              <a:rPr lang="en-US" sz="1200" b="0" strike="noStrike" spc="-1" dirty="0">
                <a:latin typeface="Times New Roman"/>
                <a:cs typeface="Times New Roman"/>
              </a:rPr>
              <a:t>	To evaluate the second hypothesis, the 100 customers can be split into a test group that is contacted by customer service and a control group that is left alone. If the accuracy of the model is as we expect, 35 of 50 customers from the control group will churn. For the test group, the difference between 35 and the number of actual cancellations that they observe is half the amount of customers per 1,000 that can be expected to be saved by proactive outreach based on the predictive model. For example, if there are only 25 cancellations in the control group, then it makes sense to say that they could have saved 20 customers out of the 1,000 originally sampled and the 100 who were identified as likely to churn.</a:t>
            </a:r>
            <a:endParaRPr lang="en-US" sz="1200" b="0" strike="noStrike" spc="-1" dirty="0">
              <a:latin typeface="Arial"/>
              <a:cs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0" y="23407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tIns="0" rIns="0" bIns="0">
            <a:normAutofit/>
          </a:bodyPr>
          <a:lstStyle/>
          <a:p>
            <a:endParaRPr lang="en-US" sz="3200" b="0" strike="noStrike" spc="-1">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tIns="0" rIns="0" bIns="0">
            <a:normAutofit/>
          </a:bodyPr>
          <a:lstStyle/>
          <a:p>
            <a:endParaRPr lang="en-US" sz="3200" b="0" strike="noStrike" spc="-1">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0" y="2340720"/>
            <a:ext cx="9072000" cy="58503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tIns="0" rIns="0" bIns="0">
            <a:normAutofit/>
          </a:bodyPr>
          <a:lstStyle/>
          <a:p>
            <a:endParaRPr lang="en-US" sz="3200" b="0" strike="noStrike" spc="-1">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tIns="0" rIns="0" bIns="0">
            <a:normAutofit/>
          </a:bodyPr>
          <a:lstStyle/>
          <a:p>
            <a:endParaRPr lang="en-US" sz="3200" b="0" strike="noStrike" spc="-1">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2340720"/>
            <a:ext cx="9072000" cy="1261800"/>
          </a:xfrm>
          <a:prstGeom prst="rect">
            <a:avLst/>
          </a:prstGeom>
        </p:spPr>
        <p:txBody>
          <a:bodyPr lIns="0" tIns="0" rIns="0" bIns="0" anchor="ctr">
            <a:noAutofit/>
          </a:bodyPr>
          <a:lstStyle/>
          <a:p>
            <a:pPr algn="ctr"/>
            <a:endParaRPr lang="en-US" sz="4400" b="0" strike="noStrike" spc="-1">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tIns="0" rIns="0" bIns="0">
            <a:normAutofit/>
          </a:bodyPr>
          <a:lstStyle/>
          <a:p>
            <a:endParaRPr lang="en-US" sz="3200" b="0" strike="noStrike" spc="-1">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tIns="0" rIns="0" bIns="0">
            <a:normAutofit/>
          </a:bodyPr>
          <a:lstStyle/>
          <a:p>
            <a:endParaRPr lang="en-US" sz="3200" b="0" strike="noStrike" spc="-1">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3" name="CustomShape 1"/>
          <p:cNvSpPr/>
          <p:nvPr/>
        </p:nvSpPr>
        <p:spPr>
          <a:xfrm>
            <a:off x="464400" y="5216040"/>
            <a:ext cx="9064800" cy="2826000"/>
          </a:xfrm>
          <a:prstGeom prst="rect">
            <a:avLst/>
          </a:prstGeom>
          <a:no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0" y="2340720"/>
            <a:ext cx="9072000" cy="126180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2"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9" name="Picture 38"/>
          <p:cNvPicPr/>
          <p:nvPr/>
        </p:nvPicPr>
        <p:blipFill>
          <a:blip r:embed="rId14"/>
          <a:stretch/>
        </p:blipFill>
        <p:spPr>
          <a:xfrm>
            <a:off x="0" y="5806080"/>
            <a:ext cx="10080000" cy="1753920"/>
          </a:xfrm>
          <a:prstGeom prst="rect">
            <a:avLst/>
          </a:prstGeom>
          <a:ln>
            <a:noFill/>
          </a:ln>
        </p:spPr>
      </p:pic>
      <p:sp>
        <p:nvSpPr>
          <p:cNvPr id="40" name="CustomShape 1"/>
          <p:cNvSpPr/>
          <p:nvPr/>
        </p:nvSpPr>
        <p:spPr>
          <a:xfrm>
            <a:off x="504000" y="4055760"/>
            <a:ext cx="9072000" cy="2757240"/>
          </a:xfrm>
          <a:prstGeom prst="rect">
            <a:avLst/>
          </a:prstGeom>
          <a:noFill/>
          <a:ln>
            <a:noFill/>
          </a:ln>
        </p:spPr>
        <p:style>
          <a:lnRef idx="0">
            <a:scrgbClr r="0" g="0" b="0"/>
          </a:lnRef>
          <a:fillRef idx="0">
            <a:scrgbClr r="0" g="0" b="0"/>
          </a:fillRef>
          <a:effectRef idx="0">
            <a:scrgbClr r="0" g="0" b="0"/>
          </a:effectRef>
          <a:fontRef idx="minor"/>
        </p:style>
      </p:sp>
      <p:sp>
        <p:nvSpPr>
          <p:cNvPr id="41" name="PlaceHolder 2"/>
          <p:cNvSpPr>
            <a:spLocks noGrp="1"/>
          </p:cNvSpPr>
          <p:nvPr>
            <p:ph type="title"/>
          </p:nvPr>
        </p:nvSpPr>
        <p:spPr>
          <a:xfrm>
            <a:off x="0" y="2340720"/>
            <a:ext cx="9072000" cy="1261800"/>
          </a:xfrm>
          <a:prstGeom prst="rect">
            <a:avLst/>
          </a:prstGeom>
        </p:spPr>
        <p:txBody>
          <a:bodyPr lIns="0" tIns="0" rIns="0" bIns="0" anchor="ctr">
            <a:noAutofit/>
          </a:bodyPr>
          <a:lstStyle/>
          <a:p>
            <a:r>
              <a:rPr lang="en-US" sz="1800" b="0" strike="noStrike" spc="-1">
                <a:latin typeface="Arial"/>
              </a:rPr>
              <a:t>Click to edit the title text format</a:t>
            </a:r>
          </a:p>
        </p:txBody>
      </p:sp>
      <p:sp>
        <p:nvSpPr>
          <p:cNvPr id="42" name="PlaceHolder 3"/>
          <p:cNvSpPr>
            <a:spLocks noGrp="1"/>
          </p:cNvSpPr>
          <p:nvPr>
            <p:ph type="body"/>
          </p:nvPr>
        </p:nvSpPr>
        <p:spPr>
          <a:xfrm>
            <a:off x="504000" y="1768680"/>
            <a:ext cx="9072000" cy="43840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365760" y="4023360"/>
            <a:ext cx="9359280" cy="957960"/>
          </a:xfrm>
          <a:prstGeom prst="rect">
            <a:avLst/>
          </a:prstGeom>
          <a:noFill/>
          <a:ln>
            <a:noFill/>
          </a:ln>
        </p:spPr>
        <p:style>
          <a:lnRef idx="0">
            <a:scrgbClr r="0" g="0" b="0"/>
          </a:lnRef>
          <a:fillRef idx="0">
            <a:scrgbClr r="0" g="0" b="0"/>
          </a:fillRef>
          <a:effectRef idx="0">
            <a:scrgbClr r="0" g="0" b="0"/>
          </a:effectRef>
          <a:fontRef idx="minor"/>
        </p:style>
      </p:sp>
      <p:sp>
        <p:nvSpPr>
          <p:cNvPr id="86" name="CustomShape 2"/>
          <p:cNvSpPr/>
          <p:nvPr/>
        </p:nvSpPr>
        <p:spPr>
          <a:xfrm>
            <a:off x="360000" y="5220000"/>
            <a:ext cx="9359280" cy="197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200" b="0" strike="noStrike" spc="-1">
                <a:solidFill>
                  <a:srgbClr val="FFFFFF"/>
                </a:solidFill>
                <a:latin typeface="Noto Sans Regular"/>
                <a:ea typeface="DejaVu Sans"/>
              </a:rPr>
              <a:t>A Data Analytic Solution</a:t>
            </a:r>
            <a:endParaRPr lang="en-US" sz="2200" b="0" strike="noStrike" spc="-1">
              <a:latin typeface="Arial"/>
            </a:endParaRPr>
          </a:p>
          <a:p>
            <a:pPr algn="ctr">
              <a:lnSpc>
                <a:spcPct val="100000"/>
              </a:lnSpc>
            </a:pPr>
            <a:endParaRPr lang="en-US" sz="2200" b="0" strike="noStrike" spc="-1">
              <a:latin typeface="Arial"/>
            </a:endParaRPr>
          </a:p>
          <a:p>
            <a:pPr algn="ctr">
              <a:lnSpc>
                <a:spcPct val="100000"/>
              </a:lnSpc>
            </a:pPr>
            <a:r>
              <a:rPr lang="en-US" sz="2200" b="0" strike="noStrike" spc="-1">
                <a:solidFill>
                  <a:srgbClr val="FFFFFF"/>
                </a:solidFill>
                <a:latin typeface="Noto Sans Regular"/>
                <a:ea typeface="DejaVu Sans"/>
              </a:rPr>
              <a:t>By Michael Surdek</a:t>
            </a:r>
            <a:endParaRPr lang="en-US" sz="2200" b="0" strike="noStrike" spc="-1">
              <a:latin typeface="Arial"/>
            </a:endParaRPr>
          </a:p>
        </p:txBody>
      </p:sp>
      <p:pic>
        <p:nvPicPr>
          <p:cNvPr id="87" name="Picture 86"/>
          <p:cNvPicPr/>
          <p:nvPr/>
        </p:nvPicPr>
        <p:blipFill>
          <a:blip r:embed="rId3"/>
          <a:stretch/>
        </p:blipFill>
        <p:spPr>
          <a:xfrm>
            <a:off x="883080" y="731520"/>
            <a:ext cx="3414240" cy="3414240"/>
          </a:xfrm>
          <a:prstGeom prst="rect">
            <a:avLst/>
          </a:prstGeom>
          <a:ln>
            <a:noFill/>
          </a:ln>
        </p:spPr>
      </p:pic>
      <p:sp>
        <p:nvSpPr>
          <p:cNvPr id="88" name="CustomShape 3"/>
          <p:cNvSpPr/>
          <p:nvPr/>
        </p:nvSpPr>
        <p:spPr>
          <a:xfrm>
            <a:off x="4914360" y="758160"/>
            <a:ext cx="5326560" cy="326484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noAutofit/>
          </a:bodyPr>
          <a:lstStyle/>
          <a:p>
            <a:pPr>
              <a:lnSpc>
                <a:spcPct val="100000"/>
              </a:lnSpc>
            </a:pPr>
            <a:r>
              <a:rPr lang="en-US" sz="5400" b="0" strike="noStrike" spc="-1" dirty="0">
                <a:solidFill>
                  <a:srgbClr val="04617B"/>
                </a:solidFill>
                <a:latin typeface="Noto Sans Light"/>
              </a:rPr>
              <a:t>Addressing Churn in GE’s Healthcare IT Service</a:t>
            </a:r>
            <a:endParaRPr lang="en-US" sz="5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130" name="Picture 129"/>
          <p:cNvPicPr/>
          <p:nvPr/>
        </p:nvPicPr>
        <p:blipFill>
          <a:blip r:embed="rId3"/>
          <a:stretch/>
        </p:blipFill>
        <p:spPr>
          <a:xfrm>
            <a:off x="8930160" y="274320"/>
            <a:ext cx="945000" cy="945000"/>
          </a:xfrm>
          <a:prstGeom prst="rect">
            <a:avLst/>
          </a:prstGeom>
          <a:ln>
            <a:noFill/>
          </a:ln>
        </p:spPr>
      </p:pic>
      <p:sp>
        <p:nvSpPr>
          <p:cNvPr id="131"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Estimated Value</a:t>
            </a:r>
            <a:endParaRPr lang="en-US" sz="4900" b="0" strike="noStrike" spc="-1">
              <a:latin typeface="Arial"/>
            </a:endParaRPr>
          </a:p>
        </p:txBody>
      </p:sp>
      <p:sp>
        <p:nvSpPr>
          <p:cNvPr id="132" name="CustomShape 3"/>
          <p:cNvSpPr/>
          <p:nvPr/>
        </p:nvSpPr>
        <p:spPr>
          <a:xfrm>
            <a:off x="91440" y="1371600"/>
            <a:ext cx="9875160" cy="3846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Assumptions:</a:t>
            </a:r>
            <a:endParaRPr lang="en-US" sz="2200" b="0" strike="noStrike" spc="-1" dirty="0">
              <a:latin typeface="Arial"/>
            </a:endParaRPr>
          </a:p>
          <a:p>
            <a:pPr marL="635">
              <a:spcAft>
                <a:spcPts val="1414"/>
              </a:spcAft>
            </a:pPr>
            <a:r>
              <a:rPr lang="en-US" sz="1600" b="0" strike="noStrike" spc="-1" dirty="0">
                <a:solidFill>
                  <a:srgbClr val="2C3E50"/>
                </a:solidFill>
                <a:highlight>
                  <a:srgbClr val="FFFFFF"/>
                </a:highlight>
                <a:latin typeface="Noto Sans Regular"/>
              </a:rPr>
              <a:t>	</a:t>
            </a:r>
            <a:r>
              <a:rPr lang="en-US" sz="1600" spc="-1" dirty="0">
                <a:solidFill>
                  <a:srgbClr val="2C3E50"/>
                </a:solidFill>
                <a:highlight>
                  <a:srgbClr val="FFFFFF"/>
                </a:highlight>
                <a:ea typeface="+mn-lt"/>
                <a:cs typeface="+mn-lt"/>
              </a:rPr>
              <a:t>Subscriber base = 50,000</a:t>
            </a:r>
            <a:endParaRPr lang="en-US" sz="1600" spc="-1" dirty="0">
              <a:solidFill>
                <a:srgbClr val="000000"/>
              </a:solidFill>
              <a:ea typeface="+mn-lt"/>
              <a:cs typeface="+mn-lt"/>
            </a:endParaRPr>
          </a:p>
          <a:p>
            <a:pPr marL="915035" lvl="2">
              <a:spcAft>
                <a:spcPts val="1414"/>
              </a:spcAft>
            </a:pPr>
            <a:r>
              <a:rPr lang="en-US" sz="1600" spc="-1" dirty="0">
                <a:solidFill>
                  <a:srgbClr val="2C3E50"/>
                </a:solidFill>
                <a:highlight>
                  <a:srgbClr val="FFFFFF"/>
                </a:highlight>
                <a:ea typeface="+mn-lt"/>
                <a:cs typeface="+mn-lt"/>
              </a:rPr>
              <a:t>P</a:t>
            </a:r>
            <a:r>
              <a:rPr lang="en-US" sz="1600" spc="-1" dirty="0">
                <a:solidFill>
                  <a:srgbClr val="2C3E50"/>
                </a:solidFill>
                <a:highlight>
                  <a:srgbClr val="FFFFFF"/>
                </a:highlight>
                <a:latin typeface="Noto Sans Regular"/>
                <a:ea typeface="+mn-lt"/>
                <a:cs typeface="+mn-lt"/>
              </a:rPr>
              <a:t>roportion</a:t>
            </a:r>
            <a:r>
              <a:rPr lang="en-US" sz="1600" b="0" strike="noStrike" spc="-1" dirty="0">
                <a:solidFill>
                  <a:srgbClr val="2C3E50"/>
                </a:solidFill>
                <a:highlight>
                  <a:srgbClr val="FFFFFF"/>
                </a:highlight>
                <a:latin typeface="Noto Sans Regular"/>
              </a:rPr>
              <a:t> likely to churn = 1 out of 10</a:t>
            </a:r>
            <a:endParaRPr lang="en-US" sz="1600" b="0" strike="noStrike" spc="-1">
              <a:latin typeface="Arial"/>
            </a:endParaRPr>
          </a:p>
          <a:p>
            <a:pPr marL="635">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Model accuracy = 70%</a:t>
            </a:r>
            <a:endParaRPr lang="en-US" sz="1600" b="0" strike="noStrike" spc="-1" dirty="0">
              <a:latin typeface="Arial"/>
            </a:endParaRPr>
          </a:p>
          <a:p>
            <a:pPr marL="635">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Proportion savable = 2 out of 7</a:t>
            </a:r>
            <a:endParaRPr lang="en-US" sz="1600" b="0" strike="noStrike" spc="-1" dirty="0">
              <a:latin typeface="Arial"/>
            </a:endParaRPr>
          </a:p>
          <a:p>
            <a:pPr marL="635">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Average monthly revenue = $58</a:t>
            </a:r>
            <a:endParaRPr lang="en-US" sz="1600" b="0" strike="noStrike" spc="-1" dirty="0">
              <a:latin typeface="Arial"/>
            </a:endParaRPr>
          </a:p>
          <a:p>
            <a:pPr>
              <a:lnSpc>
                <a:spcPct val="100000"/>
              </a:lnSpc>
              <a:spcAft>
                <a:spcPts val="1414"/>
              </a:spcAft>
            </a:pPr>
            <a:endParaRPr lang="en-US" sz="1600" b="0" strike="noStrike" spc="-1">
              <a:latin typeface="Arial"/>
            </a:endParaRPr>
          </a:p>
          <a:p>
            <a:pPr marL="635">
              <a:spcAft>
                <a:spcPts val="1414"/>
              </a:spcAft>
              <a:buClr>
                <a:srgbClr val="000000"/>
              </a:buClr>
              <a:buSzPct val="45000"/>
            </a:pPr>
            <a:r>
              <a:rPr lang="en-US" sz="2200" b="0" strike="noStrike" spc="-1" dirty="0">
                <a:solidFill>
                  <a:srgbClr val="2C3E50"/>
                </a:solidFill>
                <a:highlight>
                  <a:srgbClr val="FFFFFF"/>
                </a:highlight>
                <a:latin typeface="Noto Sans Regular"/>
              </a:rPr>
              <a:t>Full implementation can save </a:t>
            </a:r>
            <a:r>
              <a:rPr lang="en-US" sz="2200" b="0" u="sng" strike="noStrike" spc="-1" dirty="0">
                <a:solidFill>
                  <a:srgbClr val="2C3E50"/>
                </a:solidFill>
                <a:highlight>
                  <a:srgbClr val="FFFFFF"/>
                </a:highlight>
                <a:uFillTx/>
                <a:latin typeface="Noto Sans Regular"/>
              </a:rPr>
              <a:t>$58,000</a:t>
            </a:r>
            <a:r>
              <a:rPr lang="en-US" sz="2200" b="0" strike="noStrike" spc="-1" dirty="0">
                <a:solidFill>
                  <a:srgbClr val="2C3E50"/>
                </a:solidFill>
                <a:highlight>
                  <a:srgbClr val="FFFFFF"/>
                </a:highlight>
                <a:latin typeface="Noto Sans Regular"/>
              </a:rPr>
              <a:t> of recurring monthly revenue</a:t>
            </a:r>
            <a:r>
              <a:rPr lang="en-US" sz="2200" spc="-1" dirty="0">
                <a:solidFill>
                  <a:srgbClr val="2C3E50"/>
                </a:solidFill>
                <a:highlight>
                  <a:srgbClr val="FFFFFF"/>
                </a:highlight>
                <a:latin typeface="Noto Sans Regular"/>
              </a:rPr>
              <a:t> </a:t>
            </a:r>
            <a:endParaRPr lang="en-US" sz="22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90" name="Picture 89"/>
          <p:cNvPicPr/>
          <p:nvPr/>
        </p:nvPicPr>
        <p:blipFill>
          <a:blip r:embed="rId3"/>
          <a:stretch/>
        </p:blipFill>
        <p:spPr>
          <a:xfrm>
            <a:off x="8930160" y="274320"/>
            <a:ext cx="945000" cy="945000"/>
          </a:xfrm>
          <a:prstGeom prst="rect">
            <a:avLst/>
          </a:prstGeom>
          <a:ln>
            <a:noFill/>
          </a:ln>
        </p:spPr>
      </p:pic>
      <p:sp>
        <p:nvSpPr>
          <p:cNvPr id="91"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Background</a:t>
            </a:r>
            <a:endParaRPr lang="en-US" sz="4900" b="0" strike="noStrike" spc="-1">
              <a:latin typeface="Arial"/>
            </a:endParaRPr>
          </a:p>
        </p:txBody>
      </p:sp>
      <p:sp>
        <p:nvSpPr>
          <p:cNvPr id="92" name="CustomShape 3"/>
          <p:cNvSpPr/>
          <p:nvPr/>
        </p:nvSpPr>
        <p:spPr>
          <a:xfrm>
            <a:off x="91440" y="1371600"/>
            <a:ext cx="4984200" cy="4000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u="sng" strike="noStrike" spc="-1" dirty="0">
                <a:solidFill>
                  <a:srgbClr val="2C3E50"/>
                </a:solidFill>
                <a:highlight>
                  <a:srgbClr val="FFFFFF"/>
                </a:highlight>
                <a:uFillTx/>
                <a:latin typeface="Noto Sans Regular"/>
              </a:rPr>
              <a:t>The Product</a:t>
            </a:r>
            <a:endParaRPr lang="en-US" sz="2200" b="0" strike="noStrike" spc="-1" dirty="0">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GE’s Healthcare IT application</a:t>
            </a:r>
            <a:endParaRPr lang="en-US" sz="2200" b="0" strike="noStrike" spc="-1" dirty="0">
              <a:latin typeface="Arial"/>
            </a:endParaRPr>
          </a:p>
          <a:p>
            <a:pPr marL="457835" lvl="1">
              <a:spcAft>
                <a:spcPts val="1414"/>
              </a:spcAft>
            </a:pPr>
            <a:r>
              <a:rPr lang="en-US" sz="2200" b="0" strike="noStrike" spc="-1" dirty="0">
                <a:solidFill>
                  <a:srgbClr val="2C3E50"/>
                </a:solidFill>
                <a:highlight>
                  <a:srgbClr val="FFFFFF"/>
                </a:highlight>
                <a:latin typeface="Noto Sans Regular"/>
              </a:rPr>
              <a:t>- Assists medical </a:t>
            </a:r>
            <a:r>
              <a:rPr lang="en-US" sz="2200" spc="-1" dirty="0">
                <a:solidFill>
                  <a:srgbClr val="2C3E50"/>
                </a:solidFill>
                <a:highlight>
                  <a:srgbClr val="FFFFFF"/>
                </a:highlight>
                <a:latin typeface="Noto Sans Regular"/>
              </a:rPr>
              <a:t>professionals</a:t>
            </a:r>
            <a:r>
              <a:rPr lang="en-US" sz="2200" b="0" strike="noStrike" spc="-1" dirty="0">
                <a:solidFill>
                  <a:srgbClr val="2C3E50"/>
                </a:solidFill>
                <a:highlight>
                  <a:srgbClr val="FFFFFF"/>
                </a:highlight>
                <a:latin typeface="Noto Sans Regular"/>
              </a:rPr>
              <a:t> in their daily work</a:t>
            </a:r>
            <a:endParaRPr lang="en-US" sz="2200" b="0" strike="noStrike" spc="-1">
              <a:latin typeface="Arial"/>
            </a:endParaRPr>
          </a:p>
          <a:p>
            <a:pPr>
              <a:lnSpc>
                <a:spcPct val="100000"/>
              </a:lnSpc>
              <a:spcAft>
                <a:spcPts val="1414"/>
              </a:spcAft>
            </a:pPr>
            <a:endParaRPr lang="en-US" sz="22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Customers are required to use:</a:t>
            </a:r>
            <a:endParaRPr lang="en-US" sz="2200" b="0" strike="noStrike" spc="-1" dirty="0">
              <a:latin typeface="Arial"/>
            </a:endParaRPr>
          </a:p>
          <a:p>
            <a:pPr marL="457835" lvl="1">
              <a:spcAft>
                <a:spcPts val="1414"/>
              </a:spcAft>
              <a:buClr>
                <a:srgbClr val="000000"/>
              </a:buClr>
              <a:buSzPct val="45000"/>
            </a:pPr>
            <a:r>
              <a:rPr lang="en-US" sz="2200" b="0" strike="noStrike" spc="-1" dirty="0">
                <a:solidFill>
                  <a:srgbClr val="2C3E50"/>
                </a:solidFill>
                <a:highlight>
                  <a:srgbClr val="FFFFFF"/>
                </a:highlight>
                <a:latin typeface="Noto Sans Regular"/>
              </a:rPr>
              <a:t>- A GE-provided smartphone</a:t>
            </a:r>
            <a:r>
              <a:rPr lang="en-US" sz="2200" spc="-1" dirty="0">
                <a:solidFill>
                  <a:srgbClr val="2C3E50"/>
                </a:solidFill>
                <a:highlight>
                  <a:srgbClr val="FFFFFF"/>
                </a:highlight>
                <a:latin typeface="Noto Sans Regular"/>
              </a:rPr>
              <a:t> </a:t>
            </a:r>
            <a:endParaRPr lang="en-US" sz="2200" b="0" strike="noStrike" spc="-1" dirty="0">
              <a:latin typeface="Arial"/>
            </a:endParaRPr>
          </a:p>
          <a:p>
            <a:pPr marL="457835" lvl="1">
              <a:spcAft>
                <a:spcPts val="1414"/>
              </a:spcAft>
              <a:buClr>
                <a:srgbClr val="000000"/>
              </a:buClr>
              <a:buSzPct val="45000"/>
            </a:pPr>
            <a:r>
              <a:rPr lang="en-US" sz="2200" b="0" strike="noStrike" spc="-1" dirty="0">
                <a:solidFill>
                  <a:srgbClr val="2C3E50"/>
                </a:solidFill>
                <a:highlight>
                  <a:srgbClr val="FFFFFF"/>
                </a:highlight>
                <a:latin typeface="Noto Sans Regular"/>
              </a:rPr>
              <a:t>- Coverage from their partner</a:t>
            </a:r>
            <a:r>
              <a:rPr lang="en-US" sz="2200" spc="-1" dirty="0">
                <a:solidFill>
                  <a:srgbClr val="2C3E50"/>
                </a:solidFill>
                <a:highlight>
                  <a:srgbClr val="FFFFFF"/>
                </a:highlight>
                <a:latin typeface="Noto Sans Regular"/>
              </a:rPr>
              <a:t>  	 </a:t>
            </a:r>
            <a:r>
              <a:rPr lang="en-US" sz="2200" b="0" strike="noStrike" spc="-1" dirty="0">
                <a:solidFill>
                  <a:srgbClr val="2C3E50"/>
                </a:solidFill>
                <a:highlight>
                  <a:srgbClr val="FFFFFF"/>
                </a:highlight>
                <a:latin typeface="Noto Sans Regular"/>
              </a:rPr>
              <a:t> </a:t>
            </a:r>
            <a:r>
              <a:rPr lang="en-US" sz="2200" b="0" strike="noStrike" spc="-1" dirty="0" err="1">
                <a:solidFill>
                  <a:srgbClr val="2C3E50"/>
                </a:solidFill>
                <a:highlight>
                  <a:srgbClr val="FFFFFF"/>
                </a:highlight>
                <a:latin typeface="Noto Sans Regular"/>
              </a:rPr>
              <a:t>SmartAppCellular</a:t>
            </a:r>
            <a:endParaRPr lang="en-US" sz="2200" b="0" strike="noStrike" spc="-1" dirty="0" err="1">
              <a:latin typeface="Arial"/>
            </a:endParaRPr>
          </a:p>
        </p:txBody>
      </p:sp>
      <p:sp>
        <p:nvSpPr>
          <p:cNvPr id="93" name="CustomShape 4"/>
          <p:cNvSpPr/>
          <p:nvPr/>
        </p:nvSpPr>
        <p:spPr>
          <a:xfrm>
            <a:off x="5076000" y="1364760"/>
            <a:ext cx="4890600" cy="3664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216535" lvl="1">
              <a:lnSpc>
                <a:spcPct val="100000"/>
              </a:lnSpc>
              <a:spcAft>
                <a:spcPts val="1414"/>
              </a:spcAft>
              <a:buClr>
                <a:srgbClr val="000000"/>
              </a:buClr>
              <a:buSzPct val="45000"/>
            </a:pPr>
            <a:r>
              <a:rPr lang="en-US" sz="2200" b="0" u="sng" strike="noStrike" spc="-1" dirty="0">
                <a:solidFill>
                  <a:srgbClr val="2C3E50"/>
                </a:solidFill>
                <a:highlight>
                  <a:srgbClr val="FFFFFF"/>
                </a:highlight>
                <a:uFillTx/>
                <a:latin typeface="Noto Sans Regular"/>
              </a:rPr>
              <a:t>The Problem</a:t>
            </a:r>
            <a:endParaRPr lang="en-US" sz="2200" b="0" strike="noStrike" spc="-1">
              <a:latin typeface="Arial"/>
            </a:endParaRPr>
          </a:p>
          <a:p>
            <a:pPr marL="2165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Recent increase in churn</a:t>
            </a:r>
            <a:endParaRPr lang="en-US" sz="2200" b="0" strike="noStrike" spc="-1">
              <a:latin typeface="Arial"/>
            </a:endParaRPr>
          </a:p>
          <a:p>
            <a:pPr>
              <a:lnSpc>
                <a:spcPct val="100000"/>
              </a:lnSpc>
              <a:spcAft>
                <a:spcPts val="1414"/>
              </a:spcAft>
            </a:pPr>
            <a:endParaRPr lang="en-US" sz="2200" b="0" strike="noStrike" spc="-1">
              <a:latin typeface="Arial"/>
            </a:endParaRPr>
          </a:p>
          <a:p>
            <a:pPr marL="2165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Customer feedback indicates potential causes:</a:t>
            </a:r>
            <a:endParaRPr lang="en-US" sz="2200" b="0" strike="noStrike" spc="-1">
              <a:latin typeface="Arial"/>
            </a:endParaRPr>
          </a:p>
          <a:p>
            <a:pPr marL="648335" lvl="3">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Poor cellular coverage</a:t>
            </a:r>
            <a:endParaRPr lang="en-US" sz="2200" b="0" strike="noStrike" spc="-1">
              <a:latin typeface="Arial"/>
            </a:endParaRPr>
          </a:p>
          <a:p>
            <a:pPr marL="648335" lvl="3">
              <a:spcAft>
                <a:spcPts val="1414"/>
              </a:spcAft>
              <a:buClr>
                <a:srgbClr val="000000"/>
              </a:buClr>
              <a:buSzPct val="45000"/>
            </a:pPr>
            <a:r>
              <a:rPr lang="en-US" sz="2200" b="0" strike="noStrike" spc="-1" dirty="0">
                <a:solidFill>
                  <a:srgbClr val="2C3E50"/>
                </a:solidFill>
                <a:highlight>
                  <a:srgbClr val="FFFFFF"/>
                </a:highlight>
                <a:latin typeface="Noto Sans Regular"/>
              </a:rPr>
              <a:t>- New vendors competing in</a:t>
            </a:r>
            <a:r>
              <a:rPr lang="en-US" sz="2200" spc="-1" dirty="0">
                <a:solidFill>
                  <a:srgbClr val="2C3E50"/>
                </a:solidFill>
                <a:highlight>
                  <a:srgbClr val="FFFFFF"/>
                </a:highlight>
                <a:latin typeface="Noto Sans Regular"/>
              </a:rPr>
              <a:t>   </a:t>
            </a:r>
            <a:r>
              <a:rPr lang="en-US" sz="2200" b="0" strike="noStrike" spc="-1" dirty="0">
                <a:solidFill>
                  <a:srgbClr val="2C3E50"/>
                </a:solidFill>
                <a:highlight>
                  <a:srgbClr val="FFFFFF"/>
                </a:highlight>
                <a:latin typeface="Noto Sans Regular"/>
              </a:rPr>
              <a:t> the same space</a:t>
            </a:r>
            <a:endParaRPr lang="en-US" sz="22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95" name="Picture 94"/>
          <p:cNvPicPr/>
          <p:nvPr/>
        </p:nvPicPr>
        <p:blipFill>
          <a:blip r:embed="rId3"/>
          <a:stretch/>
        </p:blipFill>
        <p:spPr>
          <a:xfrm>
            <a:off x="8930160" y="274320"/>
            <a:ext cx="945000" cy="945000"/>
          </a:xfrm>
          <a:prstGeom prst="rect">
            <a:avLst/>
          </a:prstGeom>
          <a:ln>
            <a:noFill/>
          </a:ln>
        </p:spPr>
      </p:pic>
      <p:sp>
        <p:nvSpPr>
          <p:cNvPr id="96"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Analytical Tools &amp; Structure</a:t>
            </a:r>
            <a:endParaRPr lang="en-US" sz="4900" b="0" strike="noStrike" spc="-1">
              <a:latin typeface="Arial"/>
            </a:endParaRPr>
          </a:p>
        </p:txBody>
      </p:sp>
      <p:sp>
        <p:nvSpPr>
          <p:cNvPr id="97" name="CustomShape 3"/>
          <p:cNvSpPr/>
          <p:nvPr/>
        </p:nvSpPr>
        <p:spPr>
          <a:xfrm>
            <a:off x="91440" y="1188720"/>
            <a:ext cx="9875160" cy="4703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Objective</a:t>
            </a:r>
            <a:endParaRPr lang="en-US" sz="2200" b="0" strike="noStrike" spc="-1" dirty="0">
              <a:latin typeface="Arial"/>
            </a:endParaRPr>
          </a:p>
          <a:p>
            <a:pPr marL="457835" lvl="1">
              <a:spcAft>
                <a:spcPts val="1414"/>
              </a:spcAft>
              <a:buClr>
                <a:srgbClr val="000000"/>
              </a:buClr>
              <a:buSzPct val="45000"/>
            </a:pPr>
            <a:r>
              <a:rPr lang="en-US" sz="1600" b="0" strike="noStrike" spc="-1" dirty="0">
                <a:solidFill>
                  <a:srgbClr val="2C3E50"/>
                </a:solidFill>
                <a:highlight>
                  <a:srgbClr val="FFFFFF"/>
                </a:highlight>
                <a:latin typeface="Noto Sans Regular"/>
              </a:rPr>
              <a:t>- Use data mining and analytics to understand the causes of churn and predict which 		</a:t>
            </a:r>
            <a:r>
              <a:rPr lang="en-US" sz="1600" spc="-1" dirty="0">
                <a:solidFill>
                  <a:srgbClr val="2C3E50"/>
                </a:solidFill>
                <a:highlight>
                  <a:srgbClr val="FFFFFF"/>
                </a:highlight>
                <a:latin typeface="Noto Sans Regular"/>
              </a:rPr>
              <a:t> </a:t>
            </a:r>
            <a:r>
              <a:rPr lang="en-US" sz="1600" b="0" strike="noStrike" spc="-1" dirty="0">
                <a:solidFill>
                  <a:srgbClr val="2C3E50"/>
                </a:solidFill>
                <a:highlight>
                  <a:srgbClr val="FFFFFF"/>
                </a:highlight>
                <a:latin typeface="Noto Sans Regular"/>
              </a:rPr>
              <a:t> customers are likely to churn</a:t>
            </a:r>
            <a:endParaRPr lang="en-US" sz="1600" b="0" strike="noStrike" spc="-1">
              <a:latin typeface="Arial"/>
            </a:endParaRPr>
          </a:p>
          <a:p>
            <a:pPr marL="457835" lvl="1">
              <a:spcAft>
                <a:spcPts val="1414"/>
              </a:spcAft>
              <a:buClr>
                <a:srgbClr val="000000"/>
              </a:buClr>
              <a:buSzPct val="45000"/>
            </a:pPr>
            <a:r>
              <a:rPr lang="en-US" sz="1600" b="0" strike="noStrike" spc="-1" dirty="0">
                <a:solidFill>
                  <a:srgbClr val="2C3E50"/>
                </a:solidFill>
                <a:highlight>
                  <a:srgbClr val="FFFFFF"/>
                </a:highlight>
                <a:latin typeface="Noto Sans Regular"/>
              </a:rPr>
              <a:t>- Pilot project can reveal whether there are signals in the data that are worth pursuing 		</a:t>
            </a:r>
            <a:r>
              <a:rPr lang="en-US" sz="1600" spc="-1" dirty="0">
                <a:solidFill>
                  <a:srgbClr val="2C3E50"/>
                </a:solidFill>
                <a:highlight>
                  <a:srgbClr val="FFFFFF"/>
                </a:highlight>
                <a:latin typeface="Noto Sans Regular"/>
              </a:rPr>
              <a:t> </a:t>
            </a:r>
            <a:r>
              <a:rPr lang="en-US" sz="1600" b="0" strike="noStrike" spc="-1" dirty="0">
                <a:solidFill>
                  <a:srgbClr val="2C3E50"/>
                </a:solidFill>
                <a:highlight>
                  <a:srgbClr val="FFFFFF"/>
                </a:highlight>
                <a:latin typeface="Noto Sans Regular"/>
              </a:rPr>
              <a:t> with further investment</a:t>
            </a:r>
            <a:endParaRPr lang="en-US" sz="16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Tools</a:t>
            </a:r>
            <a:endParaRPr lang="en-US" sz="1600" b="0" strike="noStrike" spc="-1" dirty="0">
              <a:latin typeface="Arial"/>
            </a:endParaRPr>
          </a:p>
          <a:p>
            <a:pPr marL="457835" lvl="1">
              <a:spcAft>
                <a:spcPts val="1414"/>
              </a:spcAft>
            </a:pPr>
            <a:r>
              <a:rPr lang="en-US" sz="1600" b="0" strike="noStrike" spc="-1" dirty="0">
                <a:solidFill>
                  <a:srgbClr val="2C3E50"/>
                </a:solidFill>
                <a:highlight>
                  <a:srgbClr val="FFFFFF"/>
                </a:highlight>
                <a:latin typeface="Noto Sans Regular"/>
              </a:rPr>
              <a:t>- R → programming language for statistical analysis and predictive modeling</a:t>
            </a:r>
            <a:endParaRPr lang="en-US" sz="1600" spc="-1" dirty="0">
              <a:solidFill>
                <a:srgbClr val="000000"/>
              </a:solidFill>
              <a:latin typeface="Arial"/>
            </a:endParaRPr>
          </a:p>
          <a:p>
            <a:pPr marL="457835" lvl="1">
              <a:lnSpc>
                <a:spcPct val="100000"/>
              </a:lnSpc>
              <a:spcAft>
                <a:spcPts val="1414"/>
              </a:spcAft>
            </a:pPr>
            <a:r>
              <a:rPr lang="en-US" sz="1600" b="0" strike="noStrike" spc="-1" dirty="0">
                <a:solidFill>
                  <a:srgbClr val="2C3E50"/>
                </a:solidFill>
                <a:highlight>
                  <a:srgbClr val="FFFFFF"/>
                </a:highlight>
                <a:latin typeface="Noto Sans Regular"/>
              </a:rPr>
              <a:t>- Integration with current CRM platform for customer service &amp; active outreach</a:t>
            </a:r>
            <a:endParaRPr lang="en-US" sz="1600" b="0" strike="noStrike" spc="-1" dirty="0">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Methodology</a:t>
            </a:r>
            <a:endParaRPr lang="en-US" sz="2200" b="0" strike="noStrike" spc="-1" dirty="0">
              <a:latin typeface="Arial"/>
            </a:endParaRPr>
          </a:p>
          <a:p>
            <a:pPr marL="457835" lvl="1">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Binary classification</a:t>
            </a:r>
            <a:endParaRPr lang="en-US" sz="1600" b="0" strike="noStrike" spc="-1" dirty="0">
              <a:latin typeface="Arial"/>
            </a:endParaRPr>
          </a:p>
          <a:p>
            <a:pPr marL="457835" lvl="1">
              <a:spcAft>
                <a:spcPts val="1414"/>
              </a:spcAft>
            </a:pPr>
            <a:r>
              <a:rPr lang="en-US" sz="1600" b="0" strike="noStrike" spc="-1" dirty="0">
                <a:solidFill>
                  <a:srgbClr val="2C3E50"/>
                </a:solidFill>
                <a:highlight>
                  <a:srgbClr val="FFFFFF"/>
                </a:highlight>
                <a:latin typeface="Noto Sans Regular"/>
              </a:rPr>
              <a:t>- Random forest (ensemble of decision trees)</a:t>
            </a:r>
            <a:r>
              <a:rPr lang="en-US" sz="1600" spc="-1" dirty="0">
                <a:solidFill>
                  <a:srgbClr val="2C3E50"/>
                </a:solidFill>
                <a:highlight>
                  <a:srgbClr val="FFFFFF"/>
                </a:highlight>
                <a:latin typeface="Noto Sans Regular"/>
              </a:rPr>
              <a:t>   </a:t>
            </a:r>
            <a:r>
              <a:rPr lang="en-US" sz="1600" b="0" strike="noStrike" spc="-1" dirty="0">
                <a:solidFill>
                  <a:srgbClr val="2C3E50"/>
                </a:solidFill>
                <a:highlight>
                  <a:srgbClr val="FFFFFF"/>
                </a:highlight>
                <a:latin typeface="Noto Sans Regular"/>
              </a:rPr>
              <a:t> -----&gt;		</a:t>
            </a:r>
            <a:endParaRPr lang="en-US" sz="1600" b="0" strike="noStrike" spc="-1" dirty="0">
              <a:latin typeface="Arial"/>
            </a:endParaRPr>
          </a:p>
          <a:p>
            <a:pPr marL="457835" lvl="1">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Predicts whether or not a customer is likely to churn</a:t>
            </a:r>
            <a:endParaRPr lang="en-US" sz="1600" b="0" strike="noStrike" spc="-1" dirty="0">
              <a:latin typeface="Arial"/>
            </a:endParaRPr>
          </a:p>
        </p:txBody>
      </p:sp>
      <p:pic>
        <p:nvPicPr>
          <p:cNvPr id="98" name="Picture 97"/>
          <p:cNvPicPr/>
          <p:nvPr/>
        </p:nvPicPr>
        <p:blipFill>
          <a:blip r:embed="rId4"/>
          <a:stretch/>
        </p:blipFill>
        <p:spPr>
          <a:xfrm>
            <a:off x="6400800" y="4503960"/>
            <a:ext cx="3398040" cy="116496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100" name="Picture 99"/>
          <p:cNvPicPr/>
          <p:nvPr/>
        </p:nvPicPr>
        <p:blipFill>
          <a:blip r:embed="rId3"/>
          <a:stretch/>
        </p:blipFill>
        <p:spPr>
          <a:xfrm>
            <a:off x="8930160" y="274320"/>
            <a:ext cx="945000" cy="945000"/>
          </a:xfrm>
          <a:prstGeom prst="rect">
            <a:avLst/>
          </a:prstGeom>
          <a:ln>
            <a:noFill/>
          </a:ln>
        </p:spPr>
      </p:pic>
      <p:sp>
        <p:nvSpPr>
          <p:cNvPr id="101"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Data Source</a:t>
            </a:r>
            <a:endParaRPr lang="en-US" sz="4900" b="0" strike="noStrike" spc="-1">
              <a:latin typeface="Arial"/>
            </a:endParaRPr>
          </a:p>
        </p:txBody>
      </p:sp>
      <p:sp>
        <p:nvSpPr>
          <p:cNvPr id="102" name="CustomShape 3"/>
          <p:cNvSpPr/>
          <p:nvPr/>
        </p:nvSpPr>
        <p:spPr>
          <a:xfrm>
            <a:off x="91440" y="1371600"/>
            <a:ext cx="9875160" cy="989035"/>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Derived monthly from data warehouse</a:t>
            </a:r>
            <a:endParaRPr lang="en-US" sz="2200" b="0" strike="noStrike" spc="-1" dirty="0">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Sample data set contains 1000 observations of 84 fields</a:t>
            </a:r>
            <a:endParaRPr lang="en-US" sz="2200" b="0" strike="noStrike" spc="-1" dirty="0">
              <a:latin typeface="Arial"/>
            </a:endParaRPr>
          </a:p>
          <a:p>
            <a:pPr>
              <a:lnSpc>
                <a:spcPct val="100000"/>
              </a:lnSpc>
              <a:spcAft>
                <a:spcPts val="1414"/>
              </a:spcAft>
            </a:pPr>
            <a:endParaRPr lang="en-US" sz="2200" b="0" strike="noStrike" spc="-1">
              <a:latin typeface="Arial"/>
            </a:endParaRPr>
          </a:p>
          <a:p>
            <a:pPr marL="635">
              <a:spcAft>
                <a:spcPts val="1414"/>
              </a:spcAft>
              <a:buClr>
                <a:srgbClr val="000000"/>
              </a:buClr>
              <a:buSzPct val="45000"/>
            </a:pPr>
            <a:endParaRPr lang="en-US" sz="2200" b="0" strike="noStrike" spc="-1" dirty="0">
              <a:solidFill>
                <a:srgbClr val="2C3E50"/>
              </a:solidFill>
              <a:highlight>
                <a:srgbClr val="FFFFFF"/>
              </a:highlight>
              <a:latin typeface="Noto Sans Regular"/>
            </a:endParaRPr>
          </a:p>
        </p:txBody>
      </p:sp>
      <p:pic>
        <p:nvPicPr>
          <p:cNvPr id="103" name="Picture 102"/>
          <p:cNvPicPr/>
          <p:nvPr/>
        </p:nvPicPr>
        <p:blipFill>
          <a:blip r:embed="rId4"/>
          <a:stretch/>
        </p:blipFill>
        <p:spPr>
          <a:xfrm>
            <a:off x="356553" y="3630699"/>
            <a:ext cx="9139320" cy="1788840"/>
          </a:xfrm>
          <a:prstGeom prst="rect">
            <a:avLst/>
          </a:prstGeom>
          <a:ln>
            <a:noFill/>
          </a:ln>
        </p:spPr>
      </p:pic>
      <p:sp>
        <p:nvSpPr>
          <p:cNvPr id="2" name="TextBox 1">
            <a:extLst>
              <a:ext uri="{FF2B5EF4-FFF2-40B4-BE49-F238E27FC236}">
                <a16:creationId xmlns:a16="http://schemas.microsoft.com/office/drawing/2014/main" id="{61770C16-15C7-BC27-D4B6-8F270046864F}"/>
              </a:ext>
            </a:extLst>
          </p:cNvPr>
          <p:cNvSpPr txBox="1"/>
          <p:nvPr/>
        </p:nvSpPr>
        <p:spPr>
          <a:xfrm>
            <a:off x="294744" y="3196345"/>
            <a:ext cx="89350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ID</a:t>
            </a:r>
            <a:endParaRPr lang="en-US"/>
          </a:p>
        </p:txBody>
      </p:sp>
      <p:sp>
        <p:nvSpPr>
          <p:cNvPr id="3" name="TextBox 2">
            <a:extLst>
              <a:ext uri="{FF2B5EF4-FFF2-40B4-BE49-F238E27FC236}">
                <a16:creationId xmlns:a16="http://schemas.microsoft.com/office/drawing/2014/main" id="{DDBAD61E-0264-1408-8C65-895726DE55B5}"/>
              </a:ext>
            </a:extLst>
          </p:cNvPr>
          <p:cNvSpPr txBox="1"/>
          <p:nvPr/>
        </p:nvSpPr>
        <p:spPr>
          <a:xfrm>
            <a:off x="1722526" y="2920005"/>
            <a:ext cx="21923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29 Fields</a:t>
            </a:r>
          </a:p>
          <a:p>
            <a:pPr algn="ctr"/>
            <a:r>
              <a:rPr lang="en-US" dirty="0"/>
              <a:t>Usage/Coverage</a:t>
            </a:r>
          </a:p>
        </p:txBody>
      </p:sp>
      <p:sp>
        <p:nvSpPr>
          <p:cNvPr id="4" name="TextBox 3">
            <a:extLst>
              <a:ext uri="{FF2B5EF4-FFF2-40B4-BE49-F238E27FC236}">
                <a16:creationId xmlns:a16="http://schemas.microsoft.com/office/drawing/2014/main" id="{9F89CEE7-67CB-EA7B-BE9F-813D2861E78D}"/>
              </a:ext>
            </a:extLst>
          </p:cNvPr>
          <p:cNvSpPr txBox="1"/>
          <p:nvPr/>
        </p:nvSpPr>
        <p:spPr>
          <a:xfrm>
            <a:off x="4799096" y="2920004"/>
            <a:ext cx="30673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51 Fields</a:t>
            </a:r>
            <a:endParaRPr lang="en-US"/>
          </a:p>
          <a:p>
            <a:pPr algn="ctr"/>
            <a:r>
              <a:rPr lang="en-US" dirty="0"/>
              <a:t>Personal/Demographic</a:t>
            </a:r>
          </a:p>
        </p:txBody>
      </p:sp>
      <p:sp>
        <p:nvSpPr>
          <p:cNvPr id="5" name="TextBox 4">
            <a:extLst>
              <a:ext uri="{FF2B5EF4-FFF2-40B4-BE49-F238E27FC236}">
                <a16:creationId xmlns:a16="http://schemas.microsoft.com/office/drawing/2014/main" id="{9BD8D8D5-9D52-0743-1C2B-76B3ED20C044}"/>
              </a:ext>
            </a:extLst>
          </p:cNvPr>
          <p:cNvSpPr txBox="1"/>
          <p:nvPr/>
        </p:nvSpPr>
        <p:spPr>
          <a:xfrm>
            <a:off x="8520537" y="2919989"/>
            <a:ext cx="12251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Target</a:t>
            </a:r>
            <a:endParaRPr lang="en-US"/>
          </a:p>
          <a:p>
            <a:pPr algn="ctr"/>
            <a:r>
              <a:rPr lang="en-US" dirty="0"/>
              <a:t>Churned?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105" name="Picture 104"/>
          <p:cNvPicPr/>
          <p:nvPr/>
        </p:nvPicPr>
        <p:blipFill>
          <a:blip r:embed="rId3"/>
          <a:stretch/>
        </p:blipFill>
        <p:spPr>
          <a:xfrm>
            <a:off x="8930160" y="274320"/>
            <a:ext cx="945000" cy="945000"/>
          </a:xfrm>
          <a:prstGeom prst="rect">
            <a:avLst/>
          </a:prstGeom>
          <a:ln>
            <a:noFill/>
          </a:ln>
        </p:spPr>
      </p:pic>
      <p:sp>
        <p:nvSpPr>
          <p:cNvPr id="106"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Additional Fields</a:t>
            </a:r>
            <a:endParaRPr lang="en-US" sz="4900" b="0" strike="noStrike" spc="-1">
              <a:latin typeface="Arial"/>
            </a:endParaRPr>
          </a:p>
        </p:txBody>
      </p:sp>
      <p:sp>
        <p:nvSpPr>
          <p:cNvPr id="107" name="CustomShape 3"/>
          <p:cNvSpPr/>
          <p:nvPr/>
        </p:nvSpPr>
        <p:spPr>
          <a:xfrm>
            <a:off x="91440" y="1371600"/>
            <a:ext cx="4984200" cy="3846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u="sng" strike="noStrike" spc="-1" dirty="0">
                <a:solidFill>
                  <a:srgbClr val="2C3E50"/>
                </a:solidFill>
                <a:highlight>
                  <a:srgbClr val="FFFFFF"/>
                </a:highlight>
                <a:uFillTx/>
                <a:latin typeface="Noto Sans Regular"/>
              </a:rPr>
              <a:t>Extending the Source</a:t>
            </a:r>
            <a:endParaRPr lang="en-US" sz="22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Usage data</a:t>
            </a:r>
            <a:endParaRPr lang="en-US" sz="2200" b="0" strike="noStrike" spc="-1">
              <a:latin typeface="Arial"/>
            </a:endParaRPr>
          </a:p>
          <a:p>
            <a:pPr marL="4578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Total calls</a:t>
            </a:r>
            <a:endParaRPr lang="en-US" sz="2200" b="0" strike="noStrike" spc="-1">
              <a:latin typeface="Arial"/>
            </a:endParaRPr>
          </a:p>
          <a:p>
            <a:pPr marL="4578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Percentage of dropped calls</a:t>
            </a:r>
            <a:endParaRPr lang="en-US" sz="22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Location data</a:t>
            </a:r>
            <a:endParaRPr lang="en-US" sz="2200" b="0" strike="noStrike" spc="-1">
              <a:latin typeface="Arial"/>
            </a:endParaRPr>
          </a:p>
          <a:p>
            <a:pPr marL="4578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General region v area code</a:t>
            </a:r>
            <a:endParaRPr lang="en-US" sz="2200" b="0" strike="noStrike" spc="-1">
              <a:latin typeface="Arial"/>
            </a:endParaRPr>
          </a:p>
          <a:p>
            <a:pPr marL="4578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Quality of coverage in region</a:t>
            </a:r>
            <a:endParaRPr lang="en-US" sz="2200" b="0" strike="noStrike" spc="-1" dirty="0">
              <a:latin typeface="Arial"/>
            </a:endParaRPr>
          </a:p>
        </p:txBody>
      </p:sp>
      <p:sp>
        <p:nvSpPr>
          <p:cNvPr id="108" name="CustomShape 4"/>
          <p:cNvSpPr/>
          <p:nvPr/>
        </p:nvSpPr>
        <p:spPr>
          <a:xfrm>
            <a:off x="5076000" y="1364760"/>
            <a:ext cx="4890600" cy="385524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u="sng" strike="noStrike" spc="-1" dirty="0">
                <a:solidFill>
                  <a:srgbClr val="2C3E50"/>
                </a:solidFill>
                <a:highlight>
                  <a:srgbClr val="FFFFFF"/>
                </a:highlight>
                <a:uFillTx/>
                <a:latin typeface="Noto Sans Regular"/>
              </a:rPr>
              <a:t>External Data</a:t>
            </a:r>
            <a:endParaRPr lang="en-US" sz="2200" b="0" strike="noStrike" spc="-1" dirty="0">
              <a:latin typeface="Arial"/>
            </a:endParaRPr>
          </a:p>
          <a:p>
            <a:pPr marL="2165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Outgoing survey data</a:t>
            </a:r>
            <a:endParaRPr lang="en-US" sz="2200" b="0" strike="noStrike" spc="-1" dirty="0">
              <a:latin typeface="Arial"/>
            </a:endParaRPr>
          </a:p>
          <a:p>
            <a:pPr marL="648335" lvl="3">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Reasons for cancelling</a:t>
            </a:r>
            <a:endParaRPr lang="en-US" sz="2200" b="0" strike="noStrike" spc="-1" dirty="0">
              <a:latin typeface="Arial"/>
            </a:endParaRPr>
          </a:p>
          <a:p>
            <a:pPr marL="648335" lvl="3">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Switching providers?</a:t>
            </a:r>
            <a:endParaRPr lang="en-US" sz="2200" b="0" strike="noStrike" spc="-1" dirty="0">
              <a:latin typeface="Arial"/>
            </a:endParaRPr>
          </a:p>
          <a:p>
            <a:pPr marL="216535" lvl="1">
              <a:lnSpc>
                <a:spcPct val="100000"/>
              </a:lnSpc>
              <a:spcAft>
                <a:spcPts val="1414"/>
              </a:spcAft>
              <a:buClr>
                <a:srgbClr val="000000"/>
              </a:buClr>
              <a:buSzPct val="45000"/>
            </a:pPr>
            <a:r>
              <a:rPr lang="en-US" sz="2200" spc="-1" dirty="0">
                <a:solidFill>
                  <a:srgbClr val="2C3E50"/>
                </a:solidFill>
                <a:highlight>
                  <a:srgbClr val="FFFFFF"/>
                </a:highlight>
                <a:latin typeface="Noto Sans Regular"/>
              </a:rPr>
              <a:t>Credit</a:t>
            </a:r>
            <a:r>
              <a:rPr lang="en-US" sz="2200" b="0" strike="noStrike" spc="-1" dirty="0">
                <a:solidFill>
                  <a:srgbClr val="2C3E50"/>
                </a:solidFill>
                <a:highlight>
                  <a:srgbClr val="FFFFFF"/>
                </a:highlight>
                <a:latin typeface="Noto Sans Regular"/>
              </a:rPr>
              <a:t> card</a:t>
            </a:r>
            <a:endParaRPr lang="en-US" sz="2200" b="0" strike="noStrike" spc="-1" dirty="0">
              <a:latin typeface="Arial"/>
            </a:endParaRPr>
          </a:p>
          <a:p>
            <a:pPr marL="648335" lvl="3">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From third party</a:t>
            </a:r>
            <a:endParaRPr lang="en-US" sz="2200" b="0" strike="noStrike" spc="-1" dirty="0">
              <a:latin typeface="Arial"/>
            </a:endParaRPr>
          </a:p>
          <a:p>
            <a:pPr marL="648335" lvl="3">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 Specific card types/limits</a:t>
            </a:r>
            <a:endParaRPr lang="en-US" sz="2200" b="0" strike="noStrike" spc="-1" dirty="0">
              <a:latin typeface="Arial"/>
            </a:endParaRPr>
          </a:p>
          <a:p>
            <a:pPr>
              <a:lnSpc>
                <a:spcPct val="100000"/>
              </a:lnSpc>
              <a:spcAft>
                <a:spcPts val="1414"/>
              </a:spcAft>
            </a:pPr>
            <a:endParaRPr lang="en-US" sz="22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110" name="Picture 109"/>
          <p:cNvPicPr/>
          <p:nvPr/>
        </p:nvPicPr>
        <p:blipFill>
          <a:blip r:embed="rId3"/>
          <a:stretch/>
        </p:blipFill>
        <p:spPr>
          <a:xfrm>
            <a:off x="8930160" y="274320"/>
            <a:ext cx="945000" cy="945000"/>
          </a:xfrm>
          <a:prstGeom prst="rect">
            <a:avLst/>
          </a:prstGeom>
          <a:ln>
            <a:noFill/>
          </a:ln>
        </p:spPr>
      </p:pic>
      <p:sp>
        <p:nvSpPr>
          <p:cNvPr id="111"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Ethical Implications</a:t>
            </a:r>
            <a:endParaRPr lang="en-US" sz="4900" b="0" strike="noStrike" spc="-1">
              <a:latin typeface="Arial"/>
            </a:endParaRPr>
          </a:p>
        </p:txBody>
      </p:sp>
      <p:sp>
        <p:nvSpPr>
          <p:cNvPr id="112" name="CustomShape 3"/>
          <p:cNvSpPr/>
          <p:nvPr/>
        </p:nvSpPr>
        <p:spPr>
          <a:xfrm>
            <a:off x="91440" y="1371600"/>
            <a:ext cx="9875160" cy="414432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Certain data can be damaging, biased, or discriminatory</a:t>
            </a:r>
            <a:endParaRPr lang="en-US" sz="2200" b="0" strike="noStrike" spc="-1" dirty="0">
              <a:latin typeface="Arial"/>
            </a:endParaRPr>
          </a:p>
          <a:p>
            <a:pPr marL="635">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 E.g. gender, race, nationality, zip </a:t>
            </a:r>
            <a:r>
              <a:rPr lang="en-US" sz="1600" spc="-1" dirty="0">
                <a:solidFill>
                  <a:srgbClr val="2C3E50"/>
                </a:solidFill>
                <a:highlight>
                  <a:srgbClr val="FFFFFF"/>
                </a:highlight>
                <a:latin typeface="Noto Sans Regular"/>
              </a:rPr>
              <a:t>code</a:t>
            </a:r>
            <a:endParaRPr lang="en-US" sz="1600" b="0" strike="noStrike" spc="-1" dirty="0" err="1">
              <a:latin typeface="Arial"/>
            </a:endParaRPr>
          </a:p>
          <a:p>
            <a:pPr>
              <a:lnSpc>
                <a:spcPct val="100000"/>
              </a:lnSpc>
              <a:spcAft>
                <a:spcPts val="1414"/>
              </a:spcAft>
            </a:pPr>
            <a:endParaRPr lang="en-US" sz="16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Information should only be available when it is:</a:t>
            </a:r>
            <a:endParaRPr lang="en-US" sz="2200" b="0" strike="noStrike" spc="-1" dirty="0">
              <a:latin typeface="Arial"/>
            </a:endParaRPr>
          </a:p>
          <a:p>
            <a:pPr marL="915035" lvl="2">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Relevant</a:t>
            </a:r>
            <a:endParaRPr lang="en-US" sz="1600" b="0" strike="noStrike" spc="-1" dirty="0">
              <a:latin typeface="Arial"/>
            </a:endParaRPr>
          </a:p>
          <a:p>
            <a:pPr marL="635">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 Acceptable</a:t>
            </a:r>
            <a:endParaRPr lang="en-US" sz="1600" b="0" strike="noStrike" spc="-1" dirty="0">
              <a:latin typeface="Arial"/>
            </a:endParaRPr>
          </a:p>
          <a:p>
            <a:pPr marL="635">
              <a:lnSpc>
                <a:spcPct val="100000"/>
              </a:lnSpc>
              <a:spcAft>
                <a:spcPts val="1414"/>
              </a:spcAft>
              <a:buClr>
                <a:srgbClr val="000000"/>
              </a:buClr>
              <a:buSzPct val="45000"/>
            </a:pPr>
            <a:r>
              <a:rPr lang="en-US" sz="1600" b="0" strike="noStrike" spc="-1" dirty="0">
                <a:solidFill>
                  <a:srgbClr val="2C3E50"/>
                </a:solidFill>
                <a:highlight>
                  <a:srgbClr val="FFFFFF"/>
                </a:highlight>
                <a:latin typeface="Noto Sans Regular"/>
              </a:rPr>
              <a:t>	- Professional</a:t>
            </a:r>
            <a:endParaRPr lang="en-US" sz="1600" b="0" strike="noStrike" spc="-1" dirty="0">
              <a:latin typeface="Arial"/>
            </a:endParaRPr>
          </a:p>
          <a:p>
            <a:pPr>
              <a:lnSpc>
                <a:spcPct val="100000"/>
              </a:lnSpc>
              <a:spcAft>
                <a:spcPts val="1414"/>
              </a:spcAft>
            </a:pPr>
            <a:endParaRPr lang="en-US" sz="16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Predictive inputs and outreach strategies must maintain customer equality, privacy, and confidentiality</a:t>
            </a:r>
            <a:endParaRPr lang="en-US" sz="22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114" name="Picture 113"/>
          <p:cNvPicPr/>
          <p:nvPr/>
        </p:nvPicPr>
        <p:blipFill>
          <a:blip r:embed="rId3"/>
          <a:stretch/>
        </p:blipFill>
        <p:spPr>
          <a:xfrm>
            <a:off x="8930160" y="274320"/>
            <a:ext cx="945000" cy="945000"/>
          </a:xfrm>
          <a:prstGeom prst="rect">
            <a:avLst/>
          </a:prstGeom>
          <a:ln>
            <a:noFill/>
          </a:ln>
        </p:spPr>
      </p:pic>
      <p:sp>
        <p:nvSpPr>
          <p:cNvPr id="115"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Pilot Model Creation</a:t>
            </a:r>
            <a:endParaRPr lang="en-US" sz="4900" b="0" strike="noStrike" spc="-1">
              <a:latin typeface="Arial"/>
            </a:endParaRPr>
          </a:p>
        </p:txBody>
      </p:sp>
      <p:sp>
        <p:nvSpPr>
          <p:cNvPr id="116" name="CustomShape 3"/>
          <p:cNvSpPr/>
          <p:nvPr/>
        </p:nvSpPr>
        <p:spPr>
          <a:xfrm>
            <a:off x="91440" y="1371600"/>
            <a:ext cx="9875160" cy="4179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A very simple model trained on a subset of the source data:</a:t>
            </a:r>
            <a:endParaRPr lang="en-US" sz="2200" b="0" strike="noStrike" spc="-1" dirty="0">
              <a:latin typeface="Arial"/>
            </a:endParaRPr>
          </a:p>
          <a:p>
            <a:pPr>
              <a:lnSpc>
                <a:spcPct val="100000"/>
              </a:lnSpc>
              <a:spcAft>
                <a:spcPts val="1414"/>
              </a:spcAft>
            </a:pPr>
            <a:endParaRPr lang="en-US" sz="2200" b="0" strike="noStrike" spc="-1">
              <a:latin typeface="Arial"/>
            </a:endParaRPr>
          </a:p>
          <a:p>
            <a:pPr>
              <a:lnSpc>
                <a:spcPct val="100000"/>
              </a:lnSpc>
              <a:spcAft>
                <a:spcPts val="1414"/>
              </a:spcAft>
            </a:pPr>
            <a:endParaRPr lang="en-US" sz="2200" b="0" strike="noStrike" spc="-1">
              <a:latin typeface="Arial"/>
            </a:endParaRPr>
          </a:p>
          <a:p>
            <a:pPr>
              <a:lnSpc>
                <a:spcPct val="100000"/>
              </a:lnSpc>
              <a:spcAft>
                <a:spcPts val="1414"/>
              </a:spcAft>
            </a:pPr>
            <a:endParaRPr lang="en-US" sz="2200" b="0" strike="noStrike" spc="-1">
              <a:latin typeface="Arial"/>
            </a:endParaRPr>
          </a:p>
          <a:p>
            <a:pPr>
              <a:lnSpc>
                <a:spcPct val="100000"/>
              </a:lnSpc>
              <a:spcAft>
                <a:spcPts val="1414"/>
              </a:spcAft>
            </a:pPr>
            <a:endParaRPr lang="en-US" sz="22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Builds 100 decision trees by randomly sampling 6 variables at each node and using the best predictor of customer churn</a:t>
            </a:r>
            <a:endParaRPr lang="en-US" sz="2200" b="0" strike="noStrike" spc="-1" dirty="0">
              <a:latin typeface="Arial"/>
            </a:endParaRPr>
          </a:p>
          <a:p>
            <a:pPr>
              <a:lnSpc>
                <a:spcPct val="100000"/>
              </a:lnSpc>
              <a:spcAft>
                <a:spcPts val="1414"/>
              </a:spcAft>
            </a:pPr>
            <a:endParaRPr lang="en-US" sz="22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Let’s see how it performs….</a:t>
            </a:r>
            <a:endParaRPr lang="en-US" sz="2200" b="0" strike="noStrike" spc="-1" dirty="0">
              <a:latin typeface="Arial"/>
            </a:endParaRPr>
          </a:p>
        </p:txBody>
      </p:sp>
      <p:pic>
        <p:nvPicPr>
          <p:cNvPr id="117" name="Picture 116"/>
          <p:cNvPicPr/>
          <p:nvPr/>
        </p:nvPicPr>
        <p:blipFill>
          <a:blip r:embed="rId4"/>
          <a:stretch/>
        </p:blipFill>
        <p:spPr>
          <a:xfrm>
            <a:off x="3450240" y="2347200"/>
            <a:ext cx="2675880" cy="76140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119" name="Picture 118"/>
          <p:cNvPicPr/>
          <p:nvPr/>
        </p:nvPicPr>
        <p:blipFill>
          <a:blip r:embed="rId3"/>
          <a:stretch/>
        </p:blipFill>
        <p:spPr>
          <a:xfrm>
            <a:off x="8930160" y="274320"/>
            <a:ext cx="945000" cy="945000"/>
          </a:xfrm>
          <a:prstGeom prst="rect">
            <a:avLst/>
          </a:prstGeom>
          <a:ln>
            <a:noFill/>
          </a:ln>
        </p:spPr>
      </p:pic>
      <p:sp>
        <p:nvSpPr>
          <p:cNvPr id="120"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Results</a:t>
            </a:r>
            <a:endParaRPr lang="en-US" sz="4900" b="0" strike="noStrike" spc="-1">
              <a:latin typeface="Arial"/>
            </a:endParaRPr>
          </a:p>
        </p:txBody>
      </p:sp>
      <p:sp>
        <p:nvSpPr>
          <p:cNvPr id="121" name="CustomShape 3"/>
          <p:cNvSpPr/>
          <p:nvPr/>
        </p:nvSpPr>
        <p:spPr>
          <a:xfrm>
            <a:off x="640080" y="1371600"/>
            <a:ext cx="4435560" cy="3846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u="sng" strike="noStrike" spc="-1" dirty="0">
                <a:solidFill>
                  <a:srgbClr val="2C3E50"/>
                </a:solidFill>
                <a:highlight>
                  <a:srgbClr val="FFFFFF"/>
                </a:highlight>
                <a:uFillTx/>
                <a:latin typeface="Noto Sans Regular"/>
              </a:rPr>
              <a:t>Predictions</a:t>
            </a:r>
            <a:endParaRPr lang="en-US" sz="2200" b="0" strike="noStrike" spc="-1" dirty="0">
              <a:latin typeface="Arial"/>
            </a:endParaRPr>
          </a:p>
          <a:p>
            <a:pPr>
              <a:lnSpc>
                <a:spcPct val="100000"/>
              </a:lnSpc>
              <a:spcAft>
                <a:spcPts val="1414"/>
              </a:spcAft>
            </a:pPr>
            <a:endParaRPr lang="en-US" sz="2200" b="0" strike="noStrike" spc="-1">
              <a:latin typeface="Arial"/>
            </a:endParaRPr>
          </a:p>
          <a:p>
            <a:pPr>
              <a:lnSpc>
                <a:spcPct val="100000"/>
              </a:lnSpc>
              <a:spcAft>
                <a:spcPts val="1414"/>
              </a:spcAft>
            </a:pPr>
            <a:endParaRPr lang="en-US" sz="2200" b="0" strike="noStrike" spc="-1">
              <a:latin typeface="Arial"/>
            </a:endParaRPr>
          </a:p>
          <a:p>
            <a:pPr>
              <a:lnSpc>
                <a:spcPct val="100000"/>
              </a:lnSpc>
              <a:spcAft>
                <a:spcPts val="1414"/>
              </a:spcAft>
            </a:pPr>
            <a:endParaRPr lang="en-US" sz="2200" b="0" strike="noStrike" spc="-1">
              <a:latin typeface="Arial"/>
            </a:endParaRPr>
          </a:p>
          <a:p>
            <a:pPr>
              <a:lnSpc>
                <a:spcPct val="100000"/>
              </a:lnSpc>
              <a:spcAft>
                <a:spcPts val="1414"/>
              </a:spcAft>
            </a:pPr>
            <a:endParaRPr lang="en-US" sz="2200" b="0" strike="noStrike" spc="-1">
              <a:latin typeface="Arial"/>
            </a:endParaRPr>
          </a:p>
          <a:p>
            <a:pPr>
              <a:lnSpc>
                <a:spcPct val="100000"/>
              </a:lnSpc>
              <a:spcAft>
                <a:spcPts val="1414"/>
              </a:spcAft>
            </a:pPr>
            <a:endParaRPr lang="en-US" sz="2200" b="0" strike="noStrike" spc="-1">
              <a:latin typeface="Arial"/>
            </a:endParaRPr>
          </a:p>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Overall accuracy: 59%</a:t>
            </a:r>
            <a:endParaRPr lang="en-US" sz="2200" b="0" strike="noStrike" spc="-1" dirty="0">
              <a:latin typeface="Arial"/>
            </a:endParaRPr>
          </a:p>
        </p:txBody>
      </p:sp>
      <p:sp>
        <p:nvSpPr>
          <p:cNvPr id="122" name="CustomShape 4"/>
          <p:cNvSpPr/>
          <p:nvPr/>
        </p:nvSpPr>
        <p:spPr>
          <a:xfrm>
            <a:off x="5076000" y="1364760"/>
            <a:ext cx="4890600" cy="412272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u="sng" strike="noStrike" spc="-1" dirty="0">
                <a:solidFill>
                  <a:srgbClr val="2C3E50"/>
                </a:solidFill>
                <a:highlight>
                  <a:srgbClr val="FFFFFF"/>
                </a:highlight>
                <a:uFillTx/>
                <a:latin typeface="Noto Sans Regular"/>
              </a:rPr>
              <a:t>Most Important Variables</a:t>
            </a:r>
            <a:endParaRPr lang="en-US" sz="2200" b="0" strike="noStrike" spc="-1" dirty="0">
              <a:latin typeface="Arial"/>
            </a:endParaRPr>
          </a:p>
          <a:p>
            <a:pPr>
              <a:lnSpc>
                <a:spcPct val="100000"/>
              </a:lnSpc>
              <a:spcAft>
                <a:spcPts val="1414"/>
              </a:spcAft>
            </a:pPr>
            <a:endParaRPr lang="en-US" sz="2200" b="0" strike="noStrike" spc="-1">
              <a:latin typeface="Arial"/>
            </a:endParaRPr>
          </a:p>
          <a:p>
            <a:pPr marL="2165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For predicting Yes:</a:t>
            </a:r>
            <a:endParaRPr lang="en-US" sz="2200" b="0" strike="noStrike" spc="-1" dirty="0">
              <a:latin typeface="Arial"/>
            </a:endParaRPr>
          </a:p>
          <a:p>
            <a:pPr marL="647700" lvl="2" indent="-215265">
              <a:lnSpc>
                <a:spcPct val="100000"/>
              </a:lnSpc>
              <a:spcAft>
                <a:spcPts val="1414"/>
              </a:spcAft>
              <a:buClr>
                <a:srgbClr val="000000"/>
              </a:buClr>
              <a:buSzPct val="45000"/>
              <a:buFont typeface="Wingdings" charset="2"/>
              <a:buChar char=""/>
            </a:pPr>
            <a:r>
              <a:rPr lang="en-US" sz="1600" b="0" strike="noStrike" spc="-1" dirty="0">
                <a:solidFill>
                  <a:srgbClr val="2C3E50"/>
                </a:solidFill>
                <a:highlight>
                  <a:srgbClr val="FFFFFF"/>
                </a:highlight>
                <a:latin typeface="Noto Sans Regular"/>
              </a:rPr>
              <a:t>Change in minutes</a:t>
            </a:r>
            <a:endParaRPr lang="en-US" sz="1600" b="0" strike="noStrike" spc="-1" dirty="0">
              <a:latin typeface="Arial"/>
            </a:endParaRPr>
          </a:p>
          <a:p>
            <a:pPr marL="647700" lvl="2" indent="-215265">
              <a:lnSpc>
                <a:spcPct val="100000"/>
              </a:lnSpc>
              <a:spcAft>
                <a:spcPts val="1414"/>
              </a:spcAft>
              <a:buClr>
                <a:srgbClr val="000000"/>
              </a:buClr>
              <a:buSzPct val="45000"/>
              <a:buFont typeface="Wingdings" charset="2"/>
              <a:buChar char=""/>
            </a:pPr>
            <a:r>
              <a:rPr lang="en-US" sz="1600" b="0" strike="noStrike" spc="-1" dirty="0">
                <a:solidFill>
                  <a:srgbClr val="2C3E50"/>
                </a:solidFill>
                <a:highlight>
                  <a:srgbClr val="FFFFFF"/>
                </a:highlight>
                <a:latin typeface="Noto Sans Regular"/>
              </a:rPr>
              <a:t>Equipment days</a:t>
            </a:r>
            <a:endParaRPr lang="en-US" sz="1600" b="0" strike="noStrike" spc="-1" dirty="0">
              <a:latin typeface="Arial"/>
            </a:endParaRPr>
          </a:p>
          <a:p>
            <a:pPr marL="647700" lvl="2" indent="-215265">
              <a:lnSpc>
                <a:spcPct val="100000"/>
              </a:lnSpc>
              <a:spcAft>
                <a:spcPts val="1414"/>
              </a:spcAft>
              <a:buClr>
                <a:srgbClr val="000000"/>
              </a:buClr>
              <a:buSzPct val="45000"/>
              <a:buFont typeface="Wingdings" charset="2"/>
              <a:buChar char=""/>
            </a:pPr>
            <a:r>
              <a:rPr lang="en-US" sz="1600" b="0" strike="noStrike" spc="-1" dirty="0">
                <a:solidFill>
                  <a:srgbClr val="2C3E50"/>
                </a:solidFill>
                <a:highlight>
                  <a:srgbClr val="FFFFFF"/>
                </a:highlight>
                <a:latin typeface="Noto Sans Regular"/>
              </a:rPr>
              <a:t>Off-peak calls</a:t>
            </a:r>
            <a:endParaRPr lang="en-US" sz="1600" b="0" strike="noStrike" spc="-1" dirty="0">
              <a:latin typeface="Arial"/>
            </a:endParaRPr>
          </a:p>
          <a:p>
            <a:pPr marL="216535" lvl="1">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For predicting No:</a:t>
            </a:r>
            <a:endParaRPr lang="en-US" sz="2200" b="0" strike="noStrike" spc="-1" dirty="0">
              <a:latin typeface="Arial"/>
            </a:endParaRPr>
          </a:p>
          <a:p>
            <a:pPr marL="647700" lvl="2" indent="-215265">
              <a:lnSpc>
                <a:spcPct val="100000"/>
              </a:lnSpc>
              <a:spcAft>
                <a:spcPts val="1414"/>
              </a:spcAft>
              <a:buClr>
                <a:srgbClr val="000000"/>
              </a:buClr>
              <a:buSzPct val="45000"/>
              <a:buFont typeface="Wingdings" charset="2"/>
              <a:buChar char=""/>
            </a:pPr>
            <a:r>
              <a:rPr lang="en-US" sz="1600" b="0" strike="noStrike" spc="-1" dirty="0">
                <a:solidFill>
                  <a:srgbClr val="2C3E50"/>
                </a:solidFill>
                <a:highlight>
                  <a:srgbClr val="FFFFFF"/>
                </a:highlight>
                <a:latin typeface="Noto Sans Regular"/>
              </a:rPr>
              <a:t>Average monthly minutes</a:t>
            </a:r>
            <a:endParaRPr lang="en-US" sz="1600" b="0" strike="noStrike" spc="-1" dirty="0">
              <a:latin typeface="Arial"/>
            </a:endParaRPr>
          </a:p>
          <a:p>
            <a:pPr marL="647700" lvl="2" indent="-215265">
              <a:lnSpc>
                <a:spcPct val="100000"/>
              </a:lnSpc>
              <a:spcAft>
                <a:spcPts val="1414"/>
              </a:spcAft>
              <a:buClr>
                <a:srgbClr val="000000"/>
              </a:buClr>
              <a:buSzPct val="45000"/>
              <a:buFont typeface="Wingdings" charset="2"/>
              <a:buChar char=""/>
            </a:pPr>
            <a:r>
              <a:rPr lang="en-US" sz="1600" b="0" strike="noStrike" spc="-1" dirty="0">
                <a:solidFill>
                  <a:srgbClr val="2C3E50"/>
                </a:solidFill>
                <a:highlight>
                  <a:srgbClr val="FFFFFF"/>
                </a:highlight>
                <a:latin typeface="Noto Sans Regular"/>
              </a:rPr>
              <a:t>Recurring charge</a:t>
            </a:r>
            <a:endParaRPr lang="en-US" sz="1600" b="0" strike="noStrike" spc="-1" dirty="0">
              <a:latin typeface="Arial"/>
            </a:endParaRPr>
          </a:p>
          <a:p>
            <a:pPr marL="647700" lvl="2" indent="-215265">
              <a:lnSpc>
                <a:spcPct val="100000"/>
              </a:lnSpc>
              <a:spcAft>
                <a:spcPts val="1414"/>
              </a:spcAft>
              <a:buClr>
                <a:srgbClr val="000000"/>
              </a:buClr>
              <a:buSzPct val="45000"/>
              <a:buFont typeface="Wingdings" charset="2"/>
              <a:buChar char=""/>
            </a:pPr>
            <a:r>
              <a:rPr lang="en-US" sz="1600" b="0" strike="noStrike" spc="-1" dirty="0">
                <a:solidFill>
                  <a:srgbClr val="2C3E50"/>
                </a:solidFill>
                <a:highlight>
                  <a:srgbClr val="FFFFFF"/>
                </a:highlight>
                <a:latin typeface="Noto Sans Regular"/>
              </a:rPr>
              <a:t>In/out bound calls</a:t>
            </a:r>
            <a:endParaRPr lang="en-US" sz="1600" b="0" strike="noStrike" spc="-1" dirty="0">
              <a:latin typeface="Arial"/>
            </a:endParaRPr>
          </a:p>
        </p:txBody>
      </p:sp>
      <p:pic>
        <p:nvPicPr>
          <p:cNvPr id="123" name="Picture 122"/>
          <p:cNvPicPr/>
          <p:nvPr/>
        </p:nvPicPr>
        <p:blipFill>
          <a:blip r:embed="rId4"/>
          <a:stretch/>
        </p:blipFill>
        <p:spPr>
          <a:xfrm>
            <a:off x="580445" y="2267577"/>
            <a:ext cx="3161520" cy="1551960"/>
          </a:xfrm>
          <a:prstGeom prst="rect">
            <a:avLst/>
          </a:prstGeom>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60000" y="301320"/>
            <a:ext cx="9359280" cy="957960"/>
          </a:xfrm>
          <a:prstGeom prst="rect">
            <a:avLst/>
          </a:prstGeom>
          <a:noFill/>
          <a:ln>
            <a:noFill/>
          </a:ln>
        </p:spPr>
        <p:style>
          <a:lnRef idx="0">
            <a:scrgbClr r="0" g="0" b="0"/>
          </a:lnRef>
          <a:fillRef idx="0">
            <a:scrgbClr r="0" g="0" b="0"/>
          </a:fillRef>
          <a:effectRef idx="0">
            <a:scrgbClr r="0" g="0" b="0"/>
          </a:effectRef>
          <a:fontRef idx="minor"/>
        </p:style>
      </p:sp>
      <p:pic>
        <p:nvPicPr>
          <p:cNvPr id="125" name="Picture 124"/>
          <p:cNvPicPr/>
          <p:nvPr/>
        </p:nvPicPr>
        <p:blipFill>
          <a:blip r:embed="rId3"/>
          <a:stretch/>
        </p:blipFill>
        <p:spPr>
          <a:xfrm>
            <a:off x="8930160" y="274320"/>
            <a:ext cx="945000" cy="945000"/>
          </a:xfrm>
          <a:prstGeom prst="rect">
            <a:avLst/>
          </a:prstGeom>
          <a:ln>
            <a:noFill/>
          </a:ln>
        </p:spPr>
      </p:pic>
      <p:sp>
        <p:nvSpPr>
          <p:cNvPr id="126" name="CustomShape 2"/>
          <p:cNvSpPr/>
          <p:nvPr/>
        </p:nvSpPr>
        <p:spPr>
          <a:xfrm>
            <a:off x="0" y="18000"/>
            <a:ext cx="9072000" cy="12618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4900" b="0" strike="noStrike" spc="-1">
                <a:solidFill>
                  <a:srgbClr val="006699"/>
                </a:solidFill>
                <a:latin typeface="Arial"/>
              </a:rPr>
              <a:t>Full Implementation</a:t>
            </a:r>
            <a:endParaRPr lang="en-US" sz="4900" b="0" strike="noStrike" spc="-1">
              <a:latin typeface="Arial"/>
            </a:endParaRPr>
          </a:p>
        </p:txBody>
      </p:sp>
      <p:sp>
        <p:nvSpPr>
          <p:cNvPr id="127" name="CustomShape 3"/>
          <p:cNvSpPr/>
          <p:nvPr/>
        </p:nvSpPr>
        <p:spPr>
          <a:xfrm>
            <a:off x="91440" y="1371600"/>
            <a:ext cx="9875160" cy="4205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t">
            <a:noAutofit/>
          </a:bodyPr>
          <a:lstStyle/>
          <a:p>
            <a:pPr marL="635">
              <a:lnSpc>
                <a:spcPct val="100000"/>
              </a:lnSpc>
              <a:spcAft>
                <a:spcPts val="1414"/>
              </a:spcAft>
              <a:buClr>
                <a:srgbClr val="000000"/>
              </a:buClr>
              <a:buSzPct val="45000"/>
            </a:pPr>
            <a:r>
              <a:rPr lang="en-US" sz="2200" b="0" strike="noStrike" spc="-1" dirty="0">
                <a:solidFill>
                  <a:srgbClr val="2C3E50"/>
                </a:solidFill>
                <a:highlight>
                  <a:srgbClr val="FFFFFF"/>
                </a:highlight>
                <a:latin typeface="Noto Sans Regular"/>
              </a:rPr>
              <a:t>Beyond the pilot project:</a:t>
            </a:r>
            <a:endParaRPr lang="en-US" sz="2200" b="0" strike="noStrike" spc="-1" dirty="0">
              <a:latin typeface="Arial"/>
            </a:endParaRPr>
          </a:p>
          <a:p>
            <a:pPr marL="457835" lvl="1">
              <a:lnSpc>
                <a:spcPct val="100000"/>
              </a:lnSpc>
              <a:buClr>
                <a:srgbClr val="000000"/>
              </a:buClr>
              <a:buSzPct val="45000"/>
            </a:pPr>
            <a:r>
              <a:rPr lang="en-US" sz="1800" b="0" strike="noStrike" spc="-1" dirty="0">
                <a:solidFill>
                  <a:srgbClr val="2C3E50"/>
                </a:solidFill>
                <a:highlight>
                  <a:srgbClr val="FFFFFF"/>
                </a:highlight>
                <a:latin typeface="Noto Sans Regular"/>
              </a:rPr>
              <a:t>Improving predictive accuracy</a:t>
            </a:r>
            <a:r>
              <a:rPr lang="en-US" sz="1600" b="0" strike="noStrike" spc="-1" dirty="0">
                <a:solidFill>
                  <a:srgbClr val="2C3E50"/>
                </a:solidFill>
                <a:highlight>
                  <a:srgbClr val="FFFFFF"/>
                </a:highlight>
                <a:latin typeface="Noto Sans Regular"/>
              </a:rPr>
              <a:t>	</a:t>
            </a:r>
            <a:endParaRPr lang="en-US" sz="1600" spc="-1" dirty="0">
              <a:solidFill>
                <a:srgbClr val="000000"/>
              </a:solidFill>
              <a:latin typeface="Arial"/>
            </a:endParaRPr>
          </a:p>
          <a:p>
            <a:pPr marL="915035" lvl="2">
              <a:spcAft>
                <a:spcPts val="1414"/>
              </a:spcAft>
            </a:pPr>
            <a:r>
              <a:rPr lang="en-US" sz="1600" b="0" strike="noStrike" spc="-1" dirty="0">
                <a:solidFill>
                  <a:srgbClr val="2C3E50"/>
                </a:solidFill>
                <a:highlight>
                  <a:srgbClr val="FFFFFF"/>
                </a:highlight>
                <a:latin typeface="Noto Sans Regular"/>
              </a:rPr>
              <a:t>- Up to 65-70%</a:t>
            </a:r>
            <a:r>
              <a:rPr lang="en-US" sz="3200" b="0" strike="noStrike" spc="-1" dirty="0">
                <a:solidFill>
                  <a:srgbClr val="2C3E50"/>
                </a:solidFill>
                <a:highlight>
                  <a:srgbClr val="FFFFFF"/>
                </a:highlight>
                <a:latin typeface="Noto Sans Regular"/>
              </a:rPr>
              <a:t>		</a:t>
            </a:r>
            <a:endParaRPr lang="en-US" sz="1600" spc="-1">
              <a:solidFill>
                <a:srgbClr val="000000"/>
              </a:solidFill>
              <a:latin typeface="Arial"/>
            </a:endParaRPr>
          </a:p>
          <a:p>
            <a:pPr marL="915035" lvl="2">
              <a:spcAft>
                <a:spcPts val="1414"/>
              </a:spcAft>
            </a:pPr>
            <a:r>
              <a:rPr lang="en-US" sz="1600" b="0" strike="noStrike" spc="-1" dirty="0">
                <a:solidFill>
                  <a:srgbClr val="2C3E50"/>
                </a:solidFill>
                <a:highlight>
                  <a:srgbClr val="FFFFFF"/>
                </a:highlight>
                <a:latin typeface="Noto Sans Regular"/>
              </a:rPr>
              <a:t>- More complex model (logistic regression)</a:t>
            </a:r>
            <a:endParaRPr lang="en-US" sz="1600" spc="-1" dirty="0">
              <a:solidFill>
                <a:srgbClr val="000000"/>
              </a:solidFill>
              <a:latin typeface="Arial"/>
            </a:endParaRPr>
          </a:p>
          <a:p>
            <a:pPr marL="457835" lvl="1">
              <a:spcAft>
                <a:spcPts val="1414"/>
              </a:spcAft>
            </a:pPr>
            <a:r>
              <a:rPr lang="en-US" sz="1600" b="0" strike="noStrike" spc="-1" dirty="0">
                <a:solidFill>
                  <a:srgbClr val="2C3E50"/>
                </a:solidFill>
                <a:highlight>
                  <a:srgbClr val="FFFFFF"/>
                </a:highlight>
                <a:latin typeface="Noto Sans Regular"/>
              </a:rPr>
              <a:t>	- Curated inputs</a:t>
            </a:r>
            <a:endParaRPr lang="en-US" spc="-1" dirty="0">
              <a:solidFill>
                <a:srgbClr val="000000"/>
              </a:solidFill>
              <a:latin typeface="Arial"/>
            </a:endParaRPr>
          </a:p>
          <a:p>
            <a:pPr marL="457835" lvl="1">
              <a:spcAft>
                <a:spcPts val="1414"/>
              </a:spcAft>
            </a:pPr>
            <a:r>
              <a:rPr lang="en-US" sz="1800" b="0" strike="noStrike" spc="-1" dirty="0">
                <a:solidFill>
                  <a:srgbClr val="2C3E50"/>
                </a:solidFill>
                <a:highlight>
                  <a:srgbClr val="FFFFFF"/>
                </a:highlight>
                <a:latin typeface="Noto Sans Regular"/>
              </a:rPr>
              <a:t>Testing the effectiveness of proactive</a:t>
            </a:r>
            <a:endParaRPr lang="en-US" spc="-1" dirty="0">
              <a:solidFill>
                <a:srgbClr val="000000"/>
              </a:solidFill>
              <a:latin typeface="Arial"/>
            </a:endParaRPr>
          </a:p>
          <a:p>
            <a:pPr marL="457835" lvl="1">
              <a:spcAft>
                <a:spcPts val="1414"/>
              </a:spcAft>
            </a:pPr>
            <a:r>
              <a:rPr lang="en-US" sz="1800" b="0" strike="noStrike" spc="-1" dirty="0">
                <a:solidFill>
                  <a:srgbClr val="2C3E50"/>
                </a:solidFill>
                <a:highlight>
                  <a:srgbClr val="FFFFFF"/>
                </a:highlight>
                <a:latin typeface="Noto Sans Regular"/>
              </a:rPr>
              <a:t>identification and outreach</a:t>
            </a:r>
            <a:endParaRPr lang="en-US" sz="1600" spc="-1" dirty="0">
              <a:solidFill>
                <a:srgbClr val="000000"/>
              </a:solidFill>
              <a:latin typeface="Arial"/>
            </a:endParaRPr>
          </a:p>
          <a:p>
            <a:pPr marL="915035" lvl="2">
              <a:spcAft>
                <a:spcPts val="1414"/>
              </a:spcAft>
            </a:pPr>
            <a:r>
              <a:rPr lang="en-US" sz="1600" spc="-1" dirty="0">
                <a:solidFill>
                  <a:srgbClr val="2C3E50"/>
                </a:solidFill>
                <a:highlight>
                  <a:srgbClr val="FFFFFF"/>
                </a:highlight>
                <a:latin typeface="Noto Sans Regular"/>
              </a:rPr>
              <a:t>-</a:t>
            </a:r>
            <a:r>
              <a:rPr lang="en-US" sz="1600" b="0" strike="noStrike" spc="-1" dirty="0">
                <a:solidFill>
                  <a:srgbClr val="2C3E50"/>
                </a:solidFill>
                <a:highlight>
                  <a:srgbClr val="FFFFFF"/>
                </a:highlight>
                <a:latin typeface="Noto Sans Regular"/>
              </a:rPr>
              <a:t> Contact 50 of the 100 most likely to churn customers</a:t>
            </a:r>
            <a:endParaRPr lang="en-US" sz="1600" spc="-1" dirty="0">
              <a:solidFill>
                <a:srgbClr val="000000"/>
              </a:solidFill>
              <a:latin typeface="Arial"/>
            </a:endParaRPr>
          </a:p>
          <a:p>
            <a:pPr marL="915035" lvl="2">
              <a:spcAft>
                <a:spcPts val="1414"/>
              </a:spcAft>
            </a:pPr>
            <a:r>
              <a:rPr lang="en-US" sz="1600" spc="-1" dirty="0">
                <a:solidFill>
                  <a:srgbClr val="2C3E50"/>
                </a:solidFill>
                <a:highlight>
                  <a:srgbClr val="FFFFFF"/>
                </a:highlight>
                <a:latin typeface="Noto Sans Regular"/>
              </a:rPr>
              <a:t>-</a:t>
            </a:r>
            <a:r>
              <a:rPr lang="en-US" sz="1600" b="0" strike="noStrike" spc="-1" dirty="0">
                <a:solidFill>
                  <a:srgbClr val="2C3E50"/>
                </a:solidFill>
                <a:highlight>
                  <a:srgbClr val="FFFFFF"/>
                </a:highlight>
                <a:latin typeface="Noto Sans Regular"/>
              </a:rPr>
              <a:t> Compare the number of cancellations between </a:t>
            </a:r>
            <a:r>
              <a:rPr lang="en-US" sz="1600" spc="-1" dirty="0">
                <a:solidFill>
                  <a:srgbClr val="2C3E50"/>
                </a:solidFill>
                <a:highlight>
                  <a:srgbClr val="FFFFFF"/>
                </a:highlight>
                <a:latin typeface="Noto Sans Regular"/>
              </a:rPr>
              <a:t>the</a:t>
            </a:r>
            <a:endParaRPr lang="en-US" sz="1600" spc="-1" dirty="0">
              <a:solidFill>
                <a:srgbClr val="000000"/>
              </a:solidFill>
              <a:latin typeface="Arial"/>
            </a:endParaRPr>
          </a:p>
          <a:p>
            <a:pPr marL="915035" lvl="2">
              <a:spcAft>
                <a:spcPts val="1414"/>
              </a:spcAft>
            </a:pPr>
            <a:r>
              <a:rPr lang="en-US" sz="1600" spc="-1" dirty="0">
                <a:solidFill>
                  <a:srgbClr val="2C3E50"/>
                </a:solidFill>
                <a:highlight>
                  <a:srgbClr val="FFFFFF"/>
                </a:highlight>
                <a:latin typeface="Noto Sans Regular"/>
              </a:rPr>
              <a:t>   50</a:t>
            </a:r>
            <a:r>
              <a:rPr lang="en-US" sz="1600" b="0" strike="noStrike" spc="-1" dirty="0">
                <a:solidFill>
                  <a:srgbClr val="2C3E50"/>
                </a:solidFill>
                <a:highlight>
                  <a:srgbClr val="FFFFFF"/>
                </a:highlight>
                <a:latin typeface="Noto Sans Regular"/>
              </a:rPr>
              <a:t> contacted and the 50 not contacted</a:t>
            </a:r>
            <a:endParaRPr lang="en-US" sz="1600" b="0" strike="noStrike" spc="-1" dirty="0">
              <a:latin typeface="Arial"/>
            </a:endParaRPr>
          </a:p>
        </p:txBody>
      </p:sp>
      <p:pic>
        <p:nvPicPr>
          <p:cNvPr id="128" name="Picture 127"/>
          <p:cNvPicPr/>
          <p:nvPr/>
        </p:nvPicPr>
        <p:blipFill>
          <a:blip r:embed="rId4"/>
          <a:stretch/>
        </p:blipFill>
        <p:spPr>
          <a:xfrm>
            <a:off x="7164360" y="1554480"/>
            <a:ext cx="2527920" cy="395892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1920</TotalTime>
  <Application>Microsoft Office PowerPoint</Application>
  <PresentationFormat>Custom</PresentationFormat>
  <Slides>10</Slides>
  <Notes>10</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Midnightblue</dc:title>
  <dc:subject/>
  <dc:creator/>
  <dc:description/>
  <cp:lastModifiedBy/>
  <cp:revision>121</cp:revision>
  <dcterms:created xsi:type="dcterms:W3CDTF">2021-11-24T11:20:55Z</dcterms:created>
  <dcterms:modified xsi:type="dcterms:W3CDTF">2022-08-09T23:23:41Z</dcterms:modified>
  <dc:language>en-US</dc:language>
</cp:coreProperties>
</file>