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to edit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the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title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text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forma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898EF50-9BFF-4563-9517-13D3B3BCB3E3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to edit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the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title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text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forma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</a:t>
            </a: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5BD39C08-C555-422E-811F-834CAC6BFFDD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Click </a:t>
            </a:r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to edit </a:t>
            </a:r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the </a:t>
            </a:r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title </a:t>
            </a:r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text </a:t>
            </a:r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forma</a:t>
            </a:r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t</a:t>
            </a:r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</a:t>
            </a: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FF63D11-70CE-41DE-959A-843D003F079F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6240" spc="-1" strike="noStrike">
                <a:latin typeface="Arial"/>
              </a:rPr>
              <a:t>Click to edit the title text </a:t>
            </a:r>
            <a:r>
              <a:rPr b="0" lang="en-US" sz="6240" spc="-1" strike="noStrike">
                <a:latin typeface="Arial"/>
              </a:rPr>
              <a:t>format</a:t>
            </a:r>
            <a:endParaRPr b="0" lang="en-US" sz="624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</a:t>
            </a:r>
            <a:r>
              <a:rPr b="0" lang="en-US" sz="4270" spc="-1" strike="noStrike">
                <a:latin typeface="Arial"/>
              </a:rPr>
              <a:t>outline text </a:t>
            </a:r>
            <a:r>
              <a:rPr b="0" lang="en-US" sz="4270" spc="-1" strike="noStrike">
                <a:latin typeface="Arial"/>
              </a:rPr>
              <a:t>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</a:t>
            </a:r>
            <a:r>
              <a:rPr b="0" lang="en-US" sz="3730" spc="-1" strike="noStrike">
                <a:latin typeface="Arial"/>
              </a:rPr>
              <a:t>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</a:t>
            </a:r>
            <a:r>
              <a:rPr b="0" lang="en-US" sz="3200" spc="-1" strike="noStrike">
                <a:latin typeface="Arial"/>
              </a:rPr>
              <a:t>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</a:t>
            </a:r>
            <a:r>
              <a:rPr b="0" lang="en-US" sz="2670" spc="-1" strike="noStrike">
                <a:latin typeface="Arial"/>
              </a:rPr>
              <a:t>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</a:t>
            </a:r>
            <a:r>
              <a:rPr b="0" lang="en-US" sz="2670" spc="-1" strike="noStrike">
                <a:latin typeface="Arial"/>
              </a:rPr>
              <a:t>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</a:t>
            </a:r>
            <a:r>
              <a:rPr b="0" lang="en-US" sz="2670" spc="-1" strike="noStrike">
                <a:latin typeface="Arial"/>
              </a:rPr>
              <a:t>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</a:t>
            </a:r>
            <a:r>
              <a:rPr b="0" lang="en-US" sz="2670" spc="-1" strike="noStrike">
                <a:latin typeface="Arial"/>
              </a:rPr>
              <a:t>Outline </a:t>
            </a:r>
            <a:r>
              <a:rPr b="0" lang="en-US" sz="2670" spc="-1" strike="noStrike">
                <a:latin typeface="Arial"/>
              </a:rPr>
              <a:t>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B6C4DD9-E264-4D9F-8E4D-AFE23B55E407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5760" y="402336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The Insurance Company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Noto Sans Regular"/>
              </a:rPr>
              <a:t>Predictive Data Analytic Model</a:t>
            </a:r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rcRect l="50980" t="29485" r="2405" b="30339"/>
          <a:stretch/>
        </p:blipFill>
        <p:spPr>
          <a:xfrm>
            <a:off x="3042360" y="1280160"/>
            <a:ext cx="429732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Background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60000" y="1980000"/>
            <a:ext cx="9360000" cy="432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The Insurance Company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41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Provider of automobile, life, property, and other policies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Current Marketing Strategy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41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Emails promotions to each and every customer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This makes active customers more likely to cancel their insurance policies and less likely to purchase additional insurance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It can be improved by predicting insurance ownership and removing active customers from mailing lists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Undertaking pilot analysis focused on caravan insurance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rcRect l="50980" t="29485" r="2405" b="30339"/>
          <a:stretch/>
        </p:blipFill>
        <p:spPr>
          <a:xfrm>
            <a:off x="7941240" y="365760"/>
            <a:ext cx="1934280" cy="82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Data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60000" y="1980000"/>
            <a:ext cx="9360000" cy="403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S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upplied by Sentient Machine Research (SMR) group based out of Amsterdam, the Netherlands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Three files;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Training data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Validation data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Validation targets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Attributes</a:t>
            </a:r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½ Economic &amp; demographic info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½ Product ownership information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rcRect l="50980" t="29485" r="2405" b="30339"/>
          <a:stretch/>
        </p:blipFill>
        <p:spPr>
          <a:xfrm>
            <a:off x="7941240" y="365760"/>
            <a:ext cx="1934280" cy="8229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486400" y="2560320"/>
            <a:ext cx="4092480" cy="237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Model Selection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60000" y="1980000"/>
            <a:ext cx="9360000" cy="421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Binary classification model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Decision tree structure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yes/no output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Proportional predictions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Ensemble learning</a:t>
            </a:r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Boosting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Recommendation</a:t>
            </a:r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Gradient Boosting Machine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rcRect l="50980" t="29485" r="2405" b="30339"/>
          <a:stretch/>
        </p:blipFill>
        <p:spPr>
          <a:xfrm>
            <a:off x="7941240" y="365760"/>
            <a:ext cx="1934280" cy="8229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455440" y="3017520"/>
            <a:ext cx="4145760" cy="233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Model Development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360000" cy="35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fitControl </a:t>
            </a:r>
            <a:r>
              <a:rPr b="0" lang="en-US" sz="900" spc="-1" strike="noStrike">
                <a:solidFill>
                  <a:srgbClr val="8f5902"/>
                </a:solidFill>
                <a:latin typeface="Consolas"/>
              </a:rPr>
              <a:t>&lt;-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trainControl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(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method=</a:t>
            </a:r>
            <a:r>
              <a:rPr b="0" lang="en-US" sz="900" spc="-1" strike="noStrike">
                <a:solidFill>
                  <a:srgbClr val="4e9a06"/>
                </a:solidFill>
                <a:latin typeface="Consolas"/>
              </a:rPr>
              <a:t>"cv"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number=</a:t>
            </a:r>
            <a:r>
              <a:rPr b="0" lang="en-US" sz="900" spc="-1" strike="noStrike">
                <a:solidFill>
                  <a:srgbClr val="0000cf"/>
                </a:solidFill>
                <a:latin typeface="Consolas"/>
              </a:rPr>
              <a:t>5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returnResamp =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</a:t>
            </a:r>
            <a:r>
              <a:rPr b="0" lang="en-US" sz="900" spc="-1" strike="noStrike">
                <a:solidFill>
                  <a:srgbClr val="4e9a06"/>
                </a:solidFill>
                <a:latin typeface="Consolas"/>
              </a:rPr>
              <a:t>"all"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)</a:t>
            </a:r>
            <a:endParaRPr b="1" lang="en-US" sz="900" spc="-1" strike="noStrike">
              <a:solidFill>
                <a:srgbClr val="2c3e50"/>
              </a:solidFill>
              <a:latin typeface="Noto Sans SemiBold"/>
            </a:endParaRPr>
          </a:p>
          <a:p>
            <a:endParaRPr b="1" lang="en-US" sz="900" spc="-1" strike="noStrike">
              <a:solidFill>
                <a:srgbClr val="2c3e50"/>
              </a:solidFill>
              <a:latin typeface="Noto Sans SemiBold"/>
            </a:endParaRPr>
          </a:p>
          <a:p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tuneControl </a:t>
            </a:r>
            <a:r>
              <a:rPr b="0" lang="en-US" sz="900" spc="-1" strike="noStrike">
                <a:solidFill>
                  <a:srgbClr val="8f5902"/>
                </a:solidFill>
                <a:latin typeface="Consolas"/>
              </a:rPr>
              <a:t>&lt;-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data.frame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(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.n.trees=</a:t>
            </a:r>
            <a:r>
              <a:rPr b="0" lang="en-US" sz="900" spc="-1" strike="noStrike">
                <a:solidFill>
                  <a:srgbClr val="0000cf"/>
                </a:solidFill>
                <a:latin typeface="Consolas"/>
              </a:rPr>
              <a:t>1000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.shrinkage=</a:t>
            </a:r>
            <a:r>
              <a:rPr b="0" lang="en-US" sz="900" spc="-1" strike="noStrike">
                <a:solidFill>
                  <a:srgbClr val="0000cf"/>
                </a:solidFill>
                <a:latin typeface="Consolas"/>
              </a:rPr>
              <a:t>0.01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.interaction.depth=</a:t>
            </a:r>
            <a:r>
              <a:rPr b="0" lang="en-US" sz="900" spc="-1" strike="noStrike">
                <a:solidFill>
                  <a:srgbClr val="0000cf"/>
                </a:solidFill>
                <a:latin typeface="Consolas"/>
              </a:rPr>
              <a:t>30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.n.minobsinnode=</a:t>
            </a:r>
            <a:r>
              <a:rPr b="0" lang="en-US" sz="900" spc="-1" strike="noStrike">
                <a:solidFill>
                  <a:srgbClr val="0000cf"/>
                </a:solidFill>
                <a:latin typeface="Consolas"/>
              </a:rPr>
              <a:t>1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)</a:t>
            </a:r>
            <a:br/>
            <a:endParaRPr b="1" lang="en-US" sz="900" spc="-1" strike="noStrike">
              <a:solidFill>
                <a:srgbClr val="2c3e50"/>
              </a:solidFill>
              <a:latin typeface="Noto Sans SemiBold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set.seed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(</a:t>
            </a:r>
            <a:r>
              <a:rPr b="0" lang="en-US" sz="900" spc="-1" strike="noStrike">
                <a:solidFill>
                  <a:srgbClr val="0000cf"/>
                </a:solidFill>
                <a:latin typeface="Consolas"/>
              </a:rPr>
              <a:t>10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)</a:t>
            </a:r>
            <a:br/>
            <a:endParaRPr b="1" lang="en-US" sz="900" spc="-1" strike="noStrike">
              <a:solidFill>
                <a:srgbClr val="2c3e50"/>
              </a:solidFill>
              <a:latin typeface="Noto Sans SemiBold"/>
            </a:endParaRPr>
          </a:p>
          <a:p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model2 </a:t>
            </a:r>
            <a:r>
              <a:rPr b="0" lang="en-US" sz="900" spc="-1" strike="noStrike">
                <a:solidFill>
                  <a:srgbClr val="8f5902"/>
                </a:solidFill>
                <a:latin typeface="Consolas"/>
              </a:rPr>
              <a:t>&lt;-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train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(CARAVAN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.,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data=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coil,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method=</a:t>
            </a:r>
            <a:r>
              <a:rPr b="0" lang="en-US" sz="900" spc="-1" strike="noStrike">
                <a:solidFill>
                  <a:srgbClr val="4e9a06"/>
                </a:solidFill>
                <a:latin typeface="Consolas"/>
              </a:rPr>
              <a:t>"gbm"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distribution=</a:t>
            </a:r>
            <a:r>
              <a:rPr b="0" lang="en-US" sz="900" spc="-1" strike="noStrike">
                <a:solidFill>
                  <a:srgbClr val="4e9a06"/>
                </a:solidFill>
                <a:latin typeface="Consolas"/>
              </a:rPr>
              <a:t>"bernoulli"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trControl=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fitControl,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verbose=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F,</a:t>
            </a:r>
            <a:br/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               </a:t>
            </a:r>
            <a:r>
              <a:rPr b="0" lang="en-US" sz="900" spc="-1" strike="noStrike">
                <a:solidFill>
                  <a:srgbClr val="c4a000"/>
                </a:solidFill>
                <a:latin typeface="Consolas"/>
              </a:rPr>
              <a:t>tuneGrid=</a:t>
            </a:r>
            <a:r>
              <a:rPr b="0" lang="en-US" sz="900" spc="-1" strike="noStrike">
                <a:solidFill>
                  <a:srgbClr val="c00000"/>
                </a:solidFill>
                <a:latin typeface="Consolas"/>
              </a:rPr>
              <a:t>tuneControl)</a:t>
            </a:r>
            <a:endParaRPr b="1" lang="en-US" sz="9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rcRect l="50980" t="29485" r="2405" b="30339"/>
          <a:stretch/>
        </p:blipFill>
        <p:spPr>
          <a:xfrm>
            <a:off x="7941240" y="365760"/>
            <a:ext cx="1934280" cy="8229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rcRect l="6449" t="24005" r="6464" b="43732"/>
          <a:stretch/>
        </p:blipFill>
        <p:spPr>
          <a:xfrm>
            <a:off x="3840480" y="3475080"/>
            <a:ext cx="5704920" cy="1188360"/>
          </a:xfrm>
          <a:prstGeom prst="rect">
            <a:avLst/>
          </a:prstGeom>
          <a:ln>
            <a:noFill/>
          </a:ln>
        </p:spPr>
      </p:pic>
      <p:sp>
        <p:nvSpPr>
          <p:cNvPr id="187" name="TextShape 3"/>
          <p:cNvSpPr txBox="1"/>
          <p:nvPr/>
        </p:nvSpPr>
        <p:spPr>
          <a:xfrm>
            <a:off x="5943600" y="4937760"/>
            <a:ext cx="2011680" cy="56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latin typeface="Noto Sans Regular"/>
              </a:rPr>
              <a:t>x 1000</a:t>
            </a:r>
            <a:endParaRPr b="0" lang="en-US" sz="3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Model Evaluation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rcRect l="50980" t="29485" r="2405" b="30339"/>
          <a:stretch/>
        </p:blipFill>
        <p:spPr>
          <a:xfrm>
            <a:off x="7955280" y="365760"/>
            <a:ext cx="1920240" cy="822960"/>
          </a:xfrm>
          <a:prstGeom prst="rect">
            <a:avLst/>
          </a:prstGeom>
          <a:ln>
            <a:noFill/>
          </a:ln>
        </p:spPr>
      </p:pic>
      <p:sp>
        <p:nvSpPr>
          <p:cNvPr id="190" name="TextShape 2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Noto Sans SemiBold"/>
              </a:rPr>
              <a:t>Area Under Curve (0.74)</a:t>
            </a:r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65760" y="200088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Noto Sans SemiBold"/>
              </a:rPr>
              <a:t>Variable Importance</a:t>
            </a:r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  <a:p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</p:txBody>
      </p:sp>
      <p:graphicFrame>
        <p:nvGraphicFramePr>
          <p:cNvPr id="192" name="Table 4"/>
          <p:cNvGraphicFramePr/>
          <p:nvPr/>
        </p:nvGraphicFramePr>
        <p:xfrm>
          <a:off x="694800" y="2468880"/>
          <a:ext cx="3785400" cy="4656600"/>
        </p:xfrm>
        <a:graphic>
          <a:graphicData uri="http://schemas.openxmlformats.org/drawingml/2006/table">
            <a:tbl>
              <a:tblPr/>
              <a:tblGrid>
                <a:gridCol w="1893240"/>
                <a:gridCol w="1892520"/>
              </a:tblGrid>
              <a:tr h="6271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Variable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Relative Influence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71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Customer Subtype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6.676186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71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Car Policy Contribution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6.324712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71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Fire Policy Contribution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5.967528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92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Third Party Policy Contribution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4.447999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71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Religion – Protestant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2.639266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8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Religion – No Religion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2.637284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93" name="" descr=""/>
          <p:cNvPicPr/>
          <p:nvPr/>
        </p:nvPicPr>
        <p:blipFill>
          <a:blip r:embed="rId2"/>
          <a:srcRect l="0" t="14477" r="40013" b="10521"/>
          <a:stretch/>
        </p:blipFill>
        <p:spPr>
          <a:xfrm>
            <a:off x="6126480" y="3200400"/>
            <a:ext cx="2742120" cy="27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Scoring Engine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60000" y="1980000"/>
            <a:ext cx="9360000" cy="511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Applies the model to new data and uses the predictions to guide their strategy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Expected results can be estimated using the confusion matrix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          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   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Reference</a:t>
            </a:r>
            <a:br/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Prediction    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      0      1</a:t>
            </a:r>
            <a:br/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         0 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5469  156</a:t>
            </a:r>
            <a:br/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         1    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           5  192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c3e50"/>
                </a:solidFill>
                <a:latin typeface="Noto Sans Regular"/>
              </a:rPr>
              <a:t>The Insurance Company can expect to successfully eliminate 55% (192 / 192 + 156)of current caravan policy holders, at the cost of missing less than one in a thousand (5 / 5 + 5469) potential prospects.</a:t>
            </a:r>
            <a:endParaRPr b="0" lang="en-US" sz="2200" spc="-1" strike="noStrike">
              <a:solidFill>
                <a:srgbClr val="2c3e50"/>
              </a:solidFill>
              <a:latin typeface="Noto Sans Regular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rcRect l="50980" t="29485" r="2405" b="30339"/>
          <a:stretch/>
        </p:blipFill>
        <p:spPr>
          <a:xfrm>
            <a:off x="7941240" y="365760"/>
            <a:ext cx="1934280" cy="82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2021-11-24T11:20:55Z</dcterms:created>
  <dc:creator/>
  <dc:description/>
  <dc:language>en-US</dc:language>
  <cp:lastModifiedBy/>
  <dcterms:modified xsi:type="dcterms:W3CDTF">2022-03-06T17:50:23Z</dcterms:modified>
  <cp:revision>4</cp:revision>
  <dc:subject/>
  <dc:title>Midnightblue</dc:title>
</cp:coreProperties>
</file>