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6" r:id="rId4"/>
    <p:sldId id="258" r:id="rId5"/>
    <p:sldId id="259" r:id="rId6"/>
    <p:sldId id="261" r:id="rId7"/>
    <p:sldId id="277" r:id="rId8"/>
    <p:sldId id="263" r:id="rId9"/>
    <p:sldId id="279" r:id="rId10"/>
    <p:sldId id="264" r:id="rId11"/>
    <p:sldId id="265" r:id="rId12"/>
    <p:sldId id="267" r:id="rId13"/>
    <p:sldId id="268" r:id="rId14"/>
    <p:sldId id="269" r:id="rId15"/>
    <p:sldId id="270" r:id="rId16"/>
    <p:sldId id="278" r:id="rId17"/>
    <p:sldId id="271" r:id="rId18"/>
    <p:sldId id="272" r:id="rId19"/>
    <p:sldId id="280" r:id="rId20"/>
    <p:sldId id="273" r:id="rId21"/>
    <p:sldId id="274"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78429" autoAdjust="0"/>
  </p:normalViewPr>
  <p:slideViewPr>
    <p:cSldViewPr snapToGrid="0">
      <p:cViewPr>
        <p:scale>
          <a:sx n="77" d="100"/>
          <a:sy n="77" d="100"/>
        </p:scale>
        <p:origin x="9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C7B36-D818-427E-9AFF-8403209666A9}"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109CE-2031-47AF-8A8B-9F0808DE089C}" type="slidenum">
              <a:rPr lang="en-US" smtClean="0"/>
              <a:t>‹#›</a:t>
            </a:fld>
            <a:endParaRPr lang="en-US"/>
          </a:p>
        </p:txBody>
      </p:sp>
    </p:spTree>
    <p:extLst>
      <p:ext uri="{BB962C8B-B14F-4D97-AF65-F5344CB8AC3E}">
        <p14:creationId xmlns:p14="http://schemas.microsoft.com/office/powerpoint/2010/main" val="108039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Bird Books LLC is a large online retailer that is launching a next generation e-Reader called Blue Jay in the first quarter of 2021. The company has seen significant growth over the past few years and wishes to capitalize on that growth by maximizing their marketing efforts for this new product. Using data on our customers, it is possible to predict when each one will be most likely to purchase the new e-Reader, based on sales of the previous generations of e-Readers.</a:t>
            </a:r>
          </a:p>
        </p:txBody>
      </p:sp>
      <p:sp>
        <p:nvSpPr>
          <p:cNvPr id="4" name="Slide Number Placeholder 3"/>
          <p:cNvSpPr>
            <a:spLocks noGrp="1"/>
          </p:cNvSpPr>
          <p:nvPr>
            <p:ph type="sldNum" sz="quarter" idx="5"/>
          </p:nvPr>
        </p:nvSpPr>
        <p:spPr/>
        <p:txBody>
          <a:bodyPr/>
          <a:lstStyle/>
          <a:p>
            <a:fld id="{377109CE-2031-47AF-8A8B-9F0808DE089C}" type="slidenum">
              <a:rPr lang="en-US" smtClean="0"/>
              <a:t>4</a:t>
            </a:fld>
            <a:endParaRPr lang="en-US" dirty="0"/>
          </a:p>
        </p:txBody>
      </p:sp>
    </p:spTree>
    <p:extLst>
      <p:ext uri="{BB962C8B-B14F-4D97-AF65-F5344CB8AC3E}">
        <p14:creationId xmlns:p14="http://schemas.microsoft.com/office/powerpoint/2010/main" val="306887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previous analytical methods are helpful but they are not exactly what we need for this initiative based on the data that we currently possess. Association is an inefficient tool because it requires a lot of time input which grows exponentially as the data becomes more complex. Association will also not work for this initiative because not all of our data is categorical, which is what you need to determine the associations.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previous marketing campaigns have also shown glaring weaknesses, on top of the below average response and conversion rates I have mentioned. Sending emails at pre-determined times causes us to miss customers who might have been ready to buy for only a brief period of time. Additionally, sending these emails in the weeks leading up and immediately after release to certain customers who are more likely to be in the early or late majority might cause them to become fatigued by our message and discourage them to make the purchase when they would normally be ready.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653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initiative, the 2 possible methods we can use are classification and clustering. Classification is when you assign labels to objects. This method makes sense in this case because the objective is to categorize our customers into the 4 adoption categories of Innovators, Early Adopters, Early Majority, and Late Majority. The other method, clustering, is when you group items by similarity. This fits our situation because customers that are more similar to each other might be more likely to fit into any one specific adoption category. This method also has additional benefits because it is easy to implement and easy to build on. The clustering method would provide a foundation of analysis that we could scale towards future product offerings.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594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4 examples of customers that might fit into each of the 4 adoption categories. The information listed is basic information about each of them which was used along with other information to make the classifications.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97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Marketing might decide to target the innovators before the actual release date by offering a pre-order bundle. These are already good customers, who would likely buy the e-Reader within a week, but it could be worth it to get them committed as soon as possible. Additionally, customers in the early or late majority might need more incentives to get over the hump. Marketing could target these customers a few weeks after the e-Reader is released and offer them benefits such as a free trial or additional services.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684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were able to use past data to predict when each of the 4 customers would be most likely to purchase our e-Reader if we rolled it out like normal and did not apply any targeted marketing efforts. Using research on marketing campaigns, we were also able to predict when each of the 4 customers would be most likely to purchase the e-Reader if we roll it out and target marketing towards each individual when they would be most likely to respond positively. For example, David is an early adopter who would normally wait a week before purchasing the e-Reader. He likes to make sure customer reviews show the product is as expected and delivers on its promises. With targeted marketing such as a sale over the first few days on the marketing, David is more likely to purchase the e-Reader after just a few days. He would not pre-order the e-Reader like an innovator would, but he would still be willing to commit for a discount once he sees actual customer reviews.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946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value of this initiative which makes customers purchase earlier than usual is that it will increase overall sales by lessening the negative impact of time on the likelihood a customer will purchase. When a product is introduced, you can map the likelihood that any individual customer will eventually make the purchase. Since all future days are incorporated into the overall likelihood, as time goes on and days pass, the likelihood only decreases. By convincing customers to commit to purchases earlier, more e-Readers will be sold in total.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20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analytics initiative will have a multitude of benefits for our organization. The first, as mentioned above, is increasing total sales. The best question to ask yourself is how many potential customers do we typically lose with each passing day? Many of these customers are lost simply because time passes, and our product is no longer on their mind like it was before. When you look at it this way, this initiative has clear value. Additionally, customers making earlier purchases has benefits beyond just increasing overall sales. Customers who purchase earlier will have a larger customer lifetime value (CLV). This is because they are more likely to purchase our future e-Readers, and also because we will gain more revenue from the more time they use our other products and services. Another benefit is referrals. Customers who make earlier purchases will get the most out of their products and be more satisfied with the product and our organization. This leads to word of mouth referrals, which is possibly the most effective marketing strategy that exists. Finally, this data analytics initiative will create insights and show trends that can be applied to future product releases and more extensive projects.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653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7109CE-2031-47AF-8A8B-9F0808DE089C}" type="slidenum">
              <a:rPr lang="en-US" smtClean="0"/>
              <a:t>22</a:t>
            </a:fld>
            <a:endParaRPr lang="en-US"/>
          </a:p>
        </p:txBody>
      </p:sp>
    </p:spTree>
    <p:extLst>
      <p:ext uri="{BB962C8B-B14F-4D97-AF65-F5344CB8AC3E}">
        <p14:creationId xmlns:p14="http://schemas.microsoft.com/office/powerpoint/2010/main" val="24863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two main data sources with which the Bird Books LLC is currently working. The first data set contains customers who have bought previous generations of the e-Reader. The data set includes some basic information as well as the customer’s browsing and purchasing history. The second data set contains current and potential customers. The goal is to place these customers into four categories of adopters based on trends that can be identified within the training data. The variables are similar across the two data sets. The variables gender, age, marital status, web activity, browsing and purchasing history, and payment method can be found in both sets of data. The training data set also includes the variable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eReader_adoption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shows the category of adopter for each customer at the time of their previous purchase.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four adoption categories are innovator (first week), early adopter (second or third week), early majority (fourth through eighth week), and late majority (after two months). This variable is important because it makes it possible to identify which variables affected purchase timing in the past and to predict when future customers will make their purchase. Although the data set contains many variables that will likely be solid predictors of purchase timing, some other data could be collected by the company that might also be useful. Examples of this type of data are home address, occupation, family size, and additional services that the customer uses.</a:t>
            </a:r>
          </a:p>
        </p:txBody>
      </p:sp>
      <p:sp>
        <p:nvSpPr>
          <p:cNvPr id="4" name="Slide Number Placeholder 3"/>
          <p:cNvSpPr>
            <a:spLocks noGrp="1"/>
          </p:cNvSpPr>
          <p:nvPr>
            <p:ph type="sldNum" sz="quarter" idx="5"/>
          </p:nvPr>
        </p:nvSpPr>
        <p:spPr/>
        <p:txBody>
          <a:bodyPr/>
          <a:lstStyle/>
          <a:p>
            <a:fld id="{377109CE-2031-47AF-8A8B-9F0808DE089C}" type="slidenum">
              <a:rPr lang="en-US" smtClean="0"/>
              <a:t>5</a:t>
            </a:fld>
            <a:endParaRPr lang="en-US"/>
          </a:p>
        </p:txBody>
      </p:sp>
    </p:spTree>
    <p:extLst>
      <p:ext uri="{BB962C8B-B14F-4D97-AF65-F5344CB8AC3E}">
        <p14:creationId xmlns:p14="http://schemas.microsoft.com/office/powerpoint/2010/main" val="3693011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all of this data, it should be possible to exploit analytics in order to add business value and uncover new opportunities. The main goal of Richard’s project is to assign a “probable adoption time” to each potential customer. When this is done, marketing can be timed and targeted for each individual when they are most likely to respond. For example, customers identified as innovators might not require any marketing efforts. It is possible that these customers are going to purchase the new e-Reader within the first week no matter what. Instead of using marketing resources in this way, the company might decide to target the early adopters and turn them into innovators by offering a pre-order bundle. These are already good customers, who would likely buy the e-Reader within a couple of weeks, but it could be worth it to get them committed as soon as possible. Additionally, customers in the early or late majority might need more incentives to get over the hump. Marketing could target these customers a few weeks after the e-Reader is released and offer them benefits such as a free trial or additional services. Finally, the value of this project can be extended beyond the marketing of this one new e-Reader. The company can use insights derived from this project to increase web activity or to connect customers to other products at the optimal times with a “customers also bought” or recommended product applications.</a:t>
            </a:r>
          </a:p>
        </p:txBody>
      </p:sp>
      <p:sp>
        <p:nvSpPr>
          <p:cNvPr id="4" name="Slide Number Placeholder 3"/>
          <p:cNvSpPr>
            <a:spLocks noGrp="1"/>
          </p:cNvSpPr>
          <p:nvPr>
            <p:ph type="sldNum" sz="quarter" idx="5"/>
          </p:nvPr>
        </p:nvSpPr>
        <p:spPr/>
        <p:txBody>
          <a:bodyPr/>
          <a:lstStyle/>
          <a:p>
            <a:fld id="{377109CE-2031-47AF-8A8B-9F0808DE089C}" type="slidenum">
              <a:rPr lang="en-US" smtClean="0"/>
              <a:t>6</a:t>
            </a:fld>
            <a:endParaRPr lang="en-US"/>
          </a:p>
        </p:txBody>
      </p:sp>
    </p:spTree>
    <p:extLst>
      <p:ext uri="{BB962C8B-B14F-4D97-AF65-F5344CB8AC3E}">
        <p14:creationId xmlns:p14="http://schemas.microsoft.com/office/powerpoint/2010/main" val="376014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goal of this initiative is to classify potential customers into 4 adoption categories to predict when they will purchase our new e-Reader. Each potential customer should be able to be considered an innovator (first week), early adopter (second or third week), early majority (fourth through eighth week), and late majority (after two months). With this information, we should hopefully be able to maximize our marketing efficiency by targeting marketing to each group of customers at the time(s) when they are most likely to respond. This initiative should have various organizational benefits. This project will attract new customers, encourage upgrades for existing customers, and connect them to our other services, leading to business growth in the short and long term. This initiative will be determined to be a success based on a couple of measurements. First, we can compare e-Reader sales of new generation vs previous generations. If more customers purchase the new e-Reader, it might be possible to say that the initiative was a success. Although the business has grown since the last e-Reader was released, we can control for that growth and identify whether the targeted marketing had an impact on overall sales. Another way to measure success of this initiative is to analyze individual customer’s predicted buying time vs actual buying time to see if targeted marketing was effective. The predicted buying time should have been based on past data which means it was the predicted time before applying any marketing effort. If many customers end up purchasing the e-Reader earlier than predicted, it might be safe to say that the marketing efforts paid off.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9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The four adoption categories are innovator (first week), early adopter (second or third week), early majority (fourth through eighth week), and late majority (after two months).</a:t>
            </a:r>
            <a:endParaRPr lang="en-US" dirty="0"/>
          </a:p>
        </p:txBody>
      </p:sp>
      <p:sp>
        <p:nvSpPr>
          <p:cNvPr id="4" name="Slide Number Placeholder 3"/>
          <p:cNvSpPr>
            <a:spLocks noGrp="1"/>
          </p:cNvSpPr>
          <p:nvPr>
            <p:ph type="sldNum" sz="quarter" idx="5"/>
          </p:nvPr>
        </p:nvSpPr>
        <p:spPr/>
        <p:txBody>
          <a:bodyPr/>
          <a:lstStyle/>
          <a:p>
            <a:fld id="{377109CE-2031-47AF-8A8B-9F0808DE089C}" type="slidenum">
              <a:rPr lang="en-US" smtClean="0"/>
              <a:t>9</a:t>
            </a:fld>
            <a:endParaRPr lang="en-US"/>
          </a:p>
        </p:txBody>
      </p:sp>
    </p:spTree>
    <p:extLst>
      <p:ext uri="{BB962C8B-B14F-4D97-AF65-F5344CB8AC3E}">
        <p14:creationId xmlns:p14="http://schemas.microsoft.com/office/powerpoint/2010/main" val="420883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Data Analytics Lifecycle is a key guide and process that we will follow throughout the project. In the discovery phase, we will analyze the project needs and frame the problem in its business context. In this case the Null Hypothesis is that all customers can be expected to purchase the new e-Reader at the same time. On the other hand, the Alternative Hypothesis is that some customers can be expected to purchase the new e-Reader at different times than others. In the data prep phase, we will turn the data that we have into the data that we need. This includes asking questions such as what data might predict buying time? Do we have this information? How can we get it? In the model planning phase, we will try to determine what method is best for this analysis. This could be a t-test, linear regression, ANOVA, or something else. In this case, the best method might be a chi-squared test, if most of the data ends up being categorical in nature. The next phase, model building, is when we will use the training data to build model and the testing data to evaluate it. Since we have all of the variables that we think might be useful, this phase is the process of working through each one to build the best model to predict customer buying time. The next step is to communicate the results. The model’s results and finding will need to be presented to all key decision makers as well as the marketing department who will be deploying strategies based on the model. This leads directly to the operationalize phase, where we will collaborate with marketing to create a plan which will maximize marketing efficiency of the e-Reader. The marketing efforts could include targeting the innovator group very early by offering a pre-order bundle. Additionally, the early majority might need more incentives such as a free trial or additional service offerings.</a:t>
            </a:r>
          </a:p>
        </p:txBody>
      </p:sp>
      <p:sp>
        <p:nvSpPr>
          <p:cNvPr id="4" name="Slide Number Placeholder 3"/>
          <p:cNvSpPr>
            <a:spLocks noGrp="1"/>
          </p:cNvSpPr>
          <p:nvPr>
            <p:ph type="sldNum" sz="quarter" idx="5"/>
          </p:nvPr>
        </p:nvSpPr>
        <p:spPr/>
        <p:txBody>
          <a:bodyPr/>
          <a:lstStyle/>
          <a:p>
            <a:fld id="{377109CE-2031-47AF-8A8B-9F0808DE089C}" type="slidenum">
              <a:rPr lang="en-US" smtClean="0"/>
              <a:t>10</a:t>
            </a:fld>
            <a:endParaRPr lang="en-US"/>
          </a:p>
        </p:txBody>
      </p:sp>
    </p:spTree>
    <p:extLst>
      <p:ext uri="{BB962C8B-B14F-4D97-AF65-F5344CB8AC3E}">
        <p14:creationId xmlns:p14="http://schemas.microsoft.com/office/powerpoint/2010/main" val="139791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data analytics life cycle will lead to the best possible results of this project when all is said and done. Each phase has benefits that will help our results be more predictable, reliable, and secure at the end of the day. The discovery phase ensures that there is a problem that needs to and can be solved and that we will use the optimal resources. The data prep phase ensures that the data we have is the best data to represent our population of potential customers, increasing reliability. The model planning phase ensures the statistical analysis can provide information that might be able to solve the problem. The model building phase optimizes performance and quality of the statistical analysis. When we communicate our results, it improves clarity of message, aligns objectives across departments, secures information and business practices. In the operationalize phase, we put our ideas into practice and watch the benefits come to life.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65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that is available at this time is a database of our current and potential customers that includes basic info, browsing &amp; purchasing history. This is quality data because it covers a wide variety of customers over time, large sample. On top of that, the trends that we identify will hopefully be relatively apparent and stable over time. This means that there should be particular variables that clearly affect each customer’s buying time. There are also limitations to the data as it currently stands. The largest limitation is that there are likely many currently unavailable variables that could be more predictive than what we have. Potential variables I have considered that might be more predictive are home address, occupation, family size, and additional services that they use on our website. This leads to the questions of how can we get that information from our customers, and if it is available through the internet, can we obtain it legally?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47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attempted to use data analytic tools in the past to predict the purchases that customers will make. We have used association to discover relationship between items that individual customers might purchase. With this tool we have found out that if a customer purchases certain items, they are more likely to buy other specific items. We use this information to display items that are frequently bought together. We have also used a random forest approach to try to determine if there are things that we know about our customers that can predict what they will buy and when. Through past analytic initiatives, we have discovered that information such as income and family size provide insights into what customers might be looking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past generations of the e-Reader, we have used mass marketing campaigns to advertise the new products leading up to and beyond the release dates. All customers who had not yet purchased the e-Reader or unsubscribed from updates would receive emails on pre-determined dates. The response rate and conversion rate for these campaigns have been below industry averages, which is why we would like to switch to a targeted marketing strategy.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F1B4E9-EB06-4B49-B19D-78B30A620D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9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579-7096-4B50-9AE2-E4670323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21289-B830-4C91-8179-DE628862D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421C3-6E1A-4E3B-A44A-ADD2CBF1626A}"/>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0B4D40D8-AFF8-4E1F-9338-CC7D0CD0F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9E8EC-E78B-4D4B-A96B-F02083F1B9E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6071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263B-2972-47B2-BB70-B1DF812424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9EF46-CF09-4C56-9582-1658F0F6E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3666-412E-422B-8851-659785EF9BE4}"/>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7C0ED92B-DF7E-4957-B99D-2F1EC0D0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9134D-4C7B-433E-87AF-7E8E2E8A2C2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2816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5C80-89FA-4BD1-94BB-E9DA8544B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086B4-C7D5-43F1-9A59-395D3A00F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0F58-1A16-4A85-82F5-8EFA9966822C}"/>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D2D0D80A-390E-461E-BC7B-717834564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1E95-5527-4EF2-88BC-F416D4F015DC}"/>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9255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701-3DE6-48D8-B6FF-95E265DA0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DE03A-59D5-410C-8165-489C458A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82BE-DC2F-40D4-881D-D29391EDFD32}"/>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B2F7689E-9AE7-4F29-9282-F21E4C28C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2439-1179-449C-84C0-9B137E16E7EE}"/>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95528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B251-7815-4B9A-B85C-2E61166D7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F46D8-A09F-4B6D-9116-47B55B49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F0BD2-A98B-4188-9C0C-F74629C1AEFE}"/>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D5C42BA9-92E1-45E3-8EC5-DBC4352EC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C6A4-5F53-4747-8DB1-CF371175CB2A}"/>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5245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DFBE-8C39-4101-84DE-65B064B87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C9D40-3B12-4A6E-ABC4-A9531A7BE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ABACC-3FFB-47BD-9172-DC9B869E1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78EAF-D3DD-41C6-9F33-265EF32D3488}"/>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6" name="Footer Placeholder 5">
            <a:extLst>
              <a:ext uri="{FF2B5EF4-FFF2-40B4-BE49-F238E27FC236}">
                <a16:creationId xmlns:a16="http://schemas.microsoft.com/office/drawing/2014/main" id="{A1A449EB-D2C1-4891-BAB1-6506F0D71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6B82E-FC6E-4979-9476-775DF102EA2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12650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7D17-757A-45C4-A40C-5E03E9D8E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28443-7908-48F7-92BE-EDB32D99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E32A2-3B1B-4A37-8444-BD67E2312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908B9-4D87-4F1E-AA9E-13566B3DC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5DDA3-183F-4BF7-8EE5-3B84F1145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196087-9184-4741-8604-B1F1849DE059}"/>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8" name="Footer Placeholder 7">
            <a:extLst>
              <a:ext uri="{FF2B5EF4-FFF2-40B4-BE49-F238E27FC236}">
                <a16:creationId xmlns:a16="http://schemas.microsoft.com/office/drawing/2014/main" id="{DBEE8705-F67F-4410-B0A7-35B200406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8CC63-7D15-4D70-BE6C-A433705E5561}"/>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12966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1098-DCF5-494B-8988-C98775866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C6627-716E-44C7-9C21-F14000DFD07D}"/>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4" name="Footer Placeholder 3">
            <a:extLst>
              <a:ext uri="{FF2B5EF4-FFF2-40B4-BE49-F238E27FC236}">
                <a16:creationId xmlns:a16="http://schemas.microsoft.com/office/drawing/2014/main" id="{007B1757-3555-4AB4-BE20-41B209193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EA8C9-8272-42CD-A155-1A899E434608}"/>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19774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F816F-22D9-498E-A31C-C4B025522A26}"/>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3" name="Footer Placeholder 2">
            <a:extLst>
              <a:ext uri="{FF2B5EF4-FFF2-40B4-BE49-F238E27FC236}">
                <a16:creationId xmlns:a16="http://schemas.microsoft.com/office/drawing/2014/main" id="{A4E330D1-BF31-40BC-BE6E-3E448CDFB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5012C-3A0D-4295-85EA-A8398440A1C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85820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0ADD-1256-4F5D-8F7B-BBC3F2126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29583-46A6-46FA-B741-37A22897E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4DA3D-E5AD-4BA1-9C59-2FC38E35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9897-4EEC-41BA-A31A-5C9409AB610A}"/>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6" name="Footer Placeholder 5">
            <a:extLst>
              <a:ext uri="{FF2B5EF4-FFF2-40B4-BE49-F238E27FC236}">
                <a16:creationId xmlns:a16="http://schemas.microsoft.com/office/drawing/2014/main" id="{A2271A43-61FA-41BE-81E2-1D664B853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E72A-7087-486F-B5A0-6743DC1DD61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3888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8EAA-37F2-4A28-B751-14BC2AA84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D0E79-0BB3-46EC-A2BC-4E9B19191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B8E49-A3BB-4B92-AE25-600C73B3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73F-1C20-4E07-A59C-9031D8A0B65F}"/>
              </a:ext>
            </a:extLst>
          </p:cNvPr>
          <p:cNvSpPr>
            <a:spLocks noGrp="1"/>
          </p:cNvSpPr>
          <p:nvPr>
            <p:ph type="dt" sz="half" idx="10"/>
          </p:nvPr>
        </p:nvSpPr>
        <p:spPr/>
        <p:txBody>
          <a:bodyPr/>
          <a:lstStyle/>
          <a:p>
            <a:fld id="{99918232-6F91-4E2A-AC80-1F3002AE7BC0}" type="datetimeFigureOut">
              <a:rPr lang="en-US" smtClean="0"/>
              <a:t>11/15/2020</a:t>
            </a:fld>
            <a:endParaRPr lang="en-US"/>
          </a:p>
        </p:txBody>
      </p:sp>
      <p:sp>
        <p:nvSpPr>
          <p:cNvPr id="6" name="Footer Placeholder 5">
            <a:extLst>
              <a:ext uri="{FF2B5EF4-FFF2-40B4-BE49-F238E27FC236}">
                <a16:creationId xmlns:a16="http://schemas.microsoft.com/office/drawing/2014/main" id="{3C3DF8E6-C10C-471C-A8A0-11D98F1D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08207-9957-45B4-A6A5-39DE0B3C9B8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119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5A3AB-47CA-4FE5-BB4A-7DDF52A76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DA4A5-B1C3-47B4-A400-54D64A501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07080-FB93-46EA-874C-96BDE59BD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8232-6F91-4E2A-AC80-1F3002AE7BC0}" type="datetimeFigureOut">
              <a:rPr lang="en-US" smtClean="0"/>
              <a:t>11/15/2020</a:t>
            </a:fld>
            <a:endParaRPr lang="en-US"/>
          </a:p>
        </p:txBody>
      </p:sp>
      <p:sp>
        <p:nvSpPr>
          <p:cNvPr id="5" name="Footer Placeholder 4">
            <a:extLst>
              <a:ext uri="{FF2B5EF4-FFF2-40B4-BE49-F238E27FC236}">
                <a16:creationId xmlns:a16="http://schemas.microsoft.com/office/drawing/2014/main" id="{0AF2BC6E-5C90-42E8-82DB-D57E0A1D3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CD223-AF8E-41CC-9583-3E5E887BA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8149-C437-4188-ADAA-2DEBEA466691}" type="slidenum">
              <a:rPr lang="en-US" smtClean="0"/>
              <a:t>‹#›</a:t>
            </a:fld>
            <a:endParaRPr lang="en-US"/>
          </a:p>
        </p:txBody>
      </p:sp>
    </p:spTree>
    <p:extLst>
      <p:ext uri="{BB962C8B-B14F-4D97-AF65-F5344CB8AC3E}">
        <p14:creationId xmlns:p14="http://schemas.microsoft.com/office/powerpoint/2010/main" val="344744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1AA6-4AD9-4B2D-9CB4-D55B1E3CC22D}"/>
              </a:ext>
            </a:extLst>
          </p:cNvPr>
          <p:cNvSpPr>
            <a:spLocks noGrp="1"/>
          </p:cNvSpPr>
          <p:nvPr>
            <p:ph type="ctrTitle"/>
          </p:nvPr>
        </p:nvSpPr>
        <p:spPr/>
        <p:txBody>
          <a:bodyPr/>
          <a:lstStyle/>
          <a:p>
            <a:r>
              <a:rPr lang="en-US" dirty="0"/>
              <a:t>Data Analytics Project Proposal</a:t>
            </a:r>
          </a:p>
        </p:txBody>
      </p:sp>
      <p:sp>
        <p:nvSpPr>
          <p:cNvPr id="3" name="Subtitle 2">
            <a:extLst>
              <a:ext uri="{FF2B5EF4-FFF2-40B4-BE49-F238E27FC236}">
                <a16:creationId xmlns:a16="http://schemas.microsoft.com/office/drawing/2014/main" id="{D0719596-A506-4F75-84A0-E824B9DFCC10}"/>
              </a:ext>
            </a:extLst>
          </p:cNvPr>
          <p:cNvSpPr>
            <a:spLocks noGrp="1"/>
          </p:cNvSpPr>
          <p:nvPr>
            <p:ph type="subTitle" idx="1"/>
          </p:nvPr>
        </p:nvSpPr>
        <p:spPr/>
        <p:txBody>
          <a:bodyPr/>
          <a:lstStyle/>
          <a:p>
            <a:r>
              <a:rPr lang="en-US" dirty="0"/>
              <a:t>Michael Surdek</a:t>
            </a:r>
          </a:p>
          <a:p>
            <a:r>
              <a:rPr lang="en-US" dirty="0"/>
              <a:t>Southern New Hampshire University</a:t>
            </a:r>
          </a:p>
        </p:txBody>
      </p:sp>
    </p:spTree>
    <p:extLst>
      <p:ext uri="{BB962C8B-B14F-4D97-AF65-F5344CB8AC3E}">
        <p14:creationId xmlns:p14="http://schemas.microsoft.com/office/powerpoint/2010/main" val="375898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r>
              <a:rPr lang="en-US" dirty="0">
                <a:solidFill>
                  <a:srgbClr val="FFFFFF"/>
                </a:solidFill>
              </a:rPr>
              <a:t>Data Analytics</a:t>
            </a:r>
            <a:br>
              <a:rPr lang="en-US" dirty="0">
                <a:solidFill>
                  <a:srgbClr val="FFFFFF"/>
                </a:solidFill>
              </a:rPr>
            </a:br>
            <a:r>
              <a:rPr lang="en-US" dirty="0">
                <a:solidFill>
                  <a:srgbClr val="FFFFFF"/>
                </a:solidFill>
              </a:rPr>
              <a:t>Life Cycle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47E8621F-D10B-4CE5-B072-8FAB894E614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0080" y="2491585"/>
            <a:ext cx="4015315" cy="2637137"/>
          </a:xfrm>
        </p:spPr>
      </p:pic>
      <p:sp>
        <p:nvSpPr>
          <p:cNvPr id="9" name="TextBox 8">
            <a:extLst>
              <a:ext uri="{FF2B5EF4-FFF2-40B4-BE49-F238E27FC236}">
                <a16:creationId xmlns:a16="http://schemas.microsoft.com/office/drawing/2014/main" id="{8541C852-137A-4B86-B686-A1C4FC2D7A7A}"/>
              </a:ext>
            </a:extLst>
          </p:cNvPr>
          <p:cNvSpPr txBox="1"/>
          <p:nvPr/>
        </p:nvSpPr>
        <p:spPr>
          <a:xfrm>
            <a:off x="6183704" y="804206"/>
            <a:ext cx="6097022" cy="4893647"/>
          </a:xfrm>
          <a:prstGeom prst="rect">
            <a:avLst/>
          </a:prstGeom>
          <a:noFill/>
        </p:spPr>
        <p:txBody>
          <a:bodyPr wrap="square">
            <a:spAutoFit/>
          </a:bodyPr>
          <a:lstStyle/>
          <a:p>
            <a:r>
              <a:rPr lang="en-US" sz="2000" dirty="0">
                <a:solidFill>
                  <a:schemeClr val="bg1"/>
                </a:solidFill>
              </a:rPr>
              <a:t>(1) Discovery</a:t>
            </a:r>
          </a:p>
          <a:p>
            <a:pPr marL="742950" lvl="1" indent="-285750">
              <a:buFont typeface="Arial" panose="020B0604020202020204" pitchFamily="34" charset="0"/>
              <a:buChar char="•"/>
            </a:pPr>
            <a:r>
              <a:rPr lang="en-US" sz="1600" dirty="0">
                <a:solidFill>
                  <a:schemeClr val="bg1"/>
                </a:solidFill>
              </a:rPr>
              <a:t>Analyze project needs and frame the problem</a:t>
            </a:r>
          </a:p>
          <a:p>
            <a:pPr marL="1085850" lvl="2" indent="-171450">
              <a:buFont typeface="Arial" panose="020B0604020202020204" pitchFamily="34" charset="0"/>
              <a:buChar char="•"/>
            </a:pPr>
            <a:r>
              <a:rPr lang="en-US" sz="1200" dirty="0">
                <a:solidFill>
                  <a:schemeClr val="bg1"/>
                </a:solidFill>
              </a:rPr>
              <a:t>Null Hypothesis – all customers can be expected to purchase the new e-Reader at the same time</a:t>
            </a:r>
          </a:p>
          <a:p>
            <a:pPr marL="1085850" lvl="2" indent="-171450">
              <a:buFont typeface="Arial" panose="020B0604020202020204" pitchFamily="34" charset="0"/>
              <a:buChar char="•"/>
            </a:pPr>
            <a:r>
              <a:rPr lang="en-US" sz="1200" dirty="0">
                <a:solidFill>
                  <a:schemeClr val="bg1"/>
                </a:solidFill>
              </a:rPr>
              <a:t>Alternative Hypothesis – some customers can be expected to purchase the new e-Reader at different times than others</a:t>
            </a:r>
          </a:p>
          <a:p>
            <a:r>
              <a:rPr lang="en-US" sz="2000" dirty="0">
                <a:solidFill>
                  <a:schemeClr val="bg1"/>
                </a:solidFill>
              </a:rPr>
              <a:t>(2) Data Prep</a:t>
            </a:r>
          </a:p>
          <a:p>
            <a:pPr marL="742950" lvl="1" indent="-285750">
              <a:buFont typeface="Arial" panose="020B0604020202020204" pitchFamily="34" charset="0"/>
              <a:buChar char="•"/>
            </a:pPr>
            <a:r>
              <a:rPr lang="en-US" sz="1600" dirty="0">
                <a:solidFill>
                  <a:schemeClr val="bg1"/>
                </a:solidFill>
              </a:rPr>
              <a:t>What data might predict buying time?</a:t>
            </a:r>
          </a:p>
          <a:p>
            <a:pPr marL="742950" lvl="1" indent="-285750">
              <a:buFont typeface="Arial" panose="020B0604020202020204" pitchFamily="34" charset="0"/>
              <a:buChar char="•"/>
            </a:pPr>
            <a:r>
              <a:rPr lang="en-US" sz="1600" dirty="0">
                <a:solidFill>
                  <a:schemeClr val="bg1"/>
                </a:solidFill>
              </a:rPr>
              <a:t>Do we have this information? How can we get it?</a:t>
            </a:r>
          </a:p>
          <a:p>
            <a:r>
              <a:rPr lang="en-US" sz="2000" dirty="0">
                <a:solidFill>
                  <a:schemeClr val="bg1"/>
                </a:solidFill>
              </a:rPr>
              <a:t>(3) Model Planning</a:t>
            </a:r>
          </a:p>
          <a:p>
            <a:pPr marL="742950" lvl="1" indent="-285750">
              <a:buFont typeface="Arial" panose="020B0604020202020204" pitchFamily="34" charset="0"/>
              <a:buChar char="•"/>
            </a:pPr>
            <a:r>
              <a:rPr lang="en-US" sz="1600" dirty="0">
                <a:solidFill>
                  <a:schemeClr val="bg1"/>
                </a:solidFill>
              </a:rPr>
              <a:t>What method is best for this analysis?</a:t>
            </a:r>
          </a:p>
          <a:p>
            <a:r>
              <a:rPr lang="en-US" sz="2000" dirty="0">
                <a:solidFill>
                  <a:schemeClr val="bg1"/>
                </a:solidFill>
              </a:rPr>
              <a:t>(4) Model Building</a:t>
            </a:r>
          </a:p>
          <a:p>
            <a:pPr marL="742950" lvl="1" indent="-285750">
              <a:buFont typeface="Arial" panose="020B0604020202020204" pitchFamily="34" charset="0"/>
              <a:buChar char="•"/>
            </a:pPr>
            <a:r>
              <a:rPr lang="en-US" sz="1600" dirty="0">
                <a:solidFill>
                  <a:schemeClr val="bg1"/>
                </a:solidFill>
              </a:rPr>
              <a:t>Use training data to build model and testing data to evaluate it</a:t>
            </a:r>
          </a:p>
          <a:p>
            <a:r>
              <a:rPr lang="en-US" sz="2000" dirty="0">
                <a:solidFill>
                  <a:schemeClr val="bg1"/>
                </a:solidFill>
              </a:rPr>
              <a:t>(5) Communicate Results</a:t>
            </a:r>
          </a:p>
          <a:p>
            <a:pPr marL="742950" lvl="1" indent="-285750">
              <a:buFont typeface="Arial" panose="020B0604020202020204" pitchFamily="34" charset="0"/>
              <a:buChar char="•"/>
            </a:pPr>
            <a:r>
              <a:rPr lang="en-US" sz="1600" dirty="0">
                <a:solidFill>
                  <a:schemeClr val="bg1"/>
                </a:solidFill>
              </a:rPr>
              <a:t>Interpret the model’s results</a:t>
            </a:r>
          </a:p>
          <a:p>
            <a:pPr marL="742950" lvl="1" indent="-285750">
              <a:buFont typeface="Arial" panose="020B0604020202020204" pitchFamily="34" charset="0"/>
              <a:buChar char="•"/>
            </a:pPr>
            <a:r>
              <a:rPr lang="en-US" sz="1600" dirty="0">
                <a:solidFill>
                  <a:schemeClr val="bg1"/>
                </a:solidFill>
              </a:rPr>
              <a:t>Summarize findings to marketing department</a:t>
            </a:r>
          </a:p>
          <a:p>
            <a:r>
              <a:rPr lang="en-US" sz="2000" dirty="0">
                <a:solidFill>
                  <a:schemeClr val="bg1"/>
                </a:solidFill>
              </a:rPr>
              <a:t>(6) Operationalize</a:t>
            </a:r>
          </a:p>
          <a:p>
            <a:pPr marL="742950" lvl="1" indent="-285750">
              <a:buFont typeface="Arial" panose="020B0604020202020204" pitchFamily="34" charset="0"/>
              <a:buChar char="•"/>
            </a:pPr>
            <a:r>
              <a:rPr lang="en-US" sz="1600" dirty="0">
                <a:solidFill>
                  <a:schemeClr val="bg1"/>
                </a:solidFill>
              </a:rPr>
              <a:t>Collaborate with marketing to create a plan which will maximize marketing efficiency of the e-Reader</a:t>
            </a:r>
            <a:endParaRPr lang="en-US" sz="2000" dirty="0">
              <a:solidFill>
                <a:schemeClr val="bg1"/>
              </a:solidFill>
            </a:endParaRPr>
          </a:p>
        </p:txBody>
      </p:sp>
      <p:sp>
        <p:nvSpPr>
          <p:cNvPr id="4" name="Footer Placeholder 3">
            <a:extLst>
              <a:ext uri="{FF2B5EF4-FFF2-40B4-BE49-F238E27FC236}">
                <a16:creationId xmlns:a16="http://schemas.microsoft.com/office/drawing/2014/main" id="{25E52836-8795-461D-9786-846392BA53AE}"/>
              </a:ext>
            </a:extLst>
          </p:cNvPr>
          <p:cNvSpPr>
            <a:spLocks noGrp="1"/>
          </p:cNvSpPr>
          <p:nvPr>
            <p:ph type="ftr" sz="quarter" idx="11"/>
          </p:nvPr>
        </p:nvSpPr>
        <p:spPr>
          <a:xfrm>
            <a:off x="4743450" y="6406580"/>
            <a:ext cx="4114800" cy="365125"/>
          </a:xfrm>
        </p:spPr>
        <p:txBody>
          <a:bodyPr/>
          <a:lstStyle/>
          <a:p>
            <a:r>
              <a:rPr lang="en-US" dirty="0">
                <a:solidFill>
                  <a:schemeClr val="bg1"/>
                </a:solidFill>
              </a:rPr>
              <a:t>(2) EMC Corporation. Module 3 - Data Analytics Lifecycle. 2012. snhu-media.snhu.edu.</a:t>
            </a:r>
          </a:p>
        </p:txBody>
      </p:sp>
    </p:spTree>
    <p:extLst>
      <p:ext uri="{BB962C8B-B14F-4D97-AF65-F5344CB8AC3E}">
        <p14:creationId xmlns:p14="http://schemas.microsoft.com/office/powerpoint/2010/main" val="8575938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Life Cycle Value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lnSpcReduction="10000"/>
          </a:bodyPr>
          <a:lstStyle/>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 Discovery</a:t>
            </a:r>
          </a:p>
          <a:p>
            <a:pPr lvl="1">
              <a:spcBef>
                <a:spcPts val="0"/>
              </a:spcBef>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Ensures that there is a problem that needs to and can be solved</a:t>
            </a:r>
          </a:p>
          <a:p>
            <a:pPr lvl="1">
              <a:spcBef>
                <a:spcPts val="0"/>
              </a:spcBef>
              <a:defRPr/>
            </a:pPr>
            <a:r>
              <a:rPr lang="en-US" sz="1600" dirty="0">
                <a:solidFill>
                  <a:prstClr val="black"/>
                </a:solidFill>
                <a:latin typeface="Calibri" panose="020F0502020204030204"/>
              </a:rPr>
              <a:t>Ensures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that we will use the optimal resources</a:t>
            </a:r>
          </a:p>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 Data Prep</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Ensures that the data we have is the best data to represent our population of potential customers, increasing reliability</a:t>
            </a:r>
          </a:p>
          <a:p>
            <a:pPr marL="0" indent="0">
              <a:spcBef>
                <a:spcPts val="0"/>
              </a:spcBef>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 Model Planning</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Ensures the statistical analysis can provide information that might be able to solve the problem</a:t>
            </a:r>
          </a:p>
          <a:p>
            <a:pPr marL="0" indent="0">
              <a:spcBef>
                <a:spcPts val="0"/>
              </a:spcBef>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(4) Model Building</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Optimizes performance and quality of the statistical analysis</a:t>
            </a:r>
          </a:p>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(5) Communicate Results</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Improves clarity of message</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Aligns objectives across departments</a:t>
            </a:r>
          </a:p>
          <a:p>
            <a:pPr marL="685800" marR="0" lvl="1"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Secures information and business practices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(6) Operationalize</a:t>
            </a:r>
            <a:endParaRPr lang="en-US" sz="2000" dirty="0">
              <a:solidFill>
                <a:prstClr val="black"/>
              </a:solidFill>
              <a:latin typeface="Calibri" panose="020F0502020204030204"/>
            </a:endParaRPr>
          </a:p>
          <a:p>
            <a:pPr lvl="1">
              <a:spcBef>
                <a:spcPts val="0"/>
              </a:spcBef>
              <a:defRPr/>
            </a:pPr>
            <a:r>
              <a:rPr lang="en-US" sz="1600" dirty="0">
                <a:solidFill>
                  <a:prstClr val="black"/>
                </a:solidFill>
                <a:latin typeface="Calibri" panose="020F0502020204030204"/>
              </a:rPr>
              <a:t>Run a pilot</a:t>
            </a:r>
          </a:p>
          <a:p>
            <a:pPr lvl="1">
              <a:spcBef>
                <a:spcPts val="0"/>
              </a:spcBef>
              <a:defRPr/>
            </a:pPr>
            <a:r>
              <a:rPr lang="en-US" sz="1600" dirty="0">
                <a:solidFill>
                  <a:prstClr val="black"/>
                </a:solidFill>
                <a:latin typeface="Calibri" panose="020F0502020204030204"/>
              </a:rPr>
              <a:t>Assess the benefits</a:t>
            </a:r>
          </a:p>
          <a:p>
            <a:pPr lvl="1">
              <a:spcBef>
                <a:spcPts val="0"/>
              </a:spcBef>
              <a:defRPr/>
            </a:pPr>
            <a:r>
              <a:rPr lang="en-US" sz="1600" dirty="0">
                <a:solidFill>
                  <a:prstClr val="black"/>
                </a:solidFill>
                <a:latin typeface="Calibri" panose="020F0502020204030204"/>
              </a:rPr>
              <a:t>Deploy model in production</a:t>
            </a:r>
          </a:p>
          <a:p>
            <a:pPr lvl="1">
              <a:spcBef>
                <a:spcPts val="0"/>
              </a:spcBef>
              <a:defRPr/>
            </a:pPr>
            <a:r>
              <a:rPr lang="en-US" sz="1600" dirty="0">
                <a:solidFill>
                  <a:prstClr val="black"/>
                </a:solidFill>
                <a:latin typeface="Calibri" panose="020F0502020204030204"/>
              </a:rPr>
              <a:t>Update and retrain model as needed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88406C0-F4FB-4FF6-8120-CF0E17AB0574}"/>
              </a:ext>
            </a:extLst>
          </p:cNvPr>
          <p:cNvSpPr>
            <a:spLocks noGrp="1"/>
          </p:cNvSpPr>
          <p:nvPr>
            <p:ph type="ftr" sz="quarter" idx="11"/>
          </p:nvPr>
        </p:nvSpPr>
        <p:spPr>
          <a:xfrm>
            <a:off x="4824315" y="6397398"/>
            <a:ext cx="4114800" cy="365125"/>
          </a:xfrm>
        </p:spPr>
        <p:txBody>
          <a:bodyPr/>
          <a:lstStyle/>
          <a:p>
            <a:r>
              <a:rPr lang="en-US" dirty="0">
                <a:solidFill>
                  <a:schemeClr val="bg1"/>
                </a:solidFill>
              </a:rPr>
              <a:t>(3) EMC Corporation. Module 9 – The Endgame, or Putting It All Together. 2012. snhu-media.snhu.edu.</a:t>
            </a:r>
          </a:p>
        </p:txBody>
      </p:sp>
    </p:spTree>
    <p:extLst>
      <p:ext uri="{BB962C8B-B14F-4D97-AF65-F5344CB8AC3E}">
        <p14:creationId xmlns:p14="http://schemas.microsoft.com/office/powerpoint/2010/main" val="5496246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3E626C1-0895-4074-BE1C-E8514715A2E4}"/>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Data Applicability</a:t>
            </a:r>
            <a:br>
              <a:rPr lang="en-US" dirty="0">
                <a:solidFill>
                  <a:srgbClr val="FFFFFF"/>
                </a:solidFill>
              </a:rPr>
            </a:br>
            <a:r>
              <a:rPr lang="en-US" dirty="0">
                <a:solidFill>
                  <a:srgbClr val="FFFFFF"/>
                </a:solidFill>
              </a:rPr>
              <a:t>To Initiative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C1305E-17B0-4448-9B58-5E486D7B0E65}"/>
              </a:ext>
            </a:extLst>
          </p:cNvPr>
          <p:cNvSpPr>
            <a:spLocks noGrp="1"/>
          </p:cNvSpPr>
          <p:nvPr>
            <p:ph idx="1"/>
          </p:nvPr>
        </p:nvSpPr>
        <p:spPr>
          <a:xfrm>
            <a:off x="6172200" y="804672"/>
            <a:ext cx="5221224" cy="5230368"/>
          </a:xfrm>
        </p:spPr>
        <p:txBody>
          <a:bodyPr anchor="ctr">
            <a:normAutofit/>
          </a:bodyPr>
          <a:lstStyle/>
          <a:p>
            <a:r>
              <a:rPr lang="en-US" sz="1900" dirty="0">
                <a:solidFill>
                  <a:srgbClr val="000000"/>
                </a:solidFill>
              </a:rPr>
              <a:t>Benefits</a:t>
            </a:r>
          </a:p>
          <a:p>
            <a:pPr lvl="1"/>
            <a:r>
              <a:rPr lang="en-US" sz="1500" dirty="0">
                <a:solidFill>
                  <a:srgbClr val="000000"/>
                </a:solidFill>
              </a:rPr>
              <a:t>Wide variety of customers over time, large sample</a:t>
            </a:r>
          </a:p>
          <a:p>
            <a:pPr lvl="1"/>
            <a:r>
              <a:rPr lang="en-US" sz="1500" dirty="0">
                <a:solidFill>
                  <a:srgbClr val="000000"/>
                </a:solidFill>
              </a:rPr>
              <a:t>Trends should be apparent and stable</a:t>
            </a:r>
          </a:p>
          <a:p>
            <a:pPr lvl="1"/>
            <a:r>
              <a:rPr lang="en-US" sz="1500" dirty="0">
                <a:solidFill>
                  <a:srgbClr val="000000"/>
                </a:solidFill>
              </a:rPr>
              <a:t>Mix of numeric and categorical variables</a:t>
            </a:r>
          </a:p>
          <a:p>
            <a:r>
              <a:rPr lang="en-US" sz="1900" dirty="0">
                <a:solidFill>
                  <a:srgbClr val="000000"/>
                </a:solidFill>
              </a:rPr>
              <a:t>Limitations</a:t>
            </a:r>
          </a:p>
          <a:p>
            <a:pPr lvl="1"/>
            <a:r>
              <a:rPr lang="en-US" sz="1500" dirty="0">
                <a:solidFill>
                  <a:srgbClr val="000000"/>
                </a:solidFill>
              </a:rPr>
              <a:t>Not a ton of variables</a:t>
            </a:r>
          </a:p>
          <a:p>
            <a:pPr lvl="1"/>
            <a:r>
              <a:rPr lang="en-US" sz="1500" dirty="0">
                <a:solidFill>
                  <a:srgbClr val="000000"/>
                </a:solidFill>
              </a:rPr>
              <a:t>There are likely many currently unavailable variables that could be more predictive than what we have</a:t>
            </a:r>
          </a:p>
          <a:p>
            <a:pPr lvl="1"/>
            <a:r>
              <a:rPr lang="en-US" sz="1500" dirty="0">
                <a:solidFill>
                  <a:srgbClr val="000000"/>
                </a:solidFill>
              </a:rPr>
              <a:t>What might be more predictive of buying time? How can we get that information from our customers? If it is available through the internet, can we obtain it legally?</a:t>
            </a:r>
          </a:p>
        </p:txBody>
      </p:sp>
    </p:spTree>
    <p:extLst>
      <p:ext uri="{BB962C8B-B14F-4D97-AF65-F5344CB8AC3E}">
        <p14:creationId xmlns:p14="http://schemas.microsoft.com/office/powerpoint/2010/main" val="35522891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r>
              <a:rPr lang="en-US" dirty="0">
                <a:solidFill>
                  <a:srgbClr val="FFFFFF"/>
                </a:solidFill>
              </a:rPr>
              <a:t>Tools Applicability to Initiative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a:bodyPr>
          <a:lstStyle/>
          <a:p>
            <a:r>
              <a:rPr lang="en-US" sz="2400" dirty="0">
                <a:solidFill>
                  <a:srgbClr val="000000"/>
                </a:solidFill>
              </a:rPr>
              <a:t>What We’ve Tried</a:t>
            </a:r>
          </a:p>
          <a:p>
            <a:pPr lvl="1"/>
            <a:r>
              <a:rPr lang="en-US" sz="1800" dirty="0">
                <a:solidFill>
                  <a:srgbClr val="000000"/>
                </a:solidFill>
              </a:rPr>
              <a:t>Association</a:t>
            </a:r>
          </a:p>
          <a:p>
            <a:pPr lvl="2"/>
            <a:r>
              <a:rPr lang="en-US" sz="1400" dirty="0">
                <a:solidFill>
                  <a:srgbClr val="000000"/>
                </a:solidFill>
              </a:rPr>
              <a:t>Discover relationship between items</a:t>
            </a:r>
          </a:p>
          <a:p>
            <a:pPr lvl="2"/>
            <a:r>
              <a:rPr lang="en-US" sz="1400" dirty="0">
                <a:solidFill>
                  <a:srgbClr val="000000"/>
                </a:solidFill>
              </a:rPr>
              <a:t>Recommended products and services</a:t>
            </a: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2"/>
            <a:endParaRPr lang="en-US" sz="1400" dirty="0">
              <a:solidFill>
                <a:srgbClr val="000000"/>
              </a:solidFill>
            </a:endParaRPr>
          </a:p>
          <a:p>
            <a:pPr lvl="1"/>
            <a:endParaRPr lang="en-US" sz="1800" dirty="0">
              <a:solidFill>
                <a:srgbClr val="000000"/>
              </a:solidFill>
            </a:endParaRPr>
          </a:p>
          <a:p>
            <a:pPr lvl="1"/>
            <a:endParaRPr lang="en-US" sz="1800" dirty="0">
              <a:solidFill>
                <a:srgbClr val="000000"/>
              </a:solidFill>
            </a:endParaRPr>
          </a:p>
          <a:p>
            <a:pPr lvl="1"/>
            <a:r>
              <a:rPr lang="en-US" sz="1800" dirty="0">
                <a:solidFill>
                  <a:srgbClr val="000000"/>
                </a:solidFill>
              </a:rPr>
              <a:t>Marketing Campaigns</a:t>
            </a:r>
          </a:p>
          <a:p>
            <a:pPr lvl="2"/>
            <a:r>
              <a:rPr lang="en-US" sz="1400" dirty="0">
                <a:solidFill>
                  <a:srgbClr val="000000"/>
                </a:solidFill>
              </a:rPr>
              <a:t>Mass email marketing efforts leading up to and beyond release of new e-Readers</a:t>
            </a:r>
          </a:p>
          <a:p>
            <a:pPr lvl="2"/>
            <a:r>
              <a:rPr lang="en-US" sz="1400" dirty="0">
                <a:solidFill>
                  <a:srgbClr val="000000"/>
                </a:solidFill>
              </a:rPr>
              <a:t>No targeted marketing efforts</a:t>
            </a:r>
          </a:p>
        </p:txBody>
      </p:sp>
      <p:pic>
        <p:nvPicPr>
          <p:cNvPr id="5" name="Picture 4" descr="Diagram&#10;&#10;Description automatically generated">
            <a:extLst>
              <a:ext uri="{FF2B5EF4-FFF2-40B4-BE49-F238E27FC236}">
                <a16:creationId xmlns:a16="http://schemas.microsoft.com/office/drawing/2014/main" id="{AF9E5187-5F87-45D4-BC6E-9500ED890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202" y="2658430"/>
            <a:ext cx="3614640" cy="1715311"/>
          </a:xfrm>
          <a:prstGeom prst="rect">
            <a:avLst/>
          </a:prstGeom>
        </p:spPr>
      </p:pic>
      <p:sp>
        <p:nvSpPr>
          <p:cNvPr id="6" name="Footer Placeholder 5">
            <a:extLst>
              <a:ext uri="{FF2B5EF4-FFF2-40B4-BE49-F238E27FC236}">
                <a16:creationId xmlns:a16="http://schemas.microsoft.com/office/drawing/2014/main" id="{A73A49C3-9873-43AD-AD53-5BF3D06E1D80}"/>
              </a:ext>
            </a:extLst>
          </p:cNvPr>
          <p:cNvSpPr>
            <a:spLocks noGrp="1"/>
          </p:cNvSpPr>
          <p:nvPr>
            <p:ph type="ftr" sz="quarter" idx="11"/>
          </p:nvPr>
        </p:nvSpPr>
        <p:spPr>
          <a:xfrm>
            <a:off x="3982615" y="6399893"/>
            <a:ext cx="8072535" cy="365125"/>
          </a:xfrm>
        </p:spPr>
        <p:txBody>
          <a:bodyPr/>
          <a:lstStyle/>
          <a:p>
            <a:r>
              <a:rPr lang="en-US" dirty="0">
                <a:solidFill>
                  <a:schemeClr val="tx1"/>
                </a:solidFill>
              </a:rPr>
              <a:t>(7) Wu, </a:t>
            </a:r>
            <a:r>
              <a:rPr lang="en-US" dirty="0" err="1">
                <a:solidFill>
                  <a:schemeClr val="tx1"/>
                </a:solidFill>
              </a:rPr>
              <a:t>Yongzhong</a:t>
            </a:r>
            <a:r>
              <a:rPr lang="en-US" dirty="0">
                <a:solidFill>
                  <a:schemeClr val="tx1"/>
                </a:solidFill>
              </a:rPr>
              <a:t>. Huang, </a:t>
            </a:r>
            <a:r>
              <a:rPr lang="en-US" dirty="0" err="1">
                <a:solidFill>
                  <a:schemeClr val="tx1"/>
                </a:solidFill>
              </a:rPr>
              <a:t>Mianmian</a:t>
            </a:r>
            <a:r>
              <a:rPr lang="en-US" dirty="0">
                <a:solidFill>
                  <a:schemeClr val="tx1"/>
                </a:solidFill>
              </a:rPr>
              <a:t>. Lu, </a:t>
            </a:r>
            <a:r>
              <a:rPr lang="en-US" dirty="0" err="1">
                <a:solidFill>
                  <a:schemeClr val="tx1"/>
                </a:solidFill>
              </a:rPr>
              <a:t>Yuxin</a:t>
            </a:r>
            <a:r>
              <a:rPr lang="en-US" dirty="0">
                <a:solidFill>
                  <a:schemeClr val="tx1"/>
                </a:solidFill>
              </a:rPr>
              <a:t>. ‘Association rules and collaborative filtering on sparse data of a leading online retailer.’ 2017. IEEE International Conference on Industrial Engineering and Engineering Management. Singapore. pp 794-798.</a:t>
            </a:r>
          </a:p>
        </p:txBody>
      </p:sp>
    </p:spTree>
    <p:extLst>
      <p:ext uri="{BB962C8B-B14F-4D97-AF65-F5344CB8AC3E}">
        <p14:creationId xmlns:p14="http://schemas.microsoft.com/office/powerpoint/2010/main" val="402087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Tools Applicability to Data</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a:bodyPr>
          <a:lstStyle/>
          <a:p>
            <a:r>
              <a:rPr lang="en-US" sz="2400" dirty="0">
                <a:solidFill>
                  <a:srgbClr val="000000"/>
                </a:solidFill>
              </a:rPr>
              <a:t>Weaknesses</a:t>
            </a:r>
          </a:p>
          <a:p>
            <a:pPr lvl="1"/>
            <a:r>
              <a:rPr lang="en-US" sz="1800" dirty="0">
                <a:solidFill>
                  <a:srgbClr val="000000"/>
                </a:solidFill>
              </a:rPr>
              <a:t>Association</a:t>
            </a:r>
          </a:p>
          <a:p>
            <a:pPr lvl="2"/>
            <a:r>
              <a:rPr lang="en-US" sz="1400" dirty="0">
                <a:solidFill>
                  <a:srgbClr val="000000"/>
                </a:solidFill>
              </a:rPr>
              <a:t>Inefficiency</a:t>
            </a:r>
          </a:p>
          <a:p>
            <a:pPr lvl="2"/>
            <a:r>
              <a:rPr lang="en-US" sz="1400" dirty="0">
                <a:solidFill>
                  <a:srgbClr val="000000"/>
                </a:solidFill>
              </a:rPr>
              <a:t>Can discover coincidental relationships</a:t>
            </a:r>
          </a:p>
          <a:p>
            <a:pPr lvl="2"/>
            <a:r>
              <a:rPr lang="en-US" sz="1400" dirty="0">
                <a:solidFill>
                  <a:srgbClr val="000000"/>
                </a:solidFill>
              </a:rPr>
              <a:t>Not all data is categorical</a:t>
            </a:r>
          </a:p>
          <a:p>
            <a:pPr lvl="1"/>
            <a:r>
              <a:rPr lang="en-US" sz="1800" dirty="0">
                <a:solidFill>
                  <a:srgbClr val="000000"/>
                </a:solidFill>
              </a:rPr>
              <a:t>Marketing Campaigns</a:t>
            </a:r>
          </a:p>
          <a:p>
            <a:pPr lvl="2"/>
            <a:r>
              <a:rPr lang="en-US" sz="1400" dirty="0">
                <a:solidFill>
                  <a:srgbClr val="000000"/>
                </a:solidFill>
              </a:rPr>
              <a:t>No targeted marketing</a:t>
            </a:r>
          </a:p>
          <a:p>
            <a:pPr lvl="2"/>
            <a:r>
              <a:rPr lang="en-US" sz="1400" dirty="0">
                <a:solidFill>
                  <a:srgbClr val="000000"/>
                </a:solidFill>
              </a:rPr>
              <a:t>Universal timing leaves some willing customers unreached during their potential buying time</a:t>
            </a:r>
          </a:p>
          <a:p>
            <a:pPr lvl="2"/>
            <a:r>
              <a:rPr lang="en-US" sz="1400" dirty="0">
                <a:solidFill>
                  <a:srgbClr val="000000"/>
                </a:solidFill>
              </a:rPr>
              <a:t>Early marketing towards certain customers (early &amp; late majority) can fatigue and/or discourage them from purchasing when they are ready</a:t>
            </a:r>
          </a:p>
        </p:txBody>
      </p:sp>
    </p:spTree>
    <p:extLst>
      <p:ext uri="{BB962C8B-B14F-4D97-AF65-F5344CB8AC3E}">
        <p14:creationId xmlns:p14="http://schemas.microsoft.com/office/powerpoint/2010/main" val="11349379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CC472-4607-4EEA-9093-2F05B179E790}"/>
              </a:ext>
            </a:extLst>
          </p:cNvPr>
          <p:cNvSpPr>
            <a:spLocks noGrp="1"/>
          </p:cNvSpPr>
          <p:nvPr>
            <p:ph type="title"/>
          </p:nvPr>
        </p:nvSpPr>
        <p:spPr>
          <a:xfrm>
            <a:off x="640079" y="2053641"/>
            <a:ext cx="3993290"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Recommendations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sz="3600" dirty="0">
              <a:solidFill>
                <a:srgbClr val="FFFFFF"/>
              </a:solidFill>
            </a:endParaRPr>
          </a:p>
        </p:txBody>
      </p:sp>
      <p:sp>
        <p:nvSpPr>
          <p:cNvPr id="3" name="Content Placeholder 2">
            <a:extLst>
              <a:ext uri="{FF2B5EF4-FFF2-40B4-BE49-F238E27FC236}">
                <a16:creationId xmlns:a16="http://schemas.microsoft.com/office/drawing/2014/main" id="{DE568374-81EE-4C70-BA2C-105A696CFA6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Methods For Initiative</a:t>
            </a:r>
          </a:p>
          <a:p>
            <a:pPr lvl="1"/>
            <a:r>
              <a:rPr lang="en-US" sz="1800" dirty="0">
                <a:solidFill>
                  <a:srgbClr val="000000"/>
                </a:solidFill>
              </a:rPr>
              <a:t>Classification</a:t>
            </a:r>
          </a:p>
          <a:p>
            <a:pPr lvl="2"/>
            <a:r>
              <a:rPr lang="en-US" sz="1400" dirty="0">
                <a:solidFill>
                  <a:srgbClr val="000000"/>
                </a:solidFill>
              </a:rPr>
              <a:t>Assign labels to objects</a:t>
            </a:r>
          </a:p>
          <a:p>
            <a:pPr lvl="2"/>
            <a:r>
              <a:rPr lang="en-US" sz="1400" dirty="0">
                <a:solidFill>
                  <a:srgbClr val="000000"/>
                </a:solidFill>
              </a:rPr>
              <a:t>Trying to categorize customers into 4 adoption categories</a:t>
            </a:r>
          </a:p>
          <a:p>
            <a:pPr lvl="1"/>
            <a:r>
              <a:rPr lang="en-US" sz="1800" dirty="0">
                <a:solidFill>
                  <a:srgbClr val="000000"/>
                </a:solidFill>
              </a:rPr>
              <a:t>Clustering</a:t>
            </a:r>
          </a:p>
          <a:p>
            <a:pPr lvl="2"/>
            <a:r>
              <a:rPr lang="en-US" sz="1400" dirty="0">
                <a:solidFill>
                  <a:srgbClr val="000000"/>
                </a:solidFill>
              </a:rPr>
              <a:t>Group items by similarity</a:t>
            </a:r>
          </a:p>
          <a:p>
            <a:pPr lvl="2"/>
            <a:r>
              <a:rPr lang="en-US" sz="1400" dirty="0">
                <a:solidFill>
                  <a:srgbClr val="000000"/>
                </a:solidFill>
              </a:rPr>
              <a:t>Easy to implement, easy to build on</a:t>
            </a:r>
          </a:p>
          <a:p>
            <a:pPr lvl="3"/>
            <a:r>
              <a:rPr lang="en-US" sz="1200" dirty="0">
                <a:solidFill>
                  <a:srgbClr val="000000"/>
                </a:solidFill>
              </a:rPr>
              <a:t>Foundation for future product offerings</a:t>
            </a:r>
          </a:p>
        </p:txBody>
      </p:sp>
    </p:spTree>
    <p:extLst>
      <p:ext uri="{BB962C8B-B14F-4D97-AF65-F5344CB8AC3E}">
        <p14:creationId xmlns:p14="http://schemas.microsoft.com/office/powerpoint/2010/main" val="2585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A5A3C860-05BC-49A3-B4F8-01EA488D19F7}"/>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Value &amp; Insights</a:t>
            </a:r>
          </a:p>
        </p:txBody>
      </p:sp>
      <p:sp>
        <p:nvSpPr>
          <p:cNvPr id="3" name="Text Placeholder 2">
            <a:extLst>
              <a:ext uri="{FF2B5EF4-FFF2-40B4-BE49-F238E27FC236}">
                <a16:creationId xmlns:a16="http://schemas.microsoft.com/office/drawing/2014/main" id="{D78CE4CF-B8D5-43B9-A464-99C6D243335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dirty="0">
                <a:solidFill>
                  <a:srgbClr val="000000"/>
                </a:solidFill>
                <a:latin typeface="+mn-lt"/>
                <a:ea typeface="+mn-ea"/>
                <a:cs typeface="+mn-cs"/>
              </a:rPr>
              <a:t>Bird Books LLC</a:t>
            </a:r>
          </a:p>
        </p:txBody>
      </p:sp>
    </p:spTree>
    <p:extLst>
      <p:ext uri="{BB962C8B-B14F-4D97-AF65-F5344CB8AC3E}">
        <p14:creationId xmlns:p14="http://schemas.microsoft.com/office/powerpoint/2010/main" val="393645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Customer Classification</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pic>
        <p:nvPicPr>
          <p:cNvPr id="4" name="Content Placeholder 3">
            <a:extLst>
              <a:ext uri="{FF2B5EF4-FFF2-40B4-BE49-F238E27FC236}">
                <a16:creationId xmlns:a16="http://schemas.microsoft.com/office/drawing/2014/main" id="{C4D2A544-DBAC-4FD6-8267-B2A990AF43C4}"/>
              </a:ext>
            </a:extLst>
          </p:cNvPr>
          <p:cNvPicPr>
            <a:picLocks noGrp="1" noChangeAspect="1"/>
          </p:cNvPicPr>
          <p:nvPr>
            <p:ph idx="1"/>
          </p:nvPr>
        </p:nvPicPr>
        <p:blipFill>
          <a:blip r:embed="rId4"/>
          <a:stretch>
            <a:fillRect/>
          </a:stretch>
        </p:blipFill>
        <p:spPr>
          <a:xfrm>
            <a:off x="6411456" y="814386"/>
            <a:ext cx="1114181" cy="5229225"/>
          </a:xfrm>
          <a:prstGeom prst="rect">
            <a:avLst/>
          </a:prstGeom>
        </p:spPr>
      </p:pic>
      <p:pic>
        <p:nvPicPr>
          <p:cNvPr id="5" name="Picture 4">
            <a:extLst>
              <a:ext uri="{FF2B5EF4-FFF2-40B4-BE49-F238E27FC236}">
                <a16:creationId xmlns:a16="http://schemas.microsoft.com/office/drawing/2014/main" id="{1DA89663-46E8-4C34-97A8-D4B2C9E569AA}"/>
              </a:ext>
            </a:extLst>
          </p:cNvPr>
          <p:cNvPicPr>
            <a:picLocks noChangeAspect="1"/>
          </p:cNvPicPr>
          <p:nvPr/>
        </p:nvPicPr>
        <p:blipFill>
          <a:blip r:embed="rId5"/>
          <a:stretch>
            <a:fillRect/>
          </a:stretch>
        </p:blipFill>
        <p:spPr>
          <a:xfrm>
            <a:off x="7854982" y="572265"/>
            <a:ext cx="3623715" cy="5713466"/>
          </a:xfrm>
          <a:prstGeom prst="rect">
            <a:avLst/>
          </a:prstGeom>
        </p:spPr>
      </p:pic>
    </p:spTree>
    <p:extLst>
      <p:ext uri="{BB962C8B-B14F-4D97-AF65-F5344CB8AC3E}">
        <p14:creationId xmlns:p14="http://schemas.microsoft.com/office/powerpoint/2010/main" val="233462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r>
              <a:rPr lang="en-US" dirty="0">
                <a:solidFill>
                  <a:srgbClr val="FFFFFF"/>
                </a:solidFill>
              </a:rPr>
              <a:t>Targeted Marketing Tactics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5" name="Content Placeholder 4">
            <a:extLst>
              <a:ext uri="{FF2B5EF4-FFF2-40B4-BE49-F238E27FC236}">
                <a16:creationId xmlns:a16="http://schemas.microsoft.com/office/drawing/2014/main" id="{4E4EFE73-8EAF-4ADF-B6BA-4FA7E2E80F1C}"/>
              </a:ext>
            </a:extLst>
          </p:cNvPr>
          <p:cNvSpPr>
            <a:spLocks noGrp="1"/>
          </p:cNvSpPr>
          <p:nvPr>
            <p:ph idx="1"/>
          </p:nvPr>
        </p:nvSpPr>
        <p:spPr>
          <a:xfrm>
            <a:off x="6172094" y="1659294"/>
            <a:ext cx="5243909" cy="3539412"/>
          </a:xfrm>
        </p:spPr>
        <p: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Innovators can be offered a pre-order bundle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Early majority might need more incentives such as a free trial or additional service offerings.</a:t>
            </a:r>
          </a:p>
        </p:txBody>
      </p:sp>
    </p:spTree>
    <p:extLst>
      <p:ext uri="{BB962C8B-B14F-4D97-AF65-F5344CB8AC3E}">
        <p14:creationId xmlns:p14="http://schemas.microsoft.com/office/powerpoint/2010/main" val="84250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r>
              <a:rPr lang="en-US" dirty="0">
                <a:solidFill>
                  <a:srgbClr val="FFFFFF"/>
                </a:solidFill>
              </a:rPr>
              <a:t>Targeted Marketing Effects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pic>
        <p:nvPicPr>
          <p:cNvPr id="4" name="Content Placeholder 3">
            <a:extLst>
              <a:ext uri="{FF2B5EF4-FFF2-40B4-BE49-F238E27FC236}">
                <a16:creationId xmlns:a16="http://schemas.microsoft.com/office/drawing/2014/main" id="{C4D2A544-DBAC-4FD6-8267-B2A990AF43C4}"/>
              </a:ext>
            </a:extLst>
          </p:cNvPr>
          <p:cNvPicPr>
            <a:picLocks noGrp="1" noChangeAspect="1"/>
          </p:cNvPicPr>
          <p:nvPr>
            <p:ph idx="1"/>
          </p:nvPr>
        </p:nvPicPr>
        <p:blipFill>
          <a:blip r:embed="rId4"/>
          <a:stretch>
            <a:fillRect/>
          </a:stretch>
        </p:blipFill>
        <p:spPr>
          <a:xfrm>
            <a:off x="6411456" y="814386"/>
            <a:ext cx="1114181" cy="5229225"/>
          </a:xfrm>
          <a:prstGeom prst="rect">
            <a:avLst/>
          </a:prstGeom>
        </p:spPr>
      </p:pic>
      <p:pic>
        <p:nvPicPr>
          <p:cNvPr id="9" name="Picture 8">
            <a:extLst>
              <a:ext uri="{FF2B5EF4-FFF2-40B4-BE49-F238E27FC236}">
                <a16:creationId xmlns:a16="http://schemas.microsoft.com/office/drawing/2014/main" id="{EF5D5A7F-9990-4861-B53F-C759A6687F02}"/>
              </a:ext>
            </a:extLst>
          </p:cNvPr>
          <p:cNvPicPr>
            <a:picLocks noChangeAspect="1"/>
          </p:cNvPicPr>
          <p:nvPr/>
        </p:nvPicPr>
        <p:blipFill>
          <a:blip r:embed="rId5"/>
          <a:stretch>
            <a:fillRect/>
          </a:stretch>
        </p:blipFill>
        <p:spPr>
          <a:xfrm>
            <a:off x="7956360" y="0"/>
            <a:ext cx="3804915" cy="6124639"/>
          </a:xfrm>
          <a:prstGeom prst="rect">
            <a:avLst/>
          </a:prstGeom>
        </p:spPr>
      </p:pic>
    </p:spTree>
    <p:extLst>
      <p:ext uri="{BB962C8B-B14F-4D97-AF65-F5344CB8AC3E}">
        <p14:creationId xmlns:p14="http://schemas.microsoft.com/office/powerpoint/2010/main" val="353574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2FF80-D01E-49C0-A76E-070B05AF579B}"/>
              </a:ext>
            </a:extLst>
          </p:cNvPr>
          <p:cNvSpPr>
            <a:spLocks noGrp="1"/>
          </p:cNvSpPr>
          <p:nvPr>
            <p:ph type="ctrTitle"/>
          </p:nvPr>
        </p:nvSpPr>
        <p:spPr>
          <a:xfrm>
            <a:off x="1524000" y="2776538"/>
            <a:ext cx="9144000" cy="1381188"/>
          </a:xfrm>
        </p:spPr>
        <p:txBody>
          <a:bodyPr anchor="ctr">
            <a:normAutofit/>
          </a:bodyPr>
          <a:lstStyle/>
          <a:p>
            <a:r>
              <a:rPr lang="en-US" sz="4400" dirty="0">
                <a:solidFill>
                  <a:schemeClr val="bg2"/>
                </a:solidFill>
              </a:rPr>
              <a:t>Predicting e-Reader Adoption via Decision Tree Modeling</a:t>
            </a:r>
          </a:p>
        </p:txBody>
      </p:sp>
      <p:sp>
        <p:nvSpPr>
          <p:cNvPr id="3" name="Subtitle 2">
            <a:extLst>
              <a:ext uri="{FF2B5EF4-FFF2-40B4-BE49-F238E27FC236}">
                <a16:creationId xmlns:a16="http://schemas.microsoft.com/office/drawing/2014/main" id="{B6F1EC7C-C26E-4B37-88EF-87CBA7FFC8ED}"/>
              </a:ext>
            </a:extLst>
          </p:cNvPr>
          <p:cNvSpPr>
            <a:spLocks noGrp="1"/>
          </p:cNvSpPr>
          <p:nvPr>
            <p:ph type="subTitle" idx="1"/>
          </p:nvPr>
        </p:nvSpPr>
        <p:spPr>
          <a:xfrm>
            <a:off x="1524000" y="4495800"/>
            <a:ext cx="9144000" cy="762000"/>
          </a:xfrm>
        </p:spPr>
        <p:txBody>
          <a:bodyPr>
            <a:normAutofit/>
          </a:bodyPr>
          <a:lstStyle/>
          <a:p>
            <a:r>
              <a:rPr lang="en-US" sz="1800" dirty="0"/>
              <a:t>Bird Books LLC</a:t>
            </a:r>
          </a:p>
        </p:txBody>
      </p:sp>
    </p:spTree>
    <p:extLst>
      <p:ext uri="{BB962C8B-B14F-4D97-AF65-F5344CB8AC3E}">
        <p14:creationId xmlns:p14="http://schemas.microsoft.com/office/powerpoint/2010/main" val="113119010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Value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64" y="454868"/>
            <a:ext cx="5221224" cy="999580"/>
          </a:xfrm>
        </p:spPr>
        <p:txBody>
          <a:bodyPr anchor="ctr">
            <a:normAutofit/>
          </a:bodyPr>
          <a:lstStyle/>
          <a:p>
            <a:pPr lvl="1"/>
            <a:r>
              <a:rPr lang="en-US" sz="1800" dirty="0">
                <a:solidFill>
                  <a:srgbClr val="000000"/>
                </a:solidFill>
              </a:rPr>
              <a:t>Increase overall sales by lessening the negative impact of time on the likelihood a customer will purchase</a:t>
            </a:r>
          </a:p>
        </p:txBody>
      </p:sp>
      <p:pic>
        <p:nvPicPr>
          <p:cNvPr id="9" name="Content Placeholder 3">
            <a:extLst>
              <a:ext uri="{FF2B5EF4-FFF2-40B4-BE49-F238E27FC236}">
                <a16:creationId xmlns:a16="http://schemas.microsoft.com/office/drawing/2014/main" id="{426D12CF-AC80-4C97-A6AF-8F9F8E8BD74A}"/>
              </a:ext>
            </a:extLst>
          </p:cNvPr>
          <p:cNvPicPr>
            <a:picLocks noChangeAspect="1"/>
          </p:cNvPicPr>
          <p:nvPr/>
        </p:nvPicPr>
        <p:blipFill>
          <a:blip r:embed="rId4"/>
          <a:stretch>
            <a:fillRect/>
          </a:stretch>
        </p:blipFill>
        <p:spPr>
          <a:xfrm>
            <a:off x="6172200" y="1804252"/>
            <a:ext cx="5221288" cy="2141449"/>
          </a:xfrm>
          <a:prstGeom prst="rect">
            <a:avLst/>
          </a:prstGeom>
        </p:spPr>
      </p:pic>
      <p:pic>
        <p:nvPicPr>
          <p:cNvPr id="5" name="Picture 4">
            <a:extLst>
              <a:ext uri="{FF2B5EF4-FFF2-40B4-BE49-F238E27FC236}">
                <a16:creationId xmlns:a16="http://schemas.microsoft.com/office/drawing/2014/main" id="{4ACC499F-DFE1-406F-B8EA-BBB7FDB2EB79}"/>
              </a:ext>
            </a:extLst>
          </p:cNvPr>
          <p:cNvPicPr>
            <a:picLocks noChangeAspect="1"/>
          </p:cNvPicPr>
          <p:nvPr/>
        </p:nvPicPr>
        <p:blipFill>
          <a:blip r:embed="rId5"/>
          <a:stretch>
            <a:fillRect/>
          </a:stretch>
        </p:blipFill>
        <p:spPr>
          <a:xfrm>
            <a:off x="6221723" y="4047904"/>
            <a:ext cx="5221224" cy="2707892"/>
          </a:xfrm>
          <a:prstGeom prst="rect">
            <a:avLst/>
          </a:prstGeom>
        </p:spPr>
      </p:pic>
    </p:spTree>
    <p:extLst>
      <p:ext uri="{BB962C8B-B14F-4D97-AF65-F5344CB8AC3E}">
        <p14:creationId xmlns:p14="http://schemas.microsoft.com/office/powerpoint/2010/main" val="248307331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Insights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a:bodyPr>
          <a:lstStyle/>
          <a:p>
            <a:pPr lvl="1"/>
            <a:r>
              <a:rPr lang="en-US" dirty="0">
                <a:solidFill>
                  <a:srgbClr val="000000"/>
                </a:solidFill>
              </a:rPr>
              <a:t>Benefits</a:t>
            </a:r>
          </a:p>
          <a:p>
            <a:pPr lvl="2"/>
            <a:r>
              <a:rPr lang="en-US" sz="1800" dirty="0">
                <a:solidFill>
                  <a:srgbClr val="000000"/>
                </a:solidFill>
              </a:rPr>
              <a:t>How many potential customers do we typically lose with each passing day?</a:t>
            </a:r>
          </a:p>
          <a:p>
            <a:pPr lvl="2"/>
            <a:r>
              <a:rPr lang="en-US" sz="1800" dirty="0">
                <a:solidFill>
                  <a:srgbClr val="000000"/>
                </a:solidFill>
              </a:rPr>
              <a:t>Customers purchasing earlier has more benefits than just increasing overall sales</a:t>
            </a:r>
          </a:p>
          <a:p>
            <a:pPr lvl="3"/>
            <a:r>
              <a:rPr lang="en-US" sz="1400" dirty="0">
                <a:solidFill>
                  <a:srgbClr val="000000"/>
                </a:solidFill>
              </a:rPr>
              <a:t>Increased customer lifetime value</a:t>
            </a:r>
          </a:p>
          <a:p>
            <a:pPr lvl="3"/>
            <a:r>
              <a:rPr lang="en-US" sz="1400" dirty="0">
                <a:solidFill>
                  <a:srgbClr val="000000"/>
                </a:solidFill>
              </a:rPr>
              <a:t>Revenue from services &amp; other products</a:t>
            </a:r>
          </a:p>
          <a:p>
            <a:pPr lvl="3"/>
            <a:r>
              <a:rPr lang="en-US" sz="1400" dirty="0">
                <a:solidFill>
                  <a:srgbClr val="000000"/>
                </a:solidFill>
              </a:rPr>
              <a:t>Referrals</a:t>
            </a:r>
          </a:p>
          <a:p>
            <a:pPr lvl="4"/>
            <a:r>
              <a:rPr lang="en-US" sz="1200" dirty="0">
                <a:solidFill>
                  <a:srgbClr val="000000"/>
                </a:solidFill>
              </a:rPr>
              <a:t>Satisfied customers tell their friends</a:t>
            </a:r>
          </a:p>
          <a:p>
            <a:pPr lvl="2"/>
            <a:r>
              <a:rPr lang="en-US" sz="1800" dirty="0">
                <a:solidFill>
                  <a:srgbClr val="000000"/>
                </a:solidFill>
              </a:rPr>
              <a:t>Trends and insights can be used for future product releases and additional data analytics initiatives</a:t>
            </a:r>
          </a:p>
        </p:txBody>
      </p:sp>
      <p:pic>
        <p:nvPicPr>
          <p:cNvPr id="5" name="Picture 4">
            <a:extLst>
              <a:ext uri="{FF2B5EF4-FFF2-40B4-BE49-F238E27FC236}">
                <a16:creationId xmlns:a16="http://schemas.microsoft.com/office/drawing/2014/main" id="{AEA182EF-C408-4275-B5B1-F0F948E3BAF0}"/>
              </a:ext>
            </a:extLst>
          </p:cNvPr>
          <p:cNvPicPr>
            <a:picLocks noChangeAspect="1"/>
          </p:cNvPicPr>
          <p:nvPr/>
        </p:nvPicPr>
        <p:blipFill>
          <a:blip r:embed="rId4"/>
          <a:stretch>
            <a:fillRect/>
          </a:stretch>
        </p:blipFill>
        <p:spPr>
          <a:xfrm>
            <a:off x="5379658" y="3215621"/>
            <a:ext cx="1432684" cy="426757"/>
          </a:xfrm>
          <a:prstGeom prst="rect">
            <a:avLst/>
          </a:prstGeom>
        </p:spPr>
      </p:pic>
      <p:sp>
        <p:nvSpPr>
          <p:cNvPr id="7" name="Footer Placeholder 6">
            <a:extLst>
              <a:ext uri="{FF2B5EF4-FFF2-40B4-BE49-F238E27FC236}">
                <a16:creationId xmlns:a16="http://schemas.microsoft.com/office/drawing/2014/main" id="{0907E750-862A-4776-84F4-5012D4B0DFA4}"/>
              </a:ext>
            </a:extLst>
          </p:cNvPr>
          <p:cNvSpPr>
            <a:spLocks noGrp="1"/>
          </p:cNvSpPr>
          <p:nvPr>
            <p:ph type="ftr" sz="quarter" idx="11"/>
          </p:nvPr>
        </p:nvSpPr>
        <p:spPr>
          <a:xfrm>
            <a:off x="4743450" y="6399893"/>
            <a:ext cx="4114800" cy="365125"/>
          </a:xfrm>
        </p:spPr>
        <p:txBody>
          <a:bodyPr/>
          <a:lstStyle/>
          <a:p>
            <a:r>
              <a:rPr lang="en-US" dirty="0">
                <a:solidFill>
                  <a:schemeClr val="bg1"/>
                </a:solidFill>
              </a:rPr>
              <a:t>(1) Beck, Martin. ‘Can You Predict If a Customer Will Make a Purchase on a Website?’ 2019. towardsdatascience.com</a:t>
            </a:r>
          </a:p>
        </p:txBody>
      </p:sp>
    </p:spTree>
    <p:extLst>
      <p:ext uri="{BB962C8B-B14F-4D97-AF65-F5344CB8AC3E}">
        <p14:creationId xmlns:p14="http://schemas.microsoft.com/office/powerpoint/2010/main" val="192734074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C79-8CE6-45F1-A912-BB0AC3FE1E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EDA1E9-3AFA-4282-8070-F43B8D80D1BA}"/>
              </a:ext>
            </a:extLst>
          </p:cNvPr>
          <p:cNvSpPr>
            <a:spLocks noGrp="1"/>
          </p:cNvSpPr>
          <p:nvPr>
            <p:ph idx="1"/>
          </p:nvPr>
        </p:nvSpPr>
        <p:spPr/>
        <p:txBody>
          <a:bodyPr>
            <a:normAutofit fontScale="77500" lnSpcReduction="20000"/>
          </a:bodyPr>
          <a:lstStyle/>
          <a:p>
            <a:pPr marL="0" indent="0">
              <a:buNone/>
            </a:pPr>
            <a:r>
              <a:rPr lang="en-US" dirty="0"/>
              <a:t>(1) Beck, Martin. ‘Can You Predict If a Customer Will Make a Purchase on a Website?’ 2019. towardsdatascience.com</a:t>
            </a:r>
          </a:p>
          <a:p>
            <a:pPr marL="0" indent="0">
              <a:buNone/>
            </a:pPr>
            <a:r>
              <a:rPr lang="en-US" dirty="0"/>
              <a:t>(2) EMC Corporation. Module 3 - Data Analytics Lifecycle. 2012. snhu-media.snhu.edu.</a:t>
            </a:r>
          </a:p>
          <a:p>
            <a:pPr marL="0" indent="0">
              <a:buNone/>
            </a:pPr>
            <a:r>
              <a:rPr lang="en-US" dirty="0"/>
              <a:t>(3) EMC Corporation. Module 9 – The Endgame, or Putting It All Together. 2012. snhu-media.snhu.edu.</a:t>
            </a:r>
          </a:p>
          <a:p>
            <a:pPr marL="0" indent="0">
              <a:buNone/>
            </a:pPr>
            <a:r>
              <a:rPr lang="en-US" dirty="0"/>
              <a:t>(4) Liu, Ling. Yang, </a:t>
            </a:r>
            <a:r>
              <a:rPr lang="en-US" dirty="0" err="1"/>
              <a:t>Zijiang</a:t>
            </a:r>
            <a:r>
              <a:rPr lang="en-US" dirty="0"/>
              <a:t>. </a:t>
            </a:r>
            <a:r>
              <a:rPr lang="en-US" dirty="0" err="1"/>
              <a:t>Benslimane,Younes</a:t>
            </a:r>
            <a:r>
              <a:rPr lang="en-US" dirty="0"/>
              <a:t>. ‘Conducting Efficient and Cost-Effective Targeted Marketing Using Data Mining Techniques.’ 2013. Fourth Global Congress on Intelligent Systems. Hong Kong. pp 102-106.</a:t>
            </a:r>
          </a:p>
          <a:p>
            <a:pPr marL="0" indent="0">
              <a:buNone/>
            </a:pPr>
            <a:r>
              <a:rPr lang="en-US" dirty="0"/>
              <a:t>(5) North, Matthew. ‘Data Mining for the Masses.’ 2012. A Global Text Project Book.</a:t>
            </a:r>
          </a:p>
          <a:p>
            <a:pPr marL="0" indent="0">
              <a:buNone/>
            </a:pPr>
            <a:r>
              <a:rPr lang="en-US" dirty="0"/>
              <a:t>(6) </a:t>
            </a:r>
            <a:r>
              <a:rPr lang="en-US" dirty="0" err="1"/>
              <a:t>Siriwardhana</a:t>
            </a:r>
            <a:r>
              <a:rPr lang="en-US" dirty="0"/>
              <a:t>, </a:t>
            </a:r>
            <a:r>
              <a:rPr lang="en-US" dirty="0" err="1"/>
              <a:t>Chathuranga</a:t>
            </a:r>
            <a:r>
              <a:rPr lang="en-US" dirty="0"/>
              <a:t>. ‘Decision Trees for Online Shopping Analysis.’ 2019. towardsdatascience.com.</a:t>
            </a:r>
          </a:p>
          <a:p>
            <a:pPr marL="0" indent="0">
              <a:buNone/>
            </a:pPr>
            <a:r>
              <a:rPr lang="en-US" sz="2900" dirty="0"/>
              <a:t>(7) Wu, </a:t>
            </a:r>
            <a:r>
              <a:rPr lang="en-US" sz="2900" dirty="0" err="1"/>
              <a:t>Yongzhong</a:t>
            </a:r>
            <a:r>
              <a:rPr lang="en-US" sz="2900" dirty="0"/>
              <a:t>. Huang, </a:t>
            </a:r>
            <a:r>
              <a:rPr lang="en-US" sz="2900" dirty="0" err="1"/>
              <a:t>Mianmian</a:t>
            </a:r>
            <a:r>
              <a:rPr lang="en-US" sz="2900" dirty="0"/>
              <a:t>. Lu, </a:t>
            </a:r>
            <a:r>
              <a:rPr lang="en-US" sz="2900" dirty="0" err="1"/>
              <a:t>Yuxin</a:t>
            </a:r>
            <a:r>
              <a:rPr lang="en-US" sz="2900" dirty="0"/>
              <a:t>. ‘Association rules and collaborative filtering on sparse data of a leading online retailer.’ 2017. IEEE International Conference on Industrial Engineering and Engineering Management. Singapore. pp 794-798.</a:t>
            </a:r>
          </a:p>
        </p:txBody>
      </p:sp>
    </p:spTree>
    <p:extLst>
      <p:ext uri="{BB962C8B-B14F-4D97-AF65-F5344CB8AC3E}">
        <p14:creationId xmlns:p14="http://schemas.microsoft.com/office/powerpoint/2010/main" val="36455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A5A3C860-05BC-49A3-B4F8-01EA488D19F7}"/>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Introduction</a:t>
            </a:r>
          </a:p>
        </p:txBody>
      </p:sp>
      <p:sp>
        <p:nvSpPr>
          <p:cNvPr id="3" name="Text Placeholder 2">
            <a:extLst>
              <a:ext uri="{FF2B5EF4-FFF2-40B4-BE49-F238E27FC236}">
                <a16:creationId xmlns:a16="http://schemas.microsoft.com/office/drawing/2014/main" id="{D78CE4CF-B8D5-43B9-A464-99C6D243335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a:solidFill>
                  <a:srgbClr val="000000"/>
                </a:solidFill>
                <a:latin typeface="+mn-lt"/>
                <a:ea typeface="+mn-ea"/>
                <a:cs typeface="+mn-cs"/>
              </a:rPr>
              <a:t>Bird Books LLC</a:t>
            </a:r>
          </a:p>
        </p:txBody>
      </p:sp>
    </p:spTree>
    <p:extLst>
      <p:ext uri="{BB962C8B-B14F-4D97-AF65-F5344CB8AC3E}">
        <p14:creationId xmlns:p14="http://schemas.microsoft.com/office/powerpoint/2010/main" val="393515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2701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Background</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sz="1800" dirty="0">
                <a:solidFill>
                  <a:srgbClr val="FFFFFF"/>
                </a:solidFill>
              </a:rPr>
              <a:t>Bird Books LLC</a:t>
            </a:r>
            <a:endParaRPr lang="en-US" dirty="0">
              <a:solidFill>
                <a:srgbClr val="FFFFFF"/>
              </a:solidFill>
            </a:endParaRP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a:bodyPr>
          <a:lstStyle/>
          <a:p>
            <a:r>
              <a:rPr lang="en-US" sz="2000" dirty="0">
                <a:solidFill>
                  <a:srgbClr val="000000"/>
                </a:solidFill>
              </a:rPr>
              <a:t>Our next generation “Blue Jay” e-Reader is set to be released in Q1 of 2021</a:t>
            </a:r>
          </a:p>
          <a:p>
            <a:r>
              <a:rPr lang="en-US" sz="2000" dirty="0">
                <a:solidFill>
                  <a:srgbClr val="000000"/>
                </a:solidFill>
              </a:rPr>
              <a:t>Bird Books LLC has grown approximately 50% since the “Cardinal” e-Reader was released in 2018</a:t>
            </a:r>
          </a:p>
          <a:p>
            <a:r>
              <a:rPr lang="en-US" sz="2000" dirty="0">
                <a:solidFill>
                  <a:srgbClr val="000000"/>
                </a:solidFill>
              </a:rPr>
              <a:t>We would like to capitalize on our business growth and make the most of our marketing efforts for the new Blue Jay e-Reader</a:t>
            </a:r>
          </a:p>
          <a:p>
            <a:pPr lvl="1"/>
            <a:r>
              <a:rPr lang="en-US" sz="1600" dirty="0">
                <a:solidFill>
                  <a:srgbClr val="000000"/>
                </a:solidFill>
              </a:rPr>
              <a:t>Targeted marketing is efficient and cost effective</a:t>
            </a:r>
          </a:p>
          <a:p>
            <a:pPr lvl="1"/>
            <a:r>
              <a:rPr lang="en-US" sz="1600" dirty="0">
                <a:solidFill>
                  <a:srgbClr val="000000"/>
                </a:solidFill>
              </a:rPr>
              <a:t>Is there a way to apply our marketing efforts towards only those customers who are most ready to respond?</a:t>
            </a:r>
          </a:p>
          <a:p>
            <a:pPr lvl="1"/>
            <a:endParaRPr lang="en-US" sz="1600" dirty="0">
              <a:solidFill>
                <a:srgbClr val="000000"/>
              </a:solidFill>
            </a:endParaRPr>
          </a:p>
          <a:p>
            <a:endParaRPr lang="en-US" sz="2400" dirty="0">
              <a:solidFill>
                <a:srgbClr val="000000"/>
              </a:solidFill>
            </a:endParaRPr>
          </a:p>
        </p:txBody>
      </p:sp>
      <p:sp>
        <p:nvSpPr>
          <p:cNvPr id="4" name="Footer Placeholder 3">
            <a:extLst>
              <a:ext uri="{FF2B5EF4-FFF2-40B4-BE49-F238E27FC236}">
                <a16:creationId xmlns:a16="http://schemas.microsoft.com/office/drawing/2014/main" id="{8B877B86-CC82-4866-95E3-60C423ADD7D8}"/>
              </a:ext>
            </a:extLst>
          </p:cNvPr>
          <p:cNvSpPr>
            <a:spLocks noGrp="1"/>
          </p:cNvSpPr>
          <p:nvPr>
            <p:ph type="ftr" sz="quarter" idx="11"/>
          </p:nvPr>
        </p:nvSpPr>
        <p:spPr>
          <a:xfrm>
            <a:off x="4309240" y="6375012"/>
            <a:ext cx="7139473" cy="365125"/>
          </a:xfrm>
        </p:spPr>
        <p:txBody>
          <a:bodyPr/>
          <a:lstStyle/>
          <a:p>
            <a:r>
              <a:rPr lang="en-US" dirty="0">
                <a:solidFill>
                  <a:schemeClr val="tx1"/>
                </a:solidFill>
              </a:rPr>
              <a:t>(4) Liu, Ling. Yang, </a:t>
            </a:r>
            <a:r>
              <a:rPr lang="en-US" dirty="0" err="1">
                <a:solidFill>
                  <a:schemeClr val="tx1"/>
                </a:solidFill>
              </a:rPr>
              <a:t>Zijiang</a:t>
            </a:r>
            <a:r>
              <a:rPr lang="en-US" dirty="0">
                <a:solidFill>
                  <a:schemeClr val="tx1"/>
                </a:solidFill>
              </a:rPr>
              <a:t>. </a:t>
            </a:r>
            <a:r>
              <a:rPr lang="en-US" dirty="0" err="1">
                <a:solidFill>
                  <a:schemeClr val="tx1"/>
                </a:solidFill>
              </a:rPr>
              <a:t>Benslimane,Younes</a:t>
            </a:r>
            <a:r>
              <a:rPr lang="en-US" dirty="0">
                <a:solidFill>
                  <a:schemeClr val="tx1"/>
                </a:solidFill>
              </a:rPr>
              <a:t>. ‘Conducting Efficient and Cost-Effective Targeted Marketing Using Data Mining Techniques.’ 2013. Fourth Global Congress on Intelligent Systems. Hong Kong. pp 102-106.</a:t>
            </a:r>
          </a:p>
        </p:txBody>
      </p:sp>
    </p:spTree>
    <p:extLst>
      <p:ext uri="{BB962C8B-B14F-4D97-AF65-F5344CB8AC3E}">
        <p14:creationId xmlns:p14="http://schemas.microsoft.com/office/powerpoint/2010/main" val="74493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Our Data</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fontScale="92500" lnSpcReduction="10000"/>
          </a:bodyPr>
          <a:lstStyle/>
          <a:p>
            <a:r>
              <a:rPr lang="en-US" sz="2400" dirty="0">
                <a:solidFill>
                  <a:schemeClr val="bg1"/>
                </a:solidFill>
              </a:rPr>
              <a:t>Training Data</a:t>
            </a:r>
          </a:p>
          <a:p>
            <a:pPr lvl="1"/>
            <a:r>
              <a:rPr lang="en-US" sz="2000" dirty="0">
                <a:solidFill>
                  <a:schemeClr val="bg1"/>
                </a:solidFill>
              </a:rPr>
              <a:t>Customers who bought previous generation e-Readers such as Cardinal</a:t>
            </a:r>
          </a:p>
          <a:p>
            <a:r>
              <a:rPr lang="en-US" sz="2400" dirty="0">
                <a:solidFill>
                  <a:schemeClr val="bg1"/>
                </a:solidFill>
              </a:rPr>
              <a:t>Testing Data</a:t>
            </a:r>
          </a:p>
          <a:p>
            <a:pPr lvl="1"/>
            <a:r>
              <a:rPr lang="en-US" sz="2000" dirty="0">
                <a:solidFill>
                  <a:schemeClr val="bg1"/>
                </a:solidFill>
              </a:rPr>
              <a:t>Current and potential customers database</a:t>
            </a:r>
          </a:p>
          <a:p>
            <a:r>
              <a:rPr lang="en-US" sz="2400" dirty="0">
                <a:solidFill>
                  <a:schemeClr val="bg1"/>
                </a:solidFill>
              </a:rPr>
              <a:t>Variables</a:t>
            </a:r>
          </a:p>
          <a:p>
            <a:pPr lvl="1"/>
            <a:r>
              <a:rPr lang="en-US" sz="2000" dirty="0">
                <a:solidFill>
                  <a:schemeClr val="bg1"/>
                </a:solidFill>
              </a:rPr>
              <a:t>Gender, age, marital status, web activity, browsing &amp; purchasing history, payment method, e-Reader adoption attribute</a:t>
            </a:r>
          </a:p>
          <a:p>
            <a:pPr lvl="1"/>
            <a:r>
              <a:rPr lang="en-US" sz="2000" dirty="0">
                <a:solidFill>
                  <a:schemeClr val="bg1"/>
                </a:solidFill>
              </a:rPr>
              <a:t>Should be able to build a robust model using currently available data, but could be better with additional information</a:t>
            </a:r>
          </a:p>
          <a:p>
            <a:pPr lvl="2"/>
            <a:r>
              <a:rPr lang="en-US" sz="1600" dirty="0">
                <a:solidFill>
                  <a:srgbClr val="000000"/>
                </a:solidFill>
              </a:rPr>
              <a:t>Potentially Useful Data</a:t>
            </a:r>
          </a:p>
          <a:p>
            <a:pPr lvl="3"/>
            <a:r>
              <a:rPr lang="en-US" sz="1400" dirty="0">
                <a:solidFill>
                  <a:srgbClr val="000000"/>
                </a:solidFill>
              </a:rPr>
              <a:t>Home address</a:t>
            </a:r>
          </a:p>
          <a:p>
            <a:pPr lvl="3"/>
            <a:r>
              <a:rPr lang="en-US" sz="1400" dirty="0">
                <a:solidFill>
                  <a:srgbClr val="000000"/>
                </a:solidFill>
              </a:rPr>
              <a:t>Occupation</a:t>
            </a:r>
          </a:p>
          <a:p>
            <a:pPr lvl="3"/>
            <a:r>
              <a:rPr lang="en-US" sz="1400" dirty="0">
                <a:solidFill>
                  <a:srgbClr val="000000"/>
                </a:solidFill>
              </a:rPr>
              <a:t>Family size</a:t>
            </a:r>
          </a:p>
          <a:p>
            <a:pPr lvl="3"/>
            <a:r>
              <a:rPr lang="en-US" sz="1400" dirty="0">
                <a:solidFill>
                  <a:srgbClr val="000000"/>
                </a:solidFill>
              </a:rPr>
              <a:t>Additional services</a:t>
            </a:r>
          </a:p>
          <a:p>
            <a:pPr lvl="3"/>
            <a:r>
              <a:rPr lang="en-US" sz="1400" dirty="0">
                <a:solidFill>
                  <a:srgbClr val="000000"/>
                </a:solidFill>
              </a:rPr>
              <a:t>Social Media</a:t>
            </a:r>
          </a:p>
        </p:txBody>
      </p:sp>
    </p:spTree>
    <p:extLst>
      <p:ext uri="{BB962C8B-B14F-4D97-AF65-F5344CB8AC3E}">
        <p14:creationId xmlns:p14="http://schemas.microsoft.com/office/powerpoint/2010/main" val="20940551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3E626C1-0895-4074-BE1C-E8514715A2E4}"/>
              </a:ext>
            </a:extLst>
          </p:cNvPr>
          <p:cNvSpPr>
            <a:spLocks noGrp="1"/>
          </p:cNvSpPr>
          <p:nvPr>
            <p:ph type="title"/>
          </p:nvPr>
        </p:nvSpPr>
        <p:spPr>
          <a:xfrm>
            <a:off x="640080" y="1243013"/>
            <a:ext cx="3855720" cy="4371974"/>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Initiative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C1305E-17B0-4448-9B58-5E486D7B0E65}"/>
              </a:ext>
            </a:extLst>
          </p:cNvPr>
          <p:cNvSpPr>
            <a:spLocks noGrp="1"/>
          </p:cNvSpPr>
          <p:nvPr>
            <p:ph idx="1"/>
          </p:nvPr>
        </p:nvSpPr>
        <p:spPr>
          <a:xfrm>
            <a:off x="6172200" y="804672"/>
            <a:ext cx="5221224" cy="5230368"/>
          </a:xfrm>
        </p:spPr>
        <p:txBody>
          <a:bodyPr anchor="ctr">
            <a:normAutofit/>
          </a:bodyPr>
          <a:lstStyle/>
          <a:p>
            <a:r>
              <a:rPr lang="en-US" sz="2000" dirty="0">
                <a:solidFill>
                  <a:srgbClr val="000000"/>
                </a:solidFill>
              </a:rPr>
              <a:t>Decision Tree Modeling</a:t>
            </a:r>
          </a:p>
          <a:p>
            <a:pPr lvl="1"/>
            <a:r>
              <a:rPr lang="en-US" sz="1600" dirty="0">
                <a:solidFill>
                  <a:srgbClr val="000000"/>
                </a:solidFill>
              </a:rPr>
              <a:t>What variables are the best predictors of when each customer can be expected to buy the new e-Reader?</a:t>
            </a:r>
          </a:p>
          <a:p>
            <a:pPr lvl="2"/>
            <a:r>
              <a:rPr lang="en-US" sz="1200" dirty="0">
                <a:solidFill>
                  <a:srgbClr val="000000"/>
                </a:solidFill>
              </a:rPr>
              <a:t>Male v Female</a:t>
            </a:r>
          </a:p>
          <a:p>
            <a:pPr lvl="2"/>
            <a:r>
              <a:rPr lang="en-US" sz="1200" dirty="0">
                <a:solidFill>
                  <a:srgbClr val="000000"/>
                </a:solidFill>
              </a:rPr>
              <a:t>Single v Married</a:t>
            </a:r>
          </a:p>
          <a:p>
            <a:pPr lvl="2"/>
            <a:r>
              <a:rPr lang="en-US" sz="1200" dirty="0">
                <a:solidFill>
                  <a:srgbClr val="000000"/>
                </a:solidFill>
              </a:rPr>
              <a:t>Bought 12 months ago v 24 months ago</a:t>
            </a:r>
          </a:p>
          <a:p>
            <a:r>
              <a:rPr lang="en-US" sz="2000" dirty="0">
                <a:solidFill>
                  <a:srgbClr val="000000"/>
                </a:solidFill>
              </a:rPr>
              <a:t>Marketing Deployment</a:t>
            </a:r>
          </a:p>
          <a:p>
            <a:pPr lvl="1"/>
            <a:r>
              <a:rPr lang="en-US" sz="1600" dirty="0">
                <a:solidFill>
                  <a:srgbClr val="000000"/>
                </a:solidFill>
              </a:rPr>
              <a:t>Each potential customer will be assigned a “probable adoption time.”</a:t>
            </a:r>
          </a:p>
          <a:p>
            <a:pPr lvl="1"/>
            <a:r>
              <a:rPr lang="en-US" sz="1600" dirty="0">
                <a:solidFill>
                  <a:srgbClr val="000000"/>
                </a:solidFill>
              </a:rPr>
              <a:t>Marketing can be timed and targeted for individuals</a:t>
            </a:r>
          </a:p>
        </p:txBody>
      </p:sp>
      <p:sp>
        <p:nvSpPr>
          <p:cNvPr id="4" name="Footer Placeholder 3">
            <a:extLst>
              <a:ext uri="{FF2B5EF4-FFF2-40B4-BE49-F238E27FC236}">
                <a16:creationId xmlns:a16="http://schemas.microsoft.com/office/drawing/2014/main" id="{56CE4CE3-E435-43FD-92F9-C4035382E290}"/>
              </a:ext>
            </a:extLst>
          </p:cNvPr>
          <p:cNvSpPr>
            <a:spLocks noGrp="1"/>
          </p:cNvSpPr>
          <p:nvPr>
            <p:ph type="ftr" sz="quarter" idx="11"/>
          </p:nvPr>
        </p:nvSpPr>
        <p:spPr>
          <a:xfrm>
            <a:off x="4743450" y="6412334"/>
            <a:ext cx="4114800" cy="365125"/>
          </a:xfrm>
        </p:spPr>
        <p:txBody>
          <a:bodyPr/>
          <a:lstStyle/>
          <a:p>
            <a:r>
              <a:rPr lang="en-US" dirty="0">
                <a:solidFill>
                  <a:schemeClr val="bg1"/>
                </a:solidFill>
              </a:rPr>
              <a:t>(6) </a:t>
            </a:r>
            <a:r>
              <a:rPr lang="en-US" dirty="0" err="1">
                <a:solidFill>
                  <a:schemeClr val="bg1"/>
                </a:solidFill>
              </a:rPr>
              <a:t>Siriwardhana</a:t>
            </a:r>
            <a:r>
              <a:rPr lang="en-US" dirty="0">
                <a:solidFill>
                  <a:schemeClr val="bg1"/>
                </a:solidFill>
              </a:rPr>
              <a:t>, </a:t>
            </a:r>
            <a:r>
              <a:rPr lang="en-US" dirty="0" err="1">
                <a:solidFill>
                  <a:schemeClr val="bg1"/>
                </a:solidFill>
              </a:rPr>
              <a:t>Chathuranga</a:t>
            </a:r>
            <a:r>
              <a:rPr lang="en-US" dirty="0">
                <a:solidFill>
                  <a:schemeClr val="bg1"/>
                </a:solidFill>
              </a:rPr>
              <a:t>. ‘Decision Trees for Online Shopping Analysis.’ 2019. towardsdatascience.com.</a:t>
            </a:r>
          </a:p>
        </p:txBody>
      </p:sp>
    </p:spTree>
    <p:extLst>
      <p:ext uri="{BB962C8B-B14F-4D97-AF65-F5344CB8AC3E}">
        <p14:creationId xmlns:p14="http://schemas.microsoft.com/office/powerpoint/2010/main" val="36809171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A5A3C860-05BC-49A3-B4F8-01EA488D19F7}"/>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Proposal</a:t>
            </a:r>
          </a:p>
        </p:txBody>
      </p:sp>
      <p:sp>
        <p:nvSpPr>
          <p:cNvPr id="3" name="Text Placeholder 2">
            <a:extLst>
              <a:ext uri="{FF2B5EF4-FFF2-40B4-BE49-F238E27FC236}">
                <a16:creationId xmlns:a16="http://schemas.microsoft.com/office/drawing/2014/main" id="{D78CE4CF-B8D5-43B9-A464-99C6D243335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dirty="0">
                <a:solidFill>
                  <a:srgbClr val="000000"/>
                </a:solidFill>
                <a:latin typeface="+mn-lt"/>
                <a:ea typeface="+mn-ea"/>
                <a:cs typeface="+mn-cs"/>
              </a:rPr>
              <a:t>Bird Books LLC</a:t>
            </a:r>
          </a:p>
        </p:txBody>
      </p:sp>
    </p:spTree>
    <p:extLst>
      <p:ext uri="{BB962C8B-B14F-4D97-AF65-F5344CB8AC3E}">
        <p14:creationId xmlns:p14="http://schemas.microsoft.com/office/powerpoint/2010/main" val="17822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Goals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kumimoji="0" lang="en-US" sz="1800" b="0" i="0" u="none" strike="noStrike" kern="1200" cap="none" spc="0" normalizeH="0" baseline="0" noProof="0" dirty="0">
                <a:ln>
                  <a:noFill/>
                </a:ln>
                <a:solidFill>
                  <a:srgbClr val="FFFFFF"/>
                </a:solidFill>
                <a:effectLst/>
                <a:uLnTx/>
                <a:uFillTx/>
                <a:latin typeface="Calibri Light" panose="020F0302020204030204"/>
                <a:ea typeface="+mj-ea"/>
                <a:cs typeface="+mj-cs"/>
              </a:rPr>
              <a:t>Bird Books LLC</a:t>
            </a:r>
            <a:endParaRPr lang="en-US" dirty="0">
              <a:solidFill>
                <a:srgbClr val="FFFFFF"/>
              </a:solidFill>
            </a:endParaRP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fontScale="92500" lnSpcReduction="10000"/>
          </a:bodyPr>
          <a:lstStyle/>
          <a:p>
            <a:r>
              <a:rPr lang="en-US" sz="2400" dirty="0">
                <a:solidFill>
                  <a:srgbClr val="000000"/>
                </a:solidFill>
              </a:rPr>
              <a:t>Main Objectives</a:t>
            </a:r>
          </a:p>
          <a:p>
            <a:pPr lvl="1"/>
            <a:r>
              <a:rPr lang="en-US" sz="2000" dirty="0">
                <a:solidFill>
                  <a:srgbClr val="000000"/>
                </a:solidFill>
              </a:rPr>
              <a:t>Classify potential customers into 4 adoption categories to predict when they will purchase our new e-Reader</a:t>
            </a:r>
          </a:p>
          <a:p>
            <a:pPr lvl="1"/>
            <a:r>
              <a:rPr lang="en-US" sz="2000" dirty="0">
                <a:solidFill>
                  <a:srgbClr val="000000"/>
                </a:solidFill>
              </a:rPr>
              <a:t>Maximize marketing efficiency by targeting marketing to each group of customers at the time(s) when they are most likely to respond</a:t>
            </a:r>
          </a:p>
          <a:p>
            <a:r>
              <a:rPr lang="en-US" sz="2400" dirty="0">
                <a:solidFill>
                  <a:srgbClr val="000000"/>
                </a:solidFill>
              </a:rPr>
              <a:t>Organizational Benefits</a:t>
            </a:r>
          </a:p>
          <a:p>
            <a:pPr lvl="1"/>
            <a:r>
              <a:rPr lang="en-US" sz="2000" dirty="0">
                <a:solidFill>
                  <a:srgbClr val="000000"/>
                </a:solidFill>
              </a:rPr>
              <a:t>This project will attract new customers, encourage upgrades for existing customers, and connect them to our other services, leading to business growth in the short and long term</a:t>
            </a:r>
          </a:p>
          <a:p>
            <a:r>
              <a:rPr lang="en-US" sz="2400" dirty="0">
                <a:solidFill>
                  <a:srgbClr val="000000"/>
                </a:solidFill>
              </a:rPr>
              <a:t>Measures of Success</a:t>
            </a:r>
          </a:p>
          <a:p>
            <a:pPr lvl="1"/>
            <a:r>
              <a:rPr lang="en-US" sz="2000" dirty="0">
                <a:solidFill>
                  <a:srgbClr val="000000"/>
                </a:solidFill>
              </a:rPr>
              <a:t>Compare e-Reader sales of new generation vs previous generations</a:t>
            </a:r>
          </a:p>
          <a:p>
            <a:pPr lvl="1"/>
            <a:r>
              <a:rPr lang="en-US" sz="2000" dirty="0">
                <a:solidFill>
                  <a:srgbClr val="000000"/>
                </a:solidFill>
              </a:rPr>
              <a:t>Analyze individual customer’s predicted buying time vs actual buying time to see if targeted marketing was effective</a:t>
            </a:r>
          </a:p>
        </p:txBody>
      </p:sp>
    </p:spTree>
    <p:extLst>
      <p:ext uri="{BB962C8B-B14F-4D97-AF65-F5344CB8AC3E}">
        <p14:creationId xmlns:p14="http://schemas.microsoft.com/office/powerpoint/2010/main" val="384127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DA67AE-5FAC-4400-A570-1D9767B188A3}"/>
              </a:ext>
            </a:extLst>
          </p:cNvPr>
          <p:cNvSpPr>
            <a:spLocks noGrp="1"/>
          </p:cNvSpPr>
          <p:nvPr>
            <p:ph type="title"/>
          </p:nvPr>
        </p:nvSpPr>
        <p:spPr>
          <a:xfrm>
            <a:off x="640079" y="2053641"/>
            <a:ext cx="3669161" cy="2760098"/>
          </a:xfrm>
        </p:spPr>
        <p:txBody>
          <a:bodyPr>
            <a:normAutofit fontScale="90000"/>
          </a:bodyPr>
          <a:lstStyle/>
          <a:p>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rPr>
              <a:t>Adoption</a:t>
            </a:r>
            <a:br>
              <a:rPr lang="en-US" dirty="0">
                <a:solidFill>
                  <a:srgbClr val="FFFFFF"/>
                </a:solidFill>
              </a:rPr>
            </a:br>
            <a:r>
              <a:rPr lang="en-US" dirty="0">
                <a:solidFill>
                  <a:srgbClr val="FFFFFF"/>
                </a:solidFill>
              </a:rPr>
              <a:t>Categories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sz="1600" dirty="0">
                <a:solidFill>
                  <a:srgbClr val="FFFFFF"/>
                </a:solidFill>
              </a:rPr>
              <a:t>Bird Books LLC</a:t>
            </a:r>
          </a:p>
        </p:txBody>
      </p:sp>
      <p:sp>
        <p:nvSpPr>
          <p:cNvPr id="3" name="Content Placeholder 2">
            <a:extLst>
              <a:ext uri="{FF2B5EF4-FFF2-40B4-BE49-F238E27FC236}">
                <a16:creationId xmlns:a16="http://schemas.microsoft.com/office/drawing/2014/main" id="{1AE5D2AA-82A5-4119-A67B-3E2C79C5DC55}"/>
              </a:ext>
            </a:extLst>
          </p:cNvPr>
          <p:cNvSpPr>
            <a:spLocks noGrp="1"/>
          </p:cNvSpPr>
          <p:nvPr>
            <p:ph idx="1"/>
          </p:nvPr>
        </p:nvSpPr>
        <p:spPr>
          <a:xfrm>
            <a:off x="6090574" y="801866"/>
            <a:ext cx="5306084" cy="2071963"/>
          </a:xfrm>
        </p:spPr>
        <p:txBody>
          <a:bodyPr anchor="ctr">
            <a:normAutofit/>
          </a:bodyPr>
          <a:lstStyle/>
          <a:p>
            <a:r>
              <a:rPr lang="en-US" sz="2400" dirty="0">
                <a:solidFill>
                  <a:srgbClr val="000000"/>
                </a:solidFill>
              </a:rPr>
              <a:t>Innovator</a:t>
            </a:r>
          </a:p>
          <a:p>
            <a:r>
              <a:rPr lang="en-US" sz="2400" dirty="0">
                <a:solidFill>
                  <a:srgbClr val="000000"/>
                </a:solidFill>
              </a:rPr>
              <a:t>Early Adopter</a:t>
            </a:r>
          </a:p>
          <a:p>
            <a:r>
              <a:rPr lang="en-US" sz="2400" dirty="0">
                <a:solidFill>
                  <a:srgbClr val="000000"/>
                </a:solidFill>
              </a:rPr>
              <a:t>Early Majority</a:t>
            </a:r>
          </a:p>
          <a:p>
            <a:r>
              <a:rPr lang="en-US" sz="2400" dirty="0">
                <a:solidFill>
                  <a:srgbClr val="000000"/>
                </a:solidFill>
              </a:rPr>
              <a:t>Late Majority</a:t>
            </a:r>
          </a:p>
        </p:txBody>
      </p:sp>
      <p:pic>
        <p:nvPicPr>
          <p:cNvPr id="11" name="Picture 10" descr="Chart, bar chart&#10;&#10;Description automatically generated">
            <a:extLst>
              <a:ext uri="{FF2B5EF4-FFF2-40B4-BE49-F238E27FC236}">
                <a16:creationId xmlns:a16="http://schemas.microsoft.com/office/drawing/2014/main" id="{A6958AA5-437C-4976-8165-DBA861626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111" y="3484813"/>
            <a:ext cx="5772956" cy="2438740"/>
          </a:xfrm>
          <a:prstGeom prst="rect">
            <a:avLst/>
          </a:prstGeom>
        </p:spPr>
      </p:pic>
    </p:spTree>
    <p:extLst>
      <p:ext uri="{BB962C8B-B14F-4D97-AF65-F5344CB8AC3E}">
        <p14:creationId xmlns:p14="http://schemas.microsoft.com/office/powerpoint/2010/main" val="3189570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68</TotalTime>
  <Words>4323</Words>
  <Application>Microsoft Office PowerPoint</Application>
  <PresentationFormat>Widescreen</PresentationFormat>
  <Paragraphs>204</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Data Analytics Project Proposal</vt:lpstr>
      <vt:lpstr>Predicting e-Reader Adoption via Decision Tree Modeling</vt:lpstr>
      <vt:lpstr>Introduction</vt:lpstr>
      <vt:lpstr>    Background    Bird Books LLC</vt:lpstr>
      <vt:lpstr>    Our Data    Bird Books LLC</vt:lpstr>
      <vt:lpstr>    Initiative    Bird Books LLC</vt:lpstr>
      <vt:lpstr>Proposal</vt:lpstr>
      <vt:lpstr>    Goals    Bird Books LLC</vt:lpstr>
      <vt:lpstr>   Adoption Categories    Bird Books LLC</vt:lpstr>
      <vt:lpstr>Data Analytics Life Cycle       Bird Books LLC</vt:lpstr>
      <vt:lpstr>    Life Cycle Value    Bird Books LLC</vt:lpstr>
      <vt:lpstr>   Data Applicability To Initiative    Bird Books LLC</vt:lpstr>
      <vt:lpstr>  Tools Applicability to Initiative    Bird Books LLC</vt:lpstr>
      <vt:lpstr>   Tools Applicability to Data    Bird Books LLC</vt:lpstr>
      <vt:lpstr>    Recommendations    Bird Books LLC</vt:lpstr>
      <vt:lpstr>Value &amp; Insights</vt:lpstr>
      <vt:lpstr>   Customer Classification    Bird Books LLC</vt:lpstr>
      <vt:lpstr>  Targeted Marketing Tactics    Bird Books LLC</vt:lpstr>
      <vt:lpstr>  Targeted Marketing Effects    Bird Books LLC</vt:lpstr>
      <vt:lpstr>    Value    Bird Books LLC</vt:lpstr>
      <vt:lpstr>    Insights    Bird Books LLC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Proposal</dc:title>
  <dc:creator>Michael Surdek</dc:creator>
  <cp:lastModifiedBy>Michael Surdek</cp:lastModifiedBy>
  <cp:revision>8</cp:revision>
  <dcterms:created xsi:type="dcterms:W3CDTF">2020-11-16T02:08:44Z</dcterms:created>
  <dcterms:modified xsi:type="dcterms:W3CDTF">2020-11-16T03:17:11Z</dcterms:modified>
</cp:coreProperties>
</file>