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3"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94660"/>
  </p:normalViewPr>
  <p:slideViewPr>
    <p:cSldViewPr snapToGrid="0">
      <p:cViewPr>
        <p:scale>
          <a:sx n="78" d="100"/>
          <a:sy n="78" d="100"/>
        </p:scale>
        <p:origin x="57" y="384"/>
      </p:cViewPr>
      <p:guideLst/>
    </p:cSldViewPr>
  </p:slideViewPr>
  <p:notesTextViewPr>
    <p:cViewPr>
      <p:scale>
        <a:sx n="1" d="1"/>
        <a:sy n="1" d="1"/>
      </p:scale>
      <p:origin x="0" y="-38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BE67C-6975-4214-9FA4-602B79B47649}"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1B4E9-EB06-4B49-B19D-78B30A620D99}" type="slidenum">
              <a:rPr lang="en-US" smtClean="0"/>
              <a:t>‹#›</a:t>
            </a:fld>
            <a:endParaRPr lang="en-US"/>
          </a:p>
        </p:txBody>
      </p:sp>
    </p:spTree>
    <p:extLst>
      <p:ext uri="{BB962C8B-B14F-4D97-AF65-F5344CB8AC3E}">
        <p14:creationId xmlns:p14="http://schemas.microsoft.com/office/powerpoint/2010/main" val="103019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attempted to use data analytic tools in the past to predict the purchases that customers will make. We have used association to discover relationship between items that individual customers might purchase. With this tool we have found out that if a customer purchases certain items, they are more likely to buy other specific items. We use this information to display items that are frequently bought together. We have also used a random forest approach to try to determine if there are things that we know about our customers that can predict what they will buy and when. Through past analytic initiatives, we have discovered that information such as income and family size provide insights into what customers might be looking for.</a:t>
            </a:r>
          </a:p>
        </p:txBody>
      </p:sp>
      <p:sp>
        <p:nvSpPr>
          <p:cNvPr id="4" name="Slide Number Placeholder 3"/>
          <p:cNvSpPr>
            <a:spLocks noGrp="1"/>
          </p:cNvSpPr>
          <p:nvPr>
            <p:ph type="sldNum" sz="quarter" idx="5"/>
          </p:nvPr>
        </p:nvSpPr>
        <p:spPr/>
        <p:txBody>
          <a:bodyPr/>
          <a:lstStyle/>
          <a:p>
            <a:fld id="{06F1B4E9-EB06-4B49-B19D-78B30A620D99}" type="slidenum">
              <a:rPr lang="en-US" smtClean="0"/>
              <a:t>3</a:t>
            </a:fld>
            <a:endParaRPr lang="en-US"/>
          </a:p>
        </p:txBody>
      </p:sp>
    </p:spTree>
    <p:extLst>
      <p:ext uri="{BB962C8B-B14F-4D97-AF65-F5344CB8AC3E}">
        <p14:creationId xmlns:p14="http://schemas.microsoft.com/office/powerpoint/2010/main" val="33299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previous analytical methods are helpful but they are not exactly what we need for this initiative based on the data that we currently possess. Association is an inefficient tool because it requires a lot of time input which grows exponentially as the data becomes more complex. Association will also not work for this initiative because not all of our data is categorical, which is what you need to determine the associations. For the random forest modeling, there are currently data limitations due to the limited variables with which we are working.</a:t>
            </a:r>
          </a:p>
        </p:txBody>
      </p:sp>
      <p:sp>
        <p:nvSpPr>
          <p:cNvPr id="4" name="Slide Number Placeholder 3"/>
          <p:cNvSpPr>
            <a:spLocks noGrp="1"/>
          </p:cNvSpPr>
          <p:nvPr>
            <p:ph type="sldNum" sz="quarter" idx="5"/>
          </p:nvPr>
        </p:nvSpPr>
        <p:spPr/>
        <p:txBody>
          <a:bodyPr/>
          <a:lstStyle/>
          <a:p>
            <a:fld id="{06F1B4E9-EB06-4B49-B19D-78B30A620D99}" type="slidenum">
              <a:rPr lang="en-US" smtClean="0"/>
              <a:t>4</a:t>
            </a:fld>
            <a:endParaRPr lang="en-US"/>
          </a:p>
        </p:txBody>
      </p:sp>
    </p:spTree>
    <p:extLst>
      <p:ext uri="{BB962C8B-B14F-4D97-AF65-F5344CB8AC3E}">
        <p14:creationId xmlns:p14="http://schemas.microsoft.com/office/powerpoint/2010/main" val="138165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initiative, the 2 possible methods we can use are classification and clustering. Classification is when you assign labels to objects. This method makes sense in this case because the objective is to categorize our customers into the 4 adoption categories of Innovators, Early Adopters, Early Majority, and Late Majority. The other method, clustering, is when you group items by similarity. This fits our situation because customers that are more similar to each other might be more likely to fit into any one specific adoption category. This method also has additional benefits because it is easy to implement and easy to build on. </a:t>
            </a:r>
            <a:r>
              <a:rPr lang="en-US" sz="1800">
                <a:effectLst/>
                <a:latin typeface="Calibri" panose="020F0502020204030204" pitchFamily="34" charset="0"/>
                <a:ea typeface="Calibri" panose="020F0502020204030204" pitchFamily="34" charset="0"/>
                <a:cs typeface="Times New Roman" panose="02020603050405020304" pitchFamily="18" charset="0"/>
              </a:rPr>
              <a:t>The clustering method would provide a foundation of analysis that we could scale towards future product offerings.</a:t>
            </a:r>
          </a:p>
        </p:txBody>
      </p:sp>
      <p:sp>
        <p:nvSpPr>
          <p:cNvPr id="4" name="Slide Number Placeholder 3"/>
          <p:cNvSpPr>
            <a:spLocks noGrp="1"/>
          </p:cNvSpPr>
          <p:nvPr>
            <p:ph type="sldNum" sz="quarter" idx="5"/>
          </p:nvPr>
        </p:nvSpPr>
        <p:spPr/>
        <p:txBody>
          <a:bodyPr/>
          <a:lstStyle/>
          <a:p>
            <a:fld id="{06F1B4E9-EB06-4B49-B19D-78B30A620D99}" type="slidenum">
              <a:rPr lang="en-US" smtClean="0"/>
              <a:t>5</a:t>
            </a:fld>
            <a:endParaRPr lang="en-US"/>
          </a:p>
        </p:txBody>
      </p:sp>
    </p:spTree>
    <p:extLst>
      <p:ext uri="{BB962C8B-B14F-4D97-AF65-F5344CB8AC3E}">
        <p14:creationId xmlns:p14="http://schemas.microsoft.com/office/powerpoint/2010/main" val="137259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579-7096-4B50-9AE2-E4670323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21289-B830-4C91-8179-DE628862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421C3-6E1A-4E3B-A44A-ADD2CBF1626A}"/>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0B4D40D8-AFF8-4E1F-9338-CC7D0CD0F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E8EC-E78B-4D4B-A96B-F02083F1B9E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6071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63B-2972-47B2-BB70-B1DF812424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9EF46-CF09-4C56-9582-1658F0F6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3666-412E-422B-8851-659785EF9BE4}"/>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7C0ED92B-DF7E-4957-B99D-2F1EC0D0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134D-4C7B-433E-87AF-7E8E2E8A2C2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281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5C80-89FA-4BD1-94BB-E9DA8544B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086B4-C7D5-43F1-9A59-395D3A00F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F58-1A16-4A85-82F5-8EFA9966822C}"/>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D2D0D80A-390E-461E-BC7B-71783456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1E95-5527-4EF2-88BC-F416D4F015DC}"/>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9255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701-3DE6-48D8-B6FF-95E265DA0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DE03A-59D5-410C-8165-489C458A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82BE-DC2F-40D4-881D-D29391EDFD32}"/>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B2F7689E-9AE7-4F29-9282-F21E4C28C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2439-1179-449C-84C0-9B137E16E7EE}"/>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9552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251-7815-4B9A-B85C-2E61166D7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F46D8-A09F-4B6D-9116-47B55B49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0BD2-A98B-4188-9C0C-F74629C1AEFE}"/>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D5C42BA9-92E1-45E3-8EC5-DBC4352EC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6A4-5F53-4747-8DB1-CF371175CB2A}"/>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5245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DFBE-8C39-4101-84DE-65B064B87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C9D40-3B12-4A6E-ABC4-A9531A7BE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ABACC-3FFB-47BD-9172-DC9B869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8EAF-D3DD-41C6-9F33-265EF32D3488}"/>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6" name="Footer Placeholder 5">
            <a:extLst>
              <a:ext uri="{FF2B5EF4-FFF2-40B4-BE49-F238E27FC236}">
                <a16:creationId xmlns:a16="http://schemas.microsoft.com/office/drawing/2014/main" id="{A1A449EB-D2C1-4891-BAB1-6506F0D71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6B82E-FC6E-4979-9476-775DF102EA2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12650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7D17-757A-45C4-A40C-5E03E9D8E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28443-7908-48F7-92BE-EDB32D99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E32A2-3B1B-4A37-8444-BD67E2312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908B9-4D87-4F1E-AA9E-13566B3DC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5DDA3-183F-4BF7-8EE5-3B84F114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96087-9184-4741-8604-B1F1849DE059}"/>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8" name="Footer Placeholder 7">
            <a:extLst>
              <a:ext uri="{FF2B5EF4-FFF2-40B4-BE49-F238E27FC236}">
                <a16:creationId xmlns:a16="http://schemas.microsoft.com/office/drawing/2014/main" id="{DBEE8705-F67F-4410-B0A7-35B200406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8CC63-7D15-4D70-BE6C-A433705E5561}"/>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12966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1098-DCF5-494B-8988-C98775866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C6627-716E-44C7-9C21-F14000DFD07D}"/>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4" name="Footer Placeholder 3">
            <a:extLst>
              <a:ext uri="{FF2B5EF4-FFF2-40B4-BE49-F238E27FC236}">
                <a16:creationId xmlns:a16="http://schemas.microsoft.com/office/drawing/2014/main" id="{007B1757-3555-4AB4-BE20-41B209193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EA8C9-8272-42CD-A155-1A899E434608}"/>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1977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816F-22D9-498E-A31C-C4B025522A26}"/>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3" name="Footer Placeholder 2">
            <a:extLst>
              <a:ext uri="{FF2B5EF4-FFF2-40B4-BE49-F238E27FC236}">
                <a16:creationId xmlns:a16="http://schemas.microsoft.com/office/drawing/2014/main" id="{A4E330D1-BF31-40BC-BE6E-3E448CDFB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012C-3A0D-4295-85EA-A8398440A1C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8582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ADD-1256-4F5D-8F7B-BBC3F2126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29583-46A6-46FA-B741-37A22897E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4DA3D-E5AD-4BA1-9C59-2FC38E35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897-4EEC-41BA-A31A-5C9409AB610A}"/>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6" name="Footer Placeholder 5">
            <a:extLst>
              <a:ext uri="{FF2B5EF4-FFF2-40B4-BE49-F238E27FC236}">
                <a16:creationId xmlns:a16="http://schemas.microsoft.com/office/drawing/2014/main" id="{A2271A43-61FA-41BE-81E2-1D664B85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E72A-7087-486F-B5A0-6743DC1DD61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388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8EAA-37F2-4A28-B751-14BC2AA8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D0E79-0BB3-46EC-A2BC-4E9B19191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B8E49-A3BB-4B92-AE25-600C73B3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73F-1C20-4E07-A59C-9031D8A0B65F}"/>
              </a:ext>
            </a:extLst>
          </p:cNvPr>
          <p:cNvSpPr>
            <a:spLocks noGrp="1"/>
          </p:cNvSpPr>
          <p:nvPr>
            <p:ph type="dt" sz="half" idx="10"/>
          </p:nvPr>
        </p:nvSpPr>
        <p:spPr/>
        <p:txBody>
          <a:bodyPr/>
          <a:lstStyle/>
          <a:p>
            <a:fld id="{99918232-6F91-4E2A-AC80-1F3002AE7BC0}" type="datetimeFigureOut">
              <a:rPr lang="en-US" smtClean="0"/>
              <a:t>10/25/2020</a:t>
            </a:fld>
            <a:endParaRPr lang="en-US"/>
          </a:p>
        </p:txBody>
      </p:sp>
      <p:sp>
        <p:nvSpPr>
          <p:cNvPr id="6" name="Footer Placeholder 5">
            <a:extLst>
              <a:ext uri="{FF2B5EF4-FFF2-40B4-BE49-F238E27FC236}">
                <a16:creationId xmlns:a16="http://schemas.microsoft.com/office/drawing/2014/main" id="{3C3DF8E6-C10C-471C-A8A0-11D98F1D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8207-9957-45B4-A6A5-39DE0B3C9B8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119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5A3AB-47CA-4FE5-BB4A-7DDF52A76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DA4A5-B1C3-47B4-A400-54D64A50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7080-FB93-46EA-874C-96BDE59B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8232-6F91-4E2A-AC80-1F3002AE7BC0}" type="datetimeFigureOut">
              <a:rPr lang="en-US" smtClean="0"/>
              <a:t>10/25/2020</a:t>
            </a:fld>
            <a:endParaRPr lang="en-US"/>
          </a:p>
        </p:txBody>
      </p:sp>
      <p:sp>
        <p:nvSpPr>
          <p:cNvPr id="5" name="Footer Placeholder 4">
            <a:extLst>
              <a:ext uri="{FF2B5EF4-FFF2-40B4-BE49-F238E27FC236}">
                <a16:creationId xmlns:a16="http://schemas.microsoft.com/office/drawing/2014/main" id="{0AF2BC6E-5C90-42E8-82DB-D57E0A1D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D223-AF8E-41CC-9583-3E5E887BA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8149-C437-4188-ADAA-2DEBEA466691}" type="slidenum">
              <a:rPr lang="en-US" smtClean="0"/>
              <a:t>‹#›</a:t>
            </a:fld>
            <a:endParaRPr lang="en-US"/>
          </a:p>
        </p:txBody>
      </p:sp>
    </p:spTree>
    <p:extLst>
      <p:ext uri="{BB962C8B-B14F-4D97-AF65-F5344CB8AC3E}">
        <p14:creationId xmlns:p14="http://schemas.microsoft.com/office/powerpoint/2010/main" val="34474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1AA6-4AD9-4B2D-9CB4-D55B1E3CC22D}"/>
              </a:ext>
            </a:extLst>
          </p:cNvPr>
          <p:cNvSpPr>
            <a:spLocks noGrp="1"/>
          </p:cNvSpPr>
          <p:nvPr>
            <p:ph type="ctrTitle"/>
          </p:nvPr>
        </p:nvSpPr>
        <p:spPr/>
        <p:txBody>
          <a:bodyPr/>
          <a:lstStyle/>
          <a:p>
            <a:r>
              <a:rPr lang="en-US" dirty="0"/>
              <a:t>Milestone 3: Tools</a:t>
            </a:r>
          </a:p>
        </p:txBody>
      </p:sp>
      <p:sp>
        <p:nvSpPr>
          <p:cNvPr id="3" name="Subtitle 2">
            <a:extLst>
              <a:ext uri="{FF2B5EF4-FFF2-40B4-BE49-F238E27FC236}">
                <a16:creationId xmlns:a16="http://schemas.microsoft.com/office/drawing/2014/main" id="{D0719596-A506-4F75-84A0-E824B9DFCC10}"/>
              </a:ext>
            </a:extLst>
          </p:cNvPr>
          <p:cNvSpPr>
            <a:spLocks noGrp="1"/>
          </p:cNvSpPr>
          <p:nvPr>
            <p:ph type="subTitle" idx="1"/>
          </p:nvPr>
        </p:nvSpPr>
        <p:spPr/>
        <p:txBody>
          <a:bodyPr/>
          <a:lstStyle/>
          <a:p>
            <a:r>
              <a:rPr lang="en-US" dirty="0"/>
              <a:t>Michael Surdek</a:t>
            </a:r>
          </a:p>
          <a:p>
            <a:r>
              <a:rPr lang="en-US" dirty="0"/>
              <a:t>Southern New Hampshire University</a:t>
            </a:r>
          </a:p>
        </p:txBody>
      </p:sp>
    </p:spTree>
    <p:extLst>
      <p:ext uri="{BB962C8B-B14F-4D97-AF65-F5344CB8AC3E}">
        <p14:creationId xmlns:p14="http://schemas.microsoft.com/office/powerpoint/2010/main" val="37589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2FF80-D01E-49C0-A76E-070B05AF579B}"/>
              </a:ext>
            </a:extLst>
          </p:cNvPr>
          <p:cNvSpPr>
            <a:spLocks noGrp="1"/>
          </p:cNvSpPr>
          <p:nvPr>
            <p:ph type="ctrTitle"/>
          </p:nvPr>
        </p:nvSpPr>
        <p:spPr>
          <a:xfrm>
            <a:off x="1524000" y="2776538"/>
            <a:ext cx="9144000" cy="1381188"/>
          </a:xfrm>
        </p:spPr>
        <p:txBody>
          <a:bodyPr anchor="ctr">
            <a:normAutofit/>
          </a:bodyPr>
          <a:lstStyle/>
          <a:p>
            <a:r>
              <a:rPr lang="en-US" sz="4400" dirty="0">
                <a:solidFill>
                  <a:schemeClr val="bg2"/>
                </a:solidFill>
              </a:rPr>
              <a:t>Predicting e-Reader Adoption via Decision Tree Modeling</a:t>
            </a:r>
          </a:p>
        </p:txBody>
      </p:sp>
      <p:sp>
        <p:nvSpPr>
          <p:cNvPr id="3" name="Subtitle 2">
            <a:extLst>
              <a:ext uri="{FF2B5EF4-FFF2-40B4-BE49-F238E27FC236}">
                <a16:creationId xmlns:a16="http://schemas.microsoft.com/office/drawing/2014/main" id="{B6F1EC7C-C26E-4B37-88EF-87CBA7FFC8ED}"/>
              </a:ext>
            </a:extLst>
          </p:cNvPr>
          <p:cNvSpPr>
            <a:spLocks noGrp="1"/>
          </p:cNvSpPr>
          <p:nvPr>
            <p:ph type="subTitle" idx="1"/>
          </p:nvPr>
        </p:nvSpPr>
        <p:spPr>
          <a:xfrm>
            <a:off x="1524000" y="4495800"/>
            <a:ext cx="9144000" cy="762000"/>
          </a:xfrm>
        </p:spPr>
        <p:txBody>
          <a:bodyPr>
            <a:normAutofit/>
          </a:bodyPr>
          <a:lstStyle/>
          <a:p>
            <a:endParaRPr lang="en-US" sz="1800"/>
          </a:p>
        </p:txBody>
      </p:sp>
    </p:spTree>
    <p:extLst>
      <p:ext uri="{BB962C8B-B14F-4D97-AF65-F5344CB8AC3E}">
        <p14:creationId xmlns:p14="http://schemas.microsoft.com/office/powerpoint/2010/main" val="1131190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Applicability to Initiative</a:t>
            </a: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a:bodyPr>
          <a:lstStyle/>
          <a:p>
            <a:r>
              <a:rPr lang="en-US" sz="2400" dirty="0">
                <a:solidFill>
                  <a:srgbClr val="000000"/>
                </a:solidFill>
              </a:rPr>
              <a:t>What We’ve Tried</a:t>
            </a:r>
          </a:p>
          <a:p>
            <a:pPr lvl="1"/>
            <a:r>
              <a:rPr lang="en-US" sz="1800" dirty="0">
                <a:solidFill>
                  <a:srgbClr val="000000"/>
                </a:solidFill>
              </a:rPr>
              <a:t>Association</a:t>
            </a:r>
          </a:p>
          <a:p>
            <a:pPr lvl="2"/>
            <a:r>
              <a:rPr lang="en-US" sz="1400" dirty="0">
                <a:solidFill>
                  <a:srgbClr val="000000"/>
                </a:solidFill>
              </a:rPr>
              <a:t>Discover relationship between items</a:t>
            </a:r>
          </a:p>
          <a:p>
            <a:pPr lvl="1"/>
            <a:r>
              <a:rPr lang="en-US" sz="1800" dirty="0">
                <a:solidFill>
                  <a:srgbClr val="000000"/>
                </a:solidFill>
              </a:rPr>
              <a:t>Random Forest</a:t>
            </a:r>
          </a:p>
          <a:p>
            <a:pPr lvl="2"/>
            <a:r>
              <a:rPr lang="en-US" sz="1400" dirty="0">
                <a:solidFill>
                  <a:srgbClr val="000000"/>
                </a:solidFill>
              </a:rPr>
              <a:t>Modeling and feature selection</a:t>
            </a:r>
          </a:p>
        </p:txBody>
      </p:sp>
    </p:spTree>
    <p:extLst>
      <p:ext uri="{BB962C8B-B14F-4D97-AF65-F5344CB8AC3E}">
        <p14:creationId xmlns:p14="http://schemas.microsoft.com/office/powerpoint/2010/main" val="7449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Applicability to Data</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r>
              <a:rPr lang="en-US" sz="2400" dirty="0">
                <a:solidFill>
                  <a:srgbClr val="000000"/>
                </a:solidFill>
              </a:rPr>
              <a:t>Weaknesses</a:t>
            </a:r>
          </a:p>
          <a:p>
            <a:pPr lvl="1"/>
            <a:r>
              <a:rPr lang="en-US" sz="1800" dirty="0">
                <a:solidFill>
                  <a:srgbClr val="000000"/>
                </a:solidFill>
              </a:rPr>
              <a:t>Association</a:t>
            </a:r>
          </a:p>
          <a:p>
            <a:pPr lvl="2"/>
            <a:r>
              <a:rPr lang="en-US" sz="1400" dirty="0">
                <a:solidFill>
                  <a:srgbClr val="000000"/>
                </a:solidFill>
              </a:rPr>
              <a:t>Inefficiency</a:t>
            </a:r>
          </a:p>
          <a:p>
            <a:pPr lvl="2"/>
            <a:r>
              <a:rPr lang="en-US" sz="1400" dirty="0">
                <a:solidFill>
                  <a:srgbClr val="000000"/>
                </a:solidFill>
              </a:rPr>
              <a:t>Can discover coincidental relationships</a:t>
            </a:r>
          </a:p>
          <a:p>
            <a:pPr lvl="2"/>
            <a:r>
              <a:rPr lang="en-US" sz="1400" dirty="0">
                <a:solidFill>
                  <a:srgbClr val="000000"/>
                </a:solidFill>
              </a:rPr>
              <a:t>Not all data is categorical</a:t>
            </a:r>
          </a:p>
          <a:p>
            <a:pPr lvl="1"/>
            <a:r>
              <a:rPr lang="en-US" sz="1800" dirty="0">
                <a:solidFill>
                  <a:srgbClr val="000000"/>
                </a:solidFill>
              </a:rPr>
              <a:t>Random Forest</a:t>
            </a:r>
          </a:p>
          <a:p>
            <a:pPr lvl="2"/>
            <a:r>
              <a:rPr lang="en-US" sz="1400" dirty="0">
                <a:solidFill>
                  <a:srgbClr val="000000"/>
                </a:solidFill>
              </a:rPr>
              <a:t>Data limitations – missing variables</a:t>
            </a:r>
          </a:p>
          <a:p>
            <a:pPr lvl="2"/>
            <a:r>
              <a:rPr lang="en-US" sz="1400" dirty="0">
                <a:solidFill>
                  <a:srgbClr val="000000"/>
                </a:solidFill>
              </a:rPr>
              <a:t>Bias / variance tradeoff</a:t>
            </a:r>
          </a:p>
          <a:p>
            <a:pPr lvl="2"/>
            <a:endParaRPr lang="en-US" sz="1400" dirty="0">
              <a:solidFill>
                <a:srgbClr val="000000"/>
              </a:solidFill>
            </a:endParaRPr>
          </a:p>
        </p:txBody>
      </p:sp>
    </p:spTree>
    <p:extLst>
      <p:ext uri="{BB962C8B-B14F-4D97-AF65-F5344CB8AC3E}">
        <p14:creationId xmlns:p14="http://schemas.microsoft.com/office/powerpoint/2010/main" val="5496246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CC472-4607-4EEA-9093-2F05B179E790}"/>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rPr>
              <a:t>Recommendations</a:t>
            </a:r>
          </a:p>
        </p:txBody>
      </p:sp>
      <p:sp>
        <p:nvSpPr>
          <p:cNvPr id="3" name="Content Placeholder 2">
            <a:extLst>
              <a:ext uri="{FF2B5EF4-FFF2-40B4-BE49-F238E27FC236}">
                <a16:creationId xmlns:a16="http://schemas.microsoft.com/office/drawing/2014/main" id="{DE568374-81EE-4C70-BA2C-105A696CFA6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Methods For Initiative</a:t>
            </a:r>
          </a:p>
          <a:p>
            <a:pPr lvl="1"/>
            <a:r>
              <a:rPr lang="en-US" sz="1800" dirty="0">
                <a:solidFill>
                  <a:srgbClr val="000000"/>
                </a:solidFill>
              </a:rPr>
              <a:t>Classification</a:t>
            </a:r>
          </a:p>
          <a:p>
            <a:pPr lvl="2"/>
            <a:r>
              <a:rPr lang="en-US" sz="1400" dirty="0">
                <a:solidFill>
                  <a:srgbClr val="000000"/>
                </a:solidFill>
              </a:rPr>
              <a:t>Assign labels to objects</a:t>
            </a:r>
          </a:p>
          <a:p>
            <a:pPr lvl="2"/>
            <a:r>
              <a:rPr lang="en-US" sz="1400" dirty="0">
                <a:solidFill>
                  <a:srgbClr val="000000"/>
                </a:solidFill>
              </a:rPr>
              <a:t>Trying to categorize customers into 4 adoption categories</a:t>
            </a:r>
          </a:p>
          <a:p>
            <a:pPr lvl="3"/>
            <a:r>
              <a:rPr lang="en-US" sz="1200" dirty="0">
                <a:solidFill>
                  <a:srgbClr val="000000"/>
                </a:solidFill>
              </a:rPr>
              <a:t>Innovators</a:t>
            </a:r>
          </a:p>
          <a:p>
            <a:pPr lvl="3"/>
            <a:r>
              <a:rPr lang="en-US" sz="1200" dirty="0">
                <a:solidFill>
                  <a:srgbClr val="000000"/>
                </a:solidFill>
              </a:rPr>
              <a:t>Early Adopters</a:t>
            </a:r>
          </a:p>
          <a:p>
            <a:pPr lvl="3"/>
            <a:r>
              <a:rPr lang="en-US" sz="1200" dirty="0">
                <a:solidFill>
                  <a:srgbClr val="000000"/>
                </a:solidFill>
              </a:rPr>
              <a:t>Early Majority</a:t>
            </a:r>
          </a:p>
          <a:p>
            <a:pPr lvl="3"/>
            <a:r>
              <a:rPr lang="en-US" sz="1200" dirty="0">
                <a:solidFill>
                  <a:srgbClr val="000000"/>
                </a:solidFill>
              </a:rPr>
              <a:t>Late Majority</a:t>
            </a:r>
          </a:p>
          <a:p>
            <a:pPr lvl="1"/>
            <a:r>
              <a:rPr lang="en-US" sz="1800" dirty="0">
                <a:solidFill>
                  <a:srgbClr val="000000"/>
                </a:solidFill>
              </a:rPr>
              <a:t>Clustering</a:t>
            </a:r>
          </a:p>
          <a:p>
            <a:pPr lvl="2"/>
            <a:r>
              <a:rPr lang="en-US" sz="1400" dirty="0">
                <a:solidFill>
                  <a:srgbClr val="000000"/>
                </a:solidFill>
              </a:rPr>
              <a:t>Group items by similarity</a:t>
            </a:r>
          </a:p>
          <a:p>
            <a:pPr lvl="2"/>
            <a:r>
              <a:rPr lang="en-US" sz="1400" dirty="0">
                <a:solidFill>
                  <a:srgbClr val="000000"/>
                </a:solidFill>
              </a:rPr>
              <a:t>Easy to implement, easy to build on</a:t>
            </a:r>
          </a:p>
          <a:p>
            <a:pPr lvl="3"/>
            <a:r>
              <a:rPr lang="en-US" sz="1200" dirty="0">
                <a:solidFill>
                  <a:srgbClr val="000000"/>
                </a:solidFill>
              </a:rPr>
              <a:t>Foundation for future product offerings</a:t>
            </a:r>
          </a:p>
          <a:p>
            <a:pPr lvl="3"/>
            <a:endParaRPr lang="en-US" sz="1200" dirty="0">
              <a:solidFill>
                <a:srgbClr val="000000"/>
              </a:solidFill>
            </a:endParaRPr>
          </a:p>
        </p:txBody>
      </p:sp>
    </p:spTree>
    <p:extLst>
      <p:ext uri="{BB962C8B-B14F-4D97-AF65-F5344CB8AC3E}">
        <p14:creationId xmlns:p14="http://schemas.microsoft.com/office/powerpoint/2010/main" val="147573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C79-8CE6-45F1-A912-BB0AC3FE1E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EDA1E9-3AFA-4282-8070-F43B8D80D1BA}"/>
              </a:ext>
            </a:extLst>
          </p:cNvPr>
          <p:cNvSpPr>
            <a:spLocks noGrp="1"/>
          </p:cNvSpPr>
          <p:nvPr>
            <p:ph idx="1"/>
          </p:nvPr>
        </p:nvSpPr>
        <p:spPr/>
        <p:txBody>
          <a:bodyPr/>
          <a:lstStyle/>
          <a:p>
            <a:r>
              <a:rPr lang="en-US" dirty="0"/>
              <a:t>Beck, Martin. ‘Can You Predict If a Customer Will Make a Purchase on a Website?’ (2019) towardsdatascience.com</a:t>
            </a:r>
          </a:p>
          <a:p>
            <a:r>
              <a:rPr lang="en-US" dirty="0"/>
              <a:t>EMC Corporation (2012) Module 3 - Data Analytics Lifecycle. snhu-media.snhu.edu.</a:t>
            </a:r>
          </a:p>
          <a:p>
            <a:r>
              <a:rPr lang="en-US" dirty="0"/>
              <a:t>North, Matthew. ‘Data Mining for the Masses.’ (2012.) A Global Text Project Book.</a:t>
            </a:r>
          </a:p>
          <a:p>
            <a:r>
              <a:rPr lang="en-US" dirty="0" err="1"/>
              <a:t>Siriwardhana</a:t>
            </a:r>
            <a:r>
              <a:rPr lang="en-US" dirty="0"/>
              <a:t>, </a:t>
            </a:r>
            <a:r>
              <a:rPr lang="en-US" dirty="0" err="1"/>
              <a:t>Chathuranga</a:t>
            </a:r>
            <a:r>
              <a:rPr lang="en-US" dirty="0"/>
              <a:t>. ‘Decision Trees for Online Shopping Analysis.’ (2019.) towardsdatascience.com.</a:t>
            </a:r>
          </a:p>
        </p:txBody>
      </p:sp>
    </p:spTree>
    <p:extLst>
      <p:ext uri="{BB962C8B-B14F-4D97-AF65-F5344CB8AC3E}">
        <p14:creationId xmlns:p14="http://schemas.microsoft.com/office/powerpoint/2010/main" val="364559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258</TotalTime>
  <Words>551</Words>
  <Application>Microsoft Office PowerPoint</Application>
  <PresentationFormat>Widescreen</PresentationFormat>
  <Paragraphs>43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Milestone 3: Tools</vt:lpstr>
      <vt:lpstr>Predicting e-Reader Adoption via Decision Tree Modeling</vt:lpstr>
      <vt:lpstr>Applicability to Initiative</vt:lpstr>
      <vt:lpstr>Applicability to Data</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Introduction</dc:title>
  <dc:creator>Michael Surdek</dc:creator>
  <cp:lastModifiedBy>Michael Surdek</cp:lastModifiedBy>
  <cp:revision>18</cp:revision>
  <dcterms:created xsi:type="dcterms:W3CDTF">2020-10-05T01:52:58Z</dcterms:created>
  <dcterms:modified xsi:type="dcterms:W3CDTF">2020-10-26T03:09:30Z</dcterms:modified>
</cp:coreProperties>
</file>