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3"/>
          <p:cNvSpPr txBox="1"/>
          <p:nvPr>
            <p:ph idx="2"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2" name="Google Shape;5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Google Shape;65;p1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8"/>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8"/>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Google Shape;71;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3"/>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4"/>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Google Shape;92;p2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5"/>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5"/>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Google Shape;98;p2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6"/>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6"/>
          <p:cNvSpPr txBox="1"/>
          <p:nvPr>
            <p:ph idx="2"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1" name="Google Shape;101;p26"/>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02" name="Google Shape;102;p26"/>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7"/>
          <p:cNvSpPr/>
          <p:nvPr/>
        </p:nvSpPr>
        <p:spPr>
          <a:xfrm>
            <a:off x="810540" y="1332114"/>
            <a:ext cx="7770960" cy="14684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1" i="1" lang="es-CO" sz="4000">
                <a:solidFill>
                  <a:srgbClr val="333F4F"/>
                </a:solidFill>
              </a:rPr>
              <a:t>Route optimization algorithm for ridesharing</a:t>
            </a:r>
            <a:endParaRPr b="0" i="0" sz="1800" u="none" cap="none" strike="noStrike">
              <a:solidFill>
                <a:srgbClr val="000000"/>
              </a:solidFill>
              <a:latin typeface="Arial"/>
              <a:ea typeface="Arial"/>
              <a:cs typeface="Arial"/>
              <a:sym typeface="Arial"/>
            </a:endParaRPr>
          </a:p>
        </p:txBody>
      </p:sp>
      <p:sp>
        <p:nvSpPr>
          <p:cNvPr id="108" name="Google Shape;108;p27"/>
          <p:cNvSpPr/>
          <p:nvPr/>
        </p:nvSpPr>
        <p:spPr>
          <a:xfrm>
            <a:off x="467640" y="2952959"/>
            <a:ext cx="8456760" cy="18709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s-CO" sz="2400">
                <a:solidFill>
                  <a:srgbClr val="1F4E79"/>
                </a:solidFill>
                <a:latin typeface="Calibri"/>
                <a:ea typeface="Calibri"/>
                <a:cs typeface="Calibri"/>
                <a:sym typeface="Calibri"/>
              </a:rPr>
              <a:t>María Sofía Uribe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s-CO" sz="2400">
                <a:solidFill>
                  <a:srgbClr val="1F4E79"/>
                </a:solidFill>
                <a:latin typeface="Calibri"/>
                <a:ea typeface="Calibri"/>
                <a:cs typeface="Calibri"/>
                <a:sym typeface="Calibri"/>
              </a:rPr>
              <a:t>Isabel Cristina Graciano</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1" lang="es-CO" sz="2400" u="none" cap="none" strike="noStrike">
                <a:solidFill>
                  <a:srgbClr val="1F4E79"/>
                </a:solidFill>
                <a:latin typeface="Calibri"/>
                <a:ea typeface="Calibri"/>
                <a:cs typeface="Calibri"/>
                <a:sym typeface="Calibri"/>
              </a:rPr>
              <a:t>Medellín, </a:t>
            </a:r>
            <a:r>
              <a:rPr i="1" lang="es-CO" sz="2400">
                <a:solidFill>
                  <a:srgbClr val="1F4E79"/>
                </a:solidFill>
                <a:latin typeface="Calibri"/>
                <a:ea typeface="Calibri"/>
                <a:cs typeface="Calibri"/>
                <a:sym typeface="Calibri"/>
              </a:rPr>
              <a:t>2019/05/16</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8"/>
          <p:cNvSpPr/>
          <p:nvPr/>
        </p:nvSpPr>
        <p:spPr>
          <a:xfrm>
            <a:off x="257557" y="537579"/>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s-CO" sz="2800" u="none" cap="none" strike="noStrike">
                <a:solidFill>
                  <a:srgbClr val="333F4F"/>
                </a:solidFill>
                <a:latin typeface="Arial"/>
                <a:ea typeface="Arial"/>
                <a:cs typeface="Arial"/>
                <a:sym typeface="Arial"/>
              </a:rPr>
              <a:t>Data Structures</a:t>
            </a:r>
            <a:endParaRPr b="1" i="1" sz="2800" u="none" cap="none" strike="noStrike">
              <a:solidFill>
                <a:srgbClr val="333F4F"/>
              </a:solidFill>
              <a:latin typeface="Arial"/>
              <a:ea typeface="Arial"/>
              <a:cs typeface="Arial"/>
              <a:sym typeface="Arial"/>
            </a:endParaRPr>
          </a:p>
        </p:txBody>
      </p:sp>
      <p:pic>
        <p:nvPicPr>
          <p:cNvPr id="114" name="Google Shape;114;p28"/>
          <p:cNvPicPr preferRelativeResize="0"/>
          <p:nvPr/>
        </p:nvPicPr>
        <p:blipFill>
          <a:blip r:embed="rId3">
            <a:alphaModFix/>
          </a:blip>
          <a:stretch>
            <a:fillRect/>
          </a:stretch>
        </p:blipFill>
        <p:spPr>
          <a:xfrm>
            <a:off x="644100" y="3381789"/>
            <a:ext cx="7600950" cy="1600200"/>
          </a:xfrm>
          <a:prstGeom prst="rect">
            <a:avLst/>
          </a:prstGeom>
          <a:noFill/>
          <a:ln>
            <a:noFill/>
          </a:ln>
        </p:spPr>
      </p:pic>
      <p:sp>
        <p:nvSpPr>
          <p:cNvPr id="115" name="Google Shape;115;p28"/>
          <p:cNvSpPr/>
          <p:nvPr/>
        </p:nvSpPr>
        <p:spPr>
          <a:xfrm>
            <a:off x="530325" y="4782625"/>
            <a:ext cx="7828500" cy="9705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i="1" lang="es-CO" sz="1600" u="none" cap="none" strike="noStrike">
                <a:solidFill>
                  <a:schemeClr val="dk1"/>
                </a:solidFill>
                <a:latin typeface="Arial"/>
                <a:ea typeface="Arial"/>
                <a:cs typeface="Arial"/>
                <a:sym typeface="Arial"/>
              </a:rPr>
              <a:t>Figure 1: </a:t>
            </a:r>
            <a:r>
              <a:rPr i="1" lang="es-CO" sz="1600">
                <a:solidFill>
                  <a:schemeClr val="dk1"/>
                </a:solidFill>
              </a:rPr>
              <a:t>A hash function which has a key (Id node) and a value (Node).</a:t>
            </a:r>
            <a:endParaRPr i="1" sz="1600">
              <a:solidFill>
                <a:schemeClr val="dk1"/>
              </a:solidFill>
            </a:endParaRPr>
          </a:p>
          <a:p>
            <a:pPr indent="0" lvl="0" marL="0" rtl="0" algn="just">
              <a:spcBef>
                <a:spcPts val="0"/>
              </a:spcBef>
              <a:spcAft>
                <a:spcPts val="0"/>
              </a:spcAft>
              <a:buClr>
                <a:schemeClr val="dk1"/>
              </a:buClr>
              <a:buFont typeface="Arial"/>
              <a:buNone/>
            </a:pPr>
            <a:r>
              <a:rPr b="1" i="1" lang="es-CO" sz="1600">
                <a:solidFill>
                  <a:schemeClr val="dk1"/>
                </a:solidFill>
              </a:rPr>
              <a:t>Figure 2: </a:t>
            </a:r>
            <a:r>
              <a:rPr i="1" lang="es-CO" sz="1600">
                <a:solidFill>
                  <a:schemeClr val="dk1"/>
                </a:solidFill>
              </a:rPr>
              <a:t>Simply linked list of the edges of a node. Edge is a class that contains Destination and Weight</a:t>
            </a:r>
            <a:endParaRPr i="1" sz="1600">
              <a:solidFill>
                <a:schemeClr val="dk1"/>
              </a:solidFill>
            </a:endParaRPr>
          </a:p>
        </p:txBody>
      </p:sp>
      <p:pic>
        <p:nvPicPr>
          <p:cNvPr id="116" name="Google Shape;116;p28"/>
          <p:cNvPicPr preferRelativeResize="0"/>
          <p:nvPr/>
        </p:nvPicPr>
        <p:blipFill>
          <a:blip r:embed="rId4">
            <a:alphaModFix/>
          </a:blip>
          <a:stretch>
            <a:fillRect/>
          </a:stretch>
        </p:blipFill>
        <p:spPr>
          <a:xfrm>
            <a:off x="3621525" y="745470"/>
            <a:ext cx="4279650" cy="263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9"/>
          <p:cNvSpPr/>
          <p:nvPr/>
        </p:nvSpPr>
        <p:spPr>
          <a:xfrm>
            <a:off x="357952" y="348311"/>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s-CO" sz="2800" u="none" cap="none" strike="noStrike">
                <a:solidFill>
                  <a:srgbClr val="333F4F"/>
                </a:solidFill>
                <a:latin typeface="Arial"/>
                <a:ea typeface="Arial"/>
                <a:cs typeface="Arial"/>
                <a:sym typeface="Arial"/>
              </a:rPr>
              <a:t>Algorithm and Complexity</a:t>
            </a:r>
            <a:endParaRPr b="1" i="1" sz="2800" u="none" cap="none" strike="noStrike">
              <a:solidFill>
                <a:srgbClr val="333F4F"/>
              </a:solidFill>
              <a:latin typeface="Arial"/>
              <a:ea typeface="Arial"/>
              <a:cs typeface="Arial"/>
              <a:sym typeface="Arial"/>
            </a:endParaRPr>
          </a:p>
        </p:txBody>
      </p:sp>
      <p:sp>
        <p:nvSpPr>
          <p:cNvPr id="122" name="Google Shape;122;p29"/>
          <p:cNvSpPr/>
          <p:nvPr/>
        </p:nvSpPr>
        <p:spPr>
          <a:xfrm>
            <a:off x="325105" y="4442904"/>
            <a:ext cx="4321962" cy="489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CO" sz="1400" u="none" cap="none" strike="noStrike">
                <a:solidFill>
                  <a:srgbClr val="000000"/>
                </a:solidFill>
                <a:latin typeface="Arial"/>
                <a:ea typeface="Arial"/>
                <a:cs typeface="Arial"/>
                <a:sym typeface="Arial"/>
              </a:rPr>
              <a:t>Figure 2:</a:t>
            </a:r>
            <a:r>
              <a:rPr b="0" i="0" lang="es-CO" sz="1400" u="none" cap="none" strike="noStrike">
                <a:solidFill>
                  <a:srgbClr val="000000"/>
                </a:solidFill>
                <a:latin typeface="Arial"/>
                <a:ea typeface="Arial"/>
                <a:cs typeface="Arial"/>
                <a:sym typeface="Arial"/>
              </a:rPr>
              <a:t> Assembly of DNA fragments obtained</a:t>
            </a:r>
            <a:br>
              <a:rPr b="0" i="0" lang="es-CO" sz="1400" u="none" cap="none" strike="noStrike">
                <a:solidFill>
                  <a:srgbClr val="000000"/>
                </a:solidFill>
                <a:latin typeface="Arial"/>
                <a:ea typeface="Arial"/>
                <a:cs typeface="Arial"/>
                <a:sym typeface="Arial"/>
              </a:rPr>
            </a:br>
            <a:r>
              <a:rPr b="0" i="0" lang="es-CO" sz="1400" u="none" cap="none" strike="noStrike">
                <a:solidFill>
                  <a:srgbClr val="000000"/>
                </a:solidFill>
                <a:latin typeface="Arial"/>
                <a:ea typeface="Arial"/>
                <a:cs typeface="Arial"/>
                <a:sym typeface="Arial"/>
              </a:rPr>
              <a:t> from a DNA sequencer.</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4383803" y="4464335"/>
            <a:ext cx="4662720" cy="489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CO" sz="1400" u="none" cap="none" strike="noStrike">
                <a:solidFill>
                  <a:srgbClr val="000000"/>
                </a:solidFill>
                <a:latin typeface="Arial"/>
                <a:ea typeface="Arial"/>
                <a:cs typeface="Arial"/>
                <a:sym typeface="Arial"/>
              </a:rPr>
              <a:t>Table 1:</a:t>
            </a:r>
            <a:r>
              <a:rPr b="0" i="0" lang="es-CO" sz="1400" u="none" cap="none" strike="noStrike">
                <a:solidFill>
                  <a:srgbClr val="000000"/>
                </a:solidFill>
                <a:latin typeface="Arial"/>
                <a:ea typeface="Arial"/>
                <a:cs typeface="Arial"/>
                <a:sym typeface="Arial"/>
              </a:rPr>
              <a:t> Time complexity of </a:t>
            </a:r>
            <a:r>
              <a:rPr lang="es-CO"/>
              <a:t>every method in the program and the total complexity of the algorithm.</a:t>
            </a:r>
            <a:endParaRPr b="0" i="0" sz="1400" u="none" cap="none" strike="noStrike">
              <a:solidFill>
                <a:srgbClr val="000000"/>
              </a:solidFill>
              <a:latin typeface="Arial"/>
              <a:ea typeface="Arial"/>
              <a:cs typeface="Arial"/>
              <a:sym typeface="Arial"/>
            </a:endParaRPr>
          </a:p>
        </p:txBody>
      </p:sp>
      <p:pic>
        <p:nvPicPr>
          <p:cNvPr id="124" name="Google Shape;124;p29"/>
          <p:cNvPicPr preferRelativeResize="0"/>
          <p:nvPr/>
        </p:nvPicPr>
        <p:blipFill>
          <a:blip r:embed="rId3">
            <a:alphaModFix/>
          </a:blip>
          <a:stretch>
            <a:fillRect/>
          </a:stretch>
        </p:blipFill>
        <p:spPr>
          <a:xfrm>
            <a:off x="228600" y="1572075"/>
            <a:ext cx="4321975" cy="2693659"/>
          </a:xfrm>
          <a:prstGeom prst="rect">
            <a:avLst/>
          </a:prstGeom>
          <a:noFill/>
          <a:ln>
            <a:noFill/>
          </a:ln>
        </p:spPr>
      </p:pic>
      <p:pic>
        <p:nvPicPr>
          <p:cNvPr id="125" name="Google Shape;125;p29"/>
          <p:cNvPicPr preferRelativeResize="0"/>
          <p:nvPr/>
        </p:nvPicPr>
        <p:blipFill>
          <a:blip r:embed="rId4">
            <a:alphaModFix/>
          </a:blip>
          <a:stretch>
            <a:fillRect/>
          </a:stretch>
        </p:blipFill>
        <p:spPr>
          <a:xfrm>
            <a:off x="4702975" y="1114876"/>
            <a:ext cx="4032122" cy="315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0"/>
          <p:cNvSpPr/>
          <p:nvPr/>
        </p:nvSpPr>
        <p:spPr>
          <a:xfrm>
            <a:off x="357660" y="433215"/>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s-CO" sz="2800" u="none" cap="none" strike="noStrike">
                <a:solidFill>
                  <a:srgbClr val="333F4F"/>
                </a:solidFill>
                <a:latin typeface="Arial"/>
                <a:ea typeface="Arial"/>
                <a:cs typeface="Arial"/>
                <a:sym typeface="Arial"/>
              </a:rPr>
              <a:t>Algorithm design criteria</a:t>
            </a:r>
            <a:endParaRPr b="1" i="1" sz="2800" u="none" cap="none" strike="noStrike">
              <a:solidFill>
                <a:srgbClr val="333F4F"/>
              </a:solidFill>
              <a:latin typeface="Arial"/>
              <a:ea typeface="Arial"/>
              <a:cs typeface="Arial"/>
              <a:sym typeface="Arial"/>
            </a:endParaRPr>
          </a:p>
        </p:txBody>
      </p:sp>
      <p:sp>
        <p:nvSpPr>
          <p:cNvPr id="131" name="Google Shape;131;p30"/>
          <p:cNvSpPr txBox="1"/>
          <p:nvPr/>
        </p:nvSpPr>
        <p:spPr>
          <a:xfrm>
            <a:off x="644600" y="1890352"/>
            <a:ext cx="7520100" cy="339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CO" sz="1800">
                <a:solidFill>
                  <a:schemeClr val="dk1"/>
                </a:solidFill>
              </a:rPr>
              <a:t>After the analysis of some possible solutions, we concluded that is is easier to use HashTables because it allows us to reduce the required time for searching and insertion and LinkedLists so we can have in each value of the HashTable a node.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CO" sz="1800">
                <a:solidFill>
                  <a:schemeClr val="dk1"/>
                </a:solidFill>
              </a:rPr>
              <a:t>To find the shortest path among the nodes in the Graph we used A* algorithm because it has a low complexity in the worst case performance so it will not increase the performance of our algorithm and it can find a path between multiple points.</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p:nvPr/>
        </p:nvSpPr>
        <p:spPr>
          <a:xfrm>
            <a:off x="243360" y="302378"/>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s-CO" sz="2800">
                <a:solidFill>
                  <a:srgbClr val="333F4F"/>
                </a:solidFill>
                <a:latin typeface="Arial"/>
                <a:ea typeface="Arial"/>
                <a:cs typeface="Arial"/>
                <a:sym typeface="Arial"/>
              </a:rPr>
              <a:t>Time and Memory Consumption</a:t>
            </a:r>
            <a:endParaRPr b="1" i="1" sz="2800">
              <a:solidFill>
                <a:srgbClr val="333F4F"/>
              </a:solidFill>
              <a:latin typeface="Arial"/>
              <a:ea typeface="Arial"/>
              <a:cs typeface="Arial"/>
              <a:sym typeface="Arial"/>
            </a:endParaRPr>
          </a:p>
        </p:txBody>
      </p:sp>
      <p:sp>
        <p:nvSpPr>
          <p:cNvPr id="137" name="Google Shape;137;p31"/>
          <p:cNvSpPr/>
          <p:nvPr/>
        </p:nvSpPr>
        <p:spPr>
          <a:xfrm>
            <a:off x="789709" y="4319504"/>
            <a:ext cx="7224705" cy="489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CO" sz="1400" strike="noStrike">
                <a:solidFill>
                  <a:srgbClr val="000000"/>
                </a:solidFill>
                <a:latin typeface="Arial"/>
                <a:ea typeface="Arial"/>
                <a:cs typeface="Arial"/>
                <a:sym typeface="Arial"/>
              </a:rPr>
              <a:t>Figure 3:</a:t>
            </a:r>
            <a:r>
              <a:rPr b="0" lang="es-CO" sz="1400" strike="noStrike">
                <a:solidFill>
                  <a:srgbClr val="000000"/>
                </a:solidFill>
                <a:latin typeface="Arial"/>
                <a:ea typeface="Arial"/>
                <a:cs typeface="Arial"/>
                <a:sym typeface="Arial"/>
              </a:rPr>
              <a:t> Memory consumption </a:t>
            </a:r>
            <a:r>
              <a:rPr lang="es-CO"/>
              <a:t>of the ridesharing algorithm based on five given dataset.</a:t>
            </a:r>
            <a:endParaRPr b="0" sz="1400" strike="noStrike">
              <a:solidFill>
                <a:srgbClr val="000000"/>
              </a:solidFill>
              <a:latin typeface="Arial"/>
              <a:ea typeface="Arial"/>
              <a:cs typeface="Arial"/>
              <a:sym typeface="Arial"/>
            </a:endParaRPr>
          </a:p>
        </p:txBody>
      </p:sp>
      <p:pic>
        <p:nvPicPr>
          <p:cNvPr id="138" name="Google Shape;138;p31"/>
          <p:cNvPicPr preferRelativeResize="0"/>
          <p:nvPr/>
        </p:nvPicPr>
        <p:blipFill>
          <a:blip r:embed="rId3">
            <a:alphaModFix/>
          </a:blip>
          <a:stretch>
            <a:fillRect/>
          </a:stretch>
        </p:blipFill>
        <p:spPr>
          <a:xfrm>
            <a:off x="789700" y="1462356"/>
            <a:ext cx="7488150" cy="248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2"/>
          <p:cNvSpPr/>
          <p:nvPr/>
        </p:nvSpPr>
        <p:spPr>
          <a:xfrm>
            <a:off x="271935" y="254160"/>
            <a:ext cx="7885440" cy="61416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1" lang="es-CO" sz="2800">
                <a:solidFill>
                  <a:srgbClr val="333F4F"/>
                </a:solidFill>
                <a:latin typeface="Arial"/>
                <a:ea typeface="Arial"/>
                <a:cs typeface="Arial"/>
                <a:sym typeface="Arial"/>
              </a:rPr>
              <a:t>Software prototype</a:t>
            </a:r>
            <a:endParaRPr b="1" i="1" sz="2800">
              <a:solidFill>
                <a:srgbClr val="333F4F"/>
              </a:solidFill>
              <a:latin typeface="Arial"/>
              <a:ea typeface="Arial"/>
              <a:cs typeface="Arial"/>
              <a:sym typeface="Arial"/>
            </a:endParaRPr>
          </a:p>
        </p:txBody>
      </p:sp>
      <p:sp>
        <p:nvSpPr>
          <p:cNvPr id="144" name="Google Shape;144;p32"/>
          <p:cNvSpPr/>
          <p:nvPr/>
        </p:nvSpPr>
        <p:spPr>
          <a:xfrm>
            <a:off x="-654217" y="4559759"/>
            <a:ext cx="7031400" cy="455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CO" sz="1600" strike="noStrike">
                <a:solidFill>
                  <a:srgbClr val="000000"/>
                </a:solidFill>
                <a:latin typeface="Arial"/>
                <a:ea typeface="Arial"/>
                <a:cs typeface="Arial"/>
                <a:sym typeface="Arial"/>
              </a:rPr>
              <a:t>Figure 4:</a:t>
            </a:r>
            <a:r>
              <a:rPr b="0" lang="es-CO" sz="1600" strike="noStrike">
                <a:solidFill>
                  <a:srgbClr val="000000"/>
                </a:solidFill>
                <a:latin typeface="Arial"/>
                <a:ea typeface="Arial"/>
                <a:cs typeface="Arial"/>
                <a:sym typeface="Arial"/>
              </a:rPr>
              <a:t> </a:t>
            </a:r>
            <a:r>
              <a:rPr lang="es-CO" sz="1600"/>
              <a:t>Execution of the program.</a:t>
            </a:r>
            <a:endParaRPr sz="1600"/>
          </a:p>
          <a:p>
            <a:pPr indent="0" lvl="0" marL="0" rtl="0" algn="ctr">
              <a:spcBef>
                <a:spcPts val="0"/>
              </a:spcBef>
              <a:spcAft>
                <a:spcPts val="0"/>
              </a:spcAft>
              <a:buClr>
                <a:schemeClr val="dk1"/>
              </a:buClr>
              <a:buFont typeface="Arial"/>
              <a:buNone/>
            </a:pPr>
            <a:r>
              <a:rPr b="1" lang="es-CO" sz="1600">
                <a:solidFill>
                  <a:schemeClr val="dk1"/>
                </a:solidFill>
              </a:rPr>
              <a:t>Figure 5:</a:t>
            </a:r>
            <a:r>
              <a:rPr lang="es-CO" sz="1600">
                <a:solidFill>
                  <a:schemeClr val="dk1"/>
                </a:solidFill>
              </a:rPr>
              <a:t> Result of the program</a:t>
            </a:r>
            <a:endParaRPr sz="1600"/>
          </a:p>
        </p:txBody>
      </p:sp>
      <p:pic>
        <p:nvPicPr>
          <p:cNvPr id="145" name="Google Shape;145;p32"/>
          <p:cNvPicPr preferRelativeResize="0"/>
          <p:nvPr/>
        </p:nvPicPr>
        <p:blipFill rotWithShape="1">
          <a:blip r:embed="rId3">
            <a:alphaModFix/>
          </a:blip>
          <a:srcRect b="20687" l="6078" r="67698" t="58758"/>
          <a:stretch/>
        </p:blipFill>
        <p:spPr>
          <a:xfrm>
            <a:off x="271925" y="1334550"/>
            <a:ext cx="5428899" cy="2390200"/>
          </a:xfrm>
          <a:prstGeom prst="rect">
            <a:avLst/>
          </a:prstGeom>
          <a:noFill/>
          <a:ln>
            <a:noFill/>
          </a:ln>
        </p:spPr>
      </p:pic>
      <p:pic>
        <p:nvPicPr>
          <p:cNvPr id="146" name="Google Shape;146;p32"/>
          <p:cNvPicPr preferRelativeResize="0"/>
          <p:nvPr/>
        </p:nvPicPr>
        <p:blipFill rotWithShape="1">
          <a:blip r:embed="rId4">
            <a:alphaModFix/>
          </a:blip>
          <a:srcRect b="68944" l="22276" r="68771" t="11496"/>
          <a:stretch/>
        </p:blipFill>
        <p:spPr>
          <a:xfrm>
            <a:off x="5699675" y="1095550"/>
            <a:ext cx="2822720" cy="346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