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65" r:id="rId5"/>
  </p:sldMasterIdLst>
  <p:notesMasterIdLst>
    <p:notesMasterId r:id="rId35"/>
  </p:notesMasterIdLst>
  <p:sldIdLst>
    <p:sldId id="300" r:id="rId6"/>
    <p:sldId id="323" r:id="rId7"/>
    <p:sldId id="302" r:id="rId8"/>
    <p:sldId id="259" r:id="rId9"/>
    <p:sldId id="324" r:id="rId10"/>
    <p:sldId id="388" r:id="rId11"/>
    <p:sldId id="389" r:id="rId12"/>
    <p:sldId id="390" r:id="rId13"/>
    <p:sldId id="391" r:id="rId14"/>
    <p:sldId id="362" r:id="rId15"/>
    <p:sldId id="305" r:id="rId16"/>
    <p:sldId id="360" r:id="rId17"/>
    <p:sldId id="320" r:id="rId18"/>
    <p:sldId id="322" r:id="rId19"/>
    <p:sldId id="321" r:id="rId20"/>
    <p:sldId id="374" r:id="rId21"/>
    <p:sldId id="316" r:id="rId22"/>
    <p:sldId id="393" r:id="rId23"/>
    <p:sldId id="383" r:id="rId24"/>
    <p:sldId id="375" r:id="rId25"/>
    <p:sldId id="394" r:id="rId26"/>
    <p:sldId id="392" r:id="rId27"/>
    <p:sldId id="385" r:id="rId28"/>
    <p:sldId id="355" r:id="rId29"/>
    <p:sldId id="356" r:id="rId30"/>
    <p:sldId id="381" r:id="rId31"/>
    <p:sldId id="319" r:id="rId32"/>
    <p:sldId id="384" r:id="rId33"/>
    <p:sldId id="31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4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746" autoAdjust="0"/>
    <p:restoredTop sz="62516" autoAdjust="0"/>
  </p:normalViewPr>
  <p:slideViewPr>
    <p:cSldViewPr snapToGrid="0">
      <p:cViewPr varScale="1">
        <p:scale>
          <a:sx n="68" d="100"/>
          <a:sy n="68" d="100"/>
        </p:scale>
        <p:origin x="1608" y="60"/>
      </p:cViewPr>
      <p:guideLst/>
    </p:cSldViewPr>
  </p:slideViewPr>
  <p:outlineViewPr>
    <p:cViewPr>
      <p:scale>
        <a:sx n="33" d="100"/>
        <a:sy n="33" d="100"/>
      </p:scale>
      <p:origin x="0" y="0"/>
    </p:cViewPr>
  </p:outlineViewPr>
  <p:notesTextViewPr>
    <p:cViewPr>
      <p:scale>
        <a:sx n="125" d="100"/>
        <a:sy n="125" d="100"/>
      </p:scale>
      <p:origin x="0" y="0"/>
    </p:cViewPr>
  </p:notesTextViewPr>
  <p:sorterViewPr>
    <p:cViewPr varScale="1">
      <p:scale>
        <a:sx n="100" d="100"/>
        <a:sy n="100" d="100"/>
      </p:scale>
      <p:origin x="0" y="0"/>
    </p:cViewPr>
  </p:sorterViewPr>
  <p:notesViewPr>
    <p:cSldViewPr snapToGrid="0">
      <p:cViewPr>
        <p:scale>
          <a:sx n="91" d="100"/>
          <a:sy n="91" d="100"/>
        </p:scale>
        <p:origin x="1836" y="-108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12/22/2020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dirty="0">
                <a:latin typeface="+mn-lt"/>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dirty="0">
                <a:latin typeface="+mn-lt"/>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dirty="0">
                <a:latin typeface="+mn-lt"/>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dirty="0">
                <a:latin typeface="+mn-lt"/>
                <a:cs typeface="Segoe UI" panose="020B0502040204020203" pitchFamily="34" charset="0"/>
              </a:rPr>
              <a:t>© 2017 Microsoft Corporation. All rights reserved.</a:t>
            </a:r>
          </a:p>
          <a:p>
            <a:r>
              <a:rPr lang="en-US" sz="950" dirty="0">
                <a:latin typeface="+mn-lt"/>
                <a:cs typeface="Segoe UI" panose="020B0502040204020203" pitchFamily="34" charset="0"/>
              </a:rPr>
              <a:t>Microsoft and the trademarks listed at </a:t>
            </a:r>
            <a:r>
              <a:rPr lang="en-US" sz="950" u="sng" dirty="0">
                <a:latin typeface="+mn-lt"/>
                <a:cs typeface="Segoe UI" panose="020B0502040204020203" pitchFamily="34" charset="0"/>
                <a:hlinkClick r:id="rId3"/>
              </a:rPr>
              <a:t>https://www.microsoft.com/en-us/legal/intellectualproperty/Trademarks/Usage/General.aspx</a:t>
            </a:r>
            <a:r>
              <a:rPr lang="en-US" sz="950" dirty="0">
                <a:latin typeface="+mn-lt"/>
                <a:cs typeface="Segoe UI" panose="020B0502040204020203" pitchFamily="34" charset="0"/>
              </a:rPr>
              <a:t> are trademarks of the Microsoft group of companies. All other trademarks are property of their respective owners.</a:t>
            </a:r>
          </a:p>
          <a:p>
            <a:endParaRPr lang="en-US" sz="950" dirty="0">
              <a:latin typeface="+mn-lt"/>
              <a:cs typeface="Segoe UI" panose="020B0502040204020203" pitchFamily="34" charset="0"/>
            </a:endParaRPr>
          </a:p>
          <a:p>
            <a:r>
              <a:rPr lang="en-US" sz="950" dirty="0">
                <a:latin typeface="+mn-lt"/>
                <a:cs typeface="Segoe UI" panose="020B0502040204020203" pitchFamily="34" charset="0"/>
              </a:rPr>
              <a:t>August 2020</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958117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839677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6083915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4041440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chemeClr val="bg1"/>
              </a:solidFill>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10678316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kern="1200" dirty="0">
              <a:solidFill>
                <a:schemeClr val="tx1"/>
              </a:solidFill>
              <a:effectLst/>
              <a:latin typeface="+mn-lt"/>
              <a:ea typeface="+mn-ea"/>
              <a:cs typeface="+mn-cs"/>
            </a:endParaRPr>
          </a:p>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42056397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47754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12/22/2020 3:39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46991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4077669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888023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32297442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Personalization</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4771564"/>
            <a:ext cx="7171337" cy="899336"/>
          </a:xfrm>
        </p:spPr>
        <p:txBody>
          <a:bodyPr/>
          <a:lstStyle/>
          <a:p>
            <a:r>
              <a:rPr lang="en-US" dirty="0"/>
              <a:t>Presenter Name</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a:t>
            </a:r>
          </a:p>
        </p:txBody>
      </p:sp>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318846"/>
            <a:ext cx="11653523" cy="4985980"/>
          </a:xfrm>
        </p:spPr>
        <p:txBody>
          <a:bodyPr/>
          <a:lstStyle/>
          <a:p>
            <a:pPr marL="0" indent="0">
              <a:buNone/>
            </a:pPr>
            <a:r>
              <a:rPr lang="en-US" sz="1600" dirty="0">
                <a:solidFill>
                  <a:schemeClr val="tx1"/>
                </a:solidFill>
              </a:rPr>
              <a:t>1. Deliver a seamless experience to the user, regardless of platform, device, or location (online or at brick-and-mortar traditional stores).  Current system uses multiple accounts and systems.  Need to provide a complete 360 degree customer experience, making the customer experience relational, rather than transactional.</a:t>
            </a:r>
          </a:p>
          <a:p>
            <a:pPr marL="0" indent="0">
              <a:buNone/>
            </a:pPr>
            <a:endParaRPr lang="en-US" sz="1600" dirty="0">
              <a:solidFill>
                <a:schemeClr val="tx1"/>
              </a:solidFill>
            </a:endParaRPr>
          </a:p>
          <a:p>
            <a:pPr marL="0" indent="0">
              <a:buNone/>
            </a:pPr>
            <a:r>
              <a:rPr lang="en-US" sz="1600" dirty="0">
                <a:solidFill>
                  <a:schemeClr val="tx1"/>
                </a:solidFill>
              </a:rPr>
              <a:t>2. Use customer data to deliver a relevant shopping experience, including advertisements and product information based on the customer's search and shopping history. </a:t>
            </a:r>
          </a:p>
          <a:p>
            <a:pPr marL="0" indent="0">
              <a:buNone/>
            </a:pPr>
            <a:endParaRPr lang="en-US" sz="1600" dirty="0">
              <a:solidFill>
                <a:schemeClr val="tx1"/>
              </a:solidFill>
            </a:endParaRPr>
          </a:p>
          <a:p>
            <a:pPr marL="0" indent="0">
              <a:buNone/>
            </a:pPr>
            <a:r>
              <a:rPr lang="en-US" sz="1600" dirty="0">
                <a:solidFill>
                  <a:schemeClr val="tx1"/>
                </a:solidFill>
              </a:rPr>
              <a:t>3. Provide a customer experience on any delivery that provides dynamic and rich content.  Content should leverage current trends and provide relevant cross-sell opportunities.  Think "customers who bought W also liked X, Y, and Z."  Also think "we know you, and we know you would like this too."  </a:t>
            </a:r>
          </a:p>
          <a:p>
            <a:pPr marL="0" indent="0">
              <a:buNone/>
            </a:pPr>
            <a:endParaRPr lang="en-US" sz="1600" dirty="0">
              <a:solidFill>
                <a:schemeClr val="tx1"/>
              </a:solidFill>
            </a:endParaRPr>
          </a:p>
          <a:p>
            <a:pPr marL="0" indent="0">
              <a:buNone/>
            </a:pPr>
            <a:r>
              <a:rPr lang="en-US" sz="1600" dirty="0">
                <a:solidFill>
                  <a:schemeClr val="tx1"/>
                </a:solidFill>
              </a:rPr>
              <a:t>4. Ability to use machine learning and AI to create actionable, monetizable insights into customer patterns and industry trends.</a:t>
            </a:r>
          </a:p>
          <a:p>
            <a:pPr marL="0" indent="0">
              <a:buNone/>
            </a:pPr>
            <a:endParaRPr lang="en-US" sz="1600" dirty="0">
              <a:solidFill>
                <a:schemeClr val="tx1"/>
              </a:solidFill>
            </a:endParaRPr>
          </a:p>
          <a:p>
            <a:pPr marL="0" indent="0">
              <a:buNone/>
            </a:pPr>
            <a:r>
              <a:rPr lang="en-US" sz="1600" dirty="0">
                <a:solidFill>
                  <a:schemeClr val="tx1"/>
                </a:solidFill>
              </a:rPr>
              <a:t>5. Get customer satisfaction metrics and use those to be able to guide improvements.  This could be in the form of surveys but would be nice if this included customer suggestions for improvement.  </a:t>
            </a:r>
          </a:p>
          <a:p>
            <a:pPr marL="0" indent="0">
              <a:buNone/>
            </a:pPr>
            <a:endParaRPr lang="en-US" sz="1600" dirty="0">
              <a:solidFill>
                <a:schemeClr val="tx1"/>
              </a:solidFill>
            </a:endParaRPr>
          </a:p>
          <a:p>
            <a:pPr marL="0" indent="0">
              <a:buNone/>
            </a:pPr>
            <a:r>
              <a:rPr lang="en-US" sz="1600" dirty="0">
                <a:solidFill>
                  <a:schemeClr val="tx1"/>
                </a:solidFill>
              </a:rPr>
              <a:t>6. Customer data needs to be protected, and any governance needs to be easy to implement and effectively managed. </a:t>
            </a:r>
          </a:p>
          <a:p>
            <a:pPr marL="0" indent="0">
              <a:buNone/>
            </a:pPr>
            <a:endParaRPr lang="en-US" sz="1600" dirty="0">
              <a:solidFill>
                <a:schemeClr val="tx1"/>
              </a:solidFill>
            </a:endParaRPr>
          </a:p>
          <a:p>
            <a:pPr marL="0" indent="0">
              <a:buNone/>
            </a:pPr>
            <a:r>
              <a:rPr lang="en-US" sz="1600" dirty="0">
                <a:solidFill>
                  <a:schemeClr val="tx1"/>
                </a:solidFill>
              </a:rPr>
              <a:t>7. The solution needs to be robust and flexible to respond to market trends or other insights in the future. </a:t>
            </a:r>
          </a:p>
        </p:txBody>
      </p:sp>
    </p:spTree>
    <p:extLst>
      <p:ext uri="{BB962C8B-B14F-4D97-AF65-F5344CB8AC3E}">
        <p14:creationId xmlns:p14="http://schemas.microsoft.com/office/powerpoint/2010/main" val="87026132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br>
              <a:rPr lang="en-US" dirty="0"/>
            </a:br>
            <a:endParaRPr lang="en-US" dirty="0"/>
          </a:p>
        </p:txBody>
      </p:sp>
      <p:sp>
        <p:nvSpPr>
          <p:cNvPr id="3" name="Content Placeholder 2"/>
          <p:cNvSpPr>
            <a:spLocks noGrp="1"/>
          </p:cNvSpPr>
          <p:nvPr>
            <p:ph type="body" sz="quarter" idx="10"/>
          </p:nvPr>
        </p:nvSpPr>
        <p:spPr>
          <a:xfrm>
            <a:off x="266920" y="1094243"/>
            <a:ext cx="11653523" cy="5109091"/>
          </a:xfrm>
        </p:spPr>
        <p:txBody>
          <a:bodyPr/>
          <a:lstStyle/>
          <a:p>
            <a:pPr marL="0" indent="0">
              <a:buNone/>
            </a:pPr>
            <a:r>
              <a:rPr lang="en-US" sz="2000" dirty="0"/>
              <a:t>1. Our customer experience is fine the way it is.  We currently have good reviews online.  Calls to the customer service line are answered quickly and effectively. Isn't there a better way to spend our limited resources of time and money?</a:t>
            </a:r>
          </a:p>
          <a:p>
            <a:pPr marL="0" indent="0">
              <a:buNone/>
            </a:pPr>
            <a:endParaRPr lang="en-US" sz="2000" dirty="0"/>
          </a:p>
          <a:p>
            <a:pPr marL="0" indent="0">
              <a:buNone/>
            </a:pPr>
            <a:r>
              <a:rPr lang="en-US" sz="2000" dirty="0"/>
              <a:t>2. Our customer loyalty is very high - it's why we are able to stay in business this long.  Will this hurt our customer loyalty or our brand image? </a:t>
            </a:r>
          </a:p>
          <a:p>
            <a:pPr marL="0" indent="0">
              <a:buNone/>
            </a:pPr>
            <a:endParaRPr lang="en-US" sz="2000" dirty="0"/>
          </a:p>
          <a:p>
            <a:pPr marL="0" indent="0">
              <a:buNone/>
            </a:pPr>
            <a:r>
              <a:rPr lang="en-US" sz="2000" dirty="0"/>
              <a:t>3. How do we ensure that the customer data we are tracking and keeping is not violating any privacy laws?  Our concern here is that if we are breached, we could be facing a very serious lawsuit.  </a:t>
            </a:r>
          </a:p>
          <a:p>
            <a:pPr marL="0" indent="0">
              <a:buNone/>
            </a:pPr>
            <a:endParaRPr lang="en-US" sz="2000" dirty="0"/>
          </a:p>
          <a:p>
            <a:pPr marL="0" indent="0">
              <a:buNone/>
            </a:pPr>
            <a:r>
              <a:rPr lang="en-US" sz="2000" dirty="0"/>
              <a:t>4. How will using this solution provide the ability to offer products a customer might like?  I am certain that our retail workers know their customers better than any algorithm ever could.</a:t>
            </a:r>
          </a:p>
          <a:p>
            <a:pPr marL="0" indent="0">
              <a:buNone/>
            </a:pPr>
            <a:endParaRPr lang="en-US" sz="2000" dirty="0"/>
          </a:p>
          <a:p>
            <a:pPr marL="0" indent="0">
              <a:buNone/>
            </a:pPr>
            <a:r>
              <a:rPr lang="en-US" sz="2000" dirty="0"/>
              <a:t>5. It is hard to believe that the insights generated by this solution will be able to provide better marketing campaign ideas and targets than our seasoned marketing team that knows who our customers are and what they like. </a:t>
            </a:r>
          </a:p>
        </p:txBody>
      </p:sp>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D554AE-A779-4F9C-BEDD-75A95233F17E}"/>
              </a:ext>
            </a:extLst>
          </p:cNvPr>
          <p:cNvSpPr>
            <a:spLocks noGrp="1"/>
          </p:cNvSpPr>
          <p:nvPr>
            <p:ph type="title"/>
          </p:nvPr>
        </p:nvSpPr>
        <p:spPr/>
        <p:txBody>
          <a:bodyPr/>
          <a:lstStyle/>
          <a:p>
            <a:r>
              <a:rPr lang="en-US" dirty="0"/>
              <a:t>Common scenario</a:t>
            </a:r>
          </a:p>
        </p:txBody>
      </p:sp>
      <p:pic>
        <p:nvPicPr>
          <p:cNvPr id="6" name="Picture 5">
            <a:extLst>
              <a:ext uri="{FF2B5EF4-FFF2-40B4-BE49-F238E27FC236}">
                <a16:creationId xmlns:a16="http://schemas.microsoft.com/office/drawing/2014/main" id="{D7786648-77FA-44FF-884E-6CC82CD338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6255" y="1189176"/>
            <a:ext cx="9059489" cy="5170157"/>
          </a:xfrm>
          <a:prstGeom prst="rect">
            <a:avLst/>
          </a:prstGeom>
        </p:spPr>
      </p:pic>
      <p:sp>
        <p:nvSpPr>
          <p:cNvPr id="9" name="Text Placeholder 8">
            <a:extLst>
              <a:ext uri="{FF2B5EF4-FFF2-40B4-BE49-F238E27FC236}">
                <a16:creationId xmlns:a16="http://schemas.microsoft.com/office/drawing/2014/main" id="{CA233557-E701-416D-8F87-8CF157724551}"/>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87022890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620826517"/>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digital Whiteboard.</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Whiteboard.</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727722"/>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0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0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a:t>Personalization</a:t>
            </a:r>
            <a:endParaRPr lang="en-US" dirty="0"/>
          </a:p>
        </p:txBody>
      </p:sp>
      <p:sp>
        <p:nvSpPr>
          <p:cNvPr id="3" name="Content Placeholder 2"/>
          <p:cNvSpPr>
            <a:spLocks noGrp="1"/>
          </p:cNvSpPr>
          <p:nvPr>
            <p:ph type="body" sz="quarter" idx="12"/>
          </p:nvPr>
        </p:nvSpPr>
        <p:spPr/>
        <p:txBody>
          <a:bodyPr/>
          <a:lstStyle/>
          <a:p>
            <a:r>
              <a:rPr lang="en-US" sz="3600" dirty="0">
                <a:latin typeface="+mn-lt"/>
              </a:rPr>
              <a:t>Whiteboard Design Session – Preferred Solution</a:t>
            </a:r>
          </a:p>
        </p:txBody>
      </p:sp>
    </p:spTree>
    <p:extLst>
      <p:ext uri="{BB962C8B-B14F-4D97-AF65-F5344CB8AC3E}">
        <p14:creationId xmlns:p14="http://schemas.microsoft.com/office/powerpoint/2010/main" val="2895972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High Level Architecture</a:t>
            </a:r>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864426"/>
            <a:ext cx="11653523" cy="3442866"/>
          </a:xfrm>
        </p:spPr>
        <p:txBody>
          <a:bodyPr/>
          <a:lstStyle/>
          <a:p>
            <a:pPr marL="571500" indent="-571500">
              <a:buFont typeface="Arial" panose="020B0604020202020204" pitchFamily="34" charset="0"/>
              <a:buChar char="•"/>
            </a:pPr>
            <a:r>
              <a:rPr lang="en-US" dirty="0"/>
              <a:t>Overall, the solution will need to integrate data from the users at the e-commerce store and other sources into an event hub to ingest the streaming data.  Then analytics will be used in combination with machine learning and offer logic to produce customized user offerings and dashboards.</a:t>
            </a: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B951B-5ACD-4504-A5F9-DF2861C234D6}"/>
              </a:ext>
            </a:extLst>
          </p:cNvPr>
          <p:cNvSpPr>
            <a:spLocks noGrp="1"/>
          </p:cNvSpPr>
          <p:nvPr>
            <p:ph type="title"/>
          </p:nvPr>
        </p:nvSpPr>
        <p:spPr/>
        <p:txBody>
          <a:bodyPr/>
          <a:lstStyle/>
          <a:p>
            <a:r>
              <a:rPr lang="en-US" dirty="0"/>
              <a:t>Data Ingestion</a:t>
            </a:r>
          </a:p>
        </p:txBody>
      </p:sp>
      <p:sp>
        <p:nvSpPr>
          <p:cNvPr id="3" name="Text Placeholder 2">
            <a:extLst>
              <a:ext uri="{FF2B5EF4-FFF2-40B4-BE49-F238E27FC236}">
                <a16:creationId xmlns:a16="http://schemas.microsoft.com/office/drawing/2014/main" id="{F28AB8FE-88A6-41B2-8E26-8C53C60BA66F}"/>
              </a:ext>
            </a:extLst>
          </p:cNvPr>
          <p:cNvSpPr>
            <a:spLocks noGrp="1"/>
          </p:cNvSpPr>
          <p:nvPr>
            <p:ph type="body" sz="quarter" idx="10"/>
          </p:nvPr>
        </p:nvSpPr>
        <p:spPr>
          <a:xfrm>
            <a:off x="269238" y="1748540"/>
            <a:ext cx="11653523" cy="1680460"/>
          </a:xfrm>
        </p:spPr>
        <p:txBody>
          <a:bodyPr/>
          <a:lstStyle/>
          <a:p>
            <a:pPr marL="571500" indent="-571500">
              <a:buFont typeface="Arial" panose="020B0604020202020204" pitchFamily="34" charset="0"/>
              <a:buChar char="•"/>
            </a:pPr>
            <a:r>
              <a:rPr lang="en-US" sz="3600" dirty="0"/>
              <a:t>For this solution, the ingestion of data will happen with the event hub capturing data from various streaming sources, and then filtered by Azure Stream analytics.</a:t>
            </a:r>
          </a:p>
        </p:txBody>
      </p:sp>
    </p:spTree>
    <p:extLst>
      <p:ext uri="{BB962C8B-B14F-4D97-AF65-F5344CB8AC3E}">
        <p14:creationId xmlns:p14="http://schemas.microsoft.com/office/powerpoint/2010/main" val="299984642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53E869-1CFB-4F90-B43E-EA7D305F112E}"/>
              </a:ext>
            </a:extLst>
          </p:cNvPr>
          <p:cNvSpPr>
            <a:spLocks noGrp="1"/>
          </p:cNvSpPr>
          <p:nvPr>
            <p:ph type="title"/>
          </p:nvPr>
        </p:nvSpPr>
        <p:spPr/>
        <p:txBody>
          <a:bodyPr/>
          <a:lstStyle/>
          <a:p>
            <a:r>
              <a:rPr lang="en-US" dirty="0"/>
              <a:t>Data Pipeline Processing</a:t>
            </a:r>
          </a:p>
        </p:txBody>
      </p:sp>
      <p:sp>
        <p:nvSpPr>
          <p:cNvPr id="2" name="Text Placeholder 1">
            <a:extLst>
              <a:ext uri="{FF2B5EF4-FFF2-40B4-BE49-F238E27FC236}">
                <a16:creationId xmlns:a16="http://schemas.microsoft.com/office/drawing/2014/main" id="{15B14FED-AE72-4B20-8323-B0F29C965CB6}"/>
              </a:ext>
            </a:extLst>
          </p:cNvPr>
          <p:cNvSpPr>
            <a:spLocks noGrp="1"/>
          </p:cNvSpPr>
          <p:nvPr>
            <p:ph type="body" sz="quarter" idx="10"/>
          </p:nvPr>
        </p:nvSpPr>
        <p:spPr>
          <a:xfrm>
            <a:off x="269240" y="1836291"/>
            <a:ext cx="11653523" cy="2400657"/>
          </a:xfrm>
        </p:spPr>
        <p:txBody>
          <a:bodyPr/>
          <a:lstStyle/>
          <a:p>
            <a:r>
              <a:rPr lang="en-US" sz="3200" dirty="0"/>
              <a:t>For this solution, data will be filtered by Azure Stream analytics and utilize pre-built models within Azure Machine Learning for determining product affinity.  These models can then utilize Logic Apps to create a workflow to present recommendations based on specific personas. </a:t>
            </a:r>
            <a:endParaRPr lang="en-US" sz="4000" dirty="0"/>
          </a:p>
        </p:txBody>
      </p:sp>
    </p:spTree>
    <p:extLst>
      <p:ext uri="{BB962C8B-B14F-4D97-AF65-F5344CB8AC3E}">
        <p14:creationId xmlns:p14="http://schemas.microsoft.com/office/powerpoint/2010/main" val="204511502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8080" y="1022556"/>
            <a:ext cx="11655840" cy="4173450"/>
          </a:xfrm>
          <a:prstGeom prst="rect">
            <a:avLst/>
          </a:prstGeom>
          <a:noFill/>
        </p:spPr>
        <p:txBody>
          <a:bodyPr wrap="square" lIns="182880" tIns="146304" rIns="182880" bIns="146304" rtlCol="0">
            <a:spAutoFit/>
          </a:bodyPr>
          <a:lstStyle/>
          <a:p>
            <a:r>
              <a:rPr lang="en-US" sz="2800" dirty="0"/>
              <a:t>In the whiteboard design session, you will work in groups to design a solution that should provide a vision that allows the audience (the Chief Marketing Officer, Chief Digital Officer, the Chief Data Officer, and the Customer Experience Manager) to understand how using this solution will give the information that is needed to deliver </a:t>
            </a:r>
            <a:r>
              <a:rPr lang="en-US" sz="2800"/>
              <a:t>a personalization solution.</a:t>
            </a:r>
            <a:endParaRPr lang="en-US" sz="2800" dirty="0"/>
          </a:p>
          <a:p>
            <a:endParaRPr lang="en-US" sz="2800" dirty="0"/>
          </a:p>
          <a:p>
            <a:r>
              <a:rPr lang="en-US" sz="2800" dirty="0"/>
              <a:t>At the end of the whiteboard design session, you will be better able to design a solution that leverages various application and data services within Azure for an end-to-end architecture for Personalization.</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840873"/>
            <a:ext cx="10956251" cy="1680460"/>
          </a:xfrm>
        </p:spPr>
        <p:txBody>
          <a:bodyPr/>
          <a:lstStyle/>
          <a:p>
            <a:r>
              <a:rPr lang="en-US" sz="3600" dirty="0"/>
              <a:t>The dashboards for this solution should allow the marketing team to make sure that personalized recommendations are driving results.</a:t>
            </a:r>
            <a:endParaRPr lang="en-US" sz="2800" dirty="0"/>
          </a:p>
        </p:txBody>
      </p:sp>
      <p:sp>
        <p:nvSpPr>
          <p:cNvPr id="2" name="Title 1"/>
          <p:cNvSpPr>
            <a:spLocks noGrp="1"/>
          </p:cNvSpPr>
          <p:nvPr>
            <p:ph type="title"/>
          </p:nvPr>
        </p:nvSpPr>
        <p:spPr/>
        <p:txBody>
          <a:bodyPr/>
          <a:lstStyle/>
          <a:p>
            <a:r>
              <a:rPr lang="en-US" dirty="0"/>
              <a:t>Dashboards and Reporting</a:t>
            </a:r>
          </a:p>
        </p:txBody>
      </p:sp>
    </p:spTree>
    <p:extLst>
      <p:ext uri="{BB962C8B-B14F-4D97-AF65-F5344CB8AC3E}">
        <p14:creationId xmlns:p14="http://schemas.microsoft.com/office/powerpoint/2010/main" val="1225692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DFDFE1-765A-4E22-ADC9-34AD180AE7A2}"/>
              </a:ext>
            </a:extLst>
          </p:cNvPr>
          <p:cNvSpPr>
            <a:spLocks noGrp="1"/>
          </p:cNvSpPr>
          <p:nvPr>
            <p:ph type="body" sz="quarter" idx="10"/>
          </p:nvPr>
        </p:nvSpPr>
        <p:spPr>
          <a:xfrm>
            <a:off x="269239" y="1189177"/>
            <a:ext cx="11653523" cy="2356799"/>
          </a:xfrm>
        </p:spPr>
        <p:txBody>
          <a:bodyPr/>
          <a:lstStyle/>
          <a:p>
            <a:r>
              <a:rPr lang="en-US" dirty="0"/>
              <a:t>In addition to all of the tools to make the solution work, this solution must be implemented with governance and privacy of the user at the forefront of all of the data efforts. </a:t>
            </a:r>
          </a:p>
        </p:txBody>
      </p:sp>
      <p:sp>
        <p:nvSpPr>
          <p:cNvPr id="3" name="Title 2">
            <a:extLst>
              <a:ext uri="{FF2B5EF4-FFF2-40B4-BE49-F238E27FC236}">
                <a16:creationId xmlns:a16="http://schemas.microsoft.com/office/drawing/2014/main" id="{440CCE3A-EE75-4938-8363-F5EEC73AF50F}"/>
              </a:ext>
            </a:extLst>
          </p:cNvPr>
          <p:cNvSpPr>
            <a:spLocks noGrp="1"/>
          </p:cNvSpPr>
          <p:nvPr>
            <p:ph type="title"/>
          </p:nvPr>
        </p:nvSpPr>
        <p:spPr/>
        <p:txBody>
          <a:bodyPr/>
          <a:lstStyle/>
          <a:p>
            <a:r>
              <a:rPr lang="en-US" dirty="0"/>
              <a:t>Governance and Policy</a:t>
            </a:r>
          </a:p>
        </p:txBody>
      </p:sp>
    </p:spTree>
    <p:extLst>
      <p:ext uri="{BB962C8B-B14F-4D97-AF65-F5344CB8AC3E}">
        <p14:creationId xmlns:p14="http://schemas.microsoft.com/office/powerpoint/2010/main" val="320859164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2FFD458-FB02-4BDF-BC7D-9D46A0CD9036}"/>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9F537C05-74A5-4B37-9125-D924C218BF67}"/>
              </a:ext>
            </a:extLst>
          </p:cNvPr>
          <p:cNvSpPr>
            <a:spLocks noGrp="1"/>
          </p:cNvSpPr>
          <p:nvPr>
            <p:ph type="title"/>
          </p:nvPr>
        </p:nvSpPr>
        <p:spPr/>
        <p:txBody>
          <a:bodyPr/>
          <a:lstStyle/>
          <a:p>
            <a:r>
              <a:rPr lang="en-US" dirty="0"/>
              <a:t>Preferred Solution Architecture diagram</a:t>
            </a:r>
          </a:p>
        </p:txBody>
      </p:sp>
      <p:pic>
        <p:nvPicPr>
          <p:cNvPr id="7" name="Picture 6" descr="Diagram&#10;&#10;Description automatically generated">
            <a:extLst>
              <a:ext uri="{FF2B5EF4-FFF2-40B4-BE49-F238E27FC236}">
                <a16:creationId xmlns:a16="http://schemas.microsoft.com/office/drawing/2014/main" id="{B962A434-D612-4756-9549-DD1799340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7387" y="1007598"/>
            <a:ext cx="8277225" cy="5715000"/>
          </a:xfrm>
          <a:prstGeom prst="rect">
            <a:avLst/>
          </a:prstGeom>
        </p:spPr>
      </p:pic>
    </p:spTree>
    <p:extLst>
      <p:ext uri="{BB962C8B-B14F-4D97-AF65-F5344CB8AC3E}">
        <p14:creationId xmlns:p14="http://schemas.microsoft.com/office/powerpoint/2010/main" val="305808722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#1</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3894452"/>
          </a:xfrm>
        </p:spPr>
        <p:txBody>
          <a:bodyPr>
            <a:noAutofit/>
          </a:body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Objection</a:t>
            </a:r>
            <a:endParaRPr kumimoji="0" lang="en-US" sz="2400" b="0" i="0" u="none" strike="noStrike" kern="1200" cap="none" spc="0" normalizeH="0" baseline="0" noProof="0" dirty="0">
              <a:ln>
                <a:noFill/>
              </a:ln>
              <a:solidFill>
                <a:srgbClr val="FFFFFF"/>
              </a:solidFill>
              <a:effectLst/>
              <a:uLnTx/>
              <a:uFillTx/>
              <a:latin typeface="Segoe UI Light"/>
              <a:ea typeface="+mn-ea"/>
              <a:cs typeface="+mn-cs"/>
            </a:endParaRPr>
          </a:p>
          <a:p>
            <a:pPr marL="0" lvl="0" indent="0">
              <a:buNone/>
            </a:pPr>
            <a:r>
              <a:rPr lang="en-US" sz="2800" dirty="0">
                <a:solidFill>
                  <a:schemeClr val="tx1"/>
                </a:solidFill>
              </a:rPr>
              <a:t>Our customer experience is fine the way it is.  We currently have good reviews online.  Calls to the customer service line are answered quickly and effectively. Isn't there a better way to spend our limited resources of time and money?</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Potential answer</a:t>
            </a:r>
          </a:p>
          <a:p>
            <a:pPr marL="0" lvl="0" indent="0">
              <a:buNone/>
            </a:pPr>
            <a:r>
              <a:rPr lang="en-US" sz="2800" dirty="0">
                <a:solidFill>
                  <a:schemeClr val="tx1"/>
                </a:solidFill>
              </a:rPr>
              <a:t>While you may currently have effective customer service, implementing this solution will allow your customer service reps to interact with your customers as if they know each other on a first-name basis.  The situation will go from "a customer is calling" to "Jim is calling.  Jim just purchased these products and has shown interest in these products.  This is Jim's third call in the last week, and here is a log of Jim's last three calls."</a:t>
            </a:r>
            <a:endParaRPr lang="en-US" sz="2400" dirty="0">
              <a:solidFill>
                <a:schemeClr val="tx1"/>
              </a:solidFill>
              <a:latin typeface="+mn-lt"/>
            </a:endParaRPr>
          </a:p>
        </p:txBody>
      </p:sp>
    </p:spTree>
    <p:extLst>
      <p:ext uri="{BB962C8B-B14F-4D97-AF65-F5344CB8AC3E}">
        <p14:creationId xmlns:p14="http://schemas.microsoft.com/office/powerpoint/2010/main" val="2227663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2052030"/>
          </a:xfrm>
        </p:spPr>
        <p:txBody>
          <a:bodyPr>
            <a:noAutofit/>
          </a:bodyPr>
          <a:lstStyle/>
          <a:p>
            <a:pPr marL="0" lvl="0" indent="0">
              <a:buNone/>
            </a:pPr>
            <a:r>
              <a:rPr lang="en-US" sz="3600" dirty="0">
                <a:solidFill>
                  <a:schemeClr val="tx1"/>
                </a:solidFill>
              </a:rPr>
              <a:t>Objection</a:t>
            </a:r>
            <a:endParaRPr lang="en-US" sz="2400" dirty="0">
              <a:solidFill>
                <a:schemeClr val="tx1"/>
              </a:solidFill>
            </a:endParaRPr>
          </a:p>
          <a:p>
            <a:pPr marL="0" indent="0">
              <a:spcBef>
                <a:spcPts val="2400"/>
              </a:spcBef>
              <a:buNone/>
            </a:pPr>
            <a:r>
              <a:rPr lang="en-US" sz="2400" dirty="0"/>
              <a:t>Our customer loyalty is very high - it's why we are able to stay in business this long.  Will this hurt our customer loyalty or our brand image? </a:t>
            </a:r>
          </a:p>
          <a:p>
            <a:pPr marL="0" indent="0">
              <a:spcBef>
                <a:spcPts val="2400"/>
              </a:spcBef>
              <a:buNone/>
            </a:pPr>
            <a:endParaRPr lang="en-US" sz="2000" dirty="0">
              <a:solidFill>
                <a:schemeClr val="tx1"/>
              </a:solidFill>
            </a:endParaRPr>
          </a:p>
          <a:p>
            <a:pPr marL="0" lvl="0" indent="0">
              <a:buNone/>
            </a:pPr>
            <a:r>
              <a:rPr lang="en-US" sz="3600" dirty="0">
                <a:solidFill>
                  <a:schemeClr val="tx1"/>
                </a:solidFill>
              </a:rPr>
              <a:t>Potential answer</a:t>
            </a:r>
          </a:p>
          <a:p>
            <a:pPr marL="0" lvl="0" indent="0">
              <a:buNone/>
            </a:pPr>
            <a:endParaRPr lang="en-US" sz="2000" dirty="0"/>
          </a:p>
          <a:p>
            <a:pPr marL="0" lvl="0" indent="0">
              <a:buNone/>
            </a:pPr>
            <a:r>
              <a:rPr lang="en-US" sz="2400" dirty="0"/>
              <a:t>You will not lose your loyal customers by implementing these changes.  It can be anticipated that your loyal customers will be even more pleased with the new solutions, and you will gain more loyal customers while reducing your customer churn.</a:t>
            </a:r>
            <a:endParaRPr lang="en-US" sz="2400" dirty="0">
              <a:solidFill>
                <a:schemeClr val="tx1"/>
              </a:solidFill>
              <a:latin typeface="+mn-lt"/>
            </a:endParaRPr>
          </a:p>
        </p:txBody>
      </p:sp>
    </p:spTree>
    <p:extLst>
      <p:ext uri="{BB962C8B-B14F-4D97-AF65-F5344CB8AC3E}">
        <p14:creationId xmlns:p14="http://schemas.microsoft.com/office/powerpoint/2010/main" val="3181487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lvl="0" indent="0">
              <a:buNone/>
            </a:pPr>
            <a:r>
              <a:rPr lang="en-US" sz="3600" dirty="0">
                <a:solidFill>
                  <a:schemeClr val="tx1"/>
                </a:solidFill>
              </a:rPr>
              <a:t>Objection</a:t>
            </a:r>
          </a:p>
          <a:p>
            <a:pPr marL="0" indent="0">
              <a:spcBef>
                <a:spcPts val="2400"/>
              </a:spcBef>
              <a:buNone/>
            </a:pPr>
            <a:r>
              <a:rPr lang="en-US" sz="2400" dirty="0"/>
              <a:t>How do we ensure that the customer data we are tracking and keeping is not violating any privacy laws?  Our concern here is that if we are breached, we could be facing a very serious lawsuit. </a:t>
            </a:r>
          </a:p>
          <a:p>
            <a:pPr marL="0" indent="0">
              <a:spcBef>
                <a:spcPts val="2400"/>
              </a:spcBef>
              <a:buNone/>
            </a:pPr>
            <a:endParaRPr lang="en-US" sz="2000" b="1" dirty="0">
              <a:solidFill>
                <a:schemeClr val="tx1"/>
              </a:solidFill>
            </a:endParaRPr>
          </a:p>
          <a:p>
            <a:pPr marL="0" lvl="0" indent="0">
              <a:buNone/>
            </a:pPr>
            <a:r>
              <a:rPr lang="en-US" sz="3600" dirty="0">
                <a:solidFill>
                  <a:schemeClr val="tx1"/>
                </a:solidFill>
              </a:rPr>
              <a:t>Potential answer</a:t>
            </a:r>
          </a:p>
          <a:p>
            <a:pPr marL="0" lvl="0" indent="0">
              <a:buNone/>
            </a:pPr>
            <a:endParaRPr lang="en-US" sz="2000" dirty="0"/>
          </a:p>
          <a:p>
            <a:pPr marL="0" lvl="0" indent="0">
              <a:buNone/>
            </a:pPr>
            <a:r>
              <a:rPr lang="en-US" sz="2400" dirty="0"/>
              <a:t>This is an important concern.  By using Azure governance and implementing governance in your solutions, you can be assured that you are taking the appropriate actions to protect customer data and prevent any potential lawsuits from having merit against your company.</a:t>
            </a:r>
            <a:endParaRPr lang="en-US" sz="2400" dirty="0">
              <a:solidFill>
                <a:schemeClr val="tx1"/>
              </a:solidFill>
              <a:latin typeface="+mn-lt"/>
            </a:endParaRPr>
          </a:p>
        </p:txBody>
      </p:sp>
    </p:spTree>
    <p:extLst>
      <p:ext uri="{BB962C8B-B14F-4D97-AF65-F5344CB8AC3E}">
        <p14:creationId xmlns:p14="http://schemas.microsoft.com/office/powerpoint/2010/main" val="3234287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lvl="0" indent="0">
              <a:buNone/>
            </a:pPr>
            <a:r>
              <a:rPr lang="en-US" sz="3600" dirty="0">
                <a:solidFill>
                  <a:schemeClr val="tx1"/>
                </a:solidFill>
              </a:rPr>
              <a:t>Objection</a:t>
            </a:r>
          </a:p>
          <a:p>
            <a:pPr marL="0" indent="0">
              <a:spcBef>
                <a:spcPts val="2400"/>
              </a:spcBef>
              <a:buNone/>
            </a:pPr>
            <a:r>
              <a:rPr lang="en-US" sz="2400" dirty="0"/>
              <a:t>How will using this solution provide the ability to offer products a customer might like?  I am certain that our retail workers know their customers better than any algorithm ever could.</a:t>
            </a:r>
          </a:p>
          <a:p>
            <a:pPr marL="0" indent="0">
              <a:spcBef>
                <a:spcPts val="2400"/>
              </a:spcBef>
              <a:buNone/>
            </a:pPr>
            <a:endParaRPr lang="en-US" sz="2000" b="1" dirty="0">
              <a:solidFill>
                <a:schemeClr val="tx1"/>
              </a:solidFill>
            </a:endParaRPr>
          </a:p>
          <a:p>
            <a:pPr marL="0" lvl="0" indent="0">
              <a:buNone/>
            </a:pPr>
            <a:r>
              <a:rPr lang="en-US" sz="3600" dirty="0">
                <a:solidFill>
                  <a:schemeClr val="tx1"/>
                </a:solidFill>
              </a:rPr>
              <a:t>Potential answer</a:t>
            </a:r>
          </a:p>
          <a:p>
            <a:pPr marL="0" lvl="0" indent="0">
              <a:buNone/>
            </a:pPr>
            <a:endParaRPr lang="en-US" sz="2000" dirty="0"/>
          </a:p>
          <a:p>
            <a:pPr marL="0" lvl="0" indent="0">
              <a:buNone/>
            </a:pPr>
            <a:r>
              <a:rPr lang="en-US" sz="2400" dirty="0"/>
              <a:t>While a few of your customers and workers may have great relationships (that's awesome), even your best retail work likely doesn't know all of their customers and certainly doesn't know all of any customer's search history and habits.  This solution will be able to use the data from analytics and machine learning to garner insights even your best retail workers could not have foreseen.</a:t>
            </a:r>
            <a:endParaRPr lang="en-US" sz="2400" dirty="0">
              <a:solidFill>
                <a:schemeClr val="tx1"/>
              </a:solidFill>
              <a:latin typeface="+mn-lt"/>
            </a:endParaRPr>
          </a:p>
        </p:txBody>
      </p:sp>
    </p:spTree>
    <p:extLst>
      <p:ext uri="{BB962C8B-B14F-4D97-AF65-F5344CB8AC3E}">
        <p14:creationId xmlns:p14="http://schemas.microsoft.com/office/powerpoint/2010/main" val="3151915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#5</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976233"/>
            <a:ext cx="11452357" cy="1779491"/>
          </a:xfrm>
        </p:spPr>
        <p:txBody>
          <a:bodyPr>
            <a:noAutofit/>
          </a:bodyPr>
          <a:lstStyle/>
          <a:p>
            <a:pPr marL="0" lvl="0" indent="0">
              <a:buNone/>
            </a:pPr>
            <a:r>
              <a:rPr lang="en-US" sz="2800" dirty="0">
                <a:solidFill>
                  <a:schemeClr val="tx1"/>
                </a:solidFill>
              </a:rPr>
              <a:t>Objection</a:t>
            </a:r>
          </a:p>
          <a:p>
            <a:pPr marL="0" indent="0">
              <a:buNone/>
            </a:pPr>
            <a:endParaRPr lang="en-US" sz="2000" dirty="0"/>
          </a:p>
          <a:p>
            <a:pPr marL="0" indent="0">
              <a:buNone/>
            </a:pPr>
            <a:r>
              <a:rPr lang="en-US" sz="2400" dirty="0"/>
              <a:t>It is hard to believe that the insights generated by this solution will be able to provide better marketing campaign ideas and targets than our seasoned marketing team that knows who our customers are and what they like.</a:t>
            </a:r>
          </a:p>
          <a:p>
            <a:pPr marL="0" indent="0">
              <a:buNone/>
            </a:pPr>
            <a:endParaRPr lang="en-US" sz="2800" dirty="0">
              <a:solidFill>
                <a:schemeClr val="tx1"/>
              </a:solidFill>
            </a:endParaRPr>
          </a:p>
          <a:p>
            <a:pPr marL="0" indent="0">
              <a:buNone/>
            </a:pPr>
            <a:r>
              <a:rPr lang="en-US" sz="2800" dirty="0">
                <a:solidFill>
                  <a:schemeClr val="tx1"/>
                </a:solidFill>
              </a:rPr>
              <a:t>Potential answer</a:t>
            </a:r>
          </a:p>
          <a:p>
            <a:pPr marL="0" indent="0">
              <a:buNone/>
            </a:pPr>
            <a:endParaRPr lang="en-US" sz="2000" dirty="0"/>
          </a:p>
          <a:p>
            <a:pPr marL="0" indent="0">
              <a:buNone/>
            </a:pPr>
            <a:r>
              <a:rPr lang="en-US" sz="2400" dirty="0"/>
              <a:t>This is similar to the previous objection, only this is interesting because it assumes that a human marketer has a better idea of how to present the data in the right way to the right people.  Again, the marketer does have valuable insight into what works, and they can use the data to help make decisions.  With machine learning and massive amounts of data, the system will aid the marketer to ensure that all possible avenues are explored to maximize ROI. </a:t>
            </a: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F2759A-EFD9-4BB3-8348-EE594B8EB149}"/>
              </a:ext>
            </a:extLst>
          </p:cNvPr>
          <p:cNvSpPr>
            <a:spLocks noGrp="1"/>
          </p:cNvSpPr>
          <p:nvPr>
            <p:ph type="title"/>
          </p:nvPr>
        </p:nvSpPr>
        <p:spPr/>
        <p:txBody>
          <a:bodyPr/>
          <a:lstStyle/>
          <a:p>
            <a:r>
              <a:rPr lang="en-US" dirty="0"/>
              <a:t>Customer Quote</a:t>
            </a:r>
          </a:p>
        </p:txBody>
      </p:sp>
      <p:sp>
        <p:nvSpPr>
          <p:cNvPr id="2" name="Text Placeholder 1">
            <a:extLst>
              <a:ext uri="{FF2B5EF4-FFF2-40B4-BE49-F238E27FC236}">
                <a16:creationId xmlns:a16="http://schemas.microsoft.com/office/drawing/2014/main" id="{941301B7-C7C3-473A-A9AF-0C254CF48ECE}"/>
              </a:ext>
            </a:extLst>
          </p:cNvPr>
          <p:cNvSpPr>
            <a:spLocks noGrp="1"/>
          </p:cNvSpPr>
          <p:nvPr>
            <p:ph type="body" sz="quarter" idx="10"/>
          </p:nvPr>
        </p:nvSpPr>
        <p:spPr>
          <a:xfrm>
            <a:off x="269239" y="1189177"/>
            <a:ext cx="11653523" cy="4370427"/>
          </a:xfrm>
        </p:spPr>
        <p:txBody>
          <a:bodyPr/>
          <a:lstStyle/>
          <a:p>
            <a:pPr marL="0" indent="0">
              <a:buNone/>
            </a:pPr>
            <a:r>
              <a:rPr lang="en-US" sz="3200" dirty="0"/>
              <a:t>"We are so pleased with the results offered through the provided solution.  We have truly achieved a 360 degree view of our customers.  We now have the ability to get feedback from the users and the ability to offer a more customized shopping experience.  Our loyal customer base has increased two-fold since this solution has been implemented, and our customer churn is greatly reduced."</a:t>
            </a:r>
          </a:p>
          <a:p>
            <a:pPr marL="0" indent="0">
              <a:buNone/>
            </a:pPr>
            <a:endParaRPr lang="en-US" sz="3200" dirty="0"/>
          </a:p>
          <a:p>
            <a:pPr marL="0" indent="0">
              <a:buNone/>
            </a:pPr>
            <a:r>
              <a:rPr lang="en-US" sz="3200"/>
              <a:t>- Guy Information, CIO, Parts Unlimited Retail</a:t>
            </a:r>
            <a:endParaRPr lang="en-US" dirty="0"/>
          </a:p>
        </p:txBody>
      </p:sp>
    </p:spTree>
    <p:extLst>
      <p:ext uri="{BB962C8B-B14F-4D97-AF65-F5344CB8AC3E}">
        <p14:creationId xmlns:p14="http://schemas.microsoft.com/office/powerpoint/2010/main" val="111961414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abstract</a:t>
            </a:r>
            <a:br>
              <a:rPr lang="en-US" dirty="0"/>
            </a:br>
            <a:endParaRPr lang="en-US" dirty="0"/>
          </a:p>
        </p:txBody>
      </p:sp>
      <p:sp>
        <p:nvSpPr>
          <p:cNvPr id="3" name="Content Placeholder 2"/>
          <p:cNvSpPr>
            <a:spLocks noGrp="1"/>
          </p:cNvSpPr>
          <p:nvPr>
            <p:ph type="body" sz="quarter" idx="10"/>
          </p:nvPr>
        </p:nvSpPr>
        <p:spPr>
          <a:xfrm>
            <a:off x="269239" y="1189177"/>
            <a:ext cx="11653523" cy="5109091"/>
          </a:xfrm>
        </p:spPr>
        <p:txBody>
          <a:bodyPr/>
          <a:lstStyle/>
          <a:p>
            <a:pPr marL="0" lvl="0" indent="0">
              <a:buNone/>
            </a:pPr>
            <a:r>
              <a:rPr lang="en-US" sz="2000" dirty="0">
                <a:latin typeface="Segoe UI Semibold" panose="020B0702040204020203" pitchFamily="34" charset="0"/>
                <a:cs typeface="Segoe UI Semibold" panose="020B0702040204020203" pitchFamily="34" charset="0"/>
              </a:rPr>
              <a:t>Parts Unlimited, a subsidiary of </a:t>
            </a:r>
            <a:r>
              <a:rPr lang="en-US" sz="2000" dirty="0" err="1">
                <a:latin typeface="Segoe UI Semibold" panose="020B0702040204020203" pitchFamily="34" charset="0"/>
                <a:cs typeface="Segoe UI Semibold" panose="020B0702040204020203" pitchFamily="34" charset="0"/>
              </a:rPr>
              <a:t>Fabrikam</a:t>
            </a:r>
            <a:r>
              <a:rPr lang="en-US" sz="2000" dirty="0">
                <a:latin typeface="Segoe UI Semibold" panose="020B0702040204020203" pitchFamily="34" charset="0"/>
                <a:cs typeface="Segoe UI Semibold" panose="020B0702040204020203" pitchFamily="34" charset="0"/>
              </a:rPr>
              <a:t> Retail INC., has been feeling some pain and would like your help to redesign and implement some new solutions to be able to better compete in the current marketplace.  Among the main problems that Parts Unlimited is facing are </a:t>
            </a:r>
          </a:p>
          <a:p>
            <a:pPr marL="0" lvl="0" indent="0">
              <a:buNone/>
            </a:pPr>
            <a:endParaRPr lang="en-US" sz="2000" dirty="0">
              <a:latin typeface="Segoe UI Semibold" panose="020B0702040204020203" pitchFamily="34" charset="0"/>
              <a:cs typeface="Segoe UI Semibold" panose="020B0702040204020203" pitchFamily="34" charset="0"/>
            </a:endParaRPr>
          </a:p>
          <a:p>
            <a:pPr marL="0" lvl="0" indent="0">
              <a:buNone/>
            </a:pPr>
            <a:r>
              <a:rPr lang="en-US" sz="2000" dirty="0">
                <a:latin typeface="Segoe UI Semibold" panose="020B0702040204020203" pitchFamily="34" charset="0"/>
                <a:cs typeface="Segoe UI Semibold" panose="020B0702040204020203" pitchFamily="34" charset="0"/>
              </a:rPr>
              <a:t>*   Lack of connection between online and in-store data leading to an inability to provide a selection optimization that is tailored to a specific customer</a:t>
            </a:r>
          </a:p>
          <a:p>
            <a:pPr marL="0" lvl="0" indent="0">
              <a:buNone/>
            </a:pPr>
            <a:r>
              <a:rPr lang="en-US" sz="2000" dirty="0">
                <a:latin typeface="Segoe UI Semibold" panose="020B0702040204020203" pitchFamily="34" charset="0"/>
                <a:cs typeface="Segoe UI Semibold" panose="020B0702040204020203" pitchFamily="34" charset="0"/>
              </a:rPr>
              <a:t>*   Inconsistent pricing, promotion, product availability, and fulfillment strategies exist across their various channels</a:t>
            </a:r>
          </a:p>
          <a:p>
            <a:pPr marL="0" lvl="0" indent="0">
              <a:buNone/>
            </a:pPr>
            <a:r>
              <a:rPr lang="en-US" sz="2000" dirty="0">
                <a:latin typeface="Segoe UI Semibold" panose="020B0702040204020203" pitchFamily="34" charset="0"/>
                <a:cs typeface="Segoe UI Semibold" panose="020B0702040204020203" pitchFamily="34" charset="0"/>
              </a:rPr>
              <a:t>*   Customers are not completing orders due to redundant steps in the shopping journey, and encountering irrelevant interactions with the system</a:t>
            </a:r>
          </a:p>
          <a:p>
            <a:pPr marL="0" lvl="0" indent="0">
              <a:buNone/>
            </a:pPr>
            <a:r>
              <a:rPr lang="en-US" sz="2000" dirty="0">
                <a:latin typeface="Segoe UI Semibold" panose="020B0702040204020203" pitchFamily="34" charset="0"/>
                <a:cs typeface="Segoe UI Semibold" panose="020B0702040204020203" pitchFamily="34" charset="0"/>
              </a:rPr>
              <a:t>*   Currently, Parts Unlimited is unable to address latent customer needs</a:t>
            </a:r>
          </a:p>
          <a:p>
            <a:pPr marL="0" lvl="0" indent="0">
              <a:buNone/>
            </a:pPr>
            <a:r>
              <a:rPr lang="en-US" sz="2000" dirty="0">
                <a:latin typeface="Segoe UI Semibold" panose="020B0702040204020203" pitchFamily="34" charset="0"/>
                <a:cs typeface="Segoe UI Semibold" panose="020B0702040204020203" pitchFamily="34" charset="0"/>
              </a:rPr>
              <a:t>*   Parts Unlimited is unable to deliver an engaging and compelling experience to their customers regardless of platform or location.</a:t>
            </a:r>
          </a:p>
          <a:p>
            <a:pPr marL="0" lvl="0" indent="0">
              <a:buNone/>
            </a:pPr>
            <a:r>
              <a:rPr lang="en-US" sz="2000" dirty="0">
                <a:latin typeface="Segoe UI Semibold" panose="020B0702040204020203" pitchFamily="34" charset="0"/>
                <a:cs typeface="Segoe UI Semibold" panose="020B0702040204020203" pitchFamily="34" charset="0"/>
              </a:rPr>
              <a:t>*   Customer experiences vary when shopping across channels, including having fragmented and inconsistent experiences. </a:t>
            </a:r>
          </a:p>
          <a:p>
            <a:pPr marL="0" lvl="0" indent="0">
              <a:buNone/>
            </a:pPr>
            <a:r>
              <a:rPr lang="en-US" sz="2000" dirty="0">
                <a:latin typeface="Segoe UI Semibold" panose="020B0702040204020203" pitchFamily="34" charset="0"/>
                <a:cs typeface="Segoe UI Semibold" panose="020B0702040204020203" pitchFamily="34" charset="0"/>
              </a:rPr>
              <a:t>*   Parts Unlimited currently is unable to maximize the effectiveness of their workforce.</a:t>
            </a:r>
            <a:endParaRPr lang="en-US" sz="1800" dirty="0">
              <a:latin typeface="+mn-lt"/>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5"/>
            <a:ext cx="11653523" cy="5262979"/>
          </a:xfrm>
        </p:spPr>
        <p:txBody>
          <a:bodyPr/>
          <a:lstStyle/>
          <a:p>
            <a:pPr marL="0" lvl="0" indent="0">
              <a:buNone/>
            </a:pPr>
            <a:r>
              <a:rPr lang="en-US" sz="2000" dirty="0">
                <a:latin typeface="Segoe UI Semibold" panose="020B0702040204020203" pitchFamily="34" charset="0"/>
                <a:cs typeface="Segoe UI Semibold" panose="020B0702040204020203" pitchFamily="34" charset="0"/>
              </a:rPr>
              <a:t>Parts Unlimited is asking you to deliver a solution that will allow their customers to experience a smooth and relevant experience, regardless of the platform, device, and/or channel from which they are shopping. Of great importance is the ability to deliver dynamic and rich content that includes augmented and mixed-reality experiences.  Furthermore, customer data should be used to present relevant shopping experiences and product consistency to delight their customers. </a:t>
            </a:r>
          </a:p>
          <a:p>
            <a:pPr marL="0" lvl="0" indent="0">
              <a:buNone/>
            </a:pPr>
            <a:endParaRPr lang="en-US" sz="2000" dirty="0">
              <a:latin typeface="Segoe UI Semibold" panose="020B0702040204020203" pitchFamily="34" charset="0"/>
              <a:cs typeface="Segoe UI Semibold" panose="020B0702040204020203" pitchFamily="34" charset="0"/>
            </a:endParaRPr>
          </a:p>
          <a:p>
            <a:pPr marL="0" lvl="0" indent="0">
              <a:buNone/>
            </a:pPr>
            <a:r>
              <a:rPr lang="en-US" sz="2000" dirty="0">
                <a:latin typeface="Segoe UI Semibold" panose="020B0702040204020203" pitchFamily="34" charset="0"/>
                <a:cs typeface="Segoe UI Semibold" panose="020B0702040204020203" pitchFamily="34" charset="0"/>
              </a:rPr>
              <a:t>Parts Unlimited wants to ensure that they have maximized their ad spend for increased ROI and increased revenue.  Additionally, Parts Unlimited wants their customers to have an engaging experience that is similar on all digital channels and in their brick-and-mortar stores. </a:t>
            </a:r>
          </a:p>
          <a:p>
            <a:pPr marL="0" lvl="0" indent="0">
              <a:buNone/>
            </a:pPr>
            <a:endParaRPr lang="en-US" sz="2000" dirty="0">
              <a:latin typeface="Segoe UI Semibold" panose="020B0702040204020203" pitchFamily="34" charset="0"/>
              <a:cs typeface="Segoe UI Semibold" panose="020B0702040204020203" pitchFamily="34" charset="0"/>
            </a:endParaRPr>
          </a:p>
          <a:p>
            <a:pPr marL="0" lvl="0" indent="0">
              <a:buNone/>
            </a:pPr>
            <a:r>
              <a:rPr lang="en-US" sz="2000" dirty="0">
                <a:latin typeface="Segoe UI Semibold" panose="020B0702040204020203" pitchFamily="34" charset="0"/>
                <a:cs typeface="Segoe UI Semibold" panose="020B0702040204020203" pitchFamily="34" charset="0"/>
              </a:rPr>
              <a:t>An additional piece of information Parts Unlimited would like is the ability to be able to optimize the utilization and effectiveness of their workforce.  </a:t>
            </a:r>
          </a:p>
          <a:p>
            <a:pPr marL="0" lvl="0" indent="0">
              <a:buNone/>
            </a:pPr>
            <a:endParaRPr lang="en-US" sz="2000" dirty="0">
              <a:latin typeface="Segoe UI Semibold" panose="020B0702040204020203" pitchFamily="34" charset="0"/>
              <a:cs typeface="Segoe UI Semibold" panose="020B0702040204020203" pitchFamily="34" charset="0"/>
            </a:endParaRPr>
          </a:p>
          <a:p>
            <a:pPr marL="0" lvl="0" indent="0">
              <a:buNone/>
            </a:pPr>
            <a:r>
              <a:rPr lang="en-US" sz="2000" dirty="0">
                <a:latin typeface="Segoe UI Semibold" panose="020B0702040204020203" pitchFamily="34" charset="0"/>
                <a:cs typeface="Segoe UI Semibold" panose="020B0702040204020203" pitchFamily="34" charset="0"/>
              </a:rPr>
              <a:t>In the end, your solution should provide a vision that allows the audience (the Chief Marketing Officer, Chief Digital Officer, the Chief Data Officer, and the Customer Experience Manager) to understand how using this solution will give the information that is needed to deliver a solid personalization experience for Parts </a:t>
            </a:r>
            <a:r>
              <a:rPr lang="en-US" sz="2000" dirty="0" err="1">
                <a:latin typeface="Segoe UI Semibold" panose="020B0702040204020203" pitchFamily="34" charset="0"/>
                <a:cs typeface="Segoe UI Semibold" panose="020B0702040204020203" pitchFamily="34" charset="0"/>
              </a:rPr>
              <a:t>Unlimited's</a:t>
            </a:r>
            <a:r>
              <a:rPr lang="en-US" sz="2000" dirty="0">
                <a:latin typeface="Segoe UI Semibold" panose="020B0702040204020203" pitchFamily="34" charset="0"/>
                <a:cs typeface="Segoe UI Semibold" panose="020B0702040204020203" pitchFamily="34" charset="0"/>
              </a:rPr>
              <a:t> users.</a:t>
            </a:r>
            <a:endParaRPr lang="en-US" sz="1200" dirty="0"/>
          </a:p>
        </p:txBody>
      </p:sp>
      <p:sp>
        <p:nvSpPr>
          <p:cNvPr id="2" name="Title 1"/>
          <p:cNvSpPr>
            <a:spLocks noGrp="1"/>
          </p:cNvSpPr>
          <p:nvPr>
            <p:ph type="title"/>
          </p:nvPr>
        </p:nvSpPr>
        <p:spPr/>
        <p:txBody>
          <a:bodyPr/>
          <a:lstStyle/>
          <a:p>
            <a:r>
              <a:rPr lang="en-US" dirty="0"/>
              <a:t>Customer abstract continued</a:t>
            </a:r>
          </a:p>
        </p:txBody>
      </p:sp>
    </p:spTree>
    <p:extLst>
      <p:ext uri="{BB962C8B-B14F-4D97-AF65-F5344CB8AC3E}">
        <p14:creationId xmlns:p14="http://schemas.microsoft.com/office/powerpoint/2010/main" val="1032354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situation</a:t>
            </a:r>
            <a:br>
              <a:rPr lang="en-US" dirty="0"/>
            </a:br>
            <a:endParaRPr lang="en-US" dirty="0"/>
          </a:p>
        </p:txBody>
      </p:sp>
      <p:sp>
        <p:nvSpPr>
          <p:cNvPr id="3" name="Content Placeholder 2"/>
          <p:cNvSpPr>
            <a:spLocks noGrp="1"/>
          </p:cNvSpPr>
          <p:nvPr>
            <p:ph type="body" sz="quarter" idx="10"/>
          </p:nvPr>
        </p:nvSpPr>
        <p:spPr>
          <a:xfrm>
            <a:off x="269239" y="1189177"/>
            <a:ext cx="11653523" cy="5293757"/>
          </a:xfrm>
        </p:spPr>
        <p:txBody>
          <a:bodyPr/>
          <a:lstStyle/>
          <a:p>
            <a:pPr marL="0" lvl="0" indent="0">
              <a:buNone/>
            </a:pPr>
            <a:r>
              <a:rPr lang="en-US" sz="2000" dirty="0">
                <a:latin typeface="Segoe UI Semibold" panose="020B0702040204020203" pitchFamily="34" charset="0"/>
                <a:cs typeface="Segoe UI Semibold" panose="020B0702040204020203" pitchFamily="34" charset="0"/>
              </a:rPr>
              <a:t>Parts Unlimited Retail, Inc has been selling goods through various retail channels for the past 15 years.  As various platforms and technologies have evolved, Parts Unlimited has struggled to keep up, but has done the best they could to continue to provide solutions for their customers.  </a:t>
            </a:r>
          </a:p>
          <a:p>
            <a:pPr marL="0" lvl="0" indent="0">
              <a:buNone/>
            </a:pPr>
            <a:endParaRPr lang="en-US" sz="2000" dirty="0">
              <a:latin typeface="Segoe UI Semibold" panose="020B0702040204020203" pitchFamily="34" charset="0"/>
              <a:cs typeface="Segoe UI Semibold" panose="020B0702040204020203" pitchFamily="34" charset="0"/>
            </a:endParaRPr>
          </a:p>
          <a:p>
            <a:pPr marL="0" lvl="0" indent="0">
              <a:buNone/>
            </a:pPr>
            <a:r>
              <a:rPr lang="en-US" sz="2000" dirty="0">
                <a:latin typeface="Segoe UI Semibold" panose="020B0702040204020203" pitchFamily="34" charset="0"/>
                <a:cs typeface="Segoe UI Semibold" panose="020B0702040204020203" pitchFamily="34" charset="0"/>
              </a:rPr>
              <a:t>Currently, they have just over 200 brick-and-mortar stores but are planning to close 50+ of these stores next year, taking the number of physical locations down to 150 stores due to declining revenue and various other factors.  Of the remaining 150 stores, 35 of them are currently streamlined for an attempted re-branding that happened a few years ago.  The re-branded stores were chosen based on population bases of less than 50,000 in an 200 square mile radius or within 50 miles of a major metropolitan area. These rebranded "Parts Unlimited Hometown" stores eliminated most of the non-essential retail, such as sporting and workout equipment, and focused in on essentials like appliances, automotive, and kept a limited selection of electronics, only offering about 15% of the options for items like UHD televisions, antennas, and </a:t>
            </a:r>
            <a:r>
              <a:rPr lang="en-US" sz="2000" dirty="0" err="1">
                <a:latin typeface="Segoe UI Semibold" panose="020B0702040204020203" pitchFamily="34" charset="0"/>
                <a:cs typeface="Segoe UI Semibold" panose="020B0702040204020203" pitchFamily="34" charset="0"/>
              </a:rPr>
              <a:t>blu-ray</a:t>
            </a:r>
            <a:r>
              <a:rPr lang="en-US" sz="2000" dirty="0">
                <a:latin typeface="Segoe UI Semibold" panose="020B0702040204020203" pitchFamily="34" charset="0"/>
                <a:cs typeface="Segoe UI Semibold" panose="020B0702040204020203" pitchFamily="34" charset="0"/>
              </a:rPr>
              <a:t> players.  Customers have expressed frustrations when an advertisement in the local newspaper for Parts Unlimited included a great deal on a large-screen television only to find they have to order online or drive to the larger store in a city that is sometimes located over 50 miles away.  While it is clear that customers are not pleased with this solution, it is not clear if this is an effective strategy to save the company when it comes to providing a simplified retail option. </a:t>
            </a:r>
            <a:endParaRPr lang="en-US" sz="1800" dirty="0">
              <a:latin typeface="+mn-lt"/>
            </a:endParaRPr>
          </a:p>
        </p:txBody>
      </p:sp>
    </p:spTree>
    <p:extLst>
      <p:ext uri="{BB962C8B-B14F-4D97-AF65-F5344CB8AC3E}">
        <p14:creationId xmlns:p14="http://schemas.microsoft.com/office/powerpoint/2010/main" val="33314237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55AE23F-B3F6-4035-A411-ADDACC959B01}"/>
              </a:ext>
            </a:extLst>
          </p:cNvPr>
          <p:cNvSpPr>
            <a:spLocks noGrp="1"/>
          </p:cNvSpPr>
          <p:nvPr>
            <p:ph type="body" sz="quarter" idx="10"/>
          </p:nvPr>
        </p:nvSpPr>
        <p:spPr>
          <a:xfrm>
            <a:off x="269239" y="1189177"/>
            <a:ext cx="11653523" cy="5318379"/>
          </a:xfrm>
        </p:spPr>
        <p:txBody>
          <a:bodyPr/>
          <a:lstStyle/>
          <a:p>
            <a:r>
              <a:rPr lang="en-US" sz="2400" dirty="0"/>
              <a:t>In addition to re-branding efforts, in the past few years attempts have been made to enhance the web app for responsive delivery and a couple of apps were also built to specifically target IOS and Android devices. Unfortunately, the data from these applications and the web solution is not connected, and when a user switches devices or goes from a device to the web, the experience is not uniform, leading to confusion and frustration.  Questions such as "why isn't the item I selected on my phone in my cart when I go to the website?" are far too common.    </a:t>
            </a:r>
          </a:p>
          <a:p>
            <a:endParaRPr lang="en-US" sz="2400" dirty="0"/>
          </a:p>
          <a:p>
            <a:r>
              <a:rPr lang="en-US" sz="2400" dirty="0"/>
              <a:t>Parts Unlimited needs an ability to collect and analyze all of this data in order to make the best uniform solution possible.   The solution needs to allow for a user to be able to walk into a brick-and-mortar store and get the items they are looking for, or to be able to switch from any device to the web or from the web to a device and get a streamlined experience.  Finally, the customer needs to leave the shopping experience as an advocate for the company, having been delivered an experience that they would recommend to others. </a:t>
            </a:r>
          </a:p>
        </p:txBody>
      </p:sp>
      <p:sp>
        <p:nvSpPr>
          <p:cNvPr id="3" name="Title 2">
            <a:extLst>
              <a:ext uri="{FF2B5EF4-FFF2-40B4-BE49-F238E27FC236}">
                <a16:creationId xmlns:a16="http://schemas.microsoft.com/office/drawing/2014/main" id="{784C7214-C91D-4D4C-8042-09EF56546F9F}"/>
              </a:ext>
            </a:extLst>
          </p:cNvPr>
          <p:cNvSpPr>
            <a:spLocks noGrp="1"/>
          </p:cNvSpPr>
          <p:nvPr>
            <p:ph type="title"/>
          </p:nvPr>
        </p:nvSpPr>
        <p:spPr/>
        <p:txBody>
          <a:bodyPr/>
          <a:lstStyle/>
          <a:p>
            <a:r>
              <a:rPr lang="en-US" dirty="0"/>
              <a:t>Customer situation continued</a:t>
            </a:r>
          </a:p>
        </p:txBody>
      </p:sp>
    </p:spTree>
    <p:extLst>
      <p:ext uri="{BB962C8B-B14F-4D97-AF65-F5344CB8AC3E}">
        <p14:creationId xmlns:p14="http://schemas.microsoft.com/office/powerpoint/2010/main" val="211683676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2BEE5B6-7356-492B-8AEC-FB62EED5AFE1}"/>
              </a:ext>
            </a:extLst>
          </p:cNvPr>
          <p:cNvSpPr>
            <a:spLocks noGrp="1"/>
          </p:cNvSpPr>
          <p:nvPr>
            <p:ph type="body" sz="quarter" idx="10"/>
          </p:nvPr>
        </p:nvSpPr>
        <p:spPr>
          <a:xfrm>
            <a:off x="269239" y="1189177"/>
            <a:ext cx="11653523" cy="5379312"/>
          </a:xfrm>
        </p:spPr>
        <p:txBody>
          <a:bodyPr/>
          <a:lstStyle/>
          <a:p>
            <a:r>
              <a:rPr lang="en-US" sz="1600" dirty="0"/>
              <a:t>Parts Unlimited currently has over 200 brick-and-mortar stores, with 50+ stores closing and 35 stores running the re-branded profile.  Some stores have a pre-determined, limited selection and a limited inventory of the products they do offer. </a:t>
            </a:r>
          </a:p>
          <a:p>
            <a:endParaRPr lang="en-US" sz="1600" dirty="0"/>
          </a:p>
          <a:p>
            <a:r>
              <a:rPr lang="en-US" sz="1600" dirty="0"/>
              <a:t>Parts Unlimited has an MVC website written in the </a:t>
            </a:r>
            <a:r>
              <a:rPr lang="en-US" sz="1600" dirty="0" err="1"/>
              <a:t>.Net</a:t>
            </a:r>
            <a:r>
              <a:rPr lang="en-US" sz="1600" dirty="0"/>
              <a:t> Framework and has been previously upgraded to version 4.7.2. The website is supposed to be responsive, as it utilized Bootstrap for responsive layout, but the site is currently not able to work on a few devices due to some styling problems.  </a:t>
            </a:r>
          </a:p>
          <a:p>
            <a:endParaRPr lang="en-US" sz="1600" dirty="0"/>
          </a:p>
          <a:p>
            <a:r>
              <a:rPr lang="en-US" sz="1600" dirty="0"/>
              <a:t>In addition to the website, Parts Unlimited has an Android application written in native Java that is three versions behind the current version of Android, but has been upgraded enough to continue to work on newer devices, even though it does not necessarily leverage all of the features of newer devices.  </a:t>
            </a:r>
          </a:p>
          <a:p>
            <a:endParaRPr lang="en-US" sz="1600" dirty="0"/>
          </a:p>
          <a:p>
            <a:r>
              <a:rPr lang="en-US" sz="1600" dirty="0"/>
              <a:t>Along with the website and android app, a third app written in Swift is available for use on the Apple IOS devices.  </a:t>
            </a:r>
          </a:p>
          <a:p>
            <a:endParaRPr lang="en-US" sz="1600" dirty="0"/>
          </a:p>
          <a:p>
            <a:r>
              <a:rPr lang="en-US" sz="1600" dirty="0"/>
              <a:t>All applications and sites do work, but the user experience, including sign-on, shopping cart, and other factors is unique to each platform.  For example, a user must sign in on the website and then sign in again on the device, and the shopping cart is not shared across devices, so items added to the cart on the web do not show up on the phone, or vice-versa.</a:t>
            </a:r>
          </a:p>
          <a:p>
            <a:endParaRPr lang="en-US" sz="1600" dirty="0"/>
          </a:p>
          <a:p>
            <a:r>
              <a:rPr lang="en-US" sz="1600" dirty="0"/>
              <a:t>As a struggling retailer, Parts Unlimited has a limited amount of resources to apply to getting the entire experience upgraded, so they need you to come up with the best, cost-effective solution. </a:t>
            </a:r>
          </a:p>
        </p:txBody>
      </p:sp>
      <p:sp>
        <p:nvSpPr>
          <p:cNvPr id="3" name="Title 2">
            <a:extLst>
              <a:ext uri="{FF2B5EF4-FFF2-40B4-BE49-F238E27FC236}">
                <a16:creationId xmlns:a16="http://schemas.microsoft.com/office/drawing/2014/main" id="{FFA7F16F-D7E3-4BAC-9671-A95975BDC9A9}"/>
              </a:ext>
            </a:extLst>
          </p:cNvPr>
          <p:cNvSpPr>
            <a:spLocks noGrp="1"/>
          </p:cNvSpPr>
          <p:nvPr>
            <p:ph type="title"/>
          </p:nvPr>
        </p:nvSpPr>
        <p:spPr/>
        <p:txBody>
          <a:bodyPr/>
          <a:lstStyle/>
          <a:p>
            <a:r>
              <a:rPr lang="en-US" dirty="0"/>
              <a:t>Current process</a:t>
            </a:r>
          </a:p>
        </p:txBody>
      </p:sp>
    </p:spTree>
    <p:extLst>
      <p:ext uri="{BB962C8B-B14F-4D97-AF65-F5344CB8AC3E}">
        <p14:creationId xmlns:p14="http://schemas.microsoft.com/office/powerpoint/2010/main" val="413702238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9F06222-CD5E-4D59-BAAE-36F1387F1151}"/>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A8001F55-4F4D-409B-AAE0-1F75F8389D45}"/>
              </a:ext>
            </a:extLst>
          </p:cNvPr>
          <p:cNvSpPr>
            <a:spLocks noGrp="1"/>
          </p:cNvSpPr>
          <p:nvPr>
            <p:ph type="title"/>
          </p:nvPr>
        </p:nvSpPr>
        <p:spPr/>
        <p:txBody>
          <a:bodyPr/>
          <a:lstStyle/>
          <a:p>
            <a:r>
              <a:rPr lang="en-US" dirty="0"/>
              <a:t>Current Process diagram</a:t>
            </a:r>
          </a:p>
        </p:txBody>
      </p:sp>
      <p:pic>
        <p:nvPicPr>
          <p:cNvPr id="7" name="Picture 6" descr="Diagram&#10;&#10;Description automatically generated">
            <a:extLst>
              <a:ext uri="{FF2B5EF4-FFF2-40B4-BE49-F238E27FC236}">
                <a16:creationId xmlns:a16="http://schemas.microsoft.com/office/drawing/2014/main" id="{936C9326-9EBD-4942-BF6C-7B95AF4FCF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4166" y="1189176"/>
            <a:ext cx="8243667" cy="5491121"/>
          </a:xfrm>
          <a:prstGeom prst="rect">
            <a:avLst/>
          </a:prstGeom>
        </p:spPr>
      </p:pic>
    </p:spTree>
    <p:extLst>
      <p:ext uri="{BB962C8B-B14F-4D97-AF65-F5344CB8AC3E}">
        <p14:creationId xmlns:p14="http://schemas.microsoft.com/office/powerpoint/2010/main" val="238866178"/>
      </p:ext>
    </p:extLst>
  </p:cSld>
  <p:clrMapOvr>
    <a:masterClrMapping/>
  </p:clrMapOvr>
  <p:transition>
    <p:fade/>
  </p:transition>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A4EC527BF874469D7E5FECF7D9FB70" ma:contentTypeVersion="6" ma:contentTypeDescription="Create a new document." ma:contentTypeScope="" ma:versionID="63bcfb01198a5f4cc35071d76a13e973">
  <xsd:schema xmlns:xsd="http://www.w3.org/2001/XMLSchema" xmlns:xs="http://www.w3.org/2001/XMLSchema" xmlns:p="http://schemas.microsoft.com/office/2006/metadata/properties" xmlns:ns2="25b059c1-e0b1-4aae-b8e7-a9c1a20f7312" xmlns:ns3="24937d34-002f-4836-b77c-e21f12df0152" targetNamespace="http://schemas.microsoft.com/office/2006/metadata/properties" ma:root="true" ma:fieldsID="12b927a22a17d3f79cc59c0932bea1cb" ns2:_="" ns3:_="">
    <xsd:import namespace="25b059c1-e0b1-4aae-b8e7-a9c1a20f7312"/>
    <xsd:import namespace="24937d34-002f-4836-b77c-e21f12df01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b059c1-e0b1-4aae-b8e7-a9c1a20f73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4937d34-002f-4836-b77c-e21f12df015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B43756-F2F7-4341-9ED7-6CDCB2E9AC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b059c1-e0b1-4aae-b8e7-a9c1a20f7312"/>
    <ds:schemaRef ds:uri="24937d34-002f-4836-b77c-e21f12df01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AC6E67E-42B4-40AF-80F4-D98253E4E21A}">
  <ds:schemaRefs>
    <ds:schemaRef ds:uri="24937d34-002f-4836-b77c-e21f12df0152"/>
    <ds:schemaRef ds:uri="http://schemas.microsoft.com/office/2006/metadata/properties"/>
    <ds:schemaRef ds:uri="25b059c1-e0b1-4aae-b8e7-a9c1a20f7312"/>
    <ds:schemaRef ds:uri="http://schemas.microsoft.com/office/2006/documentManagement/types"/>
    <ds:schemaRef ds:uri="http://www.w3.org/XML/1998/namespace"/>
    <ds:schemaRef ds:uri="http://purl.org/dc/terms/"/>
    <ds:schemaRef ds:uri="http://schemas.microsoft.com/office/infopath/2007/PartnerControls"/>
    <ds:schemaRef ds:uri="http://schemas.openxmlformats.org/package/2006/metadata/core-properties"/>
    <ds:schemaRef ds:uri="http://purl.org/dc/dcmitype/"/>
    <ds:schemaRef ds:uri="http://purl.org/dc/elements/1.1/"/>
  </ds:schemaRefs>
</ds:datastoreItem>
</file>

<file path=customXml/itemProps3.xml><?xml version="1.0" encoding="utf-8"?>
<ds:datastoreItem xmlns:ds="http://schemas.openxmlformats.org/officeDocument/2006/customXml" ds:itemID="{FC7B288A-115F-4EDF-8326-05039CEE1D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3300</Words>
  <Application>Microsoft Office PowerPoint</Application>
  <PresentationFormat>Widescreen</PresentationFormat>
  <Paragraphs>195</Paragraphs>
  <Slides>29</Slides>
  <Notes>21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29</vt:i4>
      </vt:variant>
    </vt:vector>
  </HeadingPairs>
  <TitlesOfParts>
    <vt:vector size="39" baseType="lpstr">
      <vt:lpstr>Arial</vt:lpstr>
      <vt:lpstr>Calibri</vt:lpstr>
      <vt:lpstr>Consolas</vt:lpstr>
      <vt:lpstr>Segoe UI</vt:lpstr>
      <vt:lpstr>Segoe UI Light</vt:lpstr>
      <vt:lpstr>Segoe UI Semibold</vt:lpstr>
      <vt:lpstr>Segoe UI Semilight</vt:lpstr>
      <vt:lpstr>Wingdings</vt:lpstr>
      <vt:lpstr>2_Server and Cloud 2013</vt:lpstr>
      <vt:lpstr>C+E Readiness Template</vt:lpstr>
      <vt:lpstr>Personalization</vt:lpstr>
      <vt:lpstr>Abstract and learning objectives</vt:lpstr>
      <vt:lpstr>Step 1: Review the customer case study</vt:lpstr>
      <vt:lpstr>Customer abstract </vt:lpstr>
      <vt:lpstr>Customer abstract continued</vt:lpstr>
      <vt:lpstr>Customer situation </vt:lpstr>
      <vt:lpstr>Customer situation continued</vt:lpstr>
      <vt:lpstr>Current process</vt:lpstr>
      <vt:lpstr>Current Process diagram</vt:lpstr>
      <vt:lpstr>Customer Needs</vt:lpstr>
      <vt:lpstr>Customer objections </vt:lpstr>
      <vt:lpstr>Common scenario</vt:lpstr>
      <vt:lpstr>Step 2: Design the solution</vt:lpstr>
      <vt:lpstr>Step 3: Present the solution</vt:lpstr>
      <vt:lpstr>Wrap-up</vt:lpstr>
      <vt:lpstr>Personalization</vt:lpstr>
      <vt:lpstr>High Level Architecture</vt:lpstr>
      <vt:lpstr>Data Ingestion</vt:lpstr>
      <vt:lpstr>Data Pipeline Processing</vt:lpstr>
      <vt:lpstr>Dashboards and Reporting</vt:lpstr>
      <vt:lpstr>Governance and Policy</vt:lpstr>
      <vt:lpstr>Preferred Solution Architecture diagram</vt:lpstr>
      <vt:lpstr>Preferred objections handling #1 </vt:lpstr>
      <vt:lpstr>Preferred objections handling #2 </vt:lpstr>
      <vt:lpstr>Preferred objections handling #3 </vt:lpstr>
      <vt:lpstr>Preferred objections handling #4 </vt:lpstr>
      <vt:lpstr>Preferred objections handling #5 </vt:lpstr>
      <vt:lpstr>Customer Quote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2018-04-28T22:35:47Z</dcterms:created>
  <dcterms:modified xsi:type="dcterms:W3CDTF">2020-12-22T20:39:31Z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2018-04-28T22:38:29.7193481Z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0x010100BCA4EC527BF874469D7E5FECF7D9FB70</vt:lpwstr>
  </property>
</Properties>
</file>