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57" r:id="rId2"/>
    <p:sldId id="268" r:id="rId3"/>
    <p:sldId id="271" r:id="rId4"/>
    <p:sldId id="317" r:id="rId5"/>
    <p:sldId id="315" r:id="rId6"/>
    <p:sldId id="272" r:id="rId7"/>
    <p:sldId id="316" r:id="rId8"/>
    <p:sldId id="287" r:id="rId9"/>
    <p:sldId id="288" r:id="rId10"/>
    <p:sldId id="289" r:id="rId11"/>
    <p:sldId id="295" r:id="rId12"/>
    <p:sldId id="273" r:id="rId13"/>
    <p:sldId id="290" r:id="rId14"/>
    <p:sldId id="291" r:id="rId15"/>
    <p:sldId id="292" r:id="rId16"/>
    <p:sldId id="293" r:id="rId17"/>
    <p:sldId id="294" r:id="rId18"/>
    <p:sldId id="297" r:id="rId19"/>
    <p:sldId id="298" r:id="rId20"/>
    <p:sldId id="299" r:id="rId21"/>
    <p:sldId id="300" r:id="rId22"/>
    <p:sldId id="301" r:id="rId23"/>
    <p:sldId id="285" r:id="rId24"/>
    <p:sldId id="302" r:id="rId25"/>
    <p:sldId id="303" r:id="rId26"/>
    <p:sldId id="304" r:id="rId27"/>
    <p:sldId id="314" r:id="rId28"/>
    <p:sldId id="306" r:id="rId29"/>
    <p:sldId id="307" r:id="rId30"/>
    <p:sldId id="309" r:id="rId31"/>
    <p:sldId id="313" r:id="rId32"/>
    <p:sldId id="30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42AAC8-1084-4282-ADD4-97280659707A}" v="2" dt="2023-08-16T21:42:50.1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713" autoAdjust="0"/>
    <p:restoredTop sz="94660"/>
  </p:normalViewPr>
  <p:slideViewPr>
    <p:cSldViewPr snapToGrid="0">
      <p:cViewPr varScale="1">
        <p:scale>
          <a:sx n="109" d="100"/>
          <a:sy n="109" d="100"/>
        </p:scale>
        <p:origin x="11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 ." userId="f47a965ea1acffd0" providerId="LiveId" clId="{3142AAC8-1084-4282-ADD4-97280659707A}"/>
    <pc:docChg chg="custSel modSld">
      <pc:chgData name="Marc ." userId="f47a965ea1acffd0" providerId="LiveId" clId="{3142AAC8-1084-4282-ADD4-97280659707A}" dt="2023-08-16T21:43:14.115" v="94" actId="20577"/>
      <pc:docMkLst>
        <pc:docMk/>
      </pc:docMkLst>
      <pc:sldChg chg="modSp mod">
        <pc:chgData name="Marc ." userId="f47a965ea1acffd0" providerId="LiveId" clId="{3142AAC8-1084-4282-ADD4-97280659707A}" dt="2023-08-16T21:43:14.115" v="94" actId="20577"/>
        <pc:sldMkLst>
          <pc:docMk/>
          <pc:sldMk cId="3462587334" sldId="306"/>
        </pc:sldMkLst>
        <pc:spChg chg="mod">
          <ac:chgData name="Marc ." userId="f47a965ea1acffd0" providerId="LiveId" clId="{3142AAC8-1084-4282-ADD4-97280659707A}" dt="2023-08-16T21:43:14.115" v="94" actId="20577"/>
          <ac:spMkLst>
            <pc:docMk/>
            <pc:sldMk cId="3462587334" sldId="306"/>
            <ac:spMk id="10" creationId="{EF3DD143-CE89-9DC9-0816-155D99DD5F05}"/>
          </ac:spMkLst>
        </pc:spChg>
      </pc:sldChg>
      <pc:sldChg chg="addSp delSp modSp mod">
        <pc:chgData name="Marc ." userId="f47a965ea1acffd0" providerId="LiveId" clId="{3142AAC8-1084-4282-ADD4-97280659707A}" dt="2023-08-16T21:22:29.353" v="67" actId="14100"/>
        <pc:sldMkLst>
          <pc:docMk/>
          <pc:sldMk cId="3684300985" sldId="309"/>
        </pc:sldMkLst>
        <pc:spChg chg="del mod">
          <ac:chgData name="Marc ." userId="f47a965ea1acffd0" providerId="LiveId" clId="{3142AAC8-1084-4282-ADD4-97280659707A}" dt="2023-08-16T21:22:25.027" v="65" actId="478"/>
          <ac:spMkLst>
            <pc:docMk/>
            <pc:sldMk cId="3684300985" sldId="309"/>
            <ac:spMk id="10" creationId="{EA8D59F2-8CE6-0032-A636-CF78A98EAB95}"/>
          </ac:spMkLst>
        </pc:spChg>
        <pc:picChg chg="del">
          <ac:chgData name="Marc ." userId="f47a965ea1acffd0" providerId="LiveId" clId="{3142AAC8-1084-4282-ADD4-97280659707A}" dt="2023-08-16T21:21:25.669" v="58" actId="478"/>
          <ac:picMkLst>
            <pc:docMk/>
            <pc:sldMk cId="3684300985" sldId="309"/>
            <ac:picMk id="9" creationId="{10D9D724-73F6-1730-FF0F-5953D1B9F95C}"/>
          </ac:picMkLst>
        </pc:picChg>
        <pc:picChg chg="add mod">
          <ac:chgData name="Marc ." userId="f47a965ea1acffd0" providerId="LiveId" clId="{3142AAC8-1084-4282-ADD4-97280659707A}" dt="2023-08-16T21:22:29.353" v="67" actId="14100"/>
          <ac:picMkLst>
            <pc:docMk/>
            <pc:sldMk cId="3684300985" sldId="309"/>
            <ac:picMk id="11" creationId="{34FE4B17-312A-73DA-C6A2-6E821E8EE98C}"/>
          </ac:picMkLst>
        </pc:picChg>
      </pc:sldChg>
      <pc:sldChg chg="modSp mod">
        <pc:chgData name="Marc ." userId="f47a965ea1acffd0" providerId="LiveId" clId="{3142AAC8-1084-4282-ADD4-97280659707A}" dt="2023-08-07T16:06:07.697" v="54" actId="20577"/>
        <pc:sldMkLst>
          <pc:docMk/>
          <pc:sldMk cId="3330645126" sldId="317"/>
        </pc:sldMkLst>
        <pc:spChg chg="mod">
          <ac:chgData name="Marc ." userId="f47a965ea1acffd0" providerId="LiveId" clId="{3142AAC8-1084-4282-ADD4-97280659707A}" dt="2023-08-07T16:06:07.697" v="54" actId="20577"/>
          <ac:spMkLst>
            <pc:docMk/>
            <pc:sldMk cId="3330645126" sldId="317"/>
            <ac:spMk id="3" creationId="{B084C294-0450-6111-1267-8ACF768C7157}"/>
          </ac:spMkLst>
        </pc:spChg>
      </pc:sldChg>
    </pc:docChg>
  </pc:docChgLst>
  <pc:docChgLst>
    <pc:chgData name="Marc ." userId="f47a965ea1acffd0" providerId="LiveId" clId="{B574EA68-39C2-4E72-BE13-AA60E9CB6A07}"/>
    <pc:docChg chg="undo custSel modSld">
      <pc:chgData name="Marc ." userId="f47a965ea1acffd0" providerId="LiveId" clId="{B574EA68-39C2-4E72-BE13-AA60E9CB6A07}" dt="2023-08-05T13:48:59.197" v="229" actId="404"/>
      <pc:docMkLst>
        <pc:docMk/>
      </pc:docMkLst>
      <pc:sldChg chg="addSp delSp modSp mod">
        <pc:chgData name="Marc ." userId="f47a965ea1acffd0" providerId="LiveId" clId="{B574EA68-39C2-4E72-BE13-AA60E9CB6A07}" dt="2023-08-05T13:47:51.451" v="164" actId="20577"/>
        <pc:sldMkLst>
          <pc:docMk/>
          <pc:sldMk cId="3462587334" sldId="306"/>
        </pc:sldMkLst>
        <pc:spChg chg="mod">
          <ac:chgData name="Marc ." userId="f47a965ea1acffd0" providerId="LiveId" clId="{B574EA68-39C2-4E72-BE13-AA60E9CB6A07}" dt="2023-08-05T13:46:34.643" v="24" actId="1076"/>
          <ac:spMkLst>
            <pc:docMk/>
            <pc:sldMk cId="3462587334" sldId="306"/>
            <ac:spMk id="3" creationId="{37B9BEC4-AD10-4D18-9FEE-6F762DB513AD}"/>
          </ac:spMkLst>
        </pc:spChg>
        <pc:spChg chg="add del">
          <ac:chgData name="Marc ." userId="f47a965ea1acffd0" providerId="LiveId" clId="{B574EA68-39C2-4E72-BE13-AA60E9CB6A07}" dt="2023-08-05T13:46:44.226" v="26" actId="11529"/>
          <ac:spMkLst>
            <pc:docMk/>
            <pc:sldMk cId="3462587334" sldId="306"/>
            <ac:spMk id="9" creationId="{1DA1BADB-7E5A-C4CD-D55C-CC1301C0BB3F}"/>
          </ac:spMkLst>
        </pc:spChg>
        <pc:spChg chg="add mod">
          <ac:chgData name="Marc ." userId="f47a965ea1acffd0" providerId="LiveId" clId="{B574EA68-39C2-4E72-BE13-AA60E9CB6A07}" dt="2023-08-05T13:47:51.451" v="164" actId="20577"/>
          <ac:spMkLst>
            <pc:docMk/>
            <pc:sldMk cId="3462587334" sldId="306"/>
            <ac:spMk id="10" creationId="{EF3DD143-CE89-9DC9-0816-155D99DD5F05}"/>
          </ac:spMkLst>
        </pc:spChg>
      </pc:sldChg>
      <pc:sldChg chg="addSp modSp mod">
        <pc:chgData name="Marc ." userId="f47a965ea1acffd0" providerId="LiveId" clId="{B574EA68-39C2-4E72-BE13-AA60E9CB6A07}" dt="2023-08-05T13:48:59.197" v="229" actId="404"/>
        <pc:sldMkLst>
          <pc:docMk/>
          <pc:sldMk cId="3684300985" sldId="309"/>
        </pc:sldMkLst>
        <pc:spChg chg="add mod">
          <ac:chgData name="Marc ." userId="f47a965ea1acffd0" providerId="LiveId" clId="{B574EA68-39C2-4E72-BE13-AA60E9CB6A07}" dt="2023-08-05T13:48:59.197" v="229" actId="404"/>
          <ac:spMkLst>
            <pc:docMk/>
            <pc:sldMk cId="3684300985" sldId="309"/>
            <ac:spMk id="10" creationId="{EA8D59F2-8CE6-0032-A636-CF78A98EAB95}"/>
          </ac:spMkLst>
        </pc:spChg>
        <pc:picChg chg="mod">
          <ac:chgData name="Marc ." userId="f47a965ea1acffd0" providerId="LiveId" clId="{B574EA68-39C2-4E72-BE13-AA60E9CB6A07}" dt="2023-08-05T13:48:23.171" v="165" actId="1076"/>
          <ac:picMkLst>
            <pc:docMk/>
            <pc:sldMk cId="3684300985" sldId="309"/>
            <ac:picMk id="9" creationId="{10D9D724-73F6-1730-FF0F-5953D1B9F95C}"/>
          </ac:picMkLst>
        </pc:picChg>
      </pc:sldChg>
    </pc:docChg>
  </pc:docChgLst>
  <pc:docChgLst>
    <pc:chgData name="Marc ." userId="f47a965ea1acffd0" providerId="LiveId" clId="{78B52187-BDC7-4C3A-A886-D0F4AF69BD50}"/>
    <pc:docChg chg="custSel modSld">
      <pc:chgData name="Marc ." userId="f47a965ea1acffd0" providerId="LiveId" clId="{78B52187-BDC7-4C3A-A886-D0F4AF69BD50}" dt="2023-08-16T22:05:25.974" v="5" actId="478"/>
      <pc:docMkLst>
        <pc:docMk/>
      </pc:docMkLst>
      <pc:sldChg chg="delSp mod">
        <pc:chgData name="Marc ." userId="f47a965ea1acffd0" providerId="LiveId" clId="{78B52187-BDC7-4C3A-A886-D0F4AF69BD50}" dt="2023-08-16T22:05:25.974" v="5" actId="478"/>
        <pc:sldMkLst>
          <pc:docMk/>
          <pc:sldMk cId="3180169749" sldId="305"/>
        </pc:sldMkLst>
        <pc:picChg chg="del">
          <ac:chgData name="Marc ." userId="f47a965ea1acffd0" providerId="LiveId" clId="{78B52187-BDC7-4C3A-A886-D0F4AF69BD50}" dt="2023-08-16T22:05:25.974" v="5" actId="478"/>
          <ac:picMkLst>
            <pc:docMk/>
            <pc:sldMk cId="3180169749" sldId="305"/>
            <ac:picMk id="9" creationId="{78F7442E-9662-6D32-386D-F7454B119903}"/>
          </ac:picMkLst>
        </pc:picChg>
      </pc:sldChg>
      <pc:sldChg chg="delSp modSp mod">
        <pc:chgData name="Marc ." userId="f47a965ea1acffd0" providerId="LiveId" clId="{78B52187-BDC7-4C3A-A886-D0F4AF69BD50}" dt="2023-08-16T22:05:07.372" v="1" actId="478"/>
        <pc:sldMkLst>
          <pc:docMk/>
          <pc:sldMk cId="3462587334" sldId="306"/>
        </pc:sldMkLst>
        <pc:spChg chg="mod">
          <ac:chgData name="Marc ." userId="f47a965ea1acffd0" providerId="LiveId" clId="{78B52187-BDC7-4C3A-A886-D0F4AF69BD50}" dt="2023-08-16T22:05:04.408" v="0" actId="20577"/>
          <ac:spMkLst>
            <pc:docMk/>
            <pc:sldMk cId="3462587334" sldId="306"/>
            <ac:spMk id="3" creationId="{37B9BEC4-AD10-4D18-9FEE-6F762DB513AD}"/>
          </ac:spMkLst>
        </pc:spChg>
        <pc:spChg chg="del">
          <ac:chgData name="Marc ." userId="f47a965ea1acffd0" providerId="LiveId" clId="{78B52187-BDC7-4C3A-A886-D0F4AF69BD50}" dt="2023-08-16T22:05:07.372" v="1" actId="478"/>
          <ac:spMkLst>
            <pc:docMk/>
            <pc:sldMk cId="3462587334" sldId="306"/>
            <ac:spMk id="10" creationId="{EF3DD143-CE89-9DC9-0816-155D99DD5F05}"/>
          </ac:spMkLst>
        </pc:spChg>
      </pc:sldChg>
      <pc:sldChg chg="modSp mod">
        <pc:chgData name="Marc ." userId="f47a965ea1acffd0" providerId="LiveId" clId="{78B52187-BDC7-4C3A-A886-D0F4AF69BD50}" dt="2023-08-16T22:05:11.628" v="2" actId="20577"/>
        <pc:sldMkLst>
          <pc:docMk/>
          <pc:sldMk cId="3439873480" sldId="307"/>
        </pc:sldMkLst>
        <pc:spChg chg="mod">
          <ac:chgData name="Marc ." userId="f47a965ea1acffd0" providerId="LiveId" clId="{78B52187-BDC7-4C3A-A886-D0F4AF69BD50}" dt="2023-08-16T22:05:11.628" v="2" actId="20577"/>
          <ac:spMkLst>
            <pc:docMk/>
            <pc:sldMk cId="3439873480" sldId="307"/>
            <ac:spMk id="9" creationId="{17CA9CC3-6E4B-1F7A-E9F3-5EB299287AAD}"/>
          </ac:spMkLst>
        </pc:spChg>
      </pc:sldChg>
      <pc:sldChg chg="delSp modSp mod">
        <pc:chgData name="Marc ." userId="f47a965ea1acffd0" providerId="LiveId" clId="{78B52187-BDC7-4C3A-A886-D0F4AF69BD50}" dt="2023-08-16T22:05:20.309" v="4" actId="20577"/>
        <pc:sldMkLst>
          <pc:docMk/>
          <pc:sldMk cId="3684300985" sldId="309"/>
        </pc:sldMkLst>
        <pc:spChg chg="mod">
          <ac:chgData name="Marc ." userId="f47a965ea1acffd0" providerId="LiveId" clId="{78B52187-BDC7-4C3A-A886-D0F4AF69BD50}" dt="2023-08-16T22:05:20.309" v="4" actId="20577"/>
          <ac:spMkLst>
            <pc:docMk/>
            <pc:sldMk cId="3684300985" sldId="309"/>
            <ac:spMk id="3" creationId="{6E9223E7-F965-A238-6616-BC8CDC68E102}"/>
          </ac:spMkLst>
        </pc:spChg>
        <pc:picChg chg="del">
          <ac:chgData name="Marc ." userId="f47a965ea1acffd0" providerId="LiveId" clId="{78B52187-BDC7-4C3A-A886-D0F4AF69BD50}" dt="2023-08-16T22:05:16.189" v="3" actId="478"/>
          <ac:picMkLst>
            <pc:docMk/>
            <pc:sldMk cId="3684300985" sldId="309"/>
            <ac:picMk id="11" creationId="{34FE4B17-312A-73DA-C6A2-6E821E8EE98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0DADF-1D37-4D91-900F-6862D970AC0C}" type="datetimeFigureOut">
              <a:rPr lang="en-GB" smtClean="0"/>
              <a:t>17/08/2023</a:t>
            </a:fld>
            <a:endParaRPr lang="en-GB"/>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5912A2-2C7F-4110-B6C5-AA6E704BC55E}" type="slidenum">
              <a:rPr lang="en-GB" smtClean="0"/>
              <a:t>‹Nr.›</a:t>
            </a:fld>
            <a:endParaRPr lang="en-GB"/>
          </a:p>
        </p:txBody>
      </p:sp>
    </p:spTree>
    <p:extLst>
      <p:ext uri="{BB962C8B-B14F-4D97-AF65-F5344CB8AC3E}">
        <p14:creationId xmlns:p14="http://schemas.microsoft.com/office/powerpoint/2010/main" val="894612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AA11C6-973D-2C9B-6F43-425F41D3C74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GB"/>
          </a:p>
        </p:txBody>
      </p:sp>
      <p:sp>
        <p:nvSpPr>
          <p:cNvPr id="3" name="Untertitel 2">
            <a:extLst>
              <a:ext uri="{FF2B5EF4-FFF2-40B4-BE49-F238E27FC236}">
                <a16:creationId xmlns:a16="http://schemas.microsoft.com/office/drawing/2014/main" id="{CA387E72-72E0-D053-F8EE-258AFAD1F3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GB"/>
          </a:p>
        </p:txBody>
      </p:sp>
      <p:sp>
        <p:nvSpPr>
          <p:cNvPr id="4" name="Datumsplatzhalter 3">
            <a:extLst>
              <a:ext uri="{FF2B5EF4-FFF2-40B4-BE49-F238E27FC236}">
                <a16:creationId xmlns:a16="http://schemas.microsoft.com/office/drawing/2014/main" id="{2B573D2A-5C28-80FA-A520-A2C2A714B54C}"/>
              </a:ext>
            </a:extLst>
          </p:cNvPr>
          <p:cNvSpPr>
            <a:spLocks noGrp="1"/>
          </p:cNvSpPr>
          <p:nvPr>
            <p:ph type="dt" sz="half" idx="10"/>
          </p:nvPr>
        </p:nvSpPr>
        <p:spPr/>
        <p:txBody>
          <a:bodyPr/>
          <a:lstStyle/>
          <a:p>
            <a:r>
              <a:rPr lang="en-US"/>
              <a:t>17/08/2023</a:t>
            </a:r>
            <a:endParaRPr lang="en-GB"/>
          </a:p>
        </p:txBody>
      </p:sp>
      <p:sp>
        <p:nvSpPr>
          <p:cNvPr id="5" name="Fußzeilenplatzhalter 4">
            <a:extLst>
              <a:ext uri="{FF2B5EF4-FFF2-40B4-BE49-F238E27FC236}">
                <a16:creationId xmlns:a16="http://schemas.microsoft.com/office/drawing/2014/main" id="{2D95B603-D06A-0BF0-6F3C-D0273782DAD0}"/>
              </a:ext>
            </a:extLst>
          </p:cNvPr>
          <p:cNvSpPr>
            <a:spLocks noGrp="1"/>
          </p:cNvSpPr>
          <p:nvPr>
            <p:ph type="ftr" sz="quarter" idx="11"/>
          </p:nvPr>
        </p:nvSpPr>
        <p:spPr/>
        <p:txBody>
          <a:bodyPr/>
          <a:lstStyle/>
          <a:p>
            <a:r>
              <a:rPr lang="de-DE"/>
              <a:t>Übungsaufgabe 2 - Laden der Landing Zone</a:t>
            </a:r>
            <a:endParaRPr lang="en-GB"/>
          </a:p>
        </p:txBody>
      </p:sp>
      <p:sp>
        <p:nvSpPr>
          <p:cNvPr id="6" name="Foliennummernplatzhalter 5">
            <a:extLst>
              <a:ext uri="{FF2B5EF4-FFF2-40B4-BE49-F238E27FC236}">
                <a16:creationId xmlns:a16="http://schemas.microsoft.com/office/drawing/2014/main" id="{1420DFA1-C08B-3E88-F5EC-AE77980169C8}"/>
              </a:ext>
            </a:extLst>
          </p:cNvPr>
          <p:cNvSpPr>
            <a:spLocks noGrp="1"/>
          </p:cNvSpPr>
          <p:nvPr>
            <p:ph type="sldNum" sz="quarter" idx="12"/>
          </p:nvPr>
        </p:nvSpPr>
        <p:spPr/>
        <p:txBody>
          <a:bodyPr/>
          <a:lstStyle/>
          <a:p>
            <a:fld id="{10AB26E5-EB38-4CD9-9BC8-79D2621DAA01}" type="slidenum">
              <a:rPr lang="en-GB" smtClean="0"/>
              <a:t>‹Nr.›</a:t>
            </a:fld>
            <a:endParaRPr lang="en-GB"/>
          </a:p>
        </p:txBody>
      </p:sp>
    </p:spTree>
    <p:extLst>
      <p:ext uri="{BB962C8B-B14F-4D97-AF65-F5344CB8AC3E}">
        <p14:creationId xmlns:p14="http://schemas.microsoft.com/office/powerpoint/2010/main" val="153467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1E502F-EE3F-1D2A-1F33-A1D5E135E56D}"/>
              </a:ext>
            </a:extLst>
          </p:cNvPr>
          <p:cNvSpPr>
            <a:spLocks noGrp="1"/>
          </p:cNvSpPr>
          <p:nvPr>
            <p:ph type="title"/>
          </p:nvPr>
        </p:nvSpPr>
        <p:spPr/>
        <p:txBody>
          <a:bodyPr/>
          <a:lstStyle/>
          <a:p>
            <a:r>
              <a:rPr lang="de-DE"/>
              <a:t>Mastertitelformat bearbeiten</a:t>
            </a:r>
            <a:endParaRPr lang="en-GB"/>
          </a:p>
        </p:txBody>
      </p:sp>
      <p:sp>
        <p:nvSpPr>
          <p:cNvPr id="3" name="Vertikaler Textplatzhalter 2">
            <a:extLst>
              <a:ext uri="{FF2B5EF4-FFF2-40B4-BE49-F238E27FC236}">
                <a16:creationId xmlns:a16="http://schemas.microsoft.com/office/drawing/2014/main" id="{6A7EBF76-79D3-75B3-DB1B-192CDBC3F6B9}"/>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34127D4D-6ED8-D4BB-5453-1D3AB8026714}"/>
              </a:ext>
            </a:extLst>
          </p:cNvPr>
          <p:cNvSpPr>
            <a:spLocks noGrp="1"/>
          </p:cNvSpPr>
          <p:nvPr>
            <p:ph type="dt" sz="half" idx="10"/>
          </p:nvPr>
        </p:nvSpPr>
        <p:spPr/>
        <p:txBody>
          <a:bodyPr/>
          <a:lstStyle/>
          <a:p>
            <a:r>
              <a:rPr lang="en-US"/>
              <a:t>17/08/2023</a:t>
            </a:r>
            <a:endParaRPr lang="en-GB"/>
          </a:p>
        </p:txBody>
      </p:sp>
      <p:sp>
        <p:nvSpPr>
          <p:cNvPr id="5" name="Fußzeilenplatzhalter 4">
            <a:extLst>
              <a:ext uri="{FF2B5EF4-FFF2-40B4-BE49-F238E27FC236}">
                <a16:creationId xmlns:a16="http://schemas.microsoft.com/office/drawing/2014/main" id="{BAD6FF4F-7792-4FEC-4F98-0ED08100DC78}"/>
              </a:ext>
            </a:extLst>
          </p:cNvPr>
          <p:cNvSpPr>
            <a:spLocks noGrp="1"/>
          </p:cNvSpPr>
          <p:nvPr>
            <p:ph type="ftr" sz="quarter" idx="11"/>
          </p:nvPr>
        </p:nvSpPr>
        <p:spPr/>
        <p:txBody>
          <a:bodyPr/>
          <a:lstStyle/>
          <a:p>
            <a:r>
              <a:rPr lang="de-DE"/>
              <a:t>Übungsaufgabe 2 - Laden der Landing Zone</a:t>
            </a:r>
            <a:endParaRPr lang="en-GB"/>
          </a:p>
        </p:txBody>
      </p:sp>
      <p:sp>
        <p:nvSpPr>
          <p:cNvPr id="6" name="Foliennummernplatzhalter 5">
            <a:extLst>
              <a:ext uri="{FF2B5EF4-FFF2-40B4-BE49-F238E27FC236}">
                <a16:creationId xmlns:a16="http://schemas.microsoft.com/office/drawing/2014/main" id="{D907AD00-90C0-269C-8CFE-E80FCDF2A714}"/>
              </a:ext>
            </a:extLst>
          </p:cNvPr>
          <p:cNvSpPr>
            <a:spLocks noGrp="1"/>
          </p:cNvSpPr>
          <p:nvPr>
            <p:ph type="sldNum" sz="quarter" idx="12"/>
          </p:nvPr>
        </p:nvSpPr>
        <p:spPr/>
        <p:txBody>
          <a:bodyPr/>
          <a:lstStyle/>
          <a:p>
            <a:fld id="{10AB26E5-EB38-4CD9-9BC8-79D2621DAA01}" type="slidenum">
              <a:rPr lang="en-GB" smtClean="0"/>
              <a:t>‹Nr.›</a:t>
            </a:fld>
            <a:endParaRPr lang="en-GB"/>
          </a:p>
        </p:txBody>
      </p:sp>
    </p:spTree>
    <p:extLst>
      <p:ext uri="{BB962C8B-B14F-4D97-AF65-F5344CB8AC3E}">
        <p14:creationId xmlns:p14="http://schemas.microsoft.com/office/powerpoint/2010/main" val="1627961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FA31FDB-DC87-32B2-B1B8-3177064754B9}"/>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GB"/>
          </a:p>
        </p:txBody>
      </p:sp>
      <p:sp>
        <p:nvSpPr>
          <p:cNvPr id="3" name="Vertikaler Textplatzhalter 2">
            <a:extLst>
              <a:ext uri="{FF2B5EF4-FFF2-40B4-BE49-F238E27FC236}">
                <a16:creationId xmlns:a16="http://schemas.microsoft.com/office/drawing/2014/main" id="{EE25C258-6582-4B23-8FD8-C341C6996FEB}"/>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B3DDA67B-08AD-53EE-9F3B-8DF6720D6742}"/>
              </a:ext>
            </a:extLst>
          </p:cNvPr>
          <p:cNvSpPr>
            <a:spLocks noGrp="1"/>
          </p:cNvSpPr>
          <p:nvPr>
            <p:ph type="dt" sz="half" idx="10"/>
          </p:nvPr>
        </p:nvSpPr>
        <p:spPr/>
        <p:txBody>
          <a:bodyPr/>
          <a:lstStyle/>
          <a:p>
            <a:r>
              <a:rPr lang="en-US"/>
              <a:t>17/08/2023</a:t>
            </a:r>
            <a:endParaRPr lang="en-GB"/>
          </a:p>
        </p:txBody>
      </p:sp>
      <p:sp>
        <p:nvSpPr>
          <p:cNvPr id="5" name="Fußzeilenplatzhalter 4">
            <a:extLst>
              <a:ext uri="{FF2B5EF4-FFF2-40B4-BE49-F238E27FC236}">
                <a16:creationId xmlns:a16="http://schemas.microsoft.com/office/drawing/2014/main" id="{9DA1417B-C964-2F5E-57F8-ED5878719FFD}"/>
              </a:ext>
            </a:extLst>
          </p:cNvPr>
          <p:cNvSpPr>
            <a:spLocks noGrp="1"/>
          </p:cNvSpPr>
          <p:nvPr>
            <p:ph type="ftr" sz="quarter" idx="11"/>
          </p:nvPr>
        </p:nvSpPr>
        <p:spPr/>
        <p:txBody>
          <a:bodyPr/>
          <a:lstStyle/>
          <a:p>
            <a:r>
              <a:rPr lang="de-DE"/>
              <a:t>Übungsaufgabe 2 - Laden der Landing Zone</a:t>
            </a:r>
            <a:endParaRPr lang="en-GB"/>
          </a:p>
        </p:txBody>
      </p:sp>
      <p:sp>
        <p:nvSpPr>
          <p:cNvPr id="6" name="Foliennummernplatzhalter 5">
            <a:extLst>
              <a:ext uri="{FF2B5EF4-FFF2-40B4-BE49-F238E27FC236}">
                <a16:creationId xmlns:a16="http://schemas.microsoft.com/office/drawing/2014/main" id="{D5FE0F64-EBE8-CBBC-7A0A-98196B1D45F3}"/>
              </a:ext>
            </a:extLst>
          </p:cNvPr>
          <p:cNvSpPr>
            <a:spLocks noGrp="1"/>
          </p:cNvSpPr>
          <p:nvPr>
            <p:ph type="sldNum" sz="quarter" idx="12"/>
          </p:nvPr>
        </p:nvSpPr>
        <p:spPr/>
        <p:txBody>
          <a:bodyPr/>
          <a:lstStyle/>
          <a:p>
            <a:fld id="{10AB26E5-EB38-4CD9-9BC8-79D2621DAA01}" type="slidenum">
              <a:rPr lang="en-GB" smtClean="0"/>
              <a:t>‹Nr.›</a:t>
            </a:fld>
            <a:endParaRPr lang="en-GB"/>
          </a:p>
        </p:txBody>
      </p:sp>
    </p:spTree>
    <p:extLst>
      <p:ext uri="{BB962C8B-B14F-4D97-AF65-F5344CB8AC3E}">
        <p14:creationId xmlns:p14="http://schemas.microsoft.com/office/powerpoint/2010/main" val="117032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7B6BD5-8DEE-61FD-51AD-BCA5C93A3DDD}"/>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0B003954-1ED2-D093-78FD-727D067F5945}"/>
              </a:ext>
            </a:extLst>
          </p:cNvPr>
          <p:cNvSpPr>
            <a:spLocks noGrp="1"/>
          </p:cNvSpPr>
          <p:nvPr>
            <p:ph idx="1"/>
          </p:nvPr>
        </p:nvSpPr>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4" name="Datumsplatzhalter 3">
            <a:extLst>
              <a:ext uri="{FF2B5EF4-FFF2-40B4-BE49-F238E27FC236}">
                <a16:creationId xmlns:a16="http://schemas.microsoft.com/office/drawing/2014/main" id="{4D725895-AC64-6CD2-F476-308781871011}"/>
              </a:ext>
            </a:extLst>
          </p:cNvPr>
          <p:cNvSpPr>
            <a:spLocks noGrp="1"/>
          </p:cNvSpPr>
          <p:nvPr>
            <p:ph type="dt" sz="half" idx="10"/>
          </p:nvPr>
        </p:nvSpPr>
        <p:spPr/>
        <p:txBody>
          <a:bodyPr/>
          <a:lstStyle/>
          <a:p>
            <a:r>
              <a:rPr lang="en-US"/>
              <a:t>17/08/2023</a:t>
            </a:r>
            <a:endParaRPr lang="en-GB"/>
          </a:p>
        </p:txBody>
      </p:sp>
      <p:sp>
        <p:nvSpPr>
          <p:cNvPr id="5" name="Fußzeilenplatzhalter 4">
            <a:extLst>
              <a:ext uri="{FF2B5EF4-FFF2-40B4-BE49-F238E27FC236}">
                <a16:creationId xmlns:a16="http://schemas.microsoft.com/office/drawing/2014/main" id="{F61B08B1-5816-C221-CB18-1BBA7A57B489}"/>
              </a:ext>
            </a:extLst>
          </p:cNvPr>
          <p:cNvSpPr>
            <a:spLocks noGrp="1"/>
          </p:cNvSpPr>
          <p:nvPr>
            <p:ph type="ftr" sz="quarter" idx="11"/>
          </p:nvPr>
        </p:nvSpPr>
        <p:spPr/>
        <p:txBody>
          <a:bodyPr/>
          <a:lstStyle/>
          <a:p>
            <a:r>
              <a:rPr lang="de-DE"/>
              <a:t>Übungsaufgabe 2 - Laden der Landing Zone</a:t>
            </a:r>
            <a:endParaRPr lang="en-GB"/>
          </a:p>
        </p:txBody>
      </p:sp>
      <p:sp>
        <p:nvSpPr>
          <p:cNvPr id="6" name="Foliennummernplatzhalter 5">
            <a:extLst>
              <a:ext uri="{FF2B5EF4-FFF2-40B4-BE49-F238E27FC236}">
                <a16:creationId xmlns:a16="http://schemas.microsoft.com/office/drawing/2014/main" id="{3B19E768-2AD0-A912-1E65-0E427B4FD070}"/>
              </a:ext>
            </a:extLst>
          </p:cNvPr>
          <p:cNvSpPr>
            <a:spLocks noGrp="1"/>
          </p:cNvSpPr>
          <p:nvPr>
            <p:ph type="sldNum" sz="quarter" idx="12"/>
          </p:nvPr>
        </p:nvSpPr>
        <p:spPr/>
        <p:txBody>
          <a:bodyPr/>
          <a:lstStyle/>
          <a:p>
            <a:fld id="{10AB26E5-EB38-4CD9-9BC8-79D2621DAA01}" type="slidenum">
              <a:rPr lang="en-GB" smtClean="0"/>
              <a:t>‹Nr.›</a:t>
            </a:fld>
            <a:endParaRPr lang="en-GB"/>
          </a:p>
        </p:txBody>
      </p:sp>
    </p:spTree>
    <p:extLst>
      <p:ext uri="{BB962C8B-B14F-4D97-AF65-F5344CB8AC3E}">
        <p14:creationId xmlns:p14="http://schemas.microsoft.com/office/powerpoint/2010/main" val="577339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6BE50D-D214-AF42-C9D4-22F4B179D7F8}"/>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GB"/>
          </a:p>
        </p:txBody>
      </p:sp>
      <p:sp>
        <p:nvSpPr>
          <p:cNvPr id="3" name="Textplatzhalter 2">
            <a:extLst>
              <a:ext uri="{FF2B5EF4-FFF2-40B4-BE49-F238E27FC236}">
                <a16:creationId xmlns:a16="http://schemas.microsoft.com/office/drawing/2014/main" id="{1391CC63-8D3E-A06A-9FDF-9B0DA45683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45782043-C337-A10E-543F-CE5D3B002B3E}"/>
              </a:ext>
            </a:extLst>
          </p:cNvPr>
          <p:cNvSpPr>
            <a:spLocks noGrp="1"/>
          </p:cNvSpPr>
          <p:nvPr>
            <p:ph type="dt" sz="half" idx="10"/>
          </p:nvPr>
        </p:nvSpPr>
        <p:spPr/>
        <p:txBody>
          <a:bodyPr/>
          <a:lstStyle/>
          <a:p>
            <a:r>
              <a:rPr lang="en-US"/>
              <a:t>17/08/2023</a:t>
            </a:r>
            <a:endParaRPr lang="en-GB"/>
          </a:p>
        </p:txBody>
      </p:sp>
      <p:sp>
        <p:nvSpPr>
          <p:cNvPr id="5" name="Fußzeilenplatzhalter 4">
            <a:extLst>
              <a:ext uri="{FF2B5EF4-FFF2-40B4-BE49-F238E27FC236}">
                <a16:creationId xmlns:a16="http://schemas.microsoft.com/office/drawing/2014/main" id="{325DAE4B-80F5-54AF-A339-2FA5E2C7A23A}"/>
              </a:ext>
            </a:extLst>
          </p:cNvPr>
          <p:cNvSpPr>
            <a:spLocks noGrp="1"/>
          </p:cNvSpPr>
          <p:nvPr>
            <p:ph type="ftr" sz="quarter" idx="11"/>
          </p:nvPr>
        </p:nvSpPr>
        <p:spPr/>
        <p:txBody>
          <a:bodyPr/>
          <a:lstStyle/>
          <a:p>
            <a:r>
              <a:rPr lang="de-DE"/>
              <a:t>Übungsaufgabe 2 - Laden der Landing Zone</a:t>
            </a:r>
            <a:endParaRPr lang="en-GB"/>
          </a:p>
        </p:txBody>
      </p:sp>
      <p:sp>
        <p:nvSpPr>
          <p:cNvPr id="6" name="Foliennummernplatzhalter 5">
            <a:extLst>
              <a:ext uri="{FF2B5EF4-FFF2-40B4-BE49-F238E27FC236}">
                <a16:creationId xmlns:a16="http://schemas.microsoft.com/office/drawing/2014/main" id="{657CC123-D8B6-3567-BACF-740F8CA690AC}"/>
              </a:ext>
            </a:extLst>
          </p:cNvPr>
          <p:cNvSpPr>
            <a:spLocks noGrp="1"/>
          </p:cNvSpPr>
          <p:nvPr>
            <p:ph type="sldNum" sz="quarter" idx="12"/>
          </p:nvPr>
        </p:nvSpPr>
        <p:spPr/>
        <p:txBody>
          <a:bodyPr/>
          <a:lstStyle/>
          <a:p>
            <a:fld id="{10AB26E5-EB38-4CD9-9BC8-79D2621DAA01}" type="slidenum">
              <a:rPr lang="en-GB" smtClean="0"/>
              <a:t>‹Nr.›</a:t>
            </a:fld>
            <a:endParaRPr lang="en-GB"/>
          </a:p>
        </p:txBody>
      </p:sp>
    </p:spTree>
    <p:extLst>
      <p:ext uri="{BB962C8B-B14F-4D97-AF65-F5344CB8AC3E}">
        <p14:creationId xmlns:p14="http://schemas.microsoft.com/office/powerpoint/2010/main" val="437773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33F4F4-F35D-DC25-A404-8C40E273CFCB}"/>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17BF5FB3-DF70-B546-CD3F-FEF8342E676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Inhaltsplatzhalter 3">
            <a:extLst>
              <a:ext uri="{FF2B5EF4-FFF2-40B4-BE49-F238E27FC236}">
                <a16:creationId xmlns:a16="http://schemas.microsoft.com/office/drawing/2014/main" id="{8FE4987F-DEDC-C6A5-4775-A63D14AEF00D}"/>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Datumsplatzhalter 4">
            <a:extLst>
              <a:ext uri="{FF2B5EF4-FFF2-40B4-BE49-F238E27FC236}">
                <a16:creationId xmlns:a16="http://schemas.microsoft.com/office/drawing/2014/main" id="{8FAF2944-4F28-63E8-93C3-8827D711A7B4}"/>
              </a:ext>
            </a:extLst>
          </p:cNvPr>
          <p:cNvSpPr>
            <a:spLocks noGrp="1"/>
          </p:cNvSpPr>
          <p:nvPr>
            <p:ph type="dt" sz="half" idx="10"/>
          </p:nvPr>
        </p:nvSpPr>
        <p:spPr/>
        <p:txBody>
          <a:bodyPr/>
          <a:lstStyle/>
          <a:p>
            <a:r>
              <a:rPr lang="en-US"/>
              <a:t>17/08/2023</a:t>
            </a:r>
            <a:endParaRPr lang="en-GB"/>
          </a:p>
        </p:txBody>
      </p:sp>
      <p:sp>
        <p:nvSpPr>
          <p:cNvPr id="6" name="Fußzeilenplatzhalter 5">
            <a:extLst>
              <a:ext uri="{FF2B5EF4-FFF2-40B4-BE49-F238E27FC236}">
                <a16:creationId xmlns:a16="http://schemas.microsoft.com/office/drawing/2014/main" id="{40F86D35-AAAA-76E1-E925-A41335E94842}"/>
              </a:ext>
            </a:extLst>
          </p:cNvPr>
          <p:cNvSpPr>
            <a:spLocks noGrp="1"/>
          </p:cNvSpPr>
          <p:nvPr>
            <p:ph type="ftr" sz="quarter" idx="11"/>
          </p:nvPr>
        </p:nvSpPr>
        <p:spPr/>
        <p:txBody>
          <a:bodyPr/>
          <a:lstStyle/>
          <a:p>
            <a:r>
              <a:rPr lang="de-DE"/>
              <a:t>Übungsaufgabe 2 - Laden der Landing Zone</a:t>
            </a:r>
            <a:endParaRPr lang="en-GB"/>
          </a:p>
        </p:txBody>
      </p:sp>
      <p:sp>
        <p:nvSpPr>
          <p:cNvPr id="7" name="Foliennummernplatzhalter 6">
            <a:extLst>
              <a:ext uri="{FF2B5EF4-FFF2-40B4-BE49-F238E27FC236}">
                <a16:creationId xmlns:a16="http://schemas.microsoft.com/office/drawing/2014/main" id="{A8830691-E12C-FC8F-A712-4C21B0FE52FE}"/>
              </a:ext>
            </a:extLst>
          </p:cNvPr>
          <p:cNvSpPr>
            <a:spLocks noGrp="1"/>
          </p:cNvSpPr>
          <p:nvPr>
            <p:ph type="sldNum" sz="quarter" idx="12"/>
          </p:nvPr>
        </p:nvSpPr>
        <p:spPr/>
        <p:txBody>
          <a:bodyPr/>
          <a:lstStyle/>
          <a:p>
            <a:fld id="{10AB26E5-EB38-4CD9-9BC8-79D2621DAA01}" type="slidenum">
              <a:rPr lang="en-GB" smtClean="0"/>
              <a:t>‹Nr.›</a:t>
            </a:fld>
            <a:endParaRPr lang="en-GB"/>
          </a:p>
        </p:txBody>
      </p:sp>
    </p:spTree>
    <p:extLst>
      <p:ext uri="{BB962C8B-B14F-4D97-AF65-F5344CB8AC3E}">
        <p14:creationId xmlns:p14="http://schemas.microsoft.com/office/powerpoint/2010/main" val="3361506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D8D57C-B4C0-E68F-1B99-2DA5E4FCA3E9}"/>
              </a:ext>
            </a:extLst>
          </p:cNvPr>
          <p:cNvSpPr>
            <a:spLocks noGrp="1"/>
          </p:cNvSpPr>
          <p:nvPr>
            <p:ph type="title"/>
          </p:nvPr>
        </p:nvSpPr>
        <p:spPr>
          <a:xfrm>
            <a:off x="839788" y="365125"/>
            <a:ext cx="10515600" cy="1325563"/>
          </a:xfrm>
        </p:spPr>
        <p:txBody>
          <a:bodyPr/>
          <a:lstStyle/>
          <a:p>
            <a:r>
              <a:rPr lang="de-DE"/>
              <a:t>Mastertitelformat bearbeiten</a:t>
            </a:r>
            <a:endParaRPr lang="en-GB"/>
          </a:p>
        </p:txBody>
      </p:sp>
      <p:sp>
        <p:nvSpPr>
          <p:cNvPr id="3" name="Textplatzhalter 2">
            <a:extLst>
              <a:ext uri="{FF2B5EF4-FFF2-40B4-BE49-F238E27FC236}">
                <a16:creationId xmlns:a16="http://schemas.microsoft.com/office/drawing/2014/main" id="{2A67A514-9E5D-268B-5501-53E9041327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5D04A1A8-7B44-B79F-71F0-1E2F5D9D474D}"/>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Textplatzhalter 4">
            <a:extLst>
              <a:ext uri="{FF2B5EF4-FFF2-40B4-BE49-F238E27FC236}">
                <a16:creationId xmlns:a16="http://schemas.microsoft.com/office/drawing/2014/main" id="{829928AA-98D8-BB30-9340-3184EDE752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CC5C4EE-D98A-1FCB-1D94-4D51C8904623}"/>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7" name="Datumsplatzhalter 6">
            <a:extLst>
              <a:ext uri="{FF2B5EF4-FFF2-40B4-BE49-F238E27FC236}">
                <a16:creationId xmlns:a16="http://schemas.microsoft.com/office/drawing/2014/main" id="{912DCDD3-6D61-155F-3CAA-9C77C988DD3C}"/>
              </a:ext>
            </a:extLst>
          </p:cNvPr>
          <p:cNvSpPr>
            <a:spLocks noGrp="1"/>
          </p:cNvSpPr>
          <p:nvPr>
            <p:ph type="dt" sz="half" idx="10"/>
          </p:nvPr>
        </p:nvSpPr>
        <p:spPr/>
        <p:txBody>
          <a:bodyPr/>
          <a:lstStyle/>
          <a:p>
            <a:r>
              <a:rPr lang="en-US"/>
              <a:t>17/08/2023</a:t>
            </a:r>
            <a:endParaRPr lang="en-GB"/>
          </a:p>
        </p:txBody>
      </p:sp>
      <p:sp>
        <p:nvSpPr>
          <p:cNvPr id="8" name="Fußzeilenplatzhalter 7">
            <a:extLst>
              <a:ext uri="{FF2B5EF4-FFF2-40B4-BE49-F238E27FC236}">
                <a16:creationId xmlns:a16="http://schemas.microsoft.com/office/drawing/2014/main" id="{D02DFCDE-19A2-3090-E371-F262DB218638}"/>
              </a:ext>
            </a:extLst>
          </p:cNvPr>
          <p:cNvSpPr>
            <a:spLocks noGrp="1"/>
          </p:cNvSpPr>
          <p:nvPr>
            <p:ph type="ftr" sz="quarter" idx="11"/>
          </p:nvPr>
        </p:nvSpPr>
        <p:spPr/>
        <p:txBody>
          <a:bodyPr/>
          <a:lstStyle/>
          <a:p>
            <a:r>
              <a:rPr lang="de-DE"/>
              <a:t>Übungsaufgabe 2 - Laden der Landing Zone</a:t>
            </a:r>
            <a:endParaRPr lang="en-GB"/>
          </a:p>
        </p:txBody>
      </p:sp>
      <p:sp>
        <p:nvSpPr>
          <p:cNvPr id="9" name="Foliennummernplatzhalter 8">
            <a:extLst>
              <a:ext uri="{FF2B5EF4-FFF2-40B4-BE49-F238E27FC236}">
                <a16:creationId xmlns:a16="http://schemas.microsoft.com/office/drawing/2014/main" id="{AD4908CE-9FAC-6B05-64F2-E61FB042C7D9}"/>
              </a:ext>
            </a:extLst>
          </p:cNvPr>
          <p:cNvSpPr>
            <a:spLocks noGrp="1"/>
          </p:cNvSpPr>
          <p:nvPr>
            <p:ph type="sldNum" sz="quarter" idx="12"/>
          </p:nvPr>
        </p:nvSpPr>
        <p:spPr/>
        <p:txBody>
          <a:bodyPr/>
          <a:lstStyle/>
          <a:p>
            <a:fld id="{10AB26E5-EB38-4CD9-9BC8-79D2621DAA01}" type="slidenum">
              <a:rPr lang="en-GB" smtClean="0"/>
              <a:t>‹Nr.›</a:t>
            </a:fld>
            <a:endParaRPr lang="en-GB"/>
          </a:p>
        </p:txBody>
      </p:sp>
    </p:spTree>
    <p:extLst>
      <p:ext uri="{BB962C8B-B14F-4D97-AF65-F5344CB8AC3E}">
        <p14:creationId xmlns:p14="http://schemas.microsoft.com/office/powerpoint/2010/main" val="876603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815B95-88EA-15E0-410C-DA1B65A879E2}"/>
              </a:ext>
            </a:extLst>
          </p:cNvPr>
          <p:cNvSpPr>
            <a:spLocks noGrp="1"/>
          </p:cNvSpPr>
          <p:nvPr>
            <p:ph type="title"/>
          </p:nvPr>
        </p:nvSpPr>
        <p:spPr/>
        <p:txBody>
          <a:bodyPr/>
          <a:lstStyle/>
          <a:p>
            <a:r>
              <a:rPr lang="de-DE"/>
              <a:t>Mastertitelformat bearbeiten</a:t>
            </a:r>
            <a:endParaRPr lang="en-GB"/>
          </a:p>
        </p:txBody>
      </p:sp>
      <p:sp>
        <p:nvSpPr>
          <p:cNvPr id="3" name="Datumsplatzhalter 2">
            <a:extLst>
              <a:ext uri="{FF2B5EF4-FFF2-40B4-BE49-F238E27FC236}">
                <a16:creationId xmlns:a16="http://schemas.microsoft.com/office/drawing/2014/main" id="{78E306D5-623C-B936-61F4-FA7E12AFA394}"/>
              </a:ext>
            </a:extLst>
          </p:cNvPr>
          <p:cNvSpPr>
            <a:spLocks noGrp="1"/>
          </p:cNvSpPr>
          <p:nvPr>
            <p:ph type="dt" sz="half" idx="10"/>
          </p:nvPr>
        </p:nvSpPr>
        <p:spPr/>
        <p:txBody>
          <a:bodyPr/>
          <a:lstStyle/>
          <a:p>
            <a:r>
              <a:rPr lang="en-US"/>
              <a:t>17/08/2023</a:t>
            </a:r>
            <a:endParaRPr lang="en-GB"/>
          </a:p>
        </p:txBody>
      </p:sp>
      <p:sp>
        <p:nvSpPr>
          <p:cNvPr id="4" name="Fußzeilenplatzhalter 3">
            <a:extLst>
              <a:ext uri="{FF2B5EF4-FFF2-40B4-BE49-F238E27FC236}">
                <a16:creationId xmlns:a16="http://schemas.microsoft.com/office/drawing/2014/main" id="{F7683404-7066-7D79-C975-2F458DB0DA14}"/>
              </a:ext>
            </a:extLst>
          </p:cNvPr>
          <p:cNvSpPr>
            <a:spLocks noGrp="1"/>
          </p:cNvSpPr>
          <p:nvPr>
            <p:ph type="ftr" sz="quarter" idx="11"/>
          </p:nvPr>
        </p:nvSpPr>
        <p:spPr/>
        <p:txBody>
          <a:bodyPr/>
          <a:lstStyle/>
          <a:p>
            <a:r>
              <a:rPr lang="de-DE"/>
              <a:t>Übungsaufgabe 2 - Laden der Landing Zone</a:t>
            </a:r>
            <a:endParaRPr lang="en-GB"/>
          </a:p>
        </p:txBody>
      </p:sp>
      <p:sp>
        <p:nvSpPr>
          <p:cNvPr id="5" name="Foliennummernplatzhalter 4">
            <a:extLst>
              <a:ext uri="{FF2B5EF4-FFF2-40B4-BE49-F238E27FC236}">
                <a16:creationId xmlns:a16="http://schemas.microsoft.com/office/drawing/2014/main" id="{1CAEFD29-12C0-040D-C4E1-8F974D02D54A}"/>
              </a:ext>
            </a:extLst>
          </p:cNvPr>
          <p:cNvSpPr>
            <a:spLocks noGrp="1"/>
          </p:cNvSpPr>
          <p:nvPr>
            <p:ph type="sldNum" sz="quarter" idx="12"/>
          </p:nvPr>
        </p:nvSpPr>
        <p:spPr/>
        <p:txBody>
          <a:bodyPr/>
          <a:lstStyle/>
          <a:p>
            <a:fld id="{10AB26E5-EB38-4CD9-9BC8-79D2621DAA01}" type="slidenum">
              <a:rPr lang="en-GB" smtClean="0"/>
              <a:t>‹Nr.›</a:t>
            </a:fld>
            <a:endParaRPr lang="en-GB"/>
          </a:p>
        </p:txBody>
      </p:sp>
    </p:spTree>
    <p:extLst>
      <p:ext uri="{BB962C8B-B14F-4D97-AF65-F5344CB8AC3E}">
        <p14:creationId xmlns:p14="http://schemas.microsoft.com/office/powerpoint/2010/main" val="3375654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D607D11A-EDA1-6BF1-6DF8-8FE0F4A6F836}"/>
              </a:ext>
            </a:extLst>
          </p:cNvPr>
          <p:cNvSpPr>
            <a:spLocks noGrp="1"/>
          </p:cNvSpPr>
          <p:nvPr>
            <p:ph type="dt" sz="half" idx="10"/>
          </p:nvPr>
        </p:nvSpPr>
        <p:spPr/>
        <p:txBody>
          <a:bodyPr/>
          <a:lstStyle/>
          <a:p>
            <a:r>
              <a:rPr lang="en-US"/>
              <a:t>17/08/2023</a:t>
            </a:r>
            <a:endParaRPr lang="en-GB"/>
          </a:p>
        </p:txBody>
      </p:sp>
      <p:sp>
        <p:nvSpPr>
          <p:cNvPr id="3" name="Fußzeilenplatzhalter 2">
            <a:extLst>
              <a:ext uri="{FF2B5EF4-FFF2-40B4-BE49-F238E27FC236}">
                <a16:creationId xmlns:a16="http://schemas.microsoft.com/office/drawing/2014/main" id="{4B4F0B94-C013-0928-B24F-03B3D4E7E124}"/>
              </a:ext>
            </a:extLst>
          </p:cNvPr>
          <p:cNvSpPr>
            <a:spLocks noGrp="1"/>
          </p:cNvSpPr>
          <p:nvPr>
            <p:ph type="ftr" sz="quarter" idx="11"/>
          </p:nvPr>
        </p:nvSpPr>
        <p:spPr/>
        <p:txBody>
          <a:bodyPr/>
          <a:lstStyle/>
          <a:p>
            <a:r>
              <a:rPr lang="de-DE"/>
              <a:t>Übungsaufgabe 2 - Laden der Landing Zone</a:t>
            </a:r>
            <a:endParaRPr lang="en-GB"/>
          </a:p>
        </p:txBody>
      </p:sp>
      <p:sp>
        <p:nvSpPr>
          <p:cNvPr id="4" name="Foliennummernplatzhalter 3">
            <a:extLst>
              <a:ext uri="{FF2B5EF4-FFF2-40B4-BE49-F238E27FC236}">
                <a16:creationId xmlns:a16="http://schemas.microsoft.com/office/drawing/2014/main" id="{076529C6-0880-FF3E-728D-558F3ABA9A11}"/>
              </a:ext>
            </a:extLst>
          </p:cNvPr>
          <p:cNvSpPr>
            <a:spLocks noGrp="1"/>
          </p:cNvSpPr>
          <p:nvPr>
            <p:ph type="sldNum" sz="quarter" idx="12"/>
          </p:nvPr>
        </p:nvSpPr>
        <p:spPr/>
        <p:txBody>
          <a:bodyPr/>
          <a:lstStyle/>
          <a:p>
            <a:fld id="{10AB26E5-EB38-4CD9-9BC8-79D2621DAA01}" type="slidenum">
              <a:rPr lang="en-GB" smtClean="0"/>
              <a:t>‹Nr.›</a:t>
            </a:fld>
            <a:endParaRPr lang="en-GB"/>
          </a:p>
        </p:txBody>
      </p:sp>
    </p:spTree>
    <p:extLst>
      <p:ext uri="{BB962C8B-B14F-4D97-AF65-F5344CB8AC3E}">
        <p14:creationId xmlns:p14="http://schemas.microsoft.com/office/powerpoint/2010/main" val="18438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7943F9-26F6-22EE-C298-1F295D1B83B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Inhaltsplatzhalter 2">
            <a:extLst>
              <a:ext uri="{FF2B5EF4-FFF2-40B4-BE49-F238E27FC236}">
                <a16:creationId xmlns:a16="http://schemas.microsoft.com/office/drawing/2014/main" id="{78F5D1F4-70FA-3858-47B2-DC108A22E1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Textplatzhalter 3">
            <a:extLst>
              <a:ext uri="{FF2B5EF4-FFF2-40B4-BE49-F238E27FC236}">
                <a16:creationId xmlns:a16="http://schemas.microsoft.com/office/drawing/2014/main" id="{9B368B23-8D61-FD08-0F56-76E36ED77B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5A4CDA9-0F3D-DF88-16F0-963364D5DF6F}"/>
              </a:ext>
            </a:extLst>
          </p:cNvPr>
          <p:cNvSpPr>
            <a:spLocks noGrp="1"/>
          </p:cNvSpPr>
          <p:nvPr>
            <p:ph type="dt" sz="half" idx="10"/>
          </p:nvPr>
        </p:nvSpPr>
        <p:spPr/>
        <p:txBody>
          <a:bodyPr/>
          <a:lstStyle/>
          <a:p>
            <a:r>
              <a:rPr lang="en-US"/>
              <a:t>17/08/2023</a:t>
            </a:r>
            <a:endParaRPr lang="en-GB"/>
          </a:p>
        </p:txBody>
      </p:sp>
      <p:sp>
        <p:nvSpPr>
          <p:cNvPr id="6" name="Fußzeilenplatzhalter 5">
            <a:extLst>
              <a:ext uri="{FF2B5EF4-FFF2-40B4-BE49-F238E27FC236}">
                <a16:creationId xmlns:a16="http://schemas.microsoft.com/office/drawing/2014/main" id="{298160E4-F3AA-E58B-8AA5-968C7107FE4D}"/>
              </a:ext>
            </a:extLst>
          </p:cNvPr>
          <p:cNvSpPr>
            <a:spLocks noGrp="1"/>
          </p:cNvSpPr>
          <p:nvPr>
            <p:ph type="ftr" sz="quarter" idx="11"/>
          </p:nvPr>
        </p:nvSpPr>
        <p:spPr/>
        <p:txBody>
          <a:bodyPr/>
          <a:lstStyle/>
          <a:p>
            <a:r>
              <a:rPr lang="de-DE"/>
              <a:t>Übungsaufgabe 2 - Laden der Landing Zone</a:t>
            </a:r>
            <a:endParaRPr lang="en-GB"/>
          </a:p>
        </p:txBody>
      </p:sp>
      <p:sp>
        <p:nvSpPr>
          <p:cNvPr id="7" name="Foliennummernplatzhalter 6">
            <a:extLst>
              <a:ext uri="{FF2B5EF4-FFF2-40B4-BE49-F238E27FC236}">
                <a16:creationId xmlns:a16="http://schemas.microsoft.com/office/drawing/2014/main" id="{EA010971-26B9-B14B-340D-B03C7C373EF1}"/>
              </a:ext>
            </a:extLst>
          </p:cNvPr>
          <p:cNvSpPr>
            <a:spLocks noGrp="1"/>
          </p:cNvSpPr>
          <p:nvPr>
            <p:ph type="sldNum" sz="quarter" idx="12"/>
          </p:nvPr>
        </p:nvSpPr>
        <p:spPr/>
        <p:txBody>
          <a:bodyPr/>
          <a:lstStyle/>
          <a:p>
            <a:fld id="{10AB26E5-EB38-4CD9-9BC8-79D2621DAA01}" type="slidenum">
              <a:rPr lang="en-GB" smtClean="0"/>
              <a:t>‹Nr.›</a:t>
            </a:fld>
            <a:endParaRPr lang="en-GB"/>
          </a:p>
        </p:txBody>
      </p:sp>
    </p:spTree>
    <p:extLst>
      <p:ext uri="{BB962C8B-B14F-4D97-AF65-F5344CB8AC3E}">
        <p14:creationId xmlns:p14="http://schemas.microsoft.com/office/powerpoint/2010/main" val="3205725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DD97EB-89FE-C194-A673-54B411DC854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Bildplatzhalter 2">
            <a:extLst>
              <a:ext uri="{FF2B5EF4-FFF2-40B4-BE49-F238E27FC236}">
                <a16:creationId xmlns:a16="http://schemas.microsoft.com/office/drawing/2014/main" id="{0DFAE172-0B4D-5C07-77CA-D409FD4A4B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a:extLst>
              <a:ext uri="{FF2B5EF4-FFF2-40B4-BE49-F238E27FC236}">
                <a16:creationId xmlns:a16="http://schemas.microsoft.com/office/drawing/2014/main" id="{A8372916-AF58-0AF8-D720-DCCF7ED4D5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2F02F4D-6AD8-EC2C-C4AF-F5D24B9ECC14}"/>
              </a:ext>
            </a:extLst>
          </p:cNvPr>
          <p:cNvSpPr>
            <a:spLocks noGrp="1"/>
          </p:cNvSpPr>
          <p:nvPr>
            <p:ph type="dt" sz="half" idx="10"/>
          </p:nvPr>
        </p:nvSpPr>
        <p:spPr/>
        <p:txBody>
          <a:bodyPr/>
          <a:lstStyle/>
          <a:p>
            <a:r>
              <a:rPr lang="en-US"/>
              <a:t>17/08/2023</a:t>
            </a:r>
            <a:endParaRPr lang="en-GB"/>
          </a:p>
        </p:txBody>
      </p:sp>
      <p:sp>
        <p:nvSpPr>
          <p:cNvPr id="6" name="Fußzeilenplatzhalter 5">
            <a:extLst>
              <a:ext uri="{FF2B5EF4-FFF2-40B4-BE49-F238E27FC236}">
                <a16:creationId xmlns:a16="http://schemas.microsoft.com/office/drawing/2014/main" id="{DDB717B2-FF86-F46A-8E87-E5907BE12CE6}"/>
              </a:ext>
            </a:extLst>
          </p:cNvPr>
          <p:cNvSpPr>
            <a:spLocks noGrp="1"/>
          </p:cNvSpPr>
          <p:nvPr>
            <p:ph type="ftr" sz="quarter" idx="11"/>
          </p:nvPr>
        </p:nvSpPr>
        <p:spPr/>
        <p:txBody>
          <a:bodyPr/>
          <a:lstStyle/>
          <a:p>
            <a:r>
              <a:rPr lang="de-DE"/>
              <a:t>Übungsaufgabe 2 - Laden der Landing Zone</a:t>
            </a:r>
            <a:endParaRPr lang="en-GB"/>
          </a:p>
        </p:txBody>
      </p:sp>
      <p:sp>
        <p:nvSpPr>
          <p:cNvPr id="7" name="Foliennummernplatzhalter 6">
            <a:extLst>
              <a:ext uri="{FF2B5EF4-FFF2-40B4-BE49-F238E27FC236}">
                <a16:creationId xmlns:a16="http://schemas.microsoft.com/office/drawing/2014/main" id="{4CB35EA3-185D-875D-5189-76A475B061FA}"/>
              </a:ext>
            </a:extLst>
          </p:cNvPr>
          <p:cNvSpPr>
            <a:spLocks noGrp="1"/>
          </p:cNvSpPr>
          <p:nvPr>
            <p:ph type="sldNum" sz="quarter" idx="12"/>
          </p:nvPr>
        </p:nvSpPr>
        <p:spPr/>
        <p:txBody>
          <a:bodyPr/>
          <a:lstStyle/>
          <a:p>
            <a:fld id="{10AB26E5-EB38-4CD9-9BC8-79D2621DAA01}" type="slidenum">
              <a:rPr lang="en-GB" smtClean="0"/>
              <a:t>‹Nr.›</a:t>
            </a:fld>
            <a:endParaRPr lang="en-GB"/>
          </a:p>
        </p:txBody>
      </p:sp>
    </p:spTree>
    <p:extLst>
      <p:ext uri="{BB962C8B-B14F-4D97-AF65-F5344CB8AC3E}">
        <p14:creationId xmlns:p14="http://schemas.microsoft.com/office/powerpoint/2010/main" val="2053585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0BAE098-9089-195A-2754-3B623E5CFE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GB"/>
          </a:p>
        </p:txBody>
      </p:sp>
      <p:sp>
        <p:nvSpPr>
          <p:cNvPr id="3" name="Textplatzhalter 2">
            <a:extLst>
              <a:ext uri="{FF2B5EF4-FFF2-40B4-BE49-F238E27FC236}">
                <a16:creationId xmlns:a16="http://schemas.microsoft.com/office/drawing/2014/main" id="{29CC13DE-BCE9-386F-696E-28788AC9B7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4A72C471-738C-D063-C479-67E36A262D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17/08/2023</a:t>
            </a:r>
            <a:endParaRPr lang="en-GB"/>
          </a:p>
        </p:txBody>
      </p:sp>
      <p:sp>
        <p:nvSpPr>
          <p:cNvPr id="5" name="Fußzeilenplatzhalter 4">
            <a:extLst>
              <a:ext uri="{FF2B5EF4-FFF2-40B4-BE49-F238E27FC236}">
                <a16:creationId xmlns:a16="http://schemas.microsoft.com/office/drawing/2014/main" id="{0C6424DA-919C-8CC4-32CC-8FB564BD29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Übungsaufgabe 2 - Laden der Landing Zone</a:t>
            </a:r>
            <a:endParaRPr lang="en-GB"/>
          </a:p>
        </p:txBody>
      </p:sp>
      <p:sp>
        <p:nvSpPr>
          <p:cNvPr id="6" name="Foliennummernplatzhalter 5">
            <a:extLst>
              <a:ext uri="{FF2B5EF4-FFF2-40B4-BE49-F238E27FC236}">
                <a16:creationId xmlns:a16="http://schemas.microsoft.com/office/drawing/2014/main" id="{03EAF12A-4015-3F9B-95C6-473819A1D1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AB26E5-EB38-4CD9-9BC8-79D2621DAA01}" type="slidenum">
              <a:rPr lang="en-GB" smtClean="0"/>
              <a:t>‹Nr.›</a:t>
            </a:fld>
            <a:endParaRPr lang="en-GB"/>
          </a:p>
        </p:txBody>
      </p:sp>
    </p:spTree>
    <p:extLst>
      <p:ext uri="{BB962C8B-B14F-4D97-AF65-F5344CB8AC3E}">
        <p14:creationId xmlns:p14="http://schemas.microsoft.com/office/powerpoint/2010/main" val="33807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54.sv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4.sv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ortal.azure.com/"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26BF4493-2652-829B-3B1A-BCF36258DF60}"/>
              </a:ext>
            </a:extLst>
          </p:cNvPr>
          <p:cNvSpPr/>
          <p:nvPr/>
        </p:nvSpPr>
        <p:spPr>
          <a:xfrm>
            <a:off x="629727" y="2018581"/>
            <a:ext cx="10912415" cy="268281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 name="Titel 1">
            <a:extLst>
              <a:ext uri="{FF2B5EF4-FFF2-40B4-BE49-F238E27FC236}">
                <a16:creationId xmlns:a16="http://schemas.microsoft.com/office/drawing/2014/main" id="{0AA5FEEB-457F-5CD7-D928-A8F0FB57D89D}"/>
              </a:ext>
            </a:extLst>
          </p:cNvPr>
          <p:cNvSpPr>
            <a:spLocks noGrp="1"/>
          </p:cNvSpPr>
          <p:nvPr>
            <p:ph type="ctrTitle"/>
          </p:nvPr>
        </p:nvSpPr>
        <p:spPr>
          <a:xfrm>
            <a:off x="1524000" y="1745991"/>
            <a:ext cx="9144000" cy="2387600"/>
          </a:xfrm>
        </p:spPr>
        <p:txBody>
          <a:bodyPr>
            <a:normAutofit/>
          </a:bodyPr>
          <a:lstStyle/>
          <a:p>
            <a:r>
              <a:rPr lang="de-DE" b="1" dirty="0">
                <a:latin typeface="Arial" panose="020B0604020202020204" pitchFamily="34" charset="0"/>
                <a:cs typeface="Arial" panose="020B0604020202020204" pitchFamily="34" charset="0"/>
              </a:rPr>
              <a:t>Übung 2 – Laden der Landing Zone</a:t>
            </a:r>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5843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4.1 Erstellen eines weiteren Azure Blob Containers</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410ECA4B-50D1-EC37-168E-A981D5531E90}"/>
              </a:ext>
            </a:extLst>
          </p:cNvPr>
          <p:cNvSpPr txBox="1"/>
          <p:nvPr/>
        </p:nvSpPr>
        <p:spPr>
          <a:xfrm>
            <a:off x="319177" y="1837426"/>
            <a:ext cx="3985404" cy="2585323"/>
          </a:xfrm>
          <a:prstGeom prst="rect">
            <a:avLst/>
          </a:prstGeom>
          <a:noFill/>
        </p:spPr>
        <p:txBody>
          <a:bodyPr wrap="square" rtlCol="0">
            <a:spAutoFit/>
          </a:bodyPr>
          <a:lstStyle/>
          <a:p>
            <a:pPr marL="342900" indent="-342900">
              <a:buFont typeface="+mj-lt"/>
              <a:buAutoNum type="arabicPeriod" startAt="6"/>
            </a:pPr>
            <a:r>
              <a:rPr lang="de-DE" dirty="0"/>
              <a:t>Öffnen Sie den neuen Container, indem Sie auf ihn draufdrücken und klicken Sie anschließend auf </a:t>
            </a:r>
            <a:r>
              <a:rPr lang="de-DE" b="1" dirty="0"/>
              <a:t>Hochladen</a:t>
            </a:r>
            <a:r>
              <a:rPr lang="de-DE" dirty="0"/>
              <a:t>.</a:t>
            </a:r>
          </a:p>
          <a:p>
            <a:pPr marL="342900" indent="-342900">
              <a:buFont typeface="+mj-lt"/>
              <a:buAutoNum type="arabicPeriod" startAt="6"/>
            </a:pPr>
            <a:r>
              <a:rPr lang="de-DE" dirty="0"/>
              <a:t>Laden Sie alle CSV-Dateien aus dem Ordner </a:t>
            </a:r>
            <a:r>
              <a:rPr lang="de-DE" dirty="0" err="1"/>
              <a:t>ChinookDatabase</a:t>
            </a:r>
            <a:r>
              <a:rPr lang="de-DE" dirty="0"/>
              <a:t> von ihrem lokalen Rechner hoch außer </a:t>
            </a:r>
            <a:r>
              <a:rPr lang="de-DE" b="1" dirty="0"/>
              <a:t>Customer_New.csv </a:t>
            </a:r>
            <a:r>
              <a:rPr lang="de-DE" dirty="0"/>
              <a:t>(11 Dateien) .</a:t>
            </a:r>
            <a:endParaRPr lang="en-GB" dirty="0"/>
          </a:p>
        </p:txBody>
      </p:sp>
      <p:pic>
        <p:nvPicPr>
          <p:cNvPr id="10" name="Grafik 9">
            <a:extLst>
              <a:ext uri="{FF2B5EF4-FFF2-40B4-BE49-F238E27FC236}">
                <a16:creationId xmlns:a16="http://schemas.microsoft.com/office/drawing/2014/main" id="{57F9BB20-26E8-EDC5-1741-8E85A9560F74}"/>
              </a:ext>
            </a:extLst>
          </p:cNvPr>
          <p:cNvPicPr>
            <a:picLocks noChangeAspect="1"/>
          </p:cNvPicPr>
          <p:nvPr/>
        </p:nvPicPr>
        <p:blipFill>
          <a:blip r:embed="rId2"/>
          <a:stretch>
            <a:fillRect/>
          </a:stretch>
        </p:blipFill>
        <p:spPr>
          <a:xfrm>
            <a:off x="7430221" y="1987367"/>
            <a:ext cx="3648584" cy="1305107"/>
          </a:xfrm>
          <a:prstGeom prst="rect">
            <a:avLst/>
          </a:prstGeom>
        </p:spPr>
      </p:pic>
      <p:pic>
        <p:nvPicPr>
          <p:cNvPr id="12" name="Grafik 11">
            <a:extLst>
              <a:ext uri="{FF2B5EF4-FFF2-40B4-BE49-F238E27FC236}">
                <a16:creationId xmlns:a16="http://schemas.microsoft.com/office/drawing/2014/main" id="{5B41B8D0-10A6-641A-1D86-FFD81BD0A21B}"/>
              </a:ext>
            </a:extLst>
          </p:cNvPr>
          <p:cNvPicPr>
            <a:picLocks noChangeAspect="1"/>
          </p:cNvPicPr>
          <p:nvPr/>
        </p:nvPicPr>
        <p:blipFill>
          <a:blip r:embed="rId3"/>
          <a:stretch>
            <a:fillRect/>
          </a:stretch>
        </p:blipFill>
        <p:spPr>
          <a:xfrm>
            <a:off x="5046452" y="3844894"/>
            <a:ext cx="6565643" cy="2152950"/>
          </a:xfrm>
          <a:prstGeom prst="rect">
            <a:avLst/>
          </a:prstGeom>
        </p:spPr>
      </p:pic>
      <p:sp>
        <p:nvSpPr>
          <p:cNvPr id="13" name="Pfeil: nach rechts 12">
            <a:extLst>
              <a:ext uri="{FF2B5EF4-FFF2-40B4-BE49-F238E27FC236}">
                <a16:creationId xmlns:a16="http://schemas.microsoft.com/office/drawing/2014/main" id="{9AA1CEC8-B77A-FFAF-411B-F7D6FDA98ADC}"/>
              </a:ext>
            </a:extLst>
          </p:cNvPr>
          <p:cNvSpPr/>
          <p:nvPr/>
        </p:nvSpPr>
        <p:spPr>
          <a:xfrm>
            <a:off x="8610600" y="4804913"/>
            <a:ext cx="636917" cy="3795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hteck 13">
            <a:extLst>
              <a:ext uri="{FF2B5EF4-FFF2-40B4-BE49-F238E27FC236}">
                <a16:creationId xmlns:a16="http://schemas.microsoft.com/office/drawing/2014/main" id="{09325674-32A2-79B8-025B-FF9B7E0EE444}"/>
              </a:ext>
            </a:extLst>
          </p:cNvPr>
          <p:cNvSpPr/>
          <p:nvPr/>
        </p:nvSpPr>
        <p:spPr>
          <a:xfrm>
            <a:off x="11422314" y="2659118"/>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6</a:t>
            </a:r>
            <a:endParaRPr lang="en-GB" b="1" dirty="0">
              <a:solidFill>
                <a:schemeClr val="tx1"/>
              </a:solidFill>
            </a:endParaRPr>
          </a:p>
        </p:txBody>
      </p:sp>
      <p:sp>
        <p:nvSpPr>
          <p:cNvPr id="15" name="Rechteck 14">
            <a:extLst>
              <a:ext uri="{FF2B5EF4-FFF2-40B4-BE49-F238E27FC236}">
                <a16:creationId xmlns:a16="http://schemas.microsoft.com/office/drawing/2014/main" id="{D3B8BECA-7666-9757-CC4F-957EB2F1208D}"/>
              </a:ext>
            </a:extLst>
          </p:cNvPr>
          <p:cNvSpPr/>
          <p:nvPr/>
        </p:nvSpPr>
        <p:spPr>
          <a:xfrm>
            <a:off x="11612095" y="4921369"/>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7</a:t>
            </a:r>
            <a:endParaRPr lang="en-GB" b="1" dirty="0">
              <a:solidFill>
                <a:schemeClr val="tx1"/>
              </a:solidFill>
            </a:endParaRPr>
          </a:p>
        </p:txBody>
      </p:sp>
      <p:sp>
        <p:nvSpPr>
          <p:cNvPr id="9" name="Rechteck 8">
            <a:extLst>
              <a:ext uri="{FF2B5EF4-FFF2-40B4-BE49-F238E27FC236}">
                <a16:creationId xmlns:a16="http://schemas.microsoft.com/office/drawing/2014/main" id="{FA3752D5-19CF-A9D4-F289-049F9DD9E10A}"/>
              </a:ext>
            </a:extLst>
          </p:cNvPr>
          <p:cNvSpPr/>
          <p:nvPr/>
        </p:nvSpPr>
        <p:spPr>
          <a:xfrm>
            <a:off x="9982200" y="2384415"/>
            <a:ext cx="1268083" cy="48615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24046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4.1 Erstellen eines weiteren Azure Blob Containers</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6822C3A0-A87A-172E-1CAB-444D31B8BAE6}"/>
              </a:ext>
            </a:extLst>
          </p:cNvPr>
          <p:cNvSpPr txBox="1"/>
          <p:nvPr/>
        </p:nvSpPr>
        <p:spPr>
          <a:xfrm>
            <a:off x="562155" y="2001328"/>
            <a:ext cx="4579188" cy="369332"/>
          </a:xfrm>
          <a:prstGeom prst="rect">
            <a:avLst/>
          </a:prstGeom>
          <a:noFill/>
        </p:spPr>
        <p:txBody>
          <a:bodyPr wrap="square" rtlCol="0">
            <a:spAutoFit/>
          </a:bodyPr>
          <a:lstStyle/>
          <a:p>
            <a:r>
              <a:rPr lang="de-DE" b="1" dirty="0"/>
              <a:t>Ergebnis: </a:t>
            </a:r>
            <a:endParaRPr lang="en-GB" b="1" dirty="0"/>
          </a:p>
        </p:txBody>
      </p:sp>
      <p:pic>
        <p:nvPicPr>
          <p:cNvPr id="11" name="Grafik 10">
            <a:extLst>
              <a:ext uri="{FF2B5EF4-FFF2-40B4-BE49-F238E27FC236}">
                <a16:creationId xmlns:a16="http://schemas.microsoft.com/office/drawing/2014/main" id="{8C98CDBE-DFBC-527A-7193-191D639A3284}"/>
              </a:ext>
            </a:extLst>
          </p:cNvPr>
          <p:cNvPicPr>
            <a:picLocks noChangeAspect="1"/>
          </p:cNvPicPr>
          <p:nvPr/>
        </p:nvPicPr>
        <p:blipFill>
          <a:blip r:embed="rId2"/>
          <a:stretch>
            <a:fillRect/>
          </a:stretch>
        </p:blipFill>
        <p:spPr>
          <a:xfrm>
            <a:off x="2021758" y="2268942"/>
            <a:ext cx="7268589" cy="3648584"/>
          </a:xfrm>
          <a:prstGeom prst="rect">
            <a:avLst/>
          </a:prstGeom>
        </p:spPr>
      </p:pic>
    </p:spTree>
    <p:extLst>
      <p:ext uri="{BB962C8B-B14F-4D97-AF65-F5344CB8AC3E}">
        <p14:creationId xmlns:p14="http://schemas.microsoft.com/office/powerpoint/2010/main" val="97576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Erstellung und Einrichtung einer Azure Data Factory Pipeline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3EA2DD1C-F8C4-836D-8A7D-E559D6650706}"/>
              </a:ext>
            </a:extLst>
          </p:cNvPr>
          <p:cNvSpPr txBox="1"/>
          <p:nvPr/>
        </p:nvSpPr>
        <p:spPr>
          <a:xfrm>
            <a:off x="357343" y="1738811"/>
            <a:ext cx="5533845" cy="2862322"/>
          </a:xfrm>
          <a:prstGeom prst="rect">
            <a:avLst/>
          </a:prstGeom>
          <a:noFill/>
        </p:spPr>
        <p:txBody>
          <a:bodyPr wrap="square" rtlCol="0">
            <a:spAutoFit/>
          </a:bodyPr>
          <a:lstStyle/>
          <a:p>
            <a:pPr algn="just"/>
            <a:r>
              <a:rPr lang="de-DE" dirty="0"/>
              <a:t>In dieser Unteraufgabe geht es darum, die Daten aus dem zuvor erstellten Blob Container in die Datenbank (Landing Zone) zu laden. Befolgen Sie dafür die folgenden Schritte: </a:t>
            </a:r>
          </a:p>
          <a:p>
            <a:pPr marL="800100" lvl="1" indent="-342900" algn="just">
              <a:buFont typeface="+mj-lt"/>
              <a:buAutoNum type="arabicPeriod"/>
            </a:pPr>
            <a:r>
              <a:rPr lang="de-DE" dirty="0"/>
              <a:t>Geben Sie in die Suchleiste </a:t>
            </a:r>
            <a:r>
              <a:rPr lang="de-DE" b="1" dirty="0"/>
              <a:t>Data </a:t>
            </a:r>
            <a:r>
              <a:rPr lang="de-DE" b="1" dirty="0" err="1"/>
              <a:t>Factorys</a:t>
            </a:r>
            <a:r>
              <a:rPr lang="de-DE" b="1" dirty="0"/>
              <a:t> </a:t>
            </a:r>
            <a:r>
              <a:rPr lang="de-DE" dirty="0"/>
              <a:t>ein, klicken Sie auf das Symbol und wählen Sie anschließend ihre Data Factory (</a:t>
            </a:r>
            <a:r>
              <a:rPr lang="de-DE" b="1" dirty="0"/>
              <a:t>DWHXX</a:t>
            </a:r>
            <a:r>
              <a:rPr lang="de-DE" dirty="0"/>
              <a:t>) aus. </a:t>
            </a:r>
          </a:p>
          <a:p>
            <a:pPr marL="800100" lvl="1" indent="-342900" algn="just">
              <a:buFont typeface="+mj-lt"/>
              <a:buAutoNum type="arabicPeriod"/>
            </a:pPr>
            <a:r>
              <a:rPr lang="de-DE" dirty="0"/>
              <a:t>Starten Sie anschließend die Data Factory, indem Sie auf </a:t>
            </a:r>
            <a:r>
              <a:rPr lang="de-DE" b="1" dirty="0"/>
              <a:t>Studio Starten </a:t>
            </a:r>
            <a:r>
              <a:rPr lang="de-DE" dirty="0"/>
              <a:t>drücken. </a:t>
            </a:r>
            <a:endParaRPr lang="en-GB" dirty="0"/>
          </a:p>
        </p:txBody>
      </p:sp>
      <p:pic>
        <p:nvPicPr>
          <p:cNvPr id="11" name="Grafik 10">
            <a:extLst>
              <a:ext uri="{FF2B5EF4-FFF2-40B4-BE49-F238E27FC236}">
                <a16:creationId xmlns:a16="http://schemas.microsoft.com/office/drawing/2014/main" id="{4C2ECD94-A598-6644-5A5D-E56B8ABB5C4E}"/>
              </a:ext>
            </a:extLst>
          </p:cNvPr>
          <p:cNvPicPr>
            <a:picLocks noChangeAspect="1"/>
          </p:cNvPicPr>
          <p:nvPr/>
        </p:nvPicPr>
        <p:blipFill>
          <a:blip r:embed="rId2"/>
          <a:stretch>
            <a:fillRect/>
          </a:stretch>
        </p:blipFill>
        <p:spPr>
          <a:xfrm>
            <a:off x="9395604" y="1694239"/>
            <a:ext cx="2314898" cy="1219370"/>
          </a:xfrm>
          <a:prstGeom prst="rect">
            <a:avLst/>
          </a:prstGeom>
        </p:spPr>
      </p:pic>
      <p:pic>
        <p:nvPicPr>
          <p:cNvPr id="13" name="Grafik 12">
            <a:extLst>
              <a:ext uri="{FF2B5EF4-FFF2-40B4-BE49-F238E27FC236}">
                <a16:creationId xmlns:a16="http://schemas.microsoft.com/office/drawing/2014/main" id="{76D10201-FE2C-EA42-F30B-9A50CF2ECB07}"/>
              </a:ext>
            </a:extLst>
          </p:cNvPr>
          <p:cNvPicPr>
            <a:picLocks noChangeAspect="1"/>
          </p:cNvPicPr>
          <p:nvPr/>
        </p:nvPicPr>
        <p:blipFill>
          <a:blip r:embed="rId3"/>
          <a:stretch>
            <a:fillRect/>
          </a:stretch>
        </p:blipFill>
        <p:spPr>
          <a:xfrm>
            <a:off x="7019767" y="1694239"/>
            <a:ext cx="2267266" cy="1857634"/>
          </a:xfrm>
          <a:prstGeom prst="rect">
            <a:avLst/>
          </a:prstGeom>
        </p:spPr>
      </p:pic>
      <p:sp>
        <p:nvSpPr>
          <p:cNvPr id="14" name="Rechteck 13">
            <a:extLst>
              <a:ext uri="{FF2B5EF4-FFF2-40B4-BE49-F238E27FC236}">
                <a16:creationId xmlns:a16="http://schemas.microsoft.com/office/drawing/2014/main" id="{5090AFEA-94D3-F5D2-93B5-57E6DD53E431}"/>
              </a:ext>
            </a:extLst>
          </p:cNvPr>
          <p:cNvSpPr/>
          <p:nvPr/>
        </p:nvSpPr>
        <p:spPr>
          <a:xfrm>
            <a:off x="7019767" y="1694239"/>
            <a:ext cx="1138687" cy="2622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hteck 14">
            <a:extLst>
              <a:ext uri="{FF2B5EF4-FFF2-40B4-BE49-F238E27FC236}">
                <a16:creationId xmlns:a16="http://schemas.microsoft.com/office/drawing/2014/main" id="{459E9567-D91E-BC1C-43E5-E5D4C3EB828B}"/>
              </a:ext>
            </a:extLst>
          </p:cNvPr>
          <p:cNvSpPr/>
          <p:nvPr/>
        </p:nvSpPr>
        <p:spPr>
          <a:xfrm>
            <a:off x="9412856" y="2121032"/>
            <a:ext cx="1138687" cy="2622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Grafik 16">
            <a:extLst>
              <a:ext uri="{FF2B5EF4-FFF2-40B4-BE49-F238E27FC236}">
                <a16:creationId xmlns:a16="http://schemas.microsoft.com/office/drawing/2014/main" id="{C6AADF95-6310-6381-453B-5F2B32778B50}"/>
              </a:ext>
            </a:extLst>
          </p:cNvPr>
          <p:cNvPicPr>
            <a:picLocks noChangeAspect="1"/>
          </p:cNvPicPr>
          <p:nvPr/>
        </p:nvPicPr>
        <p:blipFill>
          <a:blip r:embed="rId4"/>
          <a:stretch>
            <a:fillRect/>
          </a:stretch>
        </p:blipFill>
        <p:spPr>
          <a:xfrm>
            <a:off x="6939751" y="3791395"/>
            <a:ext cx="4143953" cy="2257740"/>
          </a:xfrm>
          <a:prstGeom prst="rect">
            <a:avLst/>
          </a:prstGeom>
        </p:spPr>
      </p:pic>
      <p:sp>
        <p:nvSpPr>
          <p:cNvPr id="18" name="Rechteck 17">
            <a:extLst>
              <a:ext uri="{FF2B5EF4-FFF2-40B4-BE49-F238E27FC236}">
                <a16:creationId xmlns:a16="http://schemas.microsoft.com/office/drawing/2014/main" id="{1DDC5E15-FB49-BB1E-F595-D7BC11DE0AAC}"/>
              </a:ext>
            </a:extLst>
          </p:cNvPr>
          <p:cNvSpPr/>
          <p:nvPr/>
        </p:nvSpPr>
        <p:spPr>
          <a:xfrm>
            <a:off x="8522898" y="5546786"/>
            <a:ext cx="1319842" cy="42269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hteck 18">
            <a:extLst>
              <a:ext uri="{FF2B5EF4-FFF2-40B4-BE49-F238E27FC236}">
                <a16:creationId xmlns:a16="http://schemas.microsoft.com/office/drawing/2014/main" id="{7898BCCA-D791-3291-4976-B18C348DC44B}"/>
              </a:ext>
            </a:extLst>
          </p:cNvPr>
          <p:cNvSpPr/>
          <p:nvPr/>
        </p:nvSpPr>
        <p:spPr>
          <a:xfrm>
            <a:off x="11422314" y="2659118"/>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a:t>
            </a:r>
            <a:endParaRPr lang="en-GB" b="1" dirty="0">
              <a:solidFill>
                <a:schemeClr val="tx1"/>
              </a:solidFill>
            </a:endParaRPr>
          </a:p>
        </p:txBody>
      </p:sp>
      <p:sp>
        <p:nvSpPr>
          <p:cNvPr id="20" name="Rechteck 19">
            <a:extLst>
              <a:ext uri="{FF2B5EF4-FFF2-40B4-BE49-F238E27FC236}">
                <a16:creationId xmlns:a16="http://schemas.microsoft.com/office/drawing/2014/main" id="{60CA0A86-04C8-78D2-F89D-68BD1F3C26A6}"/>
              </a:ext>
            </a:extLst>
          </p:cNvPr>
          <p:cNvSpPr/>
          <p:nvPr/>
        </p:nvSpPr>
        <p:spPr>
          <a:xfrm>
            <a:off x="11422314" y="5163761"/>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a:t>
            </a:r>
            <a:endParaRPr lang="en-GB" b="1" dirty="0">
              <a:solidFill>
                <a:schemeClr val="tx1"/>
              </a:solidFill>
            </a:endParaRPr>
          </a:p>
        </p:txBody>
      </p:sp>
    </p:spTree>
    <p:extLst>
      <p:ext uri="{BB962C8B-B14F-4D97-AF65-F5344CB8AC3E}">
        <p14:creationId xmlns:p14="http://schemas.microsoft.com/office/powerpoint/2010/main" val="4149437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Erstellung und Einrichtung einer Azure Data Factory Pipeline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43393259-AC76-21BE-CBB2-35733D14AA8C}"/>
              </a:ext>
            </a:extLst>
          </p:cNvPr>
          <p:cNvSpPr txBox="1"/>
          <p:nvPr/>
        </p:nvSpPr>
        <p:spPr>
          <a:xfrm>
            <a:off x="267418" y="1916562"/>
            <a:ext cx="4873925" cy="3693319"/>
          </a:xfrm>
          <a:prstGeom prst="rect">
            <a:avLst/>
          </a:prstGeom>
          <a:noFill/>
        </p:spPr>
        <p:txBody>
          <a:bodyPr wrap="square" rtlCol="0">
            <a:spAutoFit/>
          </a:bodyPr>
          <a:lstStyle/>
          <a:p>
            <a:pPr marL="342900" indent="-342900">
              <a:buFont typeface="+mj-lt"/>
              <a:buAutoNum type="arabicPeriod" startAt="3"/>
            </a:pPr>
            <a:r>
              <a:rPr lang="de-DE" dirty="0"/>
              <a:t>Klicken Sie auf den </a:t>
            </a:r>
            <a:r>
              <a:rPr lang="de-DE" b="1" dirty="0"/>
              <a:t>Stift (</a:t>
            </a:r>
            <a:r>
              <a:rPr lang="de-DE" b="1" dirty="0" err="1"/>
              <a:t>Author</a:t>
            </a:r>
            <a:r>
              <a:rPr lang="de-DE" b="1" dirty="0"/>
              <a:t>) </a:t>
            </a:r>
            <a:r>
              <a:rPr lang="de-DE" dirty="0"/>
              <a:t>und erstellen Sie unter Datasets einen neuen Ordner mit dem Namen </a:t>
            </a:r>
            <a:r>
              <a:rPr lang="de-DE" b="1" dirty="0"/>
              <a:t>Übung 2 – Landing Zone.</a:t>
            </a:r>
          </a:p>
          <a:p>
            <a:pPr marL="342900" indent="-342900">
              <a:buFont typeface="+mj-lt"/>
              <a:buAutoNum type="arabicPeriod" startAt="3"/>
            </a:pPr>
            <a:r>
              <a:rPr lang="de-DE" dirty="0"/>
              <a:t>Erstellen Sie innerhalb dieses Ordners  das Dataset </a:t>
            </a:r>
            <a:r>
              <a:rPr lang="de-DE" b="1" dirty="0"/>
              <a:t>Dateinamen </a:t>
            </a:r>
            <a:r>
              <a:rPr lang="de-DE" dirty="0"/>
              <a:t>mit den folgenden Konfigurationen: </a:t>
            </a:r>
          </a:p>
          <a:p>
            <a:pPr marL="800100" lvl="1" indent="-342900">
              <a:buFont typeface="Arial" panose="020B0604020202020204" pitchFamily="34" charset="0"/>
              <a:buChar char="•"/>
            </a:pPr>
            <a:r>
              <a:rPr lang="de-DE" b="1" dirty="0"/>
              <a:t>Azure-</a:t>
            </a:r>
            <a:r>
              <a:rPr lang="de-DE" b="1" dirty="0" err="1"/>
              <a:t>Blobspeicher</a:t>
            </a:r>
            <a:endParaRPr lang="de-DE" b="1" dirty="0"/>
          </a:p>
          <a:p>
            <a:pPr marL="800100" lvl="1" indent="-342900">
              <a:buFont typeface="Arial" panose="020B0604020202020204" pitchFamily="34" charset="0"/>
              <a:buChar char="•"/>
            </a:pPr>
            <a:r>
              <a:rPr lang="de-DE" b="1" dirty="0" err="1"/>
              <a:t>DelimitedText</a:t>
            </a:r>
            <a:endParaRPr lang="de-DE" b="1" dirty="0"/>
          </a:p>
          <a:p>
            <a:pPr marL="800100" lvl="1" indent="-342900">
              <a:buFont typeface="Arial" panose="020B0604020202020204" pitchFamily="34" charset="0"/>
              <a:buChar char="•"/>
            </a:pPr>
            <a:r>
              <a:rPr lang="de-DE" dirty="0"/>
              <a:t>Verknüpfter Dienst: </a:t>
            </a:r>
            <a:r>
              <a:rPr lang="de-DE" b="1" dirty="0" err="1"/>
              <a:t>DWHXX_Blob</a:t>
            </a:r>
            <a:endParaRPr lang="de-DE" b="1" dirty="0"/>
          </a:p>
          <a:p>
            <a:pPr marL="800100" lvl="1" indent="-342900">
              <a:buFont typeface="Arial" panose="020B0604020202020204" pitchFamily="34" charset="0"/>
              <a:buChar char="•"/>
            </a:pPr>
            <a:r>
              <a:rPr lang="de-DE" dirty="0"/>
              <a:t>Dateipfad: </a:t>
            </a:r>
            <a:r>
              <a:rPr lang="de-DE" b="1" dirty="0" err="1"/>
              <a:t>chinookdb</a:t>
            </a:r>
            <a:endParaRPr lang="de-DE" b="1" dirty="0"/>
          </a:p>
          <a:p>
            <a:pPr marL="800100" lvl="1" indent="-342900">
              <a:buFont typeface="Arial" panose="020B0604020202020204" pitchFamily="34" charset="0"/>
              <a:buChar char="•"/>
            </a:pPr>
            <a:r>
              <a:rPr lang="de-DE" dirty="0"/>
              <a:t>Schema importieren: </a:t>
            </a:r>
            <a:r>
              <a:rPr lang="de-DE" b="1" dirty="0"/>
              <a:t>Aus Verbindung Speicher</a:t>
            </a:r>
            <a:endParaRPr lang="en-GB" b="1" dirty="0"/>
          </a:p>
        </p:txBody>
      </p:sp>
      <p:pic>
        <p:nvPicPr>
          <p:cNvPr id="10" name="Grafik 9">
            <a:extLst>
              <a:ext uri="{FF2B5EF4-FFF2-40B4-BE49-F238E27FC236}">
                <a16:creationId xmlns:a16="http://schemas.microsoft.com/office/drawing/2014/main" id="{0A5FDE42-1B01-1B15-0548-06FE94CE79C8}"/>
              </a:ext>
            </a:extLst>
          </p:cNvPr>
          <p:cNvPicPr>
            <a:picLocks noChangeAspect="1"/>
          </p:cNvPicPr>
          <p:nvPr/>
        </p:nvPicPr>
        <p:blipFill>
          <a:blip r:embed="rId2"/>
          <a:stretch>
            <a:fillRect/>
          </a:stretch>
        </p:blipFill>
        <p:spPr>
          <a:xfrm>
            <a:off x="6965412" y="1820123"/>
            <a:ext cx="4696480" cy="2010056"/>
          </a:xfrm>
          <a:prstGeom prst="rect">
            <a:avLst/>
          </a:prstGeom>
        </p:spPr>
      </p:pic>
      <p:pic>
        <p:nvPicPr>
          <p:cNvPr id="12" name="Grafik 11">
            <a:extLst>
              <a:ext uri="{FF2B5EF4-FFF2-40B4-BE49-F238E27FC236}">
                <a16:creationId xmlns:a16="http://schemas.microsoft.com/office/drawing/2014/main" id="{DC162380-B34A-79DB-23A8-F5CA7D5474E1}"/>
              </a:ext>
            </a:extLst>
          </p:cNvPr>
          <p:cNvPicPr>
            <a:picLocks noChangeAspect="1"/>
          </p:cNvPicPr>
          <p:nvPr/>
        </p:nvPicPr>
        <p:blipFill>
          <a:blip r:embed="rId3"/>
          <a:stretch>
            <a:fillRect/>
          </a:stretch>
        </p:blipFill>
        <p:spPr>
          <a:xfrm>
            <a:off x="4374250" y="5119548"/>
            <a:ext cx="2591162" cy="562053"/>
          </a:xfrm>
          <a:prstGeom prst="rect">
            <a:avLst/>
          </a:prstGeom>
        </p:spPr>
      </p:pic>
      <p:pic>
        <p:nvPicPr>
          <p:cNvPr id="18" name="Grafik 17">
            <a:extLst>
              <a:ext uri="{FF2B5EF4-FFF2-40B4-BE49-F238E27FC236}">
                <a16:creationId xmlns:a16="http://schemas.microsoft.com/office/drawing/2014/main" id="{118C5DFB-6EA4-CA2F-E61F-EAD8B2C45AC6}"/>
              </a:ext>
            </a:extLst>
          </p:cNvPr>
          <p:cNvPicPr>
            <a:picLocks noChangeAspect="1"/>
          </p:cNvPicPr>
          <p:nvPr/>
        </p:nvPicPr>
        <p:blipFill>
          <a:blip r:embed="rId4"/>
          <a:stretch>
            <a:fillRect/>
          </a:stretch>
        </p:blipFill>
        <p:spPr>
          <a:xfrm>
            <a:off x="6966850" y="4228263"/>
            <a:ext cx="4305901" cy="1923869"/>
          </a:xfrm>
          <a:prstGeom prst="rect">
            <a:avLst/>
          </a:prstGeom>
        </p:spPr>
      </p:pic>
      <p:sp>
        <p:nvSpPr>
          <p:cNvPr id="20" name="Rechteck 19">
            <a:extLst>
              <a:ext uri="{FF2B5EF4-FFF2-40B4-BE49-F238E27FC236}">
                <a16:creationId xmlns:a16="http://schemas.microsoft.com/office/drawing/2014/main" id="{441266CC-B440-D6F3-DE4D-B4E3E40A1C5B}"/>
              </a:ext>
            </a:extLst>
          </p:cNvPr>
          <p:cNvSpPr/>
          <p:nvPr/>
        </p:nvSpPr>
        <p:spPr>
          <a:xfrm>
            <a:off x="5225151" y="5419097"/>
            <a:ext cx="1650102" cy="2622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hteck 20">
            <a:extLst>
              <a:ext uri="{FF2B5EF4-FFF2-40B4-BE49-F238E27FC236}">
                <a16:creationId xmlns:a16="http://schemas.microsoft.com/office/drawing/2014/main" id="{3B0C87D0-F09A-89CA-F383-714F6E8BEDDA}"/>
              </a:ext>
            </a:extLst>
          </p:cNvPr>
          <p:cNvSpPr/>
          <p:nvPr/>
        </p:nvSpPr>
        <p:spPr>
          <a:xfrm>
            <a:off x="7014711" y="5045335"/>
            <a:ext cx="4258039" cy="33511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hteck 22">
            <a:extLst>
              <a:ext uri="{FF2B5EF4-FFF2-40B4-BE49-F238E27FC236}">
                <a16:creationId xmlns:a16="http://schemas.microsoft.com/office/drawing/2014/main" id="{12F71C83-ADBB-F1F4-8C9B-BC59EC1EB8CD}"/>
              </a:ext>
            </a:extLst>
          </p:cNvPr>
          <p:cNvSpPr/>
          <p:nvPr/>
        </p:nvSpPr>
        <p:spPr>
          <a:xfrm>
            <a:off x="7469698" y="2867889"/>
            <a:ext cx="1650102" cy="2622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hteck 23">
            <a:extLst>
              <a:ext uri="{FF2B5EF4-FFF2-40B4-BE49-F238E27FC236}">
                <a16:creationId xmlns:a16="http://schemas.microsoft.com/office/drawing/2014/main" id="{E30A9423-CDB6-E28F-4653-0A45053A3FC9}"/>
              </a:ext>
            </a:extLst>
          </p:cNvPr>
          <p:cNvSpPr/>
          <p:nvPr/>
        </p:nvSpPr>
        <p:spPr>
          <a:xfrm>
            <a:off x="6960498" y="1816747"/>
            <a:ext cx="432340" cy="42341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hteck 24">
            <a:extLst>
              <a:ext uri="{FF2B5EF4-FFF2-40B4-BE49-F238E27FC236}">
                <a16:creationId xmlns:a16="http://schemas.microsoft.com/office/drawing/2014/main" id="{04787A35-D421-2D04-D971-B5247065221C}"/>
              </a:ext>
            </a:extLst>
          </p:cNvPr>
          <p:cNvSpPr/>
          <p:nvPr/>
        </p:nvSpPr>
        <p:spPr>
          <a:xfrm>
            <a:off x="9847713" y="3433522"/>
            <a:ext cx="1650102" cy="2622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hteck 25">
            <a:extLst>
              <a:ext uri="{FF2B5EF4-FFF2-40B4-BE49-F238E27FC236}">
                <a16:creationId xmlns:a16="http://schemas.microsoft.com/office/drawing/2014/main" id="{C2162A44-CCB3-5C1F-2258-47ACFB7ED055}"/>
              </a:ext>
            </a:extLst>
          </p:cNvPr>
          <p:cNvSpPr/>
          <p:nvPr/>
        </p:nvSpPr>
        <p:spPr>
          <a:xfrm>
            <a:off x="10293202" y="2681450"/>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3</a:t>
            </a:r>
            <a:endParaRPr lang="en-GB" b="1" dirty="0">
              <a:solidFill>
                <a:schemeClr val="tx1"/>
              </a:solidFill>
            </a:endParaRPr>
          </a:p>
        </p:txBody>
      </p:sp>
      <p:sp>
        <p:nvSpPr>
          <p:cNvPr id="27" name="Rechteck 26">
            <a:extLst>
              <a:ext uri="{FF2B5EF4-FFF2-40B4-BE49-F238E27FC236}">
                <a16:creationId xmlns:a16="http://schemas.microsoft.com/office/drawing/2014/main" id="{6B4A4290-5387-B061-171B-C03C878614F4}"/>
              </a:ext>
            </a:extLst>
          </p:cNvPr>
          <p:cNvSpPr/>
          <p:nvPr/>
        </p:nvSpPr>
        <p:spPr>
          <a:xfrm>
            <a:off x="11422314" y="5163761"/>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4</a:t>
            </a:r>
            <a:endParaRPr lang="en-GB" b="1" dirty="0">
              <a:solidFill>
                <a:schemeClr val="tx1"/>
              </a:solidFill>
            </a:endParaRPr>
          </a:p>
        </p:txBody>
      </p:sp>
    </p:spTree>
    <p:extLst>
      <p:ext uri="{BB962C8B-B14F-4D97-AF65-F5344CB8AC3E}">
        <p14:creationId xmlns:p14="http://schemas.microsoft.com/office/powerpoint/2010/main" val="124286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Erstellung und Einrichtung einer Azure Data Factory Pipeline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167AFC25-3DDF-F802-EA05-500D13E58698}"/>
              </a:ext>
            </a:extLst>
          </p:cNvPr>
          <p:cNvSpPr txBox="1"/>
          <p:nvPr/>
        </p:nvSpPr>
        <p:spPr>
          <a:xfrm>
            <a:off x="267418" y="1916562"/>
            <a:ext cx="5960854" cy="3970318"/>
          </a:xfrm>
          <a:prstGeom prst="rect">
            <a:avLst/>
          </a:prstGeom>
          <a:noFill/>
        </p:spPr>
        <p:txBody>
          <a:bodyPr wrap="square" rtlCol="0">
            <a:spAutoFit/>
          </a:bodyPr>
          <a:lstStyle/>
          <a:p>
            <a:pPr marL="342900" indent="-342900">
              <a:buFont typeface="+mj-lt"/>
              <a:buAutoNum type="arabicPeriod" startAt="5"/>
            </a:pPr>
            <a:r>
              <a:rPr lang="de-DE" dirty="0"/>
              <a:t>Erstellen Sie innerhalb dieses Ordners  das Dataset </a:t>
            </a:r>
            <a:r>
              <a:rPr lang="de-DE" b="1" dirty="0" err="1"/>
              <a:t>ChinookFiles</a:t>
            </a:r>
            <a:r>
              <a:rPr lang="de-DE" b="1" dirty="0"/>
              <a:t> </a:t>
            </a:r>
            <a:r>
              <a:rPr lang="de-DE" dirty="0"/>
              <a:t>mit den folgenden Konfigurationen: </a:t>
            </a:r>
          </a:p>
          <a:p>
            <a:pPr marL="800100" lvl="1" indent="-342900">
              <a:buFont typeface="Arial" panose="020B0604020202020204" pitchFamily="34" charset="0"/>
              <a:buChar char="•"/>
            </a:pPr>
            <a:r>
              <a:rPr lang="de-DE" b="1" dirty="0"/>
              <a:t>Azure-</a:t>
            </a:r>
            <a:r>
              <a:rPr lang="de-DE" b="1" dirty="0" err="1"/>
              <a:t>Blobspeicher</a:t>
            </a:r>
            <a:endParaRPr lang="de-DE" b="1" dirty="0"/>
          </a:p>
          <a:p>
            <a:pPr marL="800100" lvl="1" indent="-342900">
              <a:buFont typeface="Arial" panose="020B0604020202020204" pitchFamily="34" charset="0"/>
              <a:buChar char="•"/>
            </a:pPr>
            <a:r>
              <a:rPr lang="de-DE" b="1" dirty="0" err="1"/>
              <a:t>DelimitedText</a:t>
            </a:r>
            <a:endParaRPr lang="de-DE" b="1" dirty="0"/>
          </a:p>
          <a:p>
            <a:pPr marL="800100" lvl="1" indent="-342900">
              <a:buFont typeface="Arial" panose="020B0604020202020204" pitchFamily="34" charset="0"/>
              <a:buChar char="•"/>
            </a:pPr>
            <a:r>
              <a:rPr lang="de-DE" dirty="0"/>
              <a:t>Verknüpfter Dienst: </a:t>
            </a:r>
            <a:r>
              <a:rPr lang="de-DE" b="1" dirty="0" err="1"/>
              <a:t>DWHXX_Blob</a:t>
            </a:r>
            <a:endParaRPr lang="de-DE" b="1" dirty="0"/>
          </a:p>
          <a:p>
            <a:pPr marL="800100" lvl="1" indent="-342900">
              <a:buFont typeface="Arial" panose="020B0604020202020204" pitchFamily="34" charset="0"/>
              <a:buChar char="•"/>
            </a:pPr>
            <a:r>
              <a:rPr lang="de-DE" dirty="0"/>
              <a:t>Dateipfad: </a:t>
            </a:r>
            <a:r>
              <a:rPr lang="de-DE" b="1" dirty="0"/>
              <a:t>Nichts auswählen</a:t>
            </a:r>
          </a:p>
          <a:p>
            <a:pPr marL="800100" lvl="1" indent="-342900">
              <a:buFont typeface="Arial" panose="020B0604020202020204" pitchFamily="34" charset="0"/>
              <a:buChar char="•"/>
            </a:pPr>
            <a:r>
              <a:rPr lang="de-DE" dirty="0"/>
              <a:t>Schema importieren: </a:t>
            </a:r>
            <a:r>
              <a:rPr lang="de-DE" b="1" dirty="0"/>
              <a:t>Keine</a:t>
            </a:r>
          </a:p>
          <a:p>
            <a:pPr marL="342900" indent="-342900">
              <a:buFont typeface="+mj-lt"/>
              <a:buAutoNum type="arabicPeriod" startAt="5"/>
            </a:pPr>
            <a:r>
              <a:rPr lang="de-DE" dirty="0"/>
              <a:t>Erstellen Sie innerhalb dieses Ordners  das Dataset </a:t>
            </a:r>
            <a:r>
              <a:rPr lang="de-DE" b="1" dirty="0"/>
              <a:t>DWHXX_DB </a:t>
            </a:r>
            <a:r>
              <a:rPr lang="de-DE" dirty="0"/>
              <a:t>mit den folgenden Konfigurationen: </a:t>
            </a:r>
          </a:p>
          <a:p>
            <a:pPr marL="800100" lvl="1" indent="-342900">
              <a:buFont typeface="Arial" panose="020B0604020202020204" pitchFamily="34" charset="0"/>
              <a:buChar char="•"/>
            </a:pPr>
            <a:r>
              <a:rPr lang="de-DE" b="1" dirty="0"/>
              <a:t>Azure SQL-Datenbank</a:t>
            </a:r>
          </a:p>
          <a:p>
            <a:pPr marL="800100" lvl="1" indent="-342900">
              <a:buFont typeface="Arial" panose="020B0604020202020204" pitchFamily="34" charset="0"/>
              <a:buChar char="•"/>
            </a:pPr>
            <a:r>
              <a:rPr lang="de-DE" dirty="0"/>
              <a:t>Verknüpfter Dienst: </a:t>
            </a:r>
            <a:r>
              <a:rPr lang="de-DE" b="1" dirty="0"/>
              <a:t>DWHXX_DB</a:t>
            </a:r>
          </a:p>
          <a:p>
            <a:pPr marL="800100" lvl="1" indent="-342900">
              <a:buFont typeface="Arial" panose="020B0604020202020204" pitchFamily="34" charset="0"/>
              <a:buChar char="•"/>
            </a:pPr>
            <a:r>
              <a:rPr lang="de-DE" dirty="0"/>
              <a:t>Tabellenname: </a:t>
            </a:r>
            <a:r>
              <a:rPr lang="de-DE" b="1" dirty="0"/>
              <a:t>Nichts auswählen</a:t>
            </a:r>
          </a:p>
          <a:p>
            <a:pPr marL="800100" lvl="1" indent="-342900">
              <a:buFont typeface="Arial" panose="020B0604020202020204" pitchFamily="34" charset="0"/>
              <a:buChar char="•"/>
            </a:pPr>
            <a:r>
              <a:rPr lang="de-DE" dirty="0"/>
              <a:t>Schema importieren:</a:t>
            </a:r>
            <a:r>
              <a:rPr lang="de-DE" b="1" dirty="0"/>
              <a:t> Keine</a:t>
            </a:r>
            <a:endParaRPr lang="en-GB" b="1" dirty="0"/>
          </a:p>
          <a:p>
            <a:pPr marL="800100" lvl="1" indent="-342900">
              <a:buFont typeface="Arial" panose="020B0604020202020204" pitchFamily="34" charset="0"/>
              <a:buChar char="•"/>
            </a:pPr>
            <a:endParaRPr lang="en-GB" dirty="0"/>
          </a:p>
        </p:txBody>
      </p:sp>
      <p:pic>
        <p:nvPicPr>
          <p:cNvPr id="10" name="Grafik 9">
            <a:extLst>
              <a:ext uri="{FF2B5EF4-FFF2-40B4-BE49-F238E27FC236}">
                <a16:creationId xmlns:a16="http://schemas.microsoft.com/office/drawing/2014/main" id="{E037E2EB-2099-62A5-C002-A64D773FF280}"/>
              </a:ext>
            </a:extLst>
          </p:cNvPr>
          <p:cNvPicPr>
            <a:picLocks noChangeAspect="1"/>
          </p:cNvPicPr>
          <p:nvPr/>
        </p:nvPicPr>
        <p:blipFill>
          <a:blip r:embed="rId2"/>
          <a:stretch>
            <a:fillRect/>
          </a:stretch>
        </p:blipFill>
        <p:spPr>
          <a:xfrm>
            <a:off x="7828840" y="3723179"/>
            <a:ext cx="2791215" cy="2284648"/>
          </a:xfrm>
          <a:prstGeom prst="rect">
            <a:avLst/>
          </a:prstGeom>
        </p:spPr>
      </p:pic>
      <p:pic>
        <p:nvPicPr>
          <p:cNvPr id="12" name="Grafik 11">
            <a:extLst>
              <a:ext uri="{FF2B5EF4-FFF2-40B4-BE49-F238E27FC236}">
                <a16:creationId xmlns:a16="http://schemas.microsoft.com/office/drawing/2014/main" id="{05783B08-7658-60E7-DB2E-B9DA1226FDE5}"/>
              </a:ext>
            </a:extLst>
          </p:cNvPr>
          <p:cNvPicPr>
            <a:picLocks noChangeAspect="1"/>
          </p:cNvPicPr>
          <p:nvPr/>
        </p:nvPicPr>
        <p:blipFill>
          <a:blip r:embed="rId3"/>
          <a:stretch>
            <a:fillRect/>
          </a:stretch>
        </p:blipFill>
        <p:spPr>
          <a:xfrm>
            <a:off x="7828840" y="1740051"/>
            <a:ext cx="3476445" cy="1782239"/>
          </a:xfrm>
          <a:prstGeom prst="rect">
            <a:avLst/>
          </a:prstGeom>
        </p:spPr>
      </p:pic>
      <p:sp>
        <p:nvSpPr>
          <p:cNvPr id="13" name="Rechteck 12">
            <a:extLst>
              <a:ext uri="{FF2B5EF4-FFF2-40B4-BE49-F238E27FC236}">
                <a16:creationId xmlns:a16="http://schemas.microsoft.com/office/drawing/2014/main" id="{80CF3560-64E8-404F-5A22-D33C504C5890}"/>
              </a:ext>
            </a:extLst>
          </p:cNvPr>
          <p:cNvSpPr/>
          <p:nvPr/>
        </p:nvSpPr>
        <p:spPr>
          <a:xfrm>
            <a:off x="11440515" y="2465286"/>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5</a:t>
            </a:r>
            <a:endParaRPr lang="en-GB" b="1" dirty="0">
              <a:solidFill>
                <a:schemeClr val="tx1"/>
              </a:solidFill>
            </a:endParaRPr>
          </a:p>
        </p:txBody>
      </p:sp>
      <p:sp>
        <p:nvSpPr>
          <p:cNvPr id="14" name="Rechteck 13">
            <a:extLst>
              <a:ext uri="{FF2B5EF4-FFF2-40B4-BE49-F238E27FC236}">
                <a16:creationId xmlns:a16="http://schemas.microsoft.com/office/drawing/2014/main" id="{E53C6DAD-3F0B-356B-A72F-7CCEE435182D}"/>
              </a:ext>
            </a:extLst>
          </p:cNvPr>
          <p:cNvSpPr/>
          <p:nvPr/>
        </p:nvSpPr>
        <p:spPr>
          <a:xfrm>
            <a:off x="11303431" y="4902993"/>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6</a:t>
            </a:r>
            <a:endParaRPr lang="en-GB" b="1" dirty="0">
              <a:solidFill>
                <a:schemeClr val="tx1"/>
              </a:solidFill>
            </a:endParaRPr>
          </a:p>
        </p:txBody>
      </p:sp>
      <p:sp>
        <p:nvSpPr>
          <p:cNvPr id="15" name="Rechteck 14">
            <a:extLst>
              <a:ext uri="{FF2B5EF4-FFF2-40B4-BE49-F238E27FC236}">
                <a16:creationId xmlns:a16="http://schemas.microsoft.com/office/drawing/2014/main" id="{B227ADD2-AADD-892B-396E-CC020BE0AE6B}"/>
              </a:ext>
            </a:extLst>
          </p:cNvPr>
          <p:cNvSpPr/>
          <p:nvPr/>
        </p:nvSpPr>
        <p:spPr>
          <a:xfrm>
            <a:off x="7828840" y="2545319"/>
            <a:ext cx="3476445" cy="29236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a:extLst>
              <a:ext uri="{FF2B5EF4-FFF2-40B4-BE49-F238E27FC236}">
                <a16:creationId xmlns:a16="http://schemas.microsoft.com/office/drawing/2014/main" id="{5C3612AF-3E81-EDB1-8758-8259B28D1B89}"/>
              </a:ext>
            </a:extLst>
          </p:cNvPr>
          <p:cNvSpPr/>
          <p:nvPr/>
        </p:nvSpPr>
        <p:spPr>
          <a:xfrm>
            <a:off x="7828840" y="4817716"/>
            <a:ext cx="2108790" cy="5910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9151D57D-984E-07A5-2E6A-1257381991C4}"/>
              </a:ext>
            </a:extLst>
          </p:cNvPr>
          <p:cNvSpPr/>
          <p:nvPr/>
        </p:nvSpPr>
        <p:spPr>
          <a:xfrm>
            <a:off x="9567062" y="5624609"/>
            <a:ext cx="663866" cy="38321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hteck 17">
            <a:extLst>
              <a:ext uri="{FF2B5EF4-FFF2-40B4-BE49-F238E27FC236}">
                <a16:creationId xmlns:a16="http://schemas.microsoft.com/office/drawing/2014/main" id="{704E90F8-6A99-CDD4-6757-6C5B95A0A75C}"/>
              </a:ext>
            </a:extLst>
          </p:cNvPr>
          <p:cNvSpPr/>
          <p:nvPr/>
        </p:nvSpPr>
        <p:spPr>
          <a:xfrm>
            <a:off x="10620055" y="3236434"/>
            <a:ext cx="559779" cy="2622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hteck 8">
            <a:extLst>
              <a:ext uri="{FF2B5EF4-FFF2-40B4-BE49-F238E27FC236}">
                <a16:creationId xmlns:a16="http://schemas.microsoft.com/office/drawing/2014/main" id="{03AF4024-A53F-F6BE-A893-1B1BACAEEDC8}"/>
              </a:ext>
            </a:extLst>
          </p:cNvPr>
          <p:cNvSpPr/>
          <p:nvPr/>
        </p:nvSpPr>
        <p:spPr>
          <a:xfrm>
            <a:off x="7873510" y="3819235"/>
            <a:ext cx="1595805" cy="86195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02421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afik 31">
            <a:extLst>
              <a:ext uri="{FF2B5EF4-FFF2-40B4-BE49-F238E27FC236}">
                <a16:creationId xmlns:a16="http://schemas.microsoft.com/office/drawing/2014/main" id="{009A9D4E-5722-A2FB-E726-24603C018283}"/>
              </a:ext>
            </a:extLst>
          </p:cNvPr>
          <p:cNvPicPr>
            <a:picLocks noChangeAspect="1"/>
          </p:cNvPicPr>
          <p:nvPr/>
        </p:nvPicPr>
        <p:blipFill>
          <a:blip r:embed="rId2"/>
          <a:stretch>
            <a:fillRect/>
          </a:stretch>
        </p:blipFill>
        <p:spPr>
          <a:xfrm>
            <a:off x="5598541" y="4697465"/>
            <a:ext cx="6512945" cy="1454668"/>
          </a:xfrm>
          <a:prstGeom prst="rect">
            <a:avLst/>
          </a:prstGeom>
        </p:spPr>
      </p:pic>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Erstellung und Einrichtung einer Azure Data Factory Pipeline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51B0E50E-D9DB-33D2-CCD9-207C93BE9FA5}"/>
              </a:ext>
            </a:extLst>
          </p:cNvPr>
          <p:cNvSpPr txBox="1"/>
          <p:nvPr/>
        </p:nvSpPr>
        <p:spPr>
          <a:xfrm>
            <a:off x="267418" y="1916562"/>
            <a:ext cx="5123691" cy="3970318"/>
          </a:xfrm>
          <a:prstGeom prst="rect">
            <a:avLst/>
          </a:prstGeom>
          <a:noFill/>
        </p:spPr>
        <p:txBody>
          <a:bodyPr wrap="square" rtlCol="0">
            <a:spAutoFit/>
          </a:bodyPr>
          <a:lstStyle/>
          <a:p>
            <a:pPr marL="342900" indent="-342900">
              <a:buFont typeface="+mj-lt"/>
              <a:buAutoNum type="arabicPeriod" startAt="7"/>
            </a:pPr>
            <a:r>
              <a:rPr lang="de-DE" dirty="0"/>
              <a:t>Klicken Sie anschließend auf das neu erstellte Dataset </a:t>
            </a:r>
            <a:r>
              <a:rPr lang="de-DE" b="1" dirty="0" err="1"/>
              <a:t>ChinookFiles</a:t>
            </a:r>
            <a:r>
              <a:rPr lang="de-DE" dirty="0"/>
              <a:t> und navigieren Sie in den Reiter </a:t>
            </a:r>
            <a:r>
              <a:rPr lang="de-DE" b="1" dirty="0"/>
              <a:t>Parameter</a:t>
            </a:r>
            <a:r>
              <a:rPr lang="de-DE" dirty="0"/>
              <a:t>. Drücken Sie dort auf </a:t>
            </a:r>
            <a:r>
              <a:rPr lang="de-DE" b="1" dirty="0"/>
              <a:t>Neu</a:t>
            </a:r>
            <a:r>
              <a:rPr lang="de-DE" dirty="0"/>
              <a:t>. </a:t>
            </a:r>
            <a:endParaRPr lang="en-GB" dirty="0"/>
          </a:p>
          <a:p>
            <a:pPr marL="342900" indent="-342900">
              <a:buFont typeface="+mj-lt"/>
              <a:buAutoNum type="arabicPeriod" startAt="7"/>
            </a:pPr>
            <a:r>
              <a:rPr lang="en-GB" dirty="0" err="1"/>
              <a:t>Erstellen</a:t>
            </a:r>
            <a:r>
              <a:rPr lang="en-GB" dirty="0"/>
              <a:t> Sie den Parameter </a:t>
            </a:r>
            <a:r>
              <a:rPr lang="en-GB" b="1" dirty="0" err="1"/>
              <a:t>FileName</a:t>
            </a:r>
            <a:r>
              <a:rPr lang="en-GB" dirty="0"/>
              <a:t>. </a:t>
            </a:r>
            <a:r>
              <a:rPr lang="en-GB" dirty="0" err="1"/>
              <a:t>Stellen</a:t>
            </a:r>
            <a:r>
              <a:rPr lang="en-GB" dirty="0"/>
              <a:t> Sie </a:t>
            </a:r>
            <a:r>
              <a:rPr lang="en-GB" dirty="0" err="1"/>
              <a:t>als</a:t>
            </a:r>
            <a:r>
              <a:rPr lang="en-GB" dirty="0"/>
              <a:t> </a:t>
            </a:r>
            <a:r>
              <a:rPr lang="en-GB" dirty="0" err="1"/>
              <a:t>Typ</a:t>
            </a:r>
            <a:r>
              <a:rPr lang="en-GB" dirty="0"/>
              <a:t> </a:t>
            </a:r>
            <a:r>
              <a:rPr lang="en-GB" b="1" dirty="0" err="1"/>
              <a:t>Zeichenfolge</a:t>
            </a:r>
            <a:r>
              <a:rPr lang="en-GB" dirty="0"/>
              <a:t> </a:t>
            </a:r>
            <a:r>
              <a:rPr lang="en-GB" dirty="0" err="1"/>
              <a:t>ein</a:t>
            </a:r>
            <a:r>
              <a:rPr lang="en-GB" dirty="0"/>
              <a:t>. </a:t>
            </a:r>
          </a:p>
          <a:p>
            <a:pPr marL="342900" indent="-342900">
              <a:buFont typeface="+mj-lt"/>
              <a:buAutoNum type="arabicPeriod" startAt="7"/>
            </a:pPr>
            <a:r>
              <a:rPr lang="en-GB" dirty="0" err="1"/>
              <a:t>Navigieren</a:t>
            </a:r>
            <a:r>
              <a:rPr lang="en-GB" dirty="0"/>
              <a:t> Sie </a:t>
            </a:r>
            <a:r>
              <a:rPr lang="en-GB" dirty="0" err="1"/>
              <a:t>anschließend</a:t>
            </a:r>
            <a:r>
              <a:rPr lang="en-GB" dirty="0"/>
              <a:t> in den Reiter </a:t>
            </a:r>
            <a:r>
              <a:rPr lang="en-GB" b="1" dirty="0" err="1"/>
              <a:t>Verbindung</a:t>
            </a:r>
            <a:r>
              <a:rPr lang="en-GB" dirty="0"/>
              <a:t> und </a:t>
            </a:r>
            <a:r>
              <a:rPr lang="en-GB" dirty="0" err="1"/>
              <a:t>geben</a:t>
            </a:r>
            <a:r>
              <a:rPr lang="en-GB" dirty="0"/>
              <a:t> Sie </a:t>
            </a:r>
            <a:r>
              <a:rPr lang="en-GB" dirty="0" err="1"/>
              <a:t>unter</a:t>
            </a:r>
            <a:r>
              <a:rPr lang="en-GB" dirty="0"/>
              <a:t> </a:t>
            </a:r>
            <a:r>
              <a:rPr lang="en-GB" dirty="0" err="1"/>
              <a:t>dem</a:t>
            </a:r>
            <a:r>
              <a:rPr lang="en-GB" dirty="0"/>
              <a:t> </a:t>
            </a:r>
            <a:r>
              <a:rPr lang="en-GB" b="1" dirty="0" err="1"/>
              <a:t>Dateinamen</a:t>
            </a:r>
            <a:r>
              <a:rPr lang="en-GB" dirty="0"/>
              <a:t> </a:t>
            </a:r>
            <a:r>
              <a:rPr lang="en-GB" dirty="0" err="1"/>
              <a:t>im</a:t>
            </a:r>
            <a:r>
              <a:rPr lang="en-GB" dirty="0"/>
              <a:t> </a:t>
            </a:r>
            <a:r>
              <a:rPr lang="en-GB" dirty="0" err="1"/>
              <a:t>Dateipfad</a:t>
            </a:r>
            <a:r>
              <a:rPr lang="en-GB" dirty="0"/>
              <a:t> </a:t>
            </a:r>
            <a:r>
              <a:rPr lang="en-GB" b="1" dirty="0"/>
              <a:t>@dataset().FileName </a:t>
            </a:r>
            <a:r>
              <a:rPr lang="en-GB" dirty="0" err="1"/>
              <a:t>ein</a:t>
            </a:r>
            <a:r>
              <a:rPr lang="en-GB" dirty="0"/>
              <a:t>. </a:t>
            </a:r>
            <a:r>
              <a:rPr lang="en-GB" dirty="0" err="1"/>
              <a:t>Drücken</a:t>
            </a:r>
            <a:r>
              <a:rPr lang="en-GB" dirty="0"/>
              <a:t> Sie </a:t>
            </a:r>
            <a:r>
              <a:rPr lang="en-GB" dirty="0" err="1"/>
              <a:t>dafür</a:t>
            </a:r>
            <a:r>
              <a:rPr lang="en-GB" dirty="0"/>
              <a:t> </a:t>
            </a:r>
            <a:r>
              <a:rPr lang="en-GB" dirty="0" err="1"/>
              <a:t>zuvor</a:t>
            </a:r>
            <a:r>
              <a:rPr lang="en-GB" dirty="0"/>
              <a:t> auf </a:t>
            </a:r>
            <a:r>
              <a:rPr lang="en-GB" b="1" dirty="0" err="1"/>
              <a:t>Dynamsichen</a:t>
            </a:r>
            <a:r>
              <a:rPr lang="en-GB" b="1" dirty="0"/>
              <a:t> </a:t>
            </a:r>
            <a:r>
              <a:rPr lang="en-GB" b="1" dirty="0" err="1"/>
              <a:t>Inhalt</a:t>
            </a:r>
            <a:r>
              <a:rPr lang="en-GB" b="1" dirty="0"/>
              <a:t> </a:t>
            </a:r>
            <a:r>
              <a:rPr lang="en-GB" b="1" dirty="0" err="1"/>
              <a:t>hintzufügen</a:t>
            </a:r>
            <a:r>
              <a:rPr lang="en-GB" dirty="0"/>
              <a:t>. </a:t>
            </a:r>
            <a:r>
              <a:rPr lang="en-GB" dirty="0" err="1"/>
              <a:t>Stellen</a:t>
            </a:r>
            <a:r>
              <a:rPr lang="en-GB" dirty="0"/>
              <a:t> Sie </a:t>
            </a:r>
            <a:r>
              <a:rPr lang="en-GB" dirty="0" err="1"/>
              <a:t>als</a:t>
            </a:r>
            <a:r>
              <a:rPr lang="en-GB" dirty="0"/>
              <a:t> </a:t>
            </a:r>
            <a:r>
              <a:rPr lang="en-GB" dirty="0" err="1"/>
              <a:t>Spaltentrennzeichen</a:t>
            </a:r>
            <a:r>
              <a:rPr lang="en-GB" dirty="0"/>
              <a:t> </a:t>
            </a:r>
            <a:r>
              <a:rPr lang="en-GB" b="1" dirty="0" err="1"/>
              <a:t>Semikolon</a:t>
            </a:r>
            <a:r>
              <a:rPr lang="en-GB" b="1" dirty="0"/>
              <a:t> (;) </a:t>
            </a:r>
            <a:r>
              <a:rPr lang="en-GB" dirty="0" err="1"/>
              <a:t>ein</a:t>
            </a:r>
            <a:r>
              <a:rPr lang="en-GB" dirty="0"/>
              <a:t>. </a:t>
            </a:r>
            <a:r>
              <a:rPr lang="en-GB" dirty="0" err="1"/>
              <a:t>Wählen</a:t>
            </a:r>
            <a:r>
              <a:rPr lang="en-GB" dirty="0"/>
              <a:t> Sie </a:t>
            </a:r>
            <a:r>
              <a:rPr lang="en-GB" dirty="0" err="1"/>
              <a:t>als</a:t>
            </a:r>
            <a:r>
              <a:rPr lang="en-GB" dirty="0"/>
              <a:t> Container </a:t>
            </a:r>
            <a:r>
              <a:rPr lang="en-GB" b="1" dirty="0" err="1"/>
              <a:t>chinookdb</a:t>
            </a:r>
            <a:r>
              <a:rPr lang="en-GB" dirty="0"/>
              <a:t> </a:t>
            </a:r>
            <a:r>
              <a:rPr lang="en-GB" dirty="0" err="1"/>
              <a:t>aus.</a:t>
            </a:r>
            <a:r>
              <a:rPr lang="en-GB" dirty="0"/>
              <a:t> </a:t>
            </a:r>
            <a:endParaRPr lang="de-DE" dirty="0"/>
          </a:p>
        </p:txBody>
      </p:sp>
      <p:pic>
        <p:nvPicPr>
          <p:cNvPr id="10" name="Grafik 9">
            <a:extLst>
              <a:ext uri="{FF2B5EF4-FFF2-40B4-BE49-F238E27FC236}">
                <a16:creationId xmlns:a16="http://schemas.microsoft.com/office/drawing/2014/main" id="{CA1C01A8-36E3-F9DB-8136-910426499EBB}"/>
              </a:ext>
            </a:extLst>
          </p:cNvPr>
          <p:cNvPicPr>
            <a:picLocks noChangeAspect="1"/>
          </p:cNvPicPr>
          <p:nvPr/>
        </p:nvPicPr>
        <p:blipFill>
          <a:blip r:embed="rId3"/>
          <a:stretch>
            <a:fillRect/>
          </a:stretch>
        </p:blipFill>
        <p:spPr>
          <a:xfrm>
            <a:off x="6288776" y="1609471"/>
            <a:ext cx="5430008" cy="1819529"/>
          </a:xfrm>
          <a:prstGeom prst="rect">
            <a:avLst/>
          </a:prstGeom>
        </p:spPr>
      </p:pic>
      <p:pic>
        <p:nvPicPr>
          <p:cNvPr id="12" name="Grafik 11">
            <a:extLst>
              <a:ext uri="{FF2B5EF4-FFF2-40B4-BE49-F238E27FC236}">
                <a16:creationId xmlns:a16="http://schemas.microsoft.com/office/drawing/2014/main" id="{09D6BFF0-7FDF-5D16-7D3F-6B3263A5DB88}"/>
              </a:ext>
            </a:extLst>
          </p:cNvPr>
          <p:cNvPicPr>
            <a:picLocks noChangeAspect="1"/>
          </p:cNvPicPr>
          <p:nvPr/>
        </p:nvPicPr>
        <p:blipFill>
          <a:blip r:embed="rId4"/>
          <a:stretch>
            <a:fillRect/>
          </a:stretch>
        </p:blipFill>
        <p:spPr>
          <a:xfrm>
            <a:off x="5824109" y="3572523"/>
            <a:ext cx="6287377" cy="924054"/>
          </a:xfrm>
          <a:prstGeom prst="rect">
            <a:avLst/>
          </a:prstGeom>
        </p:spPr>
      </p:pic>
      <p:sp>
        <p:nvSpPr>
          <p:cNvPr id="19" name="Rechteck 18">
            <a:extLst>
              <a:ext uri="{FF2B5EF4-FFF2-40B4-BE49-F238E27FC236}">
                <a16:creationId xmlns:a16="http://schemas.microsoft.com/office/drawing/2014/main" id="{13C6E4A0-AA03-B45D-139F-08EC088D20C0}"/>
              </a:ext>
            </a:extLst>
          </p:cNvPr>
          <p:cNvSpPr/>
          <p:nvPr/>
        </p:nvSpPr>
        <p:spPr>
          <a:xfrm>
            <a:off x="6293689" y="1583937"/>
            <a:ext cx="2108790" cy="38950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hteck 19">
            <a:extLst>
              <a:ext uri="{FF2B5EF4-FFF2-40B4-BE49-F238E27FC236}">
                <a16:creationId xmlns:a16="http://schemas.microsoft.com/office/drawing/2014/main" id="{1117FE46-967E-0079-375E-22F327830E1D}"/>
              </a:ext>
            </a:extLst>
          </p:cNvPr>
          <p:cNvSpPr/>
          <p:nvPr/>
        </p:nvSpPr>
        <p:spPr>
          <a:xfrm>
            <a:off x="10690403" y="2384324"/>
            <a:ext cx="862642" cy="44754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hteck 20">
            <a:extLst>
              <a:ext uri="{FF2B5EF4-FFF2-40B4-BE49-F238E27FC236}">
                <a16:creationId xmlns:a16="http://schemas.microsoft.com/office/drawing/2014/main" id="{336957AB-0C15-A17A-C942-85623D7932A0}"/>
              </a:ext>
            </a:extLst>
          </p:cNvPr>
          <p:cNvSpPr/>
          <p:nvPr/>
        </p:nvSpPr>
        <p:spPr>
          <a:xfrm>
            <a:off x="5957839" y="3982626"/>
            <a:ext cx="5630893" cy="40346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hteck 21">
            <a:extLst>
              <a:ext uri="{FF2B5EF4-FFF2-40B4-BE49-F238E27FC236}">
                <a16:creationId xmlns:a16="http://schemas.microsoft.com/office/drawing/2014/main" id="{A1CCFC8C-C6B5-A770-09C2-C9F6DF223180}"/>
              </a:ext>
            </a:extLst>
          </p:cNvPr>
          <p:cNvSpPr/>
          <p:nvPr/>
        </p:nvSpPr>
        <p:spPr>
          <a:xfrm>
            <a:off x="9089480" y="2887934"/>
            <a:ext cx="862642" cy="44754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hteck 26">
            <a:extLst>
              <a:ext uri="{FF2B5EF4-FFF2-40B4-BE49-F238E27FC236}">
                <a16:creationId xmlns:a16="http://schemas.microsoft.com/office/drawing/2014/main" id="{7EEA29CB-A295-3A68-07CC-E4C549142A04}"/>
              </a:ext>
            </a:extLst>
          </p:cNvPr>
          <p:cNvSpPr/>
          <p:nvPr/>
        </p:nvSpPr>
        <p:spPr>
          <a:xfrm>
            <a:off x="9072335" y="1892238"/>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7</a:t>
            </a:r>
            <a:endParaRPr lang="en-GB" b="1" dirty="0">
              <a:solidFill>
                <a:schemeClr val="tx1"/>
              </a:solidFill>
            </a:endParaRPr>
          </a:p>
        </p:txBody>
      </p:sp>
      <p:sp>
        <p:nvSpPr>
          <p:cNvPr id="28" name="Rechteck 27">
            <a:extLst>
              <a:ext uri="{FF2B5EF4-FFF2-40B4-BE49-F238E27FC236}">
                <a16:creationId xmlns:a16="http://schemas.microsoft.com/office/drawing/2014/main" id="{F17A723E-0642-0DD4-9467-DB067198E910}"/>
              </a:ext>
            </a:extLst>
          </p:cNvPr>
          <p:cNvSpPr/>
          <p:nvPr/>
        </p:nvSpPr>
        <p:spPr>
          <a:xfrm>
            <a:off x="11809918" y="3655039"/>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8</a:t>
            </a:r>
            <a:endParaRPr lang="en-GB" b="1" dirty="0">
              <a:solidFill>
                <a:schemeClr val="tx1"/>
              </a:solidFill>
            </a:endParaRPr>
          </a:p>
        </p:txBody>
      </p:sp>
      <p:sp>
        <p:nvSpPr>
          <p:cNvPr id="29" name="Rechteck 28">
            <a:extLst>
              <a:ext uri="{FF2B5EF4-FFF2-40B4-BE49-F238E27FC236}">
                <a16:creationId xmlns:a16="http://schemas.microsoft.com/office/drawing/2014/main" id="{5C371F10-EAE1-6E39-9967-82AB78D1C651}"/>
              </a:ext>
            </a:extLst>
          </p:cNvPr>
          <p:cNvSpPr/>
          <p:nvPr/>
        </p:nvSpPr>
        <p:spPr>
          <a:xfrm>
            <a:off x="11618677" y="5813245"/>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9</a:t>
            </a:r>
            <a:endParaRPr lang="en-GB" b="1" dirty="0">
              <a:solidFill>
                <a:schemeClr val="tx1"/>
              </a:solidFill>
            </a:endParaRPr>
          </a:p>
        </p:txBody>
      </p:sp>
      <p:pic>
        <p:nvPicPr>
          <p:cNvPr id="16" name="Grafik 15">
            <a:extLst>
              <a:ext uri="{FF2B5EF4-FFF2-40B4-BE49-F238E27FC236}">
                <a16:creationId xmlns:a16="http://schemas.microsoft.com/office/drawing/2014/main" id="{75499657-EA64-C787-15F9-0545A6D88ECC}"/>
              </a:ext>
            </a:extLst>
          </p:cNvPr>
          <p:cNvPicPr>
            <a:picLocks noChangeAspect="1"/>
          </p:cNvPicPr>
          <p:nvPr/>
        </p:nvPicPr>
        <p:blipFill>
          <a:blip r:embed="rId5"/>
          <a:stretch>
            <a:fillRect/>
          </a:stretch>
        </p:blipFill>
        <p:spPr>
          <a:xfrm>
            <a:off x="9804141" y="5777188"/>
            <a:ext cx="1712124" cy="452518"/>
          </a:xfrm>
          <a:prstGeom prst="rect">
            <a:avLst/>
          </a:prstGeom>
        </p:spPr>
      </p:pic>
      <p:sp>
        <p:nvSpPr>
          <p:cNvPr id="23" name="Rechteck 22">
            <a:extLst>
              <a:ext uri="{FF2B5EF4-FFF2-40B4-BE49-F238E27FC236}">
                <a16:creationId xmlns:a16="http://schemas.microsoft.com/office/drawing/2014/main" id="{3836ABF4-28D8-9CCA-C06A-DB762642F5FD}"/>
              </a:ext>
            </a:extLst>
          </p:cNvPr>
          <p:cNvSpPr/>
          <p:nvPr/>
        </p:nvSpPr>
        <p:spPr>
          <a:xfrm>
            <a:off x="5598543" y="4659826"/>
            <a:ext cx="695146" cy="36400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hteck 25">
            <a:extLst>
              <a:ext uri="{FF2B5EF4-FFF2-40B4-BE49-F238E27FC236}">
                <a16:creationId xmlns:a16="http://schemas.microsoft.com/office/drawing/2014/main" id="{55C230FC-E600-6CB5-96DA-FF0F1BED22F8}"/>
              </a:ext>
            </a:extLst>
          </p:cNvPr>
          <p:cNvSpPr/>
          <p:nvPr/>
        </p:nvSpPr>
        <p:spPr>
          <a:xfrm>
            <a:off x="9934992" y="5913714"/>
            <a:ext cx="1510822" cy="29737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hteck 24">
            <a:extLst>
              <a:ext uri="{FF2B5EF4-FFF2-40B4-BE49-F238E27FC236}">
                <a16:creationId xmlns:a16="http://schemas.microsoft.com/office/drawing/2014/main" id="{1A1C72FB-026F-537C-BA4F-2132B5DE32C1}"/>
              </a:ext>
            </a:extLst>
          </p:cNvPr>
          <p:cNvSpPr/>
          <p:nvPr/>
        </p:nvSpPr>
        <p:spPr>
          <a:xfrm>
            <a:off x="10213675" y="5357005"/>
            <a:ext cx="1510022" cy="26451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hteck 23">
            <a:extLst>
              <a:ext uri="{FF2B5EF4-FFF2-40B4-BE49-F238E27FC236}">
                <a16:creationId xmlns:a16="http://schemas.microsoft.com/office/drawing/2014/main" id="{F8281B7C-6C93-7E16-064D-AB1458C6060A}"/>
              </a:ext>
            </a:extLst>
          </p:cNvPr>
          <p:cNvSpPr/>
          <p:nvPr/>
        </p:nvSpPr>
        <p:spPr>
          <a:xfrm>
            <a:off x="7103891" y="5913713"/>
            <a:ext cx="2158225" cy="23841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hteck 32">
            <a:extLst>
              <a:ext uri="{FF2B5EF4-FFF2-40B4-BE49-F238E27FC236}">
                <a16:creationId xmlns:a16="http://schemas.microsoft.com/office/drawing/2014/main" id="{032CA54D-571F-5694-4E6D-2EC64DE9C323}"/>
              </a:ext>
            </a:extLst>
          </p:cNvPr>
          <p:cNvSpPr/>
          <p:nvPr/>
        </p:nvSpPr>
        <p:spPr>
          <a:xfrm>
            <a:off x="7103891" y="5352737"/>
            <a:ext cx="1510022" cy="26451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hteck 8">
            <a:extLst>
              <a:ext uri="{FF2B5EF4-FFF2-40B4-BE49-F238E27FC236}">
                <a16:creationId xmlns:a16="http://schemas.microsoft.com/office/drawing/2014/main" id="{CD211774-C116-E7A7-E13D-5B60A8B8764F}"/>
              </a:ext>
            </a:extLst>
          </p:cNvPr>
          <p:cNvSpPr/>
          <p:nvPr/>
        </p:nvSpPr>
        <p:spPr>
          <a:xfrm>
            <a:off x="5598541" y="3429000"/>
            <a:ext cx="6426682" cy="19603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hteck 10">
            <a:extLst>
              <a:ext uri="{FF2B5EF4-FFF2-40B4-BE49-F238E27FC236}">
                <a16:creationId xmlns:a16="http://schemas.microsoft.com/office/drawing/2014/main" id="{C422B198-1B7C-FD4F-9FDA-D068D198409C}"/>
              </a:ext>
            </a:extLst>
          </p:cNvPr>
          <p:cNvSpPr/>
          <p:nvPr/>
        </p:nvSpPr>
        <p:spPr>
          <a:xfrm>
            <a:off x="5437756" y="4407871"/>
            <a:ext cx="6426682" cy="19603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08244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Erstellung und Einrichtung einer Azure Data Factory Pipeline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F6EEEAB3-1D69-B685-C9C4-FCEB584AE31F}"/>
              </a:ext>
            </a:extLst>
          </p:cNvPr>
          <p:cNvSpPr txBox="1"/>
          <p:nvPr/>
        </p:nvSpPr>
        <p:spPr>
          <a:xfrm>
            <a:off x="267418" y="1916562"/>
            <a:ext cx="5630894" cy="2862322"/>
          </a:xfrm>
          <a:prstGeom prst="rect">
            <a:avLst/>
          </a:prstGeom>
          <a:noFill/>
        </p:spPr>
        <p:txBody>
          <a:bodyPr wrap="square" rtlCol="0">
            <a:spAutoFit/>
          </a:bodyPr>
          <a:lstStyle/>
          <a:p>
            <a:pPr marL="342900" indent="-342900">
              <a:buFont typeface="+mj-lt"/>
              <a:buAutoNum type="arabicPeriod" startAt="10"/>
            </a:pPr>
            <a:r>
              <a:rPr lang="de-DE" dirty="0"/>
              <a:t>Klicken Sie anschließend auf das neu erstellte Dataset </a:t>
            </a:r>
            <a:r>
              <a:rPr lang="de-DE" b="1" dirty="0"/>
              <a:t>DWHXX_DB</a:t>
            </a:r>
            <a:r>
              <a:rPr lang="de-DE" dirty="0"/>
              <a:t> und navigieren Sie in den Reiter </a:t>
            </a:r>
            <a:r>
              <a:rPr lang="de-DE" b="1" dirty="0"/>
              <a:t>Parameter</a:t>
            </a:r>
            <a:r>
              <a:rPr lang="de-DE" dirty="0"/>
              <a:t>. Drücken Sie dort auf </a:t>
            </a:r>
            <a:r>
              <a:rPr lang="de-DE" b="1" dirty="0"/>
              <a:t>Neu</a:t>
            </a:r>
            <a:r>
              <a:rPr lang="de-DE" dirty="0"/>
              <a:t>. </a:t>
            </a:r>
            <a:endParaRPr lang="en-GB" dirty="0"/>
          </a:p>
          <a:p>
            <a:pPr marL="342900" indent="-342900">
              <a:buFont typeface="+mj-lt"/>
              <a:buAutoNum type="arabicPeriod" startAt="10"/>
            </a:pPr>
            <a:r>
              <a:rPr lang="en-GB" dirty="0" err="1"/>
              <a:t>Erstellen</a:t>
            </a:r>
            <a:r>
              <a:rPr lang="en-GB" dirty="0"/>
              <a:t> Sie den Parameter </a:t>
            </a:r>
            <a:r>
              <a:rPr lang="en-GB" b="1" dirty="0" err="1"/>
              <a:t>TableName</a:t>
            </a:r>
            <a:r>
              <a:rPr lang="en-GB" dirty="0"/>
              <a:t>. </a:t>
            </a:r>
            <a:r>
              <a:rPr lang="en-GB" dirty="0" err="1"/>
              <a:t>Stellen</a:t>
            </a:r>
            <a:r>
              <a:rPr lang="en-GB" dirty="0"/>
              <a:t> Sie </a:t>
            </a:r>
            <a:r>
              <a:rPr lang="en-GB" dirty="0" err="1"/>
              <a:t>als</a:t>
            </a:r>
            <a:r>
              <a:rPr lang="en-GB" dirty="0"/>
              <a:t> </a:t>
            </a:r>
            <a:r>
              <a:rPr lang="en-GB" dirty="0" err="1"/>
              <a:t>Typ</a:t>
            </a:r>
            <a:r>
              <a:rPr lang="en-GB" dirty="0"/>
              <a:t> </a:t>
            </a:r>
            <a:r>
              <a:rPr lang="en-GB" b="1" dirty="0" err="1"/>
              <a:t>Zeichenfolge</a:t>
            </a:r>
            <a:r>
              <a:rPr lang="en-GB" dirty="0"/>
              <a:t> </a:t>
            </a:r>
            <a:r>
              <a:rPr lang="en-GB" dirty="0" err="1"/>
              <a:t>ein</a:t>
            </a:r>
            <a:r>
              <a:rPr lang="en-GB" dirty="0"/>
              <a:t>. </a:t>
            </a:r>
          </a:p>
          <a:p>
            <a:pPr marL="342900" indent="-342900">
              <a:buFont typeface="+mj-lt"/>
              <a:buAutoNum type="arabicPeriod" startAt="10"/>
            </a:pPr>
            <a:r>
              <a:rPr lang="en-GB" dirty="0" err="1"/>
              <a:t>Navigieren</a:t>
            </a:r>
            <a:r>
              <a:rPr lang="en-GB" dirty="0"/>
              <a:t> Sie </a:t>
            </a:r>
            <a:r>
              <a:rPr lang="en-GB" dirty="0" err="1"/>
              <a:t>anschließend</a:t>
            </a:r>
            <a:r>
              <a:rPr lang="en-GB" dirty="0"/>
              <a:t> in den Reiter </a:t>
            </a:r>
            <a:r>
              <a:rPr lang="en-GB" b="1" dirty="0" err="1"/>
              <a:t>Verbindung</a:t>
            </a:r>
            <a:r>
              <a:rPr lang="en-GB" dirty="0"/>
              <a:t>, </a:t>
            </a:r>
            <a:r>
              <a:rPr lang="en-GB" dirty="0" err="1"/>
              <a:t>markieren</a:t>
            </a:r>
            <a:r>
              <a:rPr lang="en-GB" dirty="0"/>
              <a:t> Sie die Checkbox </a:t>
            </a:r>
            <a:r>
              <a:rPr lang="en-GB" b="1" dirty="0" err="1"/>
              <a:t>Bearbeiten</a:t>
            </a:r>
            <a:r>
              <a:rPr lang="en-GB" dirty="0"/>
              <a:t>, und </a:t>
            </a:r>
            <a:r>
              <a:rPr lang="en-GB" dirty="0" err="1"/>
              <a:t>drücken</a:t>
            </a:r>
            <a:r>
              <a:rPr lang="en-GB" dirty="0"/>
              <a:t> Sie </a:t>
            </a:r>
            <a:r>
              <a:rPr lang="en-GB" dirty="0" err="1"/>
              <a:t>unter</a:t>
            </a:r>
            <a:r>
              <a:rPr lang="en-GB" dirty="0"/>
              <a:t> </a:t>
            </a:r>
            <a:r>
              <a:rPr lang="en-GB" b="1" dirty="0" err="1"/>
              <a:t>tabellenname</a:t>
            </a:r>
            <a:r>
              <a:rPr lang="en-GB" dirty="0"/>
              <a:t> auf </a:t>
            </a:r>
            <a:r>
              <a:rPr lang="en-GB" b="1" dirty="0" err="1"/>
              <a:t>Dynamischen</a:t>
            </a:r>
            <a:r>
              <a:rPr lang="en-GB" b="1" dirty="0"/>
              <a:t> </a:t>
            </a:r>
            <a:r>
              <a:rPr lang="en-GB" b="1" dirty="0" err="1"/>
              <a:t>Inhalt</a:t>
            </a:r>
            <a:r>
              <a:rPr lang="en-GB" b="1" dirty="0"/>
              <a:t> </a:t>
            </a:r>
            <a:r>
              <a:rPr lang="en-GB" b="1" dirty="0" err="1"/>
              <a:t>hinzufügen</a:t>
            </a:r>
            <a:r>
              <a:rPr lang="en-GB" dirty="0"/>
              <a:t>. </a:t>
            </a:r>
            <a:r>
              <a:rPr lang="en-GB" dirty="0" err="1"/>
              <a:t>Geben</a:t>
            </a:r>
            <a:r>
              <a:rPr lang="en-GB" dirty="0"/>
              <a:t> Sie </a:t>
            </a:r>
            <a:r>
              <a:rPr lang="en-GB" dirty="0" err="1"/>
              <a:t>Ausdruck</a:t>
            </a:r>
            <a:r>
              <a:rPr lang="en-GB" dirty="0"/>
              <a:t> </a:t>
            </a:r>
            <a:r>
              <a:rPr lang="en-GB" b="1" dirty="0"/>
              <a:t>@dataset().TableName </a:t>
            </a:r>
            <a:r>
              <a:rPr lang="en-GB" dirty="0"/>
              <a:t>an</a:t>
            </a:r>
            <a:endParaRPr lang="de-DE" dirty="0"/>
          </a:p>
        </p:txBody>
      </p:sp>
      <p:pic>
        <p:nvPicPr>
          <p:cNvPr id="12" name="Grafik 11">
            <a:extLst>
              <a:ext uri="{FF2B5EF4-FFF2-40B4-BE49-F238E27FC236}">
                <a16:creationId xmlns:a16="http://schemas.microsoft.com/office/drawing/2014/main" id="{03EDF919-D8A6-2031-45BE-97D28F0485C7}"/>
              </a:ext>
            </a:extLst>
          </p:cNvPr>
          <p:cNvPicPr>
            <a:picLocks noChangeAspect="1"/>
          </p:cNvPicPr>
          <p:nvPr/>
        </p:nvPicPr>
        <p:blipFill>
          <a:blip r:embed="rId2"/>
          <a:stretch>
            <a:fillRect/>
          </a:stretch>
        </p:blipFill>
        <p:spPr>
          <a:xfrm>
            <a:off x="6782348" y="1736733"/>
            <a:ext cx="5010849" cy="1057423"/>
          </a:xfrm>
          <a:prstGeom prst="rect">
            <a:avLst/>
          </a:prstGeom>
        </p:spPr>
      </p:pic>
      <p:pic>
        <p:nvPicPr>
          <p:cNvPr id="14" name="Grafik 13">
            <a:extLst>
              <a:ext uri="{FF2B5EF4-FFF2-40B4-BE49-F238E27FC236}">
                <a16:creationId xmlns:a16="http://schemas.microsoft.com/office/drawing/2014/main" id="{340FE6E9-5534-72D6-57CF-FFA1BE2DB94A}"/>
              </a:ext>
            </a:extLst>
          </p:cNvPr>
          <p:cNvPicPr>
            <a:picLocks noChangeAspect="1"/>
          </p:cNvPicPr>
          <p:nvPr/>
        </p:nvPicPr>
        <p:blipFill>
          <a:blip r:embed="rId3"/>
          <a:stretch>
            <a:fillRect/>
          </a:stretch>
        </p:blipFill>
        <p:spPr>
          <a:xfrm>
            <a:off x="6096000" y="3089527"/>
            <a:ext cx="5992061" cy="438211"/>
          </a:xfrm>
          <a:prstGeom prst="rect">
            <a:avLst/>
          </a:prstGeom>
        </p:spPr>
      </p:pic>
      <p:pic>
        <p:nvPicPr>
          <p:cNvPr id="16" name="Grafik 15">
            <a:extLst>
              <a:ext uri="{FF2B5EF4-FFF2-40B4-BE49-F238E27FC236}">
                <a16:creationId xmlns:a16="http://schemas.microsoft.com/office/drawing/2014/main" id="{FFC98A29-DC90-3829-66D5-F2FE65F02F72}"/>
              </a:ext>
            </a:extLst>
          </p:cNvPr>
          <p:cNvPicPr>
            <a:picLocks noChangeAspect="1"/>
          </p:cNvPicPr>
          <p:nvPr/>
        </p:nvPicPr>
        <p:blipFill>
          <a:blip r:embed="rId4"/>
          <a:stretch>
            <a:fillRect/>
          </a:stretch>
        </p:blipFill>
        <p:spPr>
          <a:xfrm>
            <a:off x="6096000" y="3796455"/>
            <a:ext cx="5487166" cy="895475"/>
          </a:xfrm>
          <a:prstGeom prst="rect">
            <a:avLst/>
          </a:prstGeom>
        </p:spPr>
      </p:pic>
      <p:pic>
        <p:nvPicPr>
          <p:cNvPr id="18" name="Grafik 17">
            <a:extLst>
              <a:ext uri="{FF2B5EF4-FFF2-40B4-BE49-F238E27FC236}">
                <a16:creationId xmlns:a16="http://schemas.microsoft.com/office/drawing/2014/main" id="{92A3261C-D95A-4939-65D2-5D1E9D6EEFAE}"/>
              </a:ext>
            </a:extLst>
          </p:cNvPr>
          <p:cNvPicPr>
            <a:picLocks noChangeAspect="1"/>
          </p:cNvPicPr>
          <p:nvPr/>
        </p:nvPicPr>
        <p:blipFill>
          <a:blip r:embed="rId5"/>
          <a:stretch>
            <a:fillRect/>
          </a:stretch>
        </p:blipFill>
        <p:spPr>
          <a:xfrm>
            <a:off x="2695100" y="5113831"/>
            <a:ext cx="9392961" cy="1028844"/>
          </a:xfrm>
          <a:prstGeom prst="rect">
            <a:avLst/>
          </a:prstGeom>
        </p:spPr>
      </p:pic>
      <p:sp>
        <p:nvSpPr>
          <p:cNvPr id="19" name="Rechteck 18">
            <a:extLst>
              <a:ext uri="{FF2B5EF4-FFF2-40B4-BE49-F238E27FC236}">
                <a16:creationId xmlns:a16="http://schemas.microsoft.com/office/drawing/2014/main" id="{1634BE8C-AAD6-77C6-9962-CC74F1840E15}"/>
              </a:ext>
            </a:extLst>
          </p:cNvPr>
          <p:cNvSpPr/>
          <p:nvPr/>
        </p:nvSpPr>
        <p:spPr>
          <a:xfrm>
            <a:off x="6096000" y="3106900"/>
            <a:ext cx="5630893" cy="40346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hteck 19">
            <a:extLst>
              <a:ext uri="{FF2B5EF4-FFF2-40B4-BE49-F238E27FC236}">
                <a16:creationId xmlns:a16="http://schemas.microsoft.com/office/drawing/2014/main" id="{30D4B277-DD41-82A2-4976-4071DC5354CA}"/>
              </a:ext>
            </a:extLst>
          </p:cNvPr>
          <p:cNvSpPr/>
          <p:nvPr/>
        </p:nvSpPr>
        <p:spPr>
          <a:xfrm>
            <a:off x="6640183" y="1682599"/>
            <a:ext cx="2719477" cy="40346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hteck 20">
            <a:extLst>
              <a:ext uri="{FF2B5EF4-FFF2-40B4-BE49-F238E27FC236}">
                <a16:creationId xmlns:a16="http://schemas.microsoft.com/office/drawing/2014/main" id="{D9FCAD2B-F5C6-7298-FDD8-8529D85609E9}"/>
              </a:ext>
            </a:extLst>
          </p:cNvPr>
          <p:cNvSpPr/>
          <p:nvPr/>
        </p:nvSpPr>
        <p:spPr>
          <a:xfrm>
            <a:off x="11093570" y="1873506"/>
            <a:ext cx="717937" cy="40346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hteck 21">
            <a:extLst>
              <a:ext uri="{FF2B5EF4-FFF2-40B4-BE49-F238E27FC236}">
                <a16:creationId xmlns:a16="http://schemas.microsoft.com/office/drawing/2014/main" id="{39C6E189-23E1-BB3E-9C14-A33D2BA0A981}"/>
              </a:ext>
            </a:extLst>
          </p:cNvPr>
          <p:cNvSpPr/>
          <p:nvPr/>
        </p:nvSpPr>
        <p:spPr>
          <a:xfrm>
            <a:off x="9428672" y="2363115"/>
            <a:ext cx="750498" cy="40346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hteck 22">
            <a:extLst>
              <a:ext uri="{FF2B5EF4-FFF2-40B4-BE49-F238E27FC236}">
                <a16:creationId xmlns:a16="http://schemas.microsoft.com/office/drawing/2014/main" id="{04A53F91-2C6F-D830-5D6F-9CAB99EB0150}"/>
              </a:ext>
            </a:extLst>
          </p:cNvPr>
          <p:cNvSpPr/>
          <p:nvPr/>
        </p:nvSpPr>
        <p:spPr>
          <a:xfrm>
            <a:off x="6031841" y="4157213"/>
            <a:ext cx="1024567" cy="40346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hteck 23">
            <a:extLst>
              <a:ext uri="{FF2B5EF4-FFF2-40B4-BE49-F238E27FC236}">
                <a16:creationId xmlns:a16="http://schemas.microsoft.com/office/drawing/2014/main" id="{9A6223A4-1CC2-BC6D-536B-9E10BE013E07}"/>
              </a:ext>
            </a:extLst>
          </p:cNvPr>
          <p:cNvSpPr/>
          <p:nvPr/>
        </p:nvSpPr>
        <p:spPr>
          <a:xfrm>
            <a:off x="8773064" y="4080893"/>
            <a:ext cx="2810102" cy="40346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hteck 24">
            <a:extLst>
              <a:ext uri="{FF2B5EF4-FFF2-40B4-BE49-F238E27FC236}">
                <a16:creationId xmlns:a16="http://schemas.microsoft.com/office/drawing/2014/main" id="{B365B1BD-0547-1C61-EEFA-46493442EFD8}"/>
              </a:ext>
            </a:extLst>
          </p:cNvPr>
          <p:cNvSpPr/>
          <p:nvPr/>
        </p:nvSpPr>
        <p:spPr>
          <a:xfrm>
            <a:off x="7434532" y="5527497"/>
            <a:ext cx="2606615" cy="40346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hteck 25">
            <a:extLst>
              <a:ext uri="{FF2B5EF4-FFF2-40B4-BE49-F238E27FC236}">
                <a16:creationId xmlns:a16="http://schemas.microsoft.com/office/drawing/2014/main" id="{AC33817B-747F-C0E4-E792-9AD16596633B}"/>
              </a:ext>
            </a:extLst>
          </p:cNvPr>
          <p:cNvSpPr/>
          <p:nvPr/>
        </p:nvSpPr>
        <p:spPr>
          <a:xfrm>
            <a:off x="9874249" y="1570127"/>
            <a:ext cx="45456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10</a:t>
            </a:r>
            <a:endParaRPr lang="en-GB" b="1" dirty="0">
              <a:solidFill>
                <a:schemeClr val="tx1"/>
              </a:solidFill>
            </a:endParaRPr>
          </a:p>
        </p:txBody>
      </p:sp>
      <p:sp>
        <p:nvSpPr>
          <p:cNvPr id="27" name="Rechteck 26">
            <a:extLst>
              <a:ext uri="{FF2B5EF4-FFF2-40B4-BE49-F238E27FC236}">
                <a16:creationId xmlns:a16="http://schemas.microsoft.com/office/drawing/2014/main" id="{1795CBAF-FA34-3631-8700-7AD57A28C3BB}"/>
              </a:ext>
            </a:extLst>
          </p:cNvPr>
          <p:cNvSpPr/>
          <p:nvPr/>
        </p:nvSpPr>
        <p:spPr>
          <a:xfrm>
            <a:off x="11660600" y="3119275"/>
            <a:ext cx="451775" cy="36188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11</a:t>
            </a:r>
            <a:endParaRPr lang="en-GB" b="1" dirty="0">
              <a:solidFill>
                <a:schemeClr val="tx1"/>
              </a:solidFill>
            </a:endParaRPr>
          </a:p>
        </p:txBody>
      </p:sp>
      <p:sp>
        <p:nvSpPr>
          <p:cNvPr id="28" name="Rechteck 27">
            <a:extLst>
              <a:ext uri="{FF2B5EF4-FFF2-40B4-BE49-F238E27FC236}">
                <a16:creationId xmlns:a16="http://schemas.microsoft.com/office/drawing/2014/main" id="{C723B9F1-A000-091E-850B-5FF7C936EB6D}"/>
              </a:ext>
            </a:extLst>
          </p:cNvPr>
          <p:cNvSpPr/>
          <p:nvPr/>
        </p:nvSpPr>
        <p:spPr>
          <a:xfrm>
            <a:off x="11501005" y="5622857"/>
            <a:ext cx="451775" cy="36188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12</a:t>
            </a:r>
            <a:endParaRPr lang="en-GB" b="1" dirty="0">
              <a:solidFill>
                <a:schemeClr val="tx1"/>
              </a:solidFill>
            </a:endParaRPr>
          </a:p>
        </p:txBody>
      </p:sp>
      <p:sp>
        <p:nvSpPr>
          <p:cNvPr id="9" name="Rechteck 8">
            <a:extLst>
              <a:ext uri="{FF2B5EF4-FFF2-40B4-BE49-F238E27FC236}">
                <a16:creationId xmlns:a16="http://schemas.microsoft.com/office/drawing/2014/main" id="{92363E82-BA5B-B454-4F5C-1CF4236FCE6D}"/>
              </a:ext>
            </a:extLst>
          </p:cNvPr>
          <p:cNvSpPr/>
          <p:nvPr/>
        </p:nvSpPr>
        <p:spPr>
          <a:xfrm>
            <a:off x="5820063" y="2794745"/>
            <a:ext cx="6426682" cy="19603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hteck 10">
            <a:extLst>
              <a:ext uri="{FF2B5EF4-FFF2-40B4-BE49-F238E27FC236}">
                <a16:creationId xmlns:a16="http://schemas.microsoft.com/office/drawing/2014/main" id="{19259229-C7E6-D6B2-6216-0AA8DD0B6741}"/>
              </a:ext>
            </a:extLst>
          </p:cNvPr>
          <p:cNvSpPr/>
          <p:nvPr/>
        </p:nvSpPr>
        <p:spPr>
          <a:xfrm>
            <a:off x="5612311" y="4721285"/>
            <a:ext cx="6426682" cy="19603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18425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Erstellung und Einrichtung einer Azure Data Factory Pipeline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9" name="Grafik 8">
            <a:extLst>
              <a:ext uri="{FF2B5EF4-FFF2-40B4-BE49-F238E27FC236}">
                <a16:creationId xmlns:a16="http://schemas.microsoft.com/office/drawing/2014/main" id="{07153FC6-FBB2-CC93-867B-64145C585CD3}"/>
              </a:ext>
            </a:extLst>
          </p:cNvPr>
          <p:cNvPicPr>
            <a:picLocks noChangeAspect="1"/>
          </p:cNvPicPr>
          <p:nvPr/>
        </p:nvPicPr>
        <p:blipFill>
          <a:blip r:embed="rId2"/>
          <a:stretch>
            <a:fillRect/>
          </a:stretch>
        </p:blipFill>
        <p:spPr>
          <a:xfrm>
            <a:off x="7146523" y="2098777"/>
            <a:ext cx="4058216" cy="676369"/>
          </a:xfrm>
          <a:prstGeom prst="rect">
            <a:avLst/>
          </a:prstGeom>
        </p:spPr>
      </p:pic>
      <p:pic>
        <p:nvPicPr>
          <p:cNvPr id="11" name="Grafik 10">
            <a:extLst>
              <a:ext uri="{FF2B5EF4-FFF2-40B4-BE49-F238E27FC236}">
                <a16:creationId xmlns:a16="http://schemas.microsoft.com/office/drawing/2014/main" id="{C5224A16-79CF-C588-A83A-487D4A93C673}"/>
              </a:ext>
            </a:extLst>
          </p:cNvPr>
          <p:cNvPicPr>
            <a:picLocks noChangeAspect="1"/>
          </p:cNvPicPr>
          <p:nvPr/>
        </p:nvPicPr>
        <p:blipFill>
          <a:blip r:embed="rId3"/>
          <a:stretch>
            <a:fillRect/>
          </a:stretch>
        </p:blipFill>
        <p:spPr>
          <a:xfrm>
            <a:off x="7146523" y="3113002"/>
            <a:ext cx="4344006" cy="1895740"/>
          </a:xfrm>
          <a:prstGeom prst="rect">
            <a:avLst/>
          </a:prstGeom>
        </p:spPr>
      </p:pic>
      <p:sp>
        <p:nvSpPr>
          <p:cNvPr id="15" name="Textfeld 14">
            <a:extLst>
              <a:ext uri="{FF2B5EF4-FFF2-40B4-BE49-F238E27FC236}">
                <a16:creationId xmlns:a16="http://schemas.microsoft.com/office/drawing/2014/main" id="{27213744-737A-1E72-8AD8-9E724F14605A}"/>
              </a:ext>
            </a:extLst>
          </p:cNvPr>
          <p:cNvSpPr txBox="1"/>
          <p:nvPr/>
        </p:nvSpPr>
        <p:spPr>
          <a:xfrm>
            <a:off x="353683" y="1843190"/>
            <a:ext cx="5236234" cy="2031325"/>
          </a:xfrm>
          <a:prstGeom prst="rect">
            <a:avLst/>
          </a:prstGeom>
          <a:noFill/>
        </p:spPr>
        <p:txBody>
          <a:bodyPr wrap="square" rtlCol="0">
            <a:spAutoFit/>
          </a:bodyPr>
          <a:lstStyle/>
          <a:p>
            <a:pPr marL="342900" indent="-342900">
              <a:buFont typeface="+mj-lt"/>
              <a:buAutoNum type="arabicPeriod" startAt="13"/>
            </a:pPr>
            <a:r>
              <a:rPr lang="de-DE" dirty="0"/>
              <a:t>Wechseln Sie in den Reiter </a:t>
            </a:r>
            <a:r>
              <a:rPr lang="de-DE" b="1" dirty="0"/>
              <a:t>Pipelines</a:t>
            </a:r>
            <a:r>
              <a:rPr lang="de-DE" dirty="0"/>
              <a:t> und erstellen Sie eine </a:t>
            </a:r>
            <a:r>
              <a:rPr lang="de-DE" b="1" dirty="0"/>
              <a:t>Neue Pipeline </a:t>
            </a:r>
            <a:r>
              <a:rPr lang="de-DE" dirty="0"/>
              <a:t>mit dem Namen </a:t>
            </a:r>
            <a:r>
              <a:rPr lang="de-DE" b="1" dirty="0" err="1"/>
              <a:t>Pipeline_LandingZone</a:t>
            </a:r>
            <a:r>
              <a:rPr lang="de-DE" b="1" dirty="0"/>
              <a:t>.</a:t>
            </a:r>
          </a:p>
          <a:p>
            <a:pPr marL="342900" indent="-342900">
              <a:buFont typeface="+mj-lt"/>
              <a:buAutoNum type="arabicPeriod" startAt="13"/>
            </a:pPr>
            <a:r>
              <a:rPr lang="de-DE" dirty="0"/>
              <a:t>Suchen Sie anschließend in der Suchleiste für </a:t>
            </a:r>
            <a:r>
              <a:rPr lang="de-DE" b="1" dirty="0"/>
              <a:t>Aktivitäten</a:t>
            </a:r>
            <a:r>
              <a:rPr lang="de-DE" dirty="0"/>
              <a:t> nach </a:t>
            </a:r>
            <a:r>
              <a:rPr lang="de-DE" b="1" dirty="0"/>
              <a:t>Metadaten abrufen </a:t>
            </a:r>
            <a:r>
              <a:rPr lang="de-DE" dirty="0"/>
              <a:t>und ziehen Sie diesen Baustein per </a:t>
            </a:r>
            <a:r>
              <a:rPr lang="de-DE" b="1" dirty="0"/>
              <a:t>Drag &amp; Drop </a:t>
            </a:r>
            <a:r>
              <a:rPr lang="de-DE" dirty="0"/>
              <a:t>in die Arbeitsfläche. </a:t>
            </a:r>
            <a:endParaRPr lang="en-GB" dirty="0"/>
          </a:p>
        </p:txBody>
      </p:sp>
      <p:sp>
        <p:nvSpPr>
          <p:cNvPr id="16" name="Pfeil: nach rechts 15">
            <a:extLst>
              <a:ext uri="{FF2B5EF4-FFF2-40B4-BE49-F238E27FC236}">
                <a16:creationId xmlns:a16="http://schemas.microsoft.com/office/drawing/2014/main" id="{FF9E2D7F-25A6-C863-D014-A8E65F8D8518}"/>
              </a:ext>
            </a:extLst>
          </p:cNvPr>
          <p:cNvSpPr/>
          <p:nvPr/>
        </p:nvSpPr>
        <p:spPr>
          <a:xfrm>
            <a:off x="9005977" y="3916392"/>
            <a:ext cx="362310" cy="29329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C34D9A18-03D7-B73C-F9FD-1D80A8983BE3}"/>
              </a:ext>
            </a:extLst>
          </p:cNvPr>
          <p:cNvSpPr/>
          <p:nvPr/>
        </p:nvSpPr>
        <p:spPr>
          <a:xfrm>
            <a:off x="11386542" y="2256020"/>
            <a:ext cx="451775" cy="36188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13</a:t>
            </a:r>
            <a:endParaRPr lang="en-GB" b="1" dirty="0">
              <a:solidFill>
                <a:schemeClr val="tx1"/>
              </a:solidFill>
            </a:endParaRPr>
          </a:p>
        </p:txBody>
      </p:sp>
      <p:sp>
        <p:nvSpPr>
          <p:cNvPr id="18" name="Rechteck 17">
            <a:extLst>
              <a:ext uri="{FF2B5EF4-FFF2-40B4-BE49-F238E27FC236}">
                <a16:creationId xmlns:a16="http://schemas.microsoft.com/office/drawing/2014/main" id="{D4988E42-B119-D20D-D55B-2FB15AB09B8C}"/>
              </a:ext>
            </a:extLst>
          </p:cNvPr>
          <p:cNvSpPr/>
          <p:nvPr/>
        </p:nvSpPr>
        <p:spPr>
          <a:xfrm>
            <a:off x="11612429" y="3916392"/>
            <a:ext cx="451775" cy="36188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14</a:t>
            </a:r>
            <a:endParaRPr lang="en-GB" b="1" dirty="0">
              <a:solidFill>
                <a:schemeClr val="tx1"/>
              </a:solidFill>
            </a:endParaRPr>
          </a:p>
        </p:txBody>
      </p:sp>
      <p:sp>
        <p:nvSpPr>
          <p:cNvPr id="19" name="Rechteck 18">
            <a:extLst>
              <a:ext uri="{FF2B5EF4-FFF2-40B4-BE49-F238E27FC236}">
                <a16:creationId xmlns:a16="http://schemas.microsoft.com/office/drawing/2014/main" id="{B4C10CAE-8E3A-A591-F795-BEE1DCC50CBB}"/>
              </a:ext>
            </a:extLst>
          </p:cNvPr>
          <p:cNvSpPr/>
          <p:nvPr/>
        </p:nvSpPr>
        <p:spPr>
          <a:xfrm>
            <a:off x="9469916" y="2335423"/>
            <a:ext cx="1528763" cy="40346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hteck 19">
            <a:extLst>
              <a:ext uri="{FF2B5EF4-FFF2-40B4-BE49-F238E27FC236}">
                <a16:creationId xmlns:a16="http://schemas.microsoft.com/office/drawing/2014/main" id="{69A5473C-8D3E-B30D-7B0E-B7BC7AC9C521}"/>
              </a:ext>
            </a:extLst>
          </p:cNvPr>
          <p:cNvSpPr/>
          <p:nvPr/>
        </p:nvSpPr>
        <p:spPr>
          <a:xfrm>
            <a:off x="7283653" y="2098777"/>
            <a:ext cx="869748" cy="2366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hteck 20">
            <a:extLst>
              <a:ext uri="{FF2B5EF4-FFF2-40B4-BE49-F238E27FC236}">
                <a16:creationId xmlns:a16="http://schemas.microsoft.com/office/drawing/2014/main" id="{2E637EB1-25B6-947A-949E-4CFF2D42FDF2}"/>
              </a:ext>
            </a:extLst>
          </p:cNvPr>
          <p:cNvSpPr/>
          <p:nvPr/>
        </p:nvSpPr>
        <p:spPr>
          <a:xfrm>
            <a:off x="7146523" y="3168303"/>
            <a:ext cx="1464077" cy="40346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50017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Erstellung und Einrichtung einer Azure Data Factory Pipeline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3" name="Grafik 2">
            <a:extLst>
              <a:ext uri="{FF2B5EF4-FFF2-40B4-BE49-F238E27FC236}">
                <a16:creationId xmlns:a16="http://schemas.microsoft.com/office/drawing/2014/main" id="{C044C69C-EC03-73E6-927C-9A891FA1F65C}"/>
              </a:ext>
            </a:extLst>
          </p:cNvPr>
          <p:cNvPicPr>
            <a:picLocks noChangeAspect="1"/>
          </p:cNvPicPr>
          <p:nvPr/>
        </p:nvPicPr>
        <p:blipFill>
          <a:blip r:embed="rId2"/>
          <a:stretch>
            <a:fillRect/>
          </a:stretch>
        </p:blipFill>
        <p:spPr>
          <a:xfrm>
            <a:off x="4838205" y="1946974"/>
            <a:ext cx="7087589" cy="2429214"/>
          </a:xfrm>
          <a:prstGeom prst="rect">
            <a:avLst/>
          </a:prstGeom>
        </p:spPr>
      </p:pic>
      <p:sp>
        <p:nvSpPr>
          <p:cNvPr id="9" name="Textfeld 8">
            <a:extLst>
              <a:ext uri="{FF2B5EF4-FFF2-40B4-BE49-F238E27FC236}">
                <a16:creationId xmlns:a16="http://schemas.microsoft.com/office/drawing/2014/main" id="{EB4760F9-FB04-2E89-0089-0A329AC7B383}"/>
              </a:ext>
            </a:extLst>
          </p:cNvPr>
          <p:cNvSpPr txBox="1"/>
          <p:nvPr/>
        </p:nvSpPr>
        <p:spPr>
          <a:xfrm>
            <a:off x="353683" y="1843190"/>
            <a:ext cx="4484522" cy="1754326"/>
          </a:xfrm>
          <a:prstGeom prst="rect">
            <a:avLst/>
          </a:prstGeom>
          <a:noFill/>
        </p:spPr>
        <p:txBody>
          <a:bodyPr wrap="square" rtlCol="0">
            <a:spAutoFit/>
          </a:bodyPr>
          <a:lstStyle/>
          <a:p>
            <a:pPr marL="342900" indent="-342900">
              <a:buFont typeface="+mj-lt"/>
              <a:buAutoNum type="arabicPeriod" startAt="15"/>
            </a:pPr>
            <a:r>
              <a:rPr lang="de-DE" dirty="0"/>
              <a:t>Wiederholen Sie </a:t>
            </a:r>
            <a:r>
              <a:rPr lang="de-DE" b="1" dirty="0"/>
              <a:t>Schritt 14 </a:t>
            </a:r>
            <a:r>
              <a:rPr lang="de-DE" dirty="0"/>
              <a:t>nur mit dem Baustein </a:t>
            </a:r>
            <a:r>
              <a:rPr lang="de-DE" b="1" dirty="0" err="1"/>
              <a:t>ForEach</a:t>
            </a:r>
            <a:r>
              <a:rPr lang="de-DE" dirty="0"/>
              <a:t>. Verbinden Sie die beiden Bausteine wie im Screenshot gezeigt. </a:t>
            </a:r>
          </a:p>
          <a:p>
            <a:pPr marL="342900" indent="-342900">
              <a:buFont typeface="+mj-lt"/>
              <a:buAutoNum type="arabicPeriod" startAt="15"/>
            </a:pPr>
            <a:r>
              <a:rPr lang="de-DE" dirty="0"/>
              <a:t>Benennen Sie die beiden Bausteine um, so wie im Screenshot gezeigt. </a:t>
            </a:r>
          </a:p>
        </p:txBody>
      </p:sp>
      <p:sp>
        <p:nvSpPr>
          <p:cNvPr id="10" name="Rechteck 9">
            <a:extLst>
              <a:ext uri="{FF2B5EF4-FFF2-40B4-BE49-F238E27FC236}">
                <a16:creationId xmlns:a16="http://schemas.microsoft.com/office/drawing/2014/main" id="{87DBE459-5FCF-A649-4DB9-CA11D7E24E19}"/>
              </a:ext>
            </a:extLst>
          </p:cNvPr>
          <p:cNvSpPr/>
          <p:nvPr/>
        </p:nvSpPr>
        <p:spPr>
          <a:xfrm>
            <a:off x="4838205" y="1880824"/>
            <a:ext cx="1464077" cy="29303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hteck 10">
            <a:extLst>
              <a:ext uri="{FF2B5EF4-FFF2-40B4-BE49-F238E27FC236}">
                <a16:creationId xmlns:a16="http://schemas.microsoft.com/office/drawing/2014/main" id="{D9CBA418-401D-6401-948A-5B7C092B0548}"/>
              </a:ext>
            </a:extLst>
          </p:cNvPr>
          <p:cNvSpPr/>
          <p:nvPr/>
        </p:nvSpPr>
        <p:spPr>
          <a:xfrm>
            <a:off x="6991248" y="2114153"/>
            <a:ext cx="4847069" cy="232818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Grafik 12">
            <a:extLst>
              <a:ext uri="{FF2B5EF4-FFF2-40B4-BE49-F238E27FC236}">
                <a16:creationId xmlns:a16="http://schemas.microsoft.com/office/drawing/2014/main" id="{D21D04D4-A250-FEC9-2461-BAFAB6B44040}"/>
              </a:ext>
            </a:extLst>
          </p:cNvPr>
          <p:cNvPicPr>
            <a:picLocks noChangeAspect="1"/>
          </p:cNvPicPr>
          <p:nvPr/>
        </p:nvPicPr>
        <p:blipFill>
          <a:blip r:embed="rId3"/>
          <a:stretch>
            <a:fillRect/>
          </a:stretch>
        </p:blipFill>
        <p:spPr>
          <a:xfrm>
            <a:off x="4838205" y="4761780"/>
            <a:ext cx="4744112" cy="1286054"/>
          </a:xfrm>
          <a:prstGeom prst="rect">
            <a:avLst/>
          </a:prstGeom>
        </p:spPr>
      </p:pic>
      <p:sp>
        <p:nvSpPr>
          <p:cNvPr id="14" name="Rechteck 13">
            <a:extLst>
              <a:ext uri="{FF2B5EF4-FFF2-40B4-BE49-F238E27FC236}">
                <a16:creationId xmlns:a16="http://schemas.microsoft.com/office/drawing/2014/main" id="{16CD63E0-DFBB-6B8D-EFB6-30A084429FEB}"/>
              </a:ext>
            </a:extLst>
          </p:cNvPr>
          <p:cNvSpPr/>
          <p:nvPr/>
        </p:nvSpPr>
        <p:spPr>
          <a:xfrm>
            <a:off x="9530425" y="1686122"/>
            <a:ext cx="451775" cy="36188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15</a:t>
            </a:r>
            <a:endParaRPr lang="en-GB" b="1" dirty="0">
              <a:solidFill>
                <a:schemeClr val="tx1"/>
              </a:solidFill>
            </a:endParaRPr>
          </a:p>
        </p:txBody>
      </p:sp>
      <p:sp>
        <p:nvSpPr>
          <p:cNvPr id="15" name="Rechteck 14">
            <a:extLst>
              <a:ext uri="{FF2B5EF4-FFF2-40B4-BE49-F238E27FC236}">
                <a16:creationId xmlns:a16="http://schemas.microsoft.com/office/drawing/2014/main" id="{F2E46819-7C2F-729B-174A-DB7402A49384}"/>
              </a:ext>
            </a:extLst>
          </p:cNvPr>
          <p:cNvSpPr/>
          <p:nvPr/>
        </p:nvSpPr>
        <p:spPr>
          <a:xfrm>
            <a:off x="9582317" y="5259136"/>
            <a:ext cx="451775" cy="36188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16</a:t>
            </a:r>
            <a:endParaRPr lang="en-GB" b="1" dirty="0">
              <a:solidFill>
                <a:schemeClr val="tx1"/>
              </a:solidFill>
            </a:endParaRPr>
          </a:p>
        </p:txBody>
      </p:sp>
      <p:sp>
        <p:nvSpPr>
          <p:cNvPr id="16" name="Rechteck 15">
            <a:extLst>
              <a:ext uri="{FF2B5EF4-FFF2-40B4-BE49-F238E27FC236}">
                <a16:creationId xmlns:a16="http://schemas.microsoft.com/office/drawing/2014/main" id="{6DA22D98-9384-2541-85BC-1FC091562D06}"/>
              </a:ext>
            </a:extLst>
          </p:cNvPr>
          <p:cNvSpPr/>
          <p:nvPr/>
        </p:nvSpPr>
        <p:spPr>
          <a:xfrm>
            <a:off x="4981979" y="5258289"/>
            <a:ext cx="1464077" cy="40926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C084EBA1-82F9-EBD0-05EB-EC4EBBC955E9}"/>
              </a:ext>
            </a:extLst>
          </p:cNvPr>
          <p:cNvSpPr/>
          <p:nvPr/>
        </p:nvSpPr>
        <p:spPr>
          <a:xfrm>
            <a:off x="7785564" y="5039388"/>
            <a:ext cx="1574096" cy="40926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60214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Erstellung und Einrichtung einer Azure Data Factory Pipeline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10F16A57-3CE3-E3E8-00F5-7CAF6B299FDD}"/>
              </a:ext>
            </a:extLst>
          </p:cNvPr>
          <p:cNvSpPr txBox="1"/>
          <p:nvPr/>
        </p:nvSpPr>
        <p:spPr>
          <a:xfrm>
            <a:off x="379563" y="1893694"/>
            <a:ext cx="4891177" cy="2585323"/>
          </a:xfrm>
          <a:prstGeom prst="rect">
            <a:avLst/>
          </a:prstGeom>
          <a:noFill/>
        </p:spPr>
        <p:txBody>
          <a:bodyPr wrap="square" rtlCol="0">
            <a:spAutoFit/>
          </a:bodyPr>
          <a:lstStyle/>
          <a:p>
            <a:pPr marL="342900" indent="-342900">
              <a:buFont typeface="+mj-lt"/>
              <a:buAutoNum type="arabicPeriod" startAt="17"/>
            </a:pPr>
            <a:r>
              <a:rPr lang="de-DE" dirty="0"/>
              <a:t>Klicken Sie auf den Baustein </a:t>
            </a:r>
            <a:r>
              <a:rPr lang="de-DE" b="1" dirty="0"/>
              <a:t>Metadaten abrufen</a:t>
            </a:r>
            <a:r>
              <a:rPr lang="de-DE" dirty="0"/>
              <a:t> und wechseln Sie in den Reiter </a:t>
            </a:r>
            <a:r>
              <a:rPr lang="de-DE" b="1" dirty="0"/>
              <a:t>Einstellungen</a:t>
            </a:r>
            <a:r>
              <a:rPr lang="de-DE" dirty="0"/>
              <a:t>. Wählen Sie dort als </a:t>
            </a:r>
            <a:r>
              <a:rPr lang="de-DE" dirty="0" err="1"/>
              <a:t>DataSet</a:t>
            </a:r>
            <a:r>
              <a:rPr lang="de-DE" dirty="0"/>
              <a:t> </a:t>
            </a:r>
            <a:r>
              <a:rPr lang="de-DE" b="1" dirty="0"/>
              <a:t>Dateinamen</a:t>
            </a:r>
            <a:r>
              <a:rPr lang="de-DE" dirty="0"/>
              <a:t> aus. Klicken Sie anschließend unter Feldliste auf </a:t>
            </a:r>
            <a:r>
              <a:rPr lang="de-DE" b="1" dirty="0"/>
              <a:t>Neu</a:t>
            </a:r>
            <a:r>
              <a:rPr lang="de-DE" dirty="0"/>
              <a:t> und wählen Sie als Argument </a:t>
            </a:r>
            <a:r>
              <a:rPr lang="de-DE" b="1" dirty="0"/>
              <a:t>Untergeordnete Elemente </a:t>
            </a:r>
            <a:r>
              <a:rPr lang="de-DE" dirty="0"/>
              <a:t>aus.  </a:t>
            </a:r>
          </a:p>
          <a:p>
            <a:pPr marL="342900" indent="-342900">
              <a:buFont typeface="+mj-lt"/>
              <a:buAutoNum type="arabicPeriod" startAt="17"/>
            </a:pPr>
            <a:r>
              <a:rPr lang="de-DE" dirty="0"/>
              <a:t>Drücken Sie in dem </a:t>
            </a:r>
            <a:r>
              <a:rPr lang="de-DE" dirty="0" err="1"/>
              <a:t>ForEach</a:t>
            </a:r>
            <a:r>
              <a:rPr lang="de-DE" dirty="0"/>
              <a:t> Baustein auf den </a:t>
            </a:r>
            <a:r>
              <a:rPr lang="de-DE" b="1" dirty="0"/>
              <a:t>markierten Stift</a:t>
            </a:r>
            <a:r>
              <a:rPr lang="de-DE" dirty="0"/>
              <a:t>. </a:t>
            </a:r>
            <a:endParaRPr lang="en-GB" dirty="0"/>
          </a:p>
        </p:txBody>
      </p:sp>
      <p:pic>
        <p:nvPicPr>
          <p:cNvPr id="10" name="Grafik 9">
            <a:extLst>
              <a:ext uri="{FF2B5EF4-FFF2-40B4-BE49-F238E27FC236}">
                <a16:creationId xmlns:a16="http://schemas.microsoft.com/office/drawing/2014/main" id="{57D25B89-EBFD-1F92-5388-A4F02F533D46}"/>
              </a:ext>
            </a:extLst>
          </p:cNvPr>
          <p:cNvPicPr>
            <a:picLocks noChangeAspect="1"/>
          </p:cNvPicPr>
          <p:nvPr/>
        </p:nvPicPr>
        <p:blipFill>
          <a:blip r:embed="rId2"/>
          <a:stretch>
            <a:fillRect/>
          </a:stretch>
        </p:blipFill>
        <p:spPr>
          <a:xfrm>
            <a:off x="5603575" y="1920528"/>
            <a:ext cx="6014049" cy="1581796"/>
          </a:xfrm>
          <a:prstGeom prst="rect">
            <a:avLst/>
          </a:prstGeom>
        </p:spPr>
      </p:pic>
      <p:pic>
        <p:nvPicPr>
          <p:cNvPr id="12" name="Grafik 11">
            <a:extLst>
              <a:ext uri="{FF2B5EF4-FFF2-40B4-BE49-F238E27FC236}">
                <a16:creationId xmlns:a16="http://schemas.microsoft.com/office/drawing/2014/main" id="{E3B78C44-4300-8B1B-7437-E270551CB595}"/>
              </a:ext>
            </a:extLst>
          </p:cNvPr>
          <p:cNvPicPr>
            <a:picLocks noChangeAspect="1"/>
          </p:cNvPicPr>
          <p:nvPr/>
        </p:nvPicPr>
        <p:blipFill>
          <a:blip r:embed="rId3"/>
          <a:stretch>
            <a:fillRect/>
          </a:stretch>
        </p:blipFill>
        <p:spPr>
          <a:xfrm>
            <a:off x="5587576" y="3799962"/>
            <a:ext cx="2667372" cy="2191056"/>
          </a:xfrm>
          <a:prstGeom prst="rect">
            <a:avLst/>
          </a:prstGeom>
        </p:spPr>
      </p:pic>
      <p:sp>
        <p:nvSpPr>
          <p:cNvPr id="13" name="Rechteck 12">
            <a:extLst>
              <a:ext uri="{FF2B5EF4-FFF2-40B4-BE49-F238E27FC236}">
                <a16:creationId xmlns:a16="http://schemas.microsoft.com/office/drawing/2014/main" id="{2145D991-841E-2CCD-F59F-49CC84FFC877}"/>
              </a:ext>
            </a:extLst>
          </p:cNvPr>
          <p:cNvSpPr/>
          <p:nvPr/>
        </p:nvSpPr>
        <p:spPr>
          <a:xfrm>
            <a:off x="6280030" y="1920528"/>
            <a:ext cx="733245" cy="32234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hteck 13">
            <a:extLst>
              <a:ext uri="{FF2B5EF4-FFF2-40B4-BE49-F238E27FC236}">
                <a16:creationId xmlns:a16="http://schemas.microsoft.com/office/drawing/2014/main" id="{F5B53500-4AEB-5715-2EA5-39815399F735}"/>
              </a:ext>
            </a:extLst>
          </p:cNvPr>
          <p:cNvSpPr/>
          <p:nvPr/>
        </p:nvSpPr>
        <p:spPr>
          <a:xfrm>
            <a:off x="7263442" y="2320506"/>
            <a:ext cx="1301149" cy="31055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hteck 14">
            <a:extLst>
              <a:ext uri="{FF2B5EF4-FFF2-40B4-BE49-F238E27FC236}">
                <a16:creationId xmlns:a16="http://schemas.microsoft.com/office/drawing/2014/main" id="{757CB594-C8E3-6BB5-3E14-F9791149539C}"/>
              </a:ext>
            </a:extLst>
          </p:cNvPr>
          <p:cNvSpPr/>
          <p:nvPr/>
        </p:nvSpPr>
        <p:spPr>
          <a:xfrm>
            <a:off x="7263442" y="2642846"/>
            <a:ext cx="526211" cy="26971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a:extLst>
              <a:ext uri="{FF2B5EF4-FFF2-40B4-BE49-F238E27FC236}">
                <a16:creationId xmlns:a16="http://schemas.microsoft.com/office/drawing/2014/main" id="{8541D1ED-000A-2226-00AA-0B109CB7C0B0}"/>
              </a:ext>
            </a:extLst>
          </p:cNvPr>
          <p:cNvSpPr/>
          <p:nvPr/>
        </p:nvSpPr>
        <p:spPr>
          <a:xfrm>
            <a:off x="7149397" y="3175603"/>
            <a:ext cx="2512188" cy="35128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70D8E351-E0EB-A28C-176B-77921CC15968}"/>
              </a:ext>
            </a:extLst>
          </p:cNvPr>
          <p:cNvSpPr/>
          <p:nvPr/>
        </p:nvSpPr>
        <p:spPr>
          <a:xfrm>
            <a:off x="7149397" y="4895490"/>
            <a:ext cx="377150" cy="32349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hteck 17">
            <a:extLst>
              <a:ext uri="{FF2B5EF4-FFF2-40B4-BE49-F238E27FC236}">
                <a16:creationId xmlns:a16="http://schemas.microsoft.com/office/drawing/2014/main" id="{FA376C75-8B4F-F418-93BD-F36170935336}"/>
              </a:ext>
            </a:extLst>
          </p:cNvPr>
          <p:cNvSpPr/>
          <p:nvPr/>
        </p:nvSpPr>
        <p:spPr>
          <a:xfrm>
            <a:off x="11659712" y="2694173"/>
            <a:ext cx="451775" cy="36188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17</a:t>
            </a:r>
            <a:endParaRPr lang="en-GB" b="1" dirty="0">
              <a:solidFill>
                <a:schemeClr val="tx1"/>
              </a:solidFill>
            </a:endParaRPr>
          </a:p>
        </p:txBody>
      </p:sp>
      <p:sp>
        <p:nvSpPr>
          <p:cNvPr id="19" name="Rechteck 18">
            <a:extLst>
              <a:ext uri="{FF2B5EF4-FFF2-40B4-BE49-F238E27FC236}">
                <a16:creationId xmlns:a16="http://schemas.microsoft.com/office/drawing/2014/main" id="{980BE642-11D5-841D-06EE-3DBC3FA207B4}"/>
              </a:ext>
            </a:extLst>
          </p:cNvPr>
          <p:cNvSpPr/>
          <p:nvPr/>
        </p:nvSpPr>
        <p:spPr>
          <a:xfrm>
            <a:off x="8029060" y="4768106"/>
            <a:ext cx="451775" cy="36188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18</a:t>
            </a:r>
            <a:endParaRPr lang="en-GB" b="1" dirty="0">
              <a:solidFill>
                <a:schemeClr val="tx1"/>
              </a:solidFill>
            </a:endParaRPr>
          </a:p>
        </p:txBody>
      </p:sp>
    </p:spTree>
    <p:extLst>
      <p:ext uri="{BB962C8B-B14F-4D97-AF65-F5344CB8AC3E}">
        <p14:creationId xmlns:p14="http://schemas.microsoft.com/office/powerpoint/2010/main" val="2067761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Agenda</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Inhaltsplatzhalter 2">
            <a:extLst>
              <a:ext uri="{FF2B5EF4-FFF2-40B4-BE49-F238E27FC236}">
                <a16:creationId xmlns:a16="http://schemas.microsoft.com/office/drawing/2014/main" id="{00838E16-115F-3262-DFA2-A261ABD68541}"/>
              </a:ext>
            </a:extLst>
          </p:cNvPr>
          <p:cNvSpPr>
            <a:spLocks noGrp="1"/>
          </p:cNvSpPr>
          <p:nvPr>
            <p:ph idx="1"/>
          </p:nvPr>
        </p:nvSpPr>
        <p:spPr>
          <a:xfrm>
            <a:off x="838200" y="1825625"/>
            <a:ext cx="10515600" cy="4351338"/>
          </a:xfrm>
        </p:spPr>
        <p:txBody>
          <a:bodyPr>
            <a:normAutofit/>
          </a:bodyPr>
          <a:lstStyle/>
          <a:p>
            <a:pPr marL="514350" indent="-514350">
              <a:buFont typeface="+mj-lt"/>
              <a:buAutoNum type="arabicPeriod"/>
            </a:pPr>
            <a:r>
              <a:rPr lang="de-DE" dirty="0"/>
              <a:t>Aufgabenstellung</a:t>
            </a:r>
          </a:p>
          <a:p>
            <a:pPr marL="514350" indent="-514350">
              <a:buFont typeface="+mj-lt"/>
              <a:buAutoNum type="arabicPeriod"/>
            </a:pPr>
            <a:r>
              <a:rPr lang="de-DE" dirty="0"/>
              <a:t>Lernziele</a:t>
            </a:r>
          </a:p>
          <a:p>
            <a:pPr marL="514350" indent="-514350">
              <a:buFont typeface="+mj-lt"/>
              <a:buAutoNum type="arabicPeriod"/>
            </a:pPr>
            <a:r>
              <a:rPr lang="de-DE" dirty="0"/>
              <a:t>Zweck der Landing Zone</a:t>
            </a:r>
          </a:p>
          <a:p>
            <a:pPr marL="514350" indent="-514350">
              <a:buFont typeface="+mj-lt"/>
              <a:buAutoNum type="arabicPeriod"/>
            </a:pPr>
            <a:r>
              <a:rPr lang="de-DE" dirty="0"/>
              <a:t>Laden der Landing Zone </a:t>
            </a:r>
          </a:p>
          <a:p>
            <a:pPr marL="971550" lvl="1" indent="-514350">
              <a:buFont typeface="+mj-lt"/>
              <a:buAutoNum type="arabicPeriod"/>
            </a:pPr>
            <a:r>
              <a:rPr lang="de-DE" dirty="0"/>
              <a:t>Erstellen eines weiteren Azure Blob Containers</a:t>
            </a:r>
          </a:p>
          <a:p>
            <a:pPr marL="971550" lvl="1" indent="-514350">
              <a:buFont typeface="+mj-lt"/>
              <a:buAutoNum type="arabicPeriod"/>
            </a:pPr>
            <a:r>
              <a:rPr lang="de-DE" dirty="0"/>
              <a:t>Erstellen und Einrichtung einer Azure Data Factory Pipeline </a:t>
            </a:r>
          </a:p>
          <a:p>
            <a:pPr marL="971550" lvl="1" indent="-514350">
              <a:buFont typeface="+mj-lt"/>
              <a:buAutoNum type="arabicPeriod"/>
            </a:pPr>
            <a:r>
              <a:rPr lang="de-DE" dirty="0"/>
              <a:t>Begutachtung der Ergebnisse </a:t>
            </a:r>
          </a:p>
          <a:p>
            <a:pPr marL="971550" lvl="1" indent="-514350">
              <a:buFont typeface="+mj-lt"/>
              <a:buAutoNum type="arabicPeriod"/>
            </a:pPr>
            <a:endParaRPr lang="de-DE" dirty="0"/>
          </a:p>
          <a:p>
            <a:pPr marL="0" indent="0">
              <a:buNone/>
            </a:pPr>
            <a:endParaRPr lang="de-DE" dirty="0"/>
          </a:p>
          <a:p>
            <a:pPr marL="514350" indent="-514350">
              <a:buFont typeface="+mj-lt"/>
              <a:buAutoNum type="arabicPeriod"/>
            </a:pPr>
            <a:endParaRPr lang="en-GB" dirty="0"/>
          </a:p>
        </p:txBody>
      </p:sp>
    </p:spTree>
    <p:extLst>
      <p:ext uri="{BB962C8B-B14F-4D97-AF65-F5344CB8AC3E}">
        <p14:creationId xmlns:p14="http://schemas.microsoft.com/office/powerpoint/2010/main" val="3009515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Erstellung und Einrichtung einer Azure Data Factory Pipeline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2054EF34-7DEF-DC21-F5DD-E95AEDF7B420}"/>
              </a:ext>
            </a:extLst>
          </p:cNvPr>
          <p:cNvSpPr txBox="1"/>
          <p:nvPr/>
        </p:nvSpPr>
        <p:spPr>
          <a:xfrm>
            <a:off x="379563" y="1893694"/>
            <a:ext cx="4658375" cy="4247317"/>
          </a:xfrm>
          <a:prstGeom prst="rect">
            <a:avLst/>
          </a:prstGeom>
          <a:noFill/>
        </p:spPr>
        <p:txBody>
          <a:bodyPr wrap="square" rtlCol="0">
            <a:spAutoFit/>
          </a:bodyPr>
          <a:lstStyle/>
          <a:p>
            <a:pPr marL="342900" indent="-342900">
              <a:buFont typeface="+mj-lt"/>
              <a:buAutoNum type="arabicPeriod" startAt="19"/>
            </a:pPr>
            <a:r>
              <a:rPr lang="de-DE" dirty="0"/>
              <a:t>Suchen Sie unter Aktivitäten nach einem </a:t>
            </a:r>
            <a:r>
              <a:rPr lang="de-DE" b="1" dirty="0"/>
              <a:t>Daten Kopieren </a:t>
            </a:r>
            <a:r>
              <a:rPr lang="de-DE" dirty="0"/>
              <a:t>Baustein und ziehen Sie dieser per </a:t>
            </a:r>
            <a:r>
              <a:rPr lang="de-DE" b="1" dirty="0"/>
              <a:t>Drag &amp; Drop </a:t>
            </a:r>
            <a:r>
              <a:rPr lang="de-DE" dirty="0"/>
              <a:t>in den Arbeitsbereich. Benennen Sie den Baustein </a:t>
            </a:r>
            <a:r>
              <a:rPr lang="de-DE" b="1" dirty="0"/>
              <a:t>Lade Daten vom Blob zur Datenbank</a:t>
            </a:r>
            <a:r>
              <a:rPr lang="de-DE" dirty="0"/>
              <a:t>.</a:t>
            </a:r>
          </a:p>
          <a:p>
            <a:pPr marL="342900" indent="-342900">
              <a:buFont typeface="+mj-lt"/>
              <a:buAutoNum type="arabicPeriod" startAt="19"/>
            </a:pPr>
            <a:r>
              <a:rPr lang="de-DE" dirty="0"/>
              <a:t>Drücken Sie auf den Baustein </a:t>
            </a:r>
            <a:r>
              <a:rPr lang="de-DE" b="1" dirty="0"/>
              <a:t>Lade Daten vom Blob zur Datenbank</a:t>
            </a:r>
            <a:r>
              <a:rPr lang="de-DE" dirty="0"/>
              <a:t> und wechseln Sie in den Reiter </a:t>
            </a:r>
            <a:r>
              <a:rPr lang="de-DE" b="1" dirty="0"/>
              <a:t>Quelle</a:t>
            </a:r>
            <a:r>
              <a:rPr lang="de-DE" dirty="0"/>
              <a:t>. Wählen Sie als Quelldataset </a:t>
            </a:r>
            <a:r>
              <a:rPr lang="de-DE" b="1" dirty="0" err="1"/>
              <a:t>ChinookFiles</a:t>
            </a:r>
            <a:r>
              <a:rPr lang="de-DE" dirty="0"/>
              <a:t> aus. Klicken Sie unter dem Feld </a:t>
            </a:r>
            <a:r>
              <a:rPr lang="de-DE" b="1" dirty="0"/>
              <a:t>Wert</a:t>
            </a:r>
            <a:r>
              <a:rPr lang="de-DE" dirty="0"/>
              <a:t> neben </a:t>
            </a:r>
            <a:r>
              <a:rPr lang="de-DE" b="1" dirty="0" err="1"/>
              <a:t>FileName</a:t>
            </a:r>
            <a:r>
              <a:rPr lang="de-DE" dirty="0"/>
              <a:t> auf </a:t>
            </a:r>
            <a:r>
              <a:rPr lang="de-DE" b="1" dirty="0"/>
              <a:t>Dynamischen Inhalt hinzufügen </a:t>
            </a:r>
            <a:r>
              <a:rPr lang="de-DE" dirty="0"/>
              <a:t>und kopieren Sie den Ausdruck </a:t>
            </a:r>
            <a:r>
              <a:rPr lang="de-DE" b="1" dirty="0"/>
              <a:t>@item().name </a:t>
            </a:r>
            <a:r>
              <a:rPr lang="de-DE" dirty="0"/>
              <a:t>in das Feld.  </a:t>
            </a:r>
            <a:endParaRPr lang="en-GB" dirty="0"/>
          </a:p>
        </p:txBody>
      </p:sp>
      <p:pic>
        <p:nvPicPr>
          <p:cNvPr id="12" name="Grafik 11">
            <a:extLst>
              <a:ext uri="{FF2B5EF4-FFF2-40B4-BE49-F238E27FC236}">
                <a16:creationId xmlns:a16="http://schemas.microsoft.com/office/drawing/2014/main" id="{E2B83156-B4C3-7851-1076-2D0E353272F7}"/>
              </a:ext>
            </a:extLst>
          </p:cNvPr>
          <p:cNvPicPr>
            <a:picLocks noChangeAspect="1"/>
          </p:cNvPicPr>
          <p:nvPr/>
        </p:nvPicPr>
        <p:blipFill>
          <a:blip r:embed="rId2"/>
          <a:stretch>
            <a:fillRect/>
          </a:stretch>
        </p:blipFill>
        <p:spPr>
          <a:xfrm>
            <a:off x="6847846" y="1757148"/>
            <a:ext cx="4505954" cy="1790950"/>
          </a:xfrm>
          <a:prstGeom prst="rect">
            <a:avLst/>
          </a:prstGeom>
        </p:spPr>
      </p:pic>
      <p:pic>
        <p:nvPicPr>
          <p:cNvPr id="14" name="Grafik 13">
            <a:extLst>
              <a:ext uri="{FF2B5EF4-FFF2-40B4-BE49-F238E27FC236}">
                <a16:creationId xmlns:a16="http://schemas.microsoft.com/office/drawing/2014/main" id="{F20B72FC-FA7D-CF59-789B-3A7DAAF3F026}"/>
              </a:ext>
            </a:extLst>
          </p:cNvPr>
          <p:cNvPicPr>
            <a:picLocks noChangeAspect="1"/>
          </p:cNvPicPr>
          <p:nvPr/>
        </p:nvPicPr>
        <p:blipFill>
          <a:blip r:embed="rId3"/>
          <a:stretch>
            <a:fillRect/>
          </a:stretch>
        </p:blipFill>
        <p:spPr>
          <a:xfrm>
            <a:off x="6771635" y="3743864"/>
            <a:ext cx="4658375" cy="600159"/>
          </a:xfrm>
          <a:prstGeom prst="rect">
            <a:avLst/>
          </a:prstGeom>
        </p:spPr>
      </p:pic>
      <p:pic>
        <p:nvPicPr>
          <p:cNvPr id="16" name="Grafik 15">
            <a:extLst>
              <a:ext uri="{FF2B5EF4-FFF2-40B4-BE49-F238E27FC236}">
                <a16:creationId xmlns:a16="http://schemas.microsoft.com/office/drawing/2014/main" id="{4DFBFC4C-EC36-3E9F-B2E9-B1F77D026D8D}"/>
              </a:ext>
            </a:extLst>
          </p:cNvPr>
          <p:cNvPicPr>
            <a:picLocks noChangeAspect="1"/>
          </p:cNvPicPr>
          <p:nvPr/>
        </p:nvPicPr>
        <p:blipFill>
          <a:blip r:embed="rId4"/>
          <a:stretch>
            <a:fillRect/>
          </a:stretch>
        </p:blipFill>
        <p:spPr>
          <a:xfrm>
            <a:off x="4971159" y="4647800"/>
            <a:ext cx="6458851" cy="1438476"/>
          </a:xfrm>
          <a:prstGeom prst="rect">
            <a:avLst/>
          </a:prstGeom>
        </p:spPr>
      </p:pic>
      <p:sp>
        <p:nvSpPr>
          <p:cNvPr id="17" name="Rechteck 16">
            <a:extLst>
              <a:ext uri="{FF2B5EF4-FFF2-40B4-BE49-F238E27FC236}">
                <a16:creationId xmlns:a16="http://schemas.microsoft.com/office/drawing/2014/main" id="{63C86947-E3F8-5DD9-CAA2-7779E6636560}"/>
              </a:ext>
            </a:extLst>
          </p:cNvPr>
          <p:cNvSpPr/>
          <p:nvPr/>
        </p:nvSpPr>
        <p:spPr>
          <a:xfrm>
            <a:off x="11430010" y="2590607"/>
            <a:ext cx="451775" cy="36188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19</a:t>
            </a:r>
            <a:endParaRPr lang="en-GB" b="1" dirty="0">
              <a:solidFill>
                <a:schemeClr val="tx1"/>
              </a:solidFill>
            </a:endParaRPr>
          </a:p>
        </p:txBody>
      </p:sp>
      <p:sp>
        <p:nvSpPr>
          <p:cNvPr id="18" name="Rechteck 17">
            <a:extLst>
              <a:ext uri="{FF2B5EF4-FFF2-40B4-BE49-F238E27FC236}">
                <a16:creationId xmlns:a16="http://schemas.microsoft.com/office/drawing/2014/main" id="{BB94A8D2-E1A4-881A-CA3D-F6DB25A461F0}"/>
              </a:ext>
            </a:extLst>
          </p:cNvPr>
          <p:cNvSpPr/>
          <p:nvPr/>
        </p:nvSpPr>
        <p:spPr>
          <a:xfrm>
            <a:off x="11573448" y="4469518"/>
            <a:ext cx="451775" cy="36188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20</a:t>
            </a:r>
            <a:endParaRPr lang="en-GB" b="1" dirty="0">
              <a:solidFill>
                <a:schemeClr val="tx1"/>
              </a:solidFill>
            </a:endParaRPr>
          </a:p>
        </p:txBody>
      </p:sp>
      <p:sp>
        <p:nvSpPr>
          <p:cNvPr id="19" name="Rechteck 18">
            <a:extLst>
              <a:ext uri="{FF2B5EF4-FFF2-40B4-BE49-F238E27FC236}">
                <a16:creationId xmlns:a16="http://schemas.microsoft.com/office/drawing/2014/main" id="{E5DA9FED-AB2A-7245-4102-F4B62B7B649A}"/>
              </a:ext>
            </a:extLst>
          </p:cNvPr>
          <p:cNvSpPr/>
          <p:nvPr/>
        </p:nvSpPr>
        <p:spPr>
          <a:xfrm>
            <a:off x="6771635" y="1763763"/>
            <a:ext cx="1838965" cy="35128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hteck 19">
            <a:extLst>
              <a:ext uri="{FF2B5EF4-FFF2-40B4-BE49-F238E27FC236}">
                <a16:creationId xmlns:a16="http://schemas.microsoft.com/office/drawing/2014/main" id="{5E3E2BE5-BC78-E2BA-8294-C408D5203C15}"/>
              </a:ext>
            </a:extLst>
          </p:cNvPr>
          <p:cNvSpPr/>
          <p:nvPr/>
        </p:nvSpPr>
        <p:spPr>
          <a:xfrm>
            <a:off x="9192782" y="2662099"/>
            <a:ext cx="1838965" cy="40027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hteck 20">
            <a:extLst>
              <a:ext uri="{FF2B5EF4-FFF2-40B4-BE49-F238E27FC236}">
                <a16:creationId xmlns:a16="http://schemas.microsoft.com/office/drawing/2014/main" id="{36A626AC-2F7C-7DE7-BBA3-9BA155133B5F}"/>
              </a:ext>
            </a:extLst>
          </p:cNvPr>
          <p:cNvSpPr/>
          <p:nvPr/>
        </p:nvSpPr>
        <p:spPr>
          <a:xfrm>
            <a:off x="8428008" y="4121885"/>
            <a:ext cx="2829464" cy="2175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hteck 21">
            <a:extLst>
              <a:ext uri="{FF2B5EF4-FFF2-40B4-BE49-F238E27FC236}">
                <a16:creationId xmlns:a16="http://schemas.microsoft.com/office/drawing/2014/main" id="{F3604AF0-DE35-8E4D-BF6C-7ED7E731D817}"/>
              </a:ext>
            </a:extLst>
          </p:cNvPr>
          <p:cNvSpPr/>
          <p:nvPr/>
        </p:nvSpPr>
        <p:spPr>
          <a:xfrm>
            <a:off x="7044805" y="4831399"/>
            <a:ext cx="1838965" cy="23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hteck 22">
            <a:extLst>
              <a:ext uri="{FF2B5EF4-FFF2-40B4-BE49-F238E27FC236}">
                <a16:creationId xmlns:a16="http://schemas.microsoft.com/office/drawing/2014/main" id="{2B9C558D-AAB9-7C82-53FA-321E1AD11760}"/>
              </a:ext>
            </a:extLst>
          </p:cNvPr>
          <p:cNvSpPr/>
          <p:nvPr/>
        </p:nvSpPr>
        <p:spPr>
          <a:xfrm>
            <a:off x="8511295" y="5727891"/>
            <a:ext cx="1838965" cy="35128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hteck 8">
            <a:extLst>
              <a:ext uri="{FF2B5EF4-FFF2-40B4-BE49-F238E27FC236}">
                <a16:creationId xmlns:a16="http://schemas.microsoft.com/office/drawing/2014/main" id="{BDD81F33-EB47-1098-3A28-AD8A37A5D0C4}"/>
              </a:ext>
            </a:extLst>
          </p:cNvPr>
          <p:cNvSpPr/>
          <p:nvPr/>
        </p:nvSpPr>
        <p:spPr>
          <a:xfrm>
            <a:off x="5684805" y="3526762"/>
            <a:ext cx="6426682" cy="19603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83721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Erstellung und Einrichtung einer Azure Data Factory Pipeline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9" name="Grafik 8">
            <a:extLst>
              <a:ext uri="{FF2B5EF4-FFF2-40B4-BE49-F238E27FC236}">
                <a16:creationId xmlns:a16="http://schemas.microsoft.com/office/drawing/2014/main" id="{2175125F-BCC5-D97B-CCEA-171AFB389817}"/>
              </a:ext>
            </a:extLst>
          </p:cNvPr>
          <p:cNvPicPr>
            <a:picLocks noChangeAspect="1"/>
          </p:cNvPicPr>
          <p:nvPr/>
        </p:nvPicPr>
        <p:blipFill>
          <a:blip r:embed="rId2"/>
          <a:stretch>
            <a:fillRect/>
          </a:stretch>
        </p:blipFill>
        <p:spPr>
          <a:xfrm>
            <a:off x="7090584" y="1774942"/>
            <a:ext cx="4934639" cy="838317"/>
          </a:xfrm>
          <a:prstGeom prst="rect">
            <a:avLst/>
          </a:prstGeom>
        </p:spPr>
      </p:pic>
      <p:pic>
        <p:nvPicPr>
          <p:cNvPr id="13" name="Grafik 12">
            <a:extLst>
              <a:ext uri="{FF2B5EF4-FFF2-40B4-BE49-F238E27FC236}">
                <a16:creationId xmlns:a16="http://schemas.microsoft.com/office/drawing/2014/main" id="{B4D2B80C-71F0-7291-9D22-9B9D8D137D52}"/>
              </a:ext>
            </a:extLst>
          </p:cNvPr>
          <p:cNvPicPr>
            <a:picLocks noChangeAspect="1"/>
          </p:cNvPicPr>
          <p:nvPr/>
        </p:nvPicPr>
        <p:blipFill>
          <a:blip r:embed="rId3"/>
          <a:stretch>
            <a:fillRect/>
          </a:stretch>
        </p:blipFill>
        <p:spPr>
          <a:xfrm>
            <a:off x="5451894" y="2746236"/>
            <a:ext cx="6462623" cy="514422"/>
          </a:xfrm>
          <a:prstGeom prst="rect">
            <a:avLst/>
          </a:prstGeom>
        </p:spPr>
      </p:pic>
      <p:pic>
        <p:nvPicPr>
          <p:cNvPr id="15" name="Grafik 14">
            <a:extLst>
              <a:ext uri="{FF2B5EF4-FFF2-40B4-BE49-F238E27FC236}">
                <a16:creationId xmlns:a16="http://schemas.microsoft.com/office/drawing/2014/main" id="{7DC661C9-209D-6B24-263E-18CB3BF015B2}"/>
              </a:ext>
            </a:extLst>
          </p:cNvPr>
          <p:cNvPicPr>
            <a:picLocks noChangeAspect="1"/>
          </p:cNvPicPr>
          <p:nvPr/>
        </p:nvPicPr>
        <p:blipFill>
          <a:blip r:embed="rId4"/>
          <a:stretch>
            <a:fillRect/>
          </a:stretch>
        </p:blipFill>
        <p:spPr>
          <a:xfrm>
            <a:off x="5943291" y="3818682"/>
            <a:ext cx="5896798" cy="885949"/>
          </a:xfrm>
          <a:prstGeom prst="rect">
            <a:avLst/>
          </a:prstGeom>
        </p:spPr>
      </p:pic>
      <p:pic>
        <p:nvPicPr>
          <p:cNvPr id="17" name="Grafik 16">
            <a:extLst>
              <a:ext uri="{FF2B5EF4-FFF2-40B4-BE49-F238E27FC236}">
                <a16:creationId xmlns:a16="http://schemas.microsoft.com/office/drawing/2014/main" id="{6C8F92D2-60A3-777D-3176-1BA570CA6F76}"/>
              </a:ext>
            </a:extLst>
          </p:cNvPr>
          <p:cNvPicPr>
            <a:picLocks noChangeAspect="1"/>
          </p:cNvPicPr>
          <p:nvPr/>
        </p:nvPicPr>
        <p:blipFill>
          <a:blip r:embed="rId5"/>
          <a:stretch>
            <a:fillRect/>
          </a:stretch>
        </p:blipFill>
        <p:spPr>
          <a:xfrm>
            <a:off x="5451894" y="4718976"/>
            <a:ext cx="6573329" cy="1247949"/>
          </a:xfrm>
          <a:prstGeom prst="rect">
            <a:avLst/>
          </a:prstGeom>
        </p:spPr>
      </p:pic>
      <p:sp>
        <p:nvSpPr>
          <p:cNvPr id="18" name="Textfeld 17">
            <a:extLst>
              <a:ext uri="{FF2B5EF4-FFF2-40B4-BE49-F238E27FC236}">
                <a16:creationId xmlns:a16="http://schemas.microsoft.com/office/drawing/2014/main" id="{EB2E3331-EEAB-EF27-A60A-381CB4CAF0DB}"/>
              </a:ext>
            </a:extLst>
          </p:cNvPr>
          <p:cNvSpPr txBox="1"/>
          <p:nvPr/>
        </p:nvSpPr>
        <p:spPr>
          <a:xfrm>
            <a:off x="86265" y="1886707"/>
            <a:ext cx="5222582" cy="3139321"/>
          </a:xfrm>
          <a:prstGeom prst="rect">
            <a:avLst/>
          </a:prstGeom>
          <a:noFill/>
        </p:spPr>
        <p:txBody>
          <a:bodyPr wrap="square" rtlCol="0">
            <a:spAutoFit/>
          </a:bodyPr>
          <a:lstStyle/>
          <a:p>
            <a:pPr marL="342900" indent="-342900">
              <a:buFont typeface="+mj-lt"/>
              <a:buAutoNum type="arabicPeriod" startAt="21"/>
            </a:pPr>
            <a:r>
              <a:rPr lang="de-DE" dirty="0"/>
              <a:t>Scrollen Sie in dem Reiter </a:t>
            </a:r>
            <a:r>
              <a:rPr lang="de-DE" b="1" dirty="0"/>
              <a:t>Quelle</a:t>
            </a:r>
            <a:r>
              <a:rPr lang="de-DE" dirty="0"/>
              <a:t> nach ganz unten zu </a:t>
            </a:r>
            <a:r>
              <a:rPr lang="de-DE" b="1" dirty="0"/>
              <a:t>Zusätzliche Spalten </a:t>
            </a:r>
            <a:r>
              <a:rPr lang="de-DE" dirty="0"/>
              <a:t>und fügen Sie die Spalten </a:t>
            </a:r>
            <a:r>
              <a:rPr lang="de-DE" b="1" dirty="0"/>
              <a:t>RECORD_SOURCE </a:t>
            </a:r>
            <a:r>
              <a:rPr lang="de-DE" dirty="0"/>
              <a:t>und </a:t>
            </a:r>
            <a:r>
              <a:rPr lang="de-DE" b="1" dirty="0"/>
              <a:t>LOAD_DATE </a:t>
            </a:r>
            <a:r>
              <a:rPr lang="de-DE" dirty="0"/>
              <a:t>ein. Wählen Sie bei RECORD_SOURCE als Datentyp </a:t>
            </a:r>
            <a:r>
              <a:rPr lang="de-DE" b="1" dirty="0"/>
              <a:t>Benutzerdefiniert</a:t>
            </a:r>
            <a:r>
              <a:rPr lang="de-DE" dirty="0"/>
              <a:t> und geben Sie als Wert </a:t>
            </a:r>
            <a:r>
              <a:rPr lang="de-DE" b="1" dirty="0" err="1"/>
              <a:t>MicrosoftAdventureWorks</a:t>
            </a:r>
            <a:r>
              <a:rPr lang="de-DE" dirty="0"/>
              <a:t> ein. </a:t>
            </a:r>
          </a:p>
          <a:p>
            <a:pPr marL="342900" indent="-342900">
              <a:buFont typeface="+mj-lt"/>
              <a:buAutoNum type="arabicPeriod" startAt="21"/>
            </a:pPr>
            <a:r>
              <a:rPr lang="de-DE" dirty="0"/>
              <a:t>Wählen Sie bei </a:t>
            </a:r>
            <a:r>
              <a:rPr lang="de-DE" b="1" dirty="0"/>
              <a:t>LOAD_DATE </a:t>
            </a:r>
            <a:r>
              <a:rPr lang="de-DE" dirty="0"/>
              <a:t>als Datentyp </a:t>
            </a:r>
            <a:r>
              <a:rPr lang="de-DE" b="1" dirty="0"/>
              <a:t>Dynamischen Inhalt hinzufügen </a:t>
            </a:r>
            <a:r>
              <a:rPr lang="de-DE" dirty="0"/>
              <a:t>und geben Sie den Ausdruck </a:t>
            </a:r>
            <a:r>
              <a:rPr lang="de-DE" b="1" dirty="0"/>
              <a:t>@addhours(utcnow(), 2) </a:t>
            </a:r>
            <a:r>
              <a:rPr lang="de-DE" dirty="0"/>
              <a:t>ein.</a:t>
            </a:r>
            <a:endParaRPr lang="en-GB" dirty="0"/>
          </a:p>
        </p:txBody>
      </p:sp>
      <p:sp>
        <p:nvSpPr>
          <p:cNvPr id="19" name="Rechteck 18">
            <a:extLst>
              <a:ext uri="{FF2B5EF4-FFF2-40B4-BE49-F238E27FC236}">
                <a16:creationId xmlns:a16="http://schemas.microsoft.com/office/drawing/2014/main" id="{D1850DEC-5C20-7B31-01E5-2423BFF223E5}"/>
              </a:ext>
            </a:extLst>
          </p:cNvPr>
          <p:cNvSpPr/>
          <p:nvPr/>
        </p:nvSpPr>
        <p:spPr>
          <a:xfrm>
            <a:off x="6621738" y="2318204"/>
            <a:ext cx="451775" cy="36188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21</a:t>
            </a:r>
            <a:endParaRPr lang="en-GB" b="1" dirty="0">
              <a:solidFill>
                <a:schemeClr val="tx1"/>
              </a:solidFill>
            </a:endParaRPr>
          </a:p>
        </p:txBody>
      </p:sp>
      <p:sp>
        <p:nvSpPr>
          <p:cNvPr id="20" name="Rechteck 19">
            <a:extLst>
              <a:ext uri="{FF2B5EF4-FFF2-40B4-BE49-F238E27FC236}">
                <a16:creationId xmlns:a16="http://schemas.microsoft.com/office/drawing/2014/main" id="{BD9C33EA-E5D9-150E-3D65-EC8E16D0778D}"/>
              </a:ext>
            </a:extLst>
          </p:cNvPr>
          <p:cNvSpPr/>
          <p:nvPr/>
        </p:nvSpPr>
        <p:spPr>
          <a:xfrm>
            <a:off x="5558248" y="4264571"/>
            <a:ext cx="451775" cy="36188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22</a:t>
            </a:r>
            <a:endParaRPr lang="en-GB" b="1" dirty="0">
              <a:solidFill>
                <a:schemeClr val="tx1"/>
              </a:solidFill>
            </a:endParaRPr>
          </a:p>
        </p:txBody>
      </p:sp>
      <p:sp>
        <p:nvSpPr>
          <p:cNvPr id="21" name="Rechteck 20">
            <a:extLst>
              <a:ext uri="{FF2B5EF4-FFF2-40B4-BE49-F238E27FC236}">
                <a16:creationId xmlns:a16="http://schemas.microsoft.com/office/drawing/2014/main" id="{FBC435B6-3794-97D3-AE5C-EA1EDD82E7A3}"/>
              </a:ext>
            </a:extLst>
          </p:cNvPr>
          <p:cNvSpPr/>
          <p:nvPr/>
        </p:nvSpPr>
        <p:spPr>
          <a:xfrm>
            <a:off x="9099611" y="2172505"/>
            <a:ext cx="807869" cy="4550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hteck 22">
            <a:extLst>
              <a:ext uri="{FF2B5EF4-FFF2-40B4-BE49-F238E27FC236}">
                <a16:creationId xmlns:a16="http://schemas.microsoft.com/office/drawing/2014/main" id="{7F6EE4B5-055C-3148-B245-26DE702492B3}"/>
              </a:ext>
            </a:extLst>
          </p:cNvPr>
          <p:cNvSpPr/>
          <p:nvPr/>
        </p:nvSpPr>
        <p:spPr>
          <a:xfrm>
            <a:off x="5743853" y="2824011"/>
            <a:ext cx="6096236" cy="36996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hteck 23">
            <a:extLst>
              <a:ext uri="{FF2B5EF4-FFF2-40B4-BE49-F238E27FC236}">
                <a16:creationId xmlns:a16="http://schemas.microsoft.com/office/drawing/2014/main" id="{139A980B-FCFE-E756-F892-210797B330F6}"/>
              </a:ext>
            </a:extLst>
          </p:cNvPr>
          <p:cNvSpPr/>
          <p:nvPr/>
        </p:nvSpPr>
        <p:spPr>
          <a:xfrm>
            <a:off x="6096000" y="4295680"/>
            <a:ext cx="2763915" cy="35661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hteck 24">
            <a:extLst>
              <a:ext uri="{FF2B5EF4-FFF2-40B4-BE49-F238E27FC236}">
                <a16:creationId xmlns:a16="http://schemas.microsoft.com/office/drawing/2014/main" id="{4FB96922-29E8-E9B1-DA47-870F6E0F323B}"/>
              </a:ext>
            </a:extLst>
          </p:cNvPr>
          <p:cNvSpPr/>
          <p:nvPr/>
        </p:nvSpPr>
        <p:spPr>
          <a:xfrm>
            <a:off x="5539356" y="5262655"/>
            <a:ext cx="4856395" cy="4550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hteck 2">
            <a:extLst>
              <a:ext uri="{FF2B5EF4-FFF2-40B4-BE49-F238E27FC236}">
                <a16:creationId xmlns:a16="http://schemas.microsoft.com/office/drawing/2014/main" id="{5798BF79-8656-6F09-E4CD-20113E5AF3E3}"/>
              </a:ext>
            </a:extLst>
          </p:cNvPr>
          <p:cNvSpPr/>
          <p:nvPr/>
        </p:nvSpPr>
        <p:spPr>
          <a:xfrm>
            <a:off x="5525217" y="3443829"/>
            <a:ext cx="6426682" cy="19603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33402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Erstellung und Einrichtung einer Azure Data Factory Pipeline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9" name="Grafik 8">
            <a:extLst>
              <a:ext uri="{FF2B5EF4-FFF2-40B4-BE49-F238E27FC236}">
                <a16:creationId xmlns:a16="http://schemas.microsoft.com/office/drawing/2014/main" id="{65B05DBF-EFFA-26F8-2F72-88D9C9FB26B3}"/>
              </a:ext>
            </a:extLst>
          </p:cNvPr>
          <p:cNvPicPr>
            <a:picLocks noChangeAspect="1"/>
          </p:cNvPicPr>
          <p:nvPr/>
        </p:nvPicPr>
        <p:blipFill>
          <a:blip r:embed="rId2"/>
          <a:stretch>
            <a:fillRect/>
          </a:stretch>
        </p:blipFill>
        <p:spPr>
          <a:xfrm>
            <a:off x="5142674" y="1681568"/>
            <a:ext cx="6668431" cy="1495634"/>
          </a:xfrm>
          <a:prstGeom prst="rect">
            <a:avLst/>
          </a:prstGeom>
        </p:spPr>
      </p:pic>
      <p:sp>
        <p:nvSpPr>
          <p:cNvPr id="14" name="Textfeld 13">
            <a:extLst>
              <a:ext uri="{FF2B5EF4-FFF2-40B4-BE49-F238E27FC236}">
                <a16:creationId xmlns:a16="http://schemas.microsoft.com/office/drawing/2014/main" id="{2C6DE47C-55C1-088C-029F-585C5062C0B5}"/>
              </a:ext>
            </a:extLst>
          </p:cNvPr>
          <p:cNvSpPr txBox="1"/>
          <p:nvPr/>
        </p:nvSpPr>
        <p:spPr>
          <a:xfrm>
            <a:off x="86265" y="1886707"/>
            <a:ext cx="5520905" cy="2031325"/>
          </a:xfrm>
          <a:prstGeom prst="rect">
            <a:avLst/>
          </a:prstGeom>
          <a:noFill/>
        </p:spPr>
        <p:txBody>
          <a:bodyPr wrap="square" rtlCol="0">
            <a:spAutoFit/>
          </a:bodyPr>
          <a:lstStyle/>
          <a:p>
            <a:pPr marL="342900" indent="-342900">
              <a:buFont typeface="+mj-lt"/>
              <a:buAutoNum type="arabicPeriod" startAt="23"/>
            </a:pPr>
            <a:r>
              <a:rPr lang="de-DE" dirty="0"/>
              <a:t>Wechseln Sie in den Reiter </a:t>
            </a:r>
            <a:r>
              <a:rPr lang="de-DE" b="1" dirty="0"/>
              <a:t>Senke</a:t>
            </a:r>
            <a:r>
              <a:rPr lang="de-DE" dirty="0"/>
              <a:t> und wählen Sie als </a:t>
            </a:r>
            <a:r>
              <a:rPr lang="de-DE" dirty="0" err="1"/>
              <a:t>Senkendataset</a:t>
            </a:r>
            <a:r>
              <a:rPr lang="de-DE" dirty="0"/>
              <a:t> </a:t>
            </a:r>
            <a:r>
              <a:rPr lang="de-DE" b="1" dirty="0"/>
              <a:t>DWHXX_DB </a:t>
            </a:r>
            <a:r>
              <a:rPr lang="de-DE" dirty="0"/>
              <a:t>aus. </a:t>
            </a:r>
          </a:p>
          <a:p>
            <a:pPr marL="342900" indent="-342900">
              <a:buFont typeface="+mj-lt"/>
              <a:buAutoNum type="arabicPeriod" startAt="23"/>
            </a:pPr>
            <a:r>
              <a:rPr lang="de-DE" dirty="0"/>
              <a:t>Klicken Sie bei unter dem Feld Wert neben Table Name auf </a:t>
            </a:r>
            <a:r>
              <a:rPr lang="de-DE" b="1" dirty="0"/>
              <a:t>Dynamischen Inhalt hinzufügen </a:t>
            </a:r>
            <a:r>
              <a:rPr lang="de-DE" dirty="0"/>
              <a:t>und geben Sie den Ausdruck  </a:t>
            </a:r>
            <a:r>
              <a:rPr lang="de-DE" b="1" dirty="0"/>
              <a:t>@concat(replace(item().name,'.csv','')) </a:t>
            </a:r>
            <a:r>
              <a:rPr lang="de-DE" dirty="0"/>
              <a:t>ein. </a:t>
            </a:r>
          </a:p>
          <a:p>
            <a:endParaRPr lang="de-DE" dirty="0"/>
          </a:p>
        </p:txBody>
      </p:sp>
      <p:pic>
        <p:nvPicPr>
          <p:cNvPr id="16" name="Grafik 15">
            <a:extLst>
              <a:ext uri="{FF2B5EF4-FFF2-40B4-BE49-F238E27FC236}">
                <a16:creationId xmlns:a16="http://schemas.microsoft.com/office/drawing/2014/main" id="{F2937265-9FE8-9D6E-0FDC-E21C763E3386}"/>
              </a:ext>
            </a:extLst>
          </p:cNvPr>
          <p:cNvPicPr>
            <a:picLocks noChangeAspect="1"/>
          </p:cNvPicPr>
          <p:nvPr/>
        </p:nvPicPr>
        <p:blipFill>
          <a:blip r:embed="rId3"/>
          <a:stretch>
            <a:fillRect/>
          </a:stretch>
        </p:blipFill>
        <p:spPr>
          <a:xfrm>
            <a:off x="7428993" y="3177202"/>
            <a:ext cx="4382112" cy="466790"/>
          </a:xfrm>
          <a:prstGeom prst="rect">
            <a:avLst/>
          </a:prstGeom>
        </p:spPr>
      </p:pic>
      <p:sp>
        <p:nvSpPr>
          <p:cNvPr id="19" name="Rechteck 18">
            <a:extLst>
              <a:ext uri="{FF2B5EF4-FFF2-40B4-BE49-F238E27FC236}">
                <a16:creationId xmlns:a16="http://schemas.microsoft.com/office/drawing/2014/main" id="{FDD76CD2-5A8A-8C65-E5D9-FF45675FA59E}"/>
              </a:ext>
            </a:extLst>
          </p:cNvPr>
          <p:cNvSpPr/>
          <p:nvPr/>
        </p:nvSpPr>
        <p:spPr>
          <a:xfrm>
            <a:off x="6584832" y="1719524"/>
            <a:ext cx="451775" cy="36188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23</a:t>
            </a:r>
            <a:endParaRPr lang="en-GB" b="1" dirty="0">
              <a:solidFill>
                <a:schemeClr val="tx1"/>
              </a:solidFill>
            </a:endParaRPr>
          </a:p>
        </p:txBody>
      </p:sp>
      <p:sp>
        <p:nvSpPr>
          <p:cNvPr id="23" name="Rechteck 22">
            <a:extLst>
              <a:ext uri="{FF2B5EF4-FFF2-40B4-BE49-F238E27FC236}">
                <a16:creationId xmlns:a16="http://schemas.microsoft.com/office/drawing/2014/main" id="{5FA1C6F2-7B83-975B-E5E9-30983814C4AB}"/>
              </a:ext>
            </a:extLst>
          </p:cNvPr>
          <p:cNvSpPr/>
          <p:nvPr/>
        </p:nvSpPr>
        <p:spPr>
          <a:xfrm>
            <a:off x="8890317" y="2959053"/>
            <a:ext cx="2763915" cy="21814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hteck 23">
            <a:extLst>
              <a:ext uri="{FF2B5EF4-FFF2-40B4-BE49-F238E27FC236}">
                <a16:creationId xmlns:a16="http://schemas.microsoft.com/office/drawing/2014/main" id="{3EE8103A-4961-1220-D236-7E70F114164E}"/>
              </a:ext>
            </a:extLst>
          </p:cNvPr>
          <p:cNvSpPr/>
          <p:nvPr/>
        </p:nvSpPr>
        <p:spPr>
          <a:xfrm>
            <a:off x="9047190" y="3278060"/>
            <a:ext cx="2763915" cy="35661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hteck 24">
            <a:extLst>
              <a:ext uri="{FF2B5EF4-FFF2-40B4-BE49-F238E27FC236}">
                <a16:creationId xmlns:a16="http://schemas.microsoft.com/office/drawing/2014/main" id="{494FFE04-D0D1-5498-B043-80D0E9CDE58E}"/>
              </a:ext>
            </a:extLst>
          </p:cNvPr>
          <p:cNvSpPr/>
          <p:nvPr/>
        </p:nvSpPr>
        <p:spPr>
          <a:xfrm>
            <a:off x="7180895" y="1715189"/>
            <a:ext cx="2763915" cy="35661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hteck 27">
            <a:extLst>
              <a:ext uri="{FF2B5EF4-FFF2-40B4-BE49-F238E27FC236}">
                <a16:creationId xmlns:a16="http://schemas.microsoft.com/office/drawing/2014/main" id="{3D7E229E-6331-FF3B-3570-E514B37AFFFF}"/>
              </a:ext>
            </a:extLst>
          </p:cNvPr>
          <p:cNvSpPr/>
          <p:nvPr/>
        </p:nvSpPr>
        <p:spPr>
          <a:xfrm>
            <a:off x="6624330" y="2755228"/>
            <a:ext cx="451775" cy="36188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24</a:t>
            </a:r>
            <a:endParaRPr lang="en-GB" b="1" dirty="0">
              <a:solidFill>
                <a:schemeClr val="tx1"/>
              </a:solidFill>
            </a:endParaRPr>
          </a:p>
        </p:txBody>
      </p:sp>
    </p:spTree>
    <p:extLst>
      <p:ext uri="{BB962C8B-B14F-4D97-AF65-F5344CB8AC3E}">
        <p14:creationId xmlns:p14="http://schemas.microsoft.com/office/powerpoint/2010/main" val="4248315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Erstellung und Einrichtung einer Azure Data Factory Pipeline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0" name="Grafik 9">
            <a:extLst>
              <a:ext uri="{FF2B5EF4-FFF2-40B4-BE49-F238E27FC236}">
                <a16:creationId xmlns:a16="http://schemas.microsoft.com/office/drawing/2014/main" id="{8C5B94E2-05ED-16B0-3FFA-7B876B2E6688}"/>
              </a:ext>
            </a:extLst>
          </p:cNvPr>
          <p:cNvPicPr>
            <a:picLocks noChangeAspect="1"/>
          </p:cNvPicPr>
          <p:nvPr/>
        </p:nvPicPr>
        <p:blipFill>
          <a:blip r:embed="rId2"/>
          <a:stretch>
            <a:fillRect/>
          </a:stretch>
        </p:blipFill>
        <p:spPr>
          <a:xfrm>
            <a:off x="5331666" y="1627532"/>
            <a:ext cx="6411220" cy="3496163"/>
          </a:xfrm>
          <a:prstGeom prst="rect">
            <a:avLst/>
          </a:prstGeom>
        </p:spPr>
      </p:pic>
      <p:sp>
        <p:nvSpPr>
          <p:cNvPr id="11" name="Textfeld 10">
            <a:extLst>
              <a:ext uri="{FF2B5EF4-FFF2-40B4-BE49-F238E27FC236}">
                <a16:creationId xmlns:a16="http://schemas.microsoft.com/office/drawing/2014/main" id="{617D6AB6-1142-96B6-2EA5-1F565766A13A}"/>
              </a:ext>
            </a:extLst>
          </p:cNvPr>
          <p:cNvSpPr txBox="1"/>
          <p:nvPr/>
        </p:nvSpPr>
        <p:spPr>
          <a:xfrm>
            <a:off x="86265" y="1886707"/>
            <a:ext cx="5520905" cy="923330"/>
          </a:xfrm>
          <a:prstGeom prst="rect">
            <a:avLst/>
          </a:prstGeom>
          <a:noFill/>
        </p:spPr>
        <p:txBody>
          <a:bodyPr wrap="square" rtlCol="0">
            <a:spAutoFit/>
          </a:bodyPr>
          <a:lstStyle/>
          <a:p>
            <a:pPr marL="342900" indent="-342900">
              <a:buFont typeface="+mj-lt"/>
              <a:buAutoNum type="arabicPeriod" startAt="25"/>
            </a:pPr>
            <a:r>
              <a:rPr lang="de-DE" dirty="0"/>
              <a:t>Wählen Sie bei Verhalten bei Schreibvorgang </a:t>
            </a:r>
            <a:r>
              <a:rPr lang="de-DE" b="1" dirty="0"/>
              <a:t>Einfügen</a:t>
            </a:r>
            <a:r>
              <a:rPr lang="de-DE" dirty="0"/>
              <a:t> und als Tabellenoption</a:t>
            </a:r>
            <a:r>
              <a:rPr lang="de-DE" b="1" dirty="0"/>
              <a:t> Tabelle automatisch erstellen </a:t>
            </a:r>
            <a:r>
              <a:rPr lang="de-DE" dirty="0"/>
              <a:t>aus.</a:t>
            </a:r>
          </a:p>
        </p:txBody>
      </p:sp>
      <p:sp>
        <p:nvSpPr>
          <p:cNvPr id="12" name="Rechteck 11">
            <a:extLst>
              <a:ext uri="{FF2B5EF4-FFF2-40B4-BE49-F238E27FC236}">
                <a16:creationId xmlns:a16="http://schemas.microsoft.com/office/drawing/2014/main" id="{5307D43D-3A02-9D56-11C0-83DD3B1EAD19}"/>
              </a:ext>
            </a:extLst>
          </p:cNvPr>
          <p:cNvSpPr/>
          <p:nvPr/>
        </p:nvSpPr>
        <p:spPr>
          <a:xfrm>
            <a:off x="7269192" y="4497127"/>
            <a:ext cx="2892670" cy="35661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hteck 12">
            <a:extLst>
              <a:ext uri="{FF2B5EF4-FFF2-40B4-BE49-F238E27FC236}">
                <a16:creationId xmlns:a16="http://schemas.microsoft.com/office/drawing/2014/main" id="{E5C72C3D-5D75-BC21-88A2-79B5D7CAAE8D}"/>
              </a:ext>
            </a:extLst>
          </p:cNvPr>
          <p:cNvSpPr/>
          <p:nvPr/>
        </p:nvSpPr>
        <p:spPr>
          <a:xfrm>
            <a:off x="7355455" y="3429000"/>
            <a:ext cx="3755367" cy="35661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Grafik 14">
            <a:extLst>
              <a:ext uri="{FF2B5EF4-FFF2-40B4-BE49-F238E27FC236}">
                <a16:creationId xmlns:a16="http://schemas.microsoft.com/office/drawing/2014/main" id="{0ADFEFFA-66B1-3294-34B2-75A85E326B11}"/>
              </a:ext>
            </a:extLst>
          </p:cNvPr>
          <p:cNvPicPr>
            <a:picLocks noChangeAspect="1"/>
          </p:cNvPicPr>
          <p:nvPr/>
        </p:nvPicPr>
        <p:blipFill>
          <a:blip r:embed="rId3"/>
          <a:stretch>
            <a:fillRect/>
          </a:stretch>
        </p:blipFill>
        <p:spPr>
          <a:xfrm>
            <a:off x="5173335" y="4887520"/>
            <a:ext cx="5106113" cy="342948"/>
          </a:xfrm>
          <a:prstGeom prst="rect">
            <a:avLst/>
          </a:prstGeom>
        </p:spPr>
      </p:pic>
    </p:spTree>
    <p:extLst>
      <p:ext uri="{BB962C8B-B14F-4D97-AF65-F5344CB8AC3E}">
        <p14:creationId xmlns:p14="http://schemas.microsoft.com/office/powerpoint/2010/main" val="2325286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Erstellung und Einrichtung einer Azure Data Factory Pipeline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D3E69BD3-8270-D9F9-6F4D-3092800B10F2}"/>
              </a:ext>
            </a:extLst>
          </p:cNvPr>
          <p:cNvSpPr txBox="1"/>
          <p:nvPr/>
        </p:nvSpPr>
        <p:spPr>
          <a:xfrm>
            <a:off x="562155" y="2018581"/>
            <a:ext cx="5079520" cy="2585323"/>
          </a:xfrm>
          <a:prstGeom prst="rect">
            <a:avLst/>
          </a:prstGeom>
          <a:noFill/>
        </p:spPr>
        <p:txBody>
          <a:bodyPr wrap="square" rtlCol="0">
            <a:spAutoFit/>
          </a:bodyPr>
          <a:lstStyle/>
          <a:p>
            <a:pPr marL="342900" indent="-342900">
              <a:buFont typeface="+mj-lt"/>
              <a:buAutoNum type="arabicPeriod" startAt="26"/>
            </a:pPr>
            <a:r>
              <a:rPr lang="de-DE" dirty="0"/>
              <a:t>Verlassen Sie den </a:t>
            </a:r>
            <a:r>
              <a:rPr lang="de-DE" dirty="0" err="1"/>
              <a:t>ForEach</a:t>
            </a:r>
            <a:r>
              <a:rPr lang="de-DE" dirty="0"/>
              <a:t> Baustein, indem Sie auf </a:t>
            </a:r>
            <a:r>
              <a:rPr lang="de-DE" b="1" dirty="0" err="1"/>
              <a:t>Pipeline_LandingZone</a:t>
            </a:r>
            <a:r>
              <a:rPr lang="de-DE" b="1" dirty="0"/>
              <a:t> </a:t>
            </a:r>
            <a:r>
              <a:rPr lang="de-DE" dirty="0"/>
              <a:t>drücken.  </a:t>
            </a:r>
          </a:p>
          <a:p>
            <a:pPr marL="342900" indent="-342900">
              <a:buFont typeface="+mj-lt"/>
              <a:buAutoNum type="arabicPeriod" startAt="26"/>
            </a:pPr>
            <a:r>
              <a:rPr lang="de-DE" dirty="0"/>
              <a:t>Drücken Sie auf den </a:t>
            </a:r>
            <a:r>
              <a:rPr lang="de-DE" dirty="0" err="1"/>
              <a:t>ForEach</a:t>
            </a:r>
            <a:r>
              <a:rPr lang="de-DE" dirty="0"/>
              <a:t> Baustein und gehen Sie in den Reiter </a:t>
            </a:r>
            <a:r>
              <a:rPr lang="de-DE" b="1" dirty="0"/>
              <a:t>Einstellungen</a:t>
            </a:r>
            <a:r>
              <a:rPr lang="de-DE" dirty="0"/>
              <a:t>. Klicken Sie unter </a:t>
            </a:r>
            <a:r>
              <a:rPr lang="de-DE" b="1" dirty="0"/>
              <a:t>Elemente</a:t>
            </a:r>
            <a:r>
              <a:rPr lang="de-DE" dirty="0"/>
              <a:t> auf </a:t>
            </a:r>
            <a:r>
              <a:rPr lang="de-DE" b="1" dirty="0"/>
              <a:t>Dynamischen Inhalt hinzufügen </a:t>
            </a:r>
            <a:r>
              <a:rPr lang="de-DE" dirty="0"/>
              <a:t>und geben Sie dort den Ausdruck </a:t>
            </a:r>
            <a:r>
              <a:rPr lang="de-DE" b="1" dirty="0"/>
              <a:t>@activity('Erhalte alle Dateinamen').</a:t>
            </a:r>
            <a:r>
              <a:rPr lang="de-DE" b="1" dirty="0" err="1"/>
              <a:t>output.childItems</a:t>
            </a:r>
            <a:r>
              <a:rPr lang="de-DE" b="1" dirty="0"/>
              <a:t> </a:t>
            </a:r>
            <a:r>
              <a:rPr lang="de-DE" dirty="0"/>
              <a:t>ein.</a:t>
            </a:r>
            <a:endParaRPr lang="en-GB" b="1" dirty="0"/>
          </a:p>
        </p:txBody>
      </p:sp>
      <p:pic>
        <p:nvPicPr>
          <p:cNvPr id="10" name="Grafik 9">
            <a:extLst>
              <a:ext uri="{FF2B5EF4-FFF2-40B4-BE49-F238E27FC236}">
                <a16:creationId xmlns:a16="http://schemas.microsoft.com/office/drawing/2014/main" id="{5AEDF805-BF56-AABC-4221-8D04C6AACD95}"/>
              </a:ext>
            </a:extLst>
          </p:cNvPr>
          <p:cNvPicPr>
            <a:picLocks noChangeAspect="1"/>
          </p:cNvPicPr>
          <p:nvPr/>
        </p:nvPicPr>
        <p:blipFill>
          <a:blip r:embed="rId2"/>
          <a:stretch>
            <a:fillRect/>
          </a:stretch>
        </p:blipFill>
        <p:spPr>
          <a:xfrm>
            <a:off x="7705216" y="1658076"/>
            <a:ext cx="3648584" cy="1181839"/>
          </a:xfrm>
          <a:prstGeom prst="rect">
            <a:avLst/>
          </a:prstGeom>
        </p:spPr>
      </p:pic>
      <p:pic>
        <p:nvPicPr>
          <p:cNvPr id="12" name="Grafik 11">
            <a:extLst>
              <a:ext uri="{FF2B5EF4-FFF2-40B4-BE49-F238E27FC236}">
                <a16:creationId xmlns:a16="http://schemas.microsoft.com/office/drawing/2014/main" id="{BE01776C-73B3-9197-347E-92A83781EEAC}"/>
              </a:ext>
            </a:extLst>
          </p:cNvPr>
          <p:cNvPicPr>
            <a:picLocks noChangeAspect="1"/>
          </p:cNvPicPr>
          <p:nvPr/>
        </p:nvPicPr>
        <p:blipFill>
          <a:blip r:embed="rId3"/>
          <a:stretch>
            <a:fillRect/>
          </a:stretch>
        </p:blipFill>
        <p:spPr>
          <a:xfrm>
            <a:off x="6438214" y="3258189"/>
            <a:ext cx="4915586" cy="2143424"/>
          </a:xfrm>
          <a:prstGeom prst="rect">
            <a:avLst/>
          </a:prstGeom>
        </p:spPr>
      </p:pic>
      <p:pic>
        <p:nvPicPr>
          <p:cNvPr id="14" name="Grafik 13">
            <a:extLst>
              <a:ext uri="{FF2B5EF4-FFF2-40B4-BE49-F238E27FC236}">
                <a16:creationId xmlns:a16="http://schemas.microsoft.com/office/drawing/2014/main" id="{A985B526-E3F2-A0EA-FEEA-1697E9D5B45D}"/>
              </a:ext>
            </a:extLst>
          </p:cNvPr>
          <p:cNvPicPr>
            <a:picLocks noChangeAspect="1"/>
          </p:cNvPicPr>
          <p:nvPr/>
        </p:nvPicPr>
        <p:blipFill>
          <a:blip r:embed="rId4"/>
          <a:stretch>
            <a:fillRect/>
          </a:stretch>
        </p:blipFill>
        <p:spPr>
          <a:xfrm>
            <a:off x="6417367" y="5711500"/>
            <a:ext cx="4801270" cy="419158"/>
          </a:xfrm>
          <a:prstGeom prst="rect">
            <a:avLst/>
          </a:prstGeom>
        </p:spPr>
      </p:pic>
      <p:sp>
        <p:nvSpPr>
          <p:cNvPr id="15" name="Rechteck 14">
            <a:extLst>
              <a:ext uri="{FF2B5EF4-FFF2-40B4-BE49-F238E27FC236}">
                <a16:creationId xmlns:a16="http://schemas.microsoft.com/office/drawing/2014/main" id="{BE838119-32C2-F5A4-2F56-1B0FDC817365}"/>
              </a:ext>
            </a:extLst>
          </p:cNvPr>
          <p:cNvSpPr/>
          <p:nvPr/>
        </p:nvSpPr>
        <p:spPr>
          <a:xfrm>
            <a:off x="7753100" y="1667985"/>
            <a:ext cx="1550927" cy="35661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a:extLst>
              <a:ext uri="{FF2B5EF4-FFF2-40B4-BE49-F238E27FC236}">
                <a16:creationId xmlns:a16="http://schemas.microsoft.com/office/drawing/2014/main" id="{7CAC852F-E569-21F1-D2F3-3EDE78DE9633}"/>
              </a:ext>
            </a:extLst>
          </p:cNvPr>
          <p:cNvSpPr/>
          <p:nvPr/>
        </p:nvSpPr>
        <p:spPr>
          <a:xfrm>
            <a:off x="7237561" y="3322076"/>
            <a:ext cx="1095555" cy="35661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9A015CFC-24DB-D167-282E-4C05497A5359}"/>
              </a:ext>
            </a:extLst>
          </p:cNvPr>
          <p:cNvSpPr/>
          <p:nvPr/>
        </p:nvSpPr>
        <p:spPr>
          <a:xfrm>
            <a:off x="8535865" y="5129476"/>
            <a:ext cx="2892670" cy="2721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Pfeil: nach unten 17">
            <a:extLst>
              <a:ext uri="{FF2B5EF4-FFF2-40B4-BE49-F238E27FC236}">
                <a16:creationId xmlns:a16="http://schemas.microsoft.com/office/drawing/2014/main" id="{E77FB0F6-C317-73B6-4072-10F74F4096D4}"/>
              </a:ext>
            </a:extLst>
          </p:cNvPr>
          <p:cNvSpPr/>
          <p:nvPr/>
        </p:nvSpPr>
        <p:spPr>
          <a:xfrm>
            <a:off x="9368287" y="5469306"/>
            <a:ext cx="414068" cy="30988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hteck 18">
            <a:extLst>
              <a:ext uri="{FF2B5EF4-FFF2-40B4-BE49-F238E27FC236}">
                <a16:creationId xmlns:a16="http://schemas.microsoft.com/office/drawing/2014/main" id="{A9EFDE78-3424-C190-9AAF-615256C37E38}"/>
              </a:ext>
            </a:extLst>
          </p:cNvPr>
          <p:cNvSpPr/>
          <p:nvPr/>
        </p:nvSpPr>
        <p:spPr>
          <a:xfrm>
            <a:off x="8340319" y="5752675"/>
            <a:ext cx="2892670" cy="2721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hteck 19">
            <a:extLst>
              <a:ext uri="{FF2B5EF4-FFF2-40B4-BE49-F238E27FC236}">
                <a16:creationId xmlns:a16="http://schemas.microsoft.com/office/drawing/2014/main" id="{281766F0-E48F-520F-3DEA-9E54AE379455}"/>
              </a:ext>
            </a:extLst>
          </p:cNvPr>
          <p:cNvSpPr/>
          <p:nvPr/>
        </p:nvSpPr>
        <p:spPr>
          <a:xfrm>
            <a:off x="7083937" y="1825226"/>
            <a:ext cx="451775" cy="36188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26</a:t>
            </a:r>
            <a:endParaRPr lang="en-GB" b="1" dirty="0">
              <a:solidFill>
                <a:schemeClr val="tx1"/>
              </a:solidFill>
            </a:endParaRPr>
          </a:p>
        </p:txBody>
      </p:sp>
      <p:sp>
        <p:nvSpPr>
          <p:cNvPr id="21" name="Rechteck 20">
            <a:extLst>
              <a:ext uri="{FF2B5EF4-FFF2-40B4-BE49-F238E27FC236}">
                <a16:creationId xmlns:a16="http://schemas.microsoft.com/office/drawing/2014/main" id="{5617A886-E55A-3D70-6890-7F3F12EEBB59}"/>
              </a:ext>
            </a:extLst>
          </p:cNvPr>
          <p:cNvSpPr/>
          <p:nvPr/>
        </p:nvSpPr>
        <p:spPr>
          <a:xfrm>
            <a:off x="11551880" y="4428566"/>
            <a:ext cx="451775" cy="36188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27</a:t>
            </a:r>
            <a:endParaRPr lang="en-GB" b="1" dirty="0">
              <a:solidFill>
                <a:schemeClr val="tx1"/>
              </a:solidFill>
            </a:endParaRPr>
          </a:p>
        </p:txBody>
      </p:sp>
      <p:sp>
        <p:nvSpPr>
          <p:cNvPr id="9" name="Rechteck 8">
            <a:extLst>
              <a:ext uri="{FF2B5EF4-FFF2-40B4-BE49-F238E27FC236}">
                <a16:creationId xmlns:a16="http://schemas.microsoft.com/office/drawing/2014/main" id="{0B89D578-F956-B2D6-DAFF-1685C16713BE}"/>
              </a:ext>
            </a:extLst>
          </p:cNvPr>
          <p:cNvSpPr/>
          <p:nvPr/>
        </p:nvSpPr>
        <p:spPr>
          <a:xfrm>
            <a:off x="5641675" y="2987520"/>
            <a:ext cx="6426682" cy="19603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63195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Erstellung und Einrichtung einer Azure Data Factory Pipeline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F04ACBDE-E757-CD5C-C41F-ABCBCBE86BB0}"/>
              </a:ext>
            </a:extLst>
          </p:cNvPr>
          <p:cNvSpPr txBox="1"/>
          <p:nvPr/>
        </p:nvSpPr>
        <p:spPr>
          <a:xfrm>
            <a:off x="562155" y="2018581"/>
            <a:ext cx="5243422" cy="3693319"/>
          </a:xfrm>
          <a:prstGeom prst="rect">
            <a:avLst/>
          </a:prstGeom>
          <a:noFill/>
        </p:spPr>
        <p:txBody>
          <a:bodyPr wrap="square" rtlCol="0">
            <a:spAutoFit/>
          </a:bodyPr>
          <a:lstStyle/>
          <a:p>
            <a:pPr marL="342900" indent="-342900">
              <a:buFont typeface="+mj-lt"/>
              <a:buAutoNum type="arabicPeriod" startAt="28"/>
            </a:pPr>
            <a:r>
              <a:rPr lang="de-DE" dirty="0"/>
              <a:t>Drücken Sie ganz oben in der Leiste auf </a:t>
            </a:r>
            <a:r>
              <a:rPr lang="de-DE" b="1" dirty="0"/>
              <a:t>Alles Überprüfen</a:t>
            </a:r>
            <a:r>
              <a:rPr lang="de-DE" dirty="0"/>
              <a:t>. Wenn die Überprüfung erfolgreich ist drücken Sie </a:t>
            </a:r>
            <a:r>
              <a:rPr lang="de-DE" b="1" dirty="0"/>
              <a:t>Debuggen</a:t>
            </a:r>
            <a:r>
              <a:rPr lang="de-DE" dirty="0"/>
              <a:t>. </a:t>
            </a:r>
          </a:p>
          <a:p>
            <a:pPr marL="342900" indent="-342900">
              <a:buFont typeface="+mj-lt"/>
              <a:buAutoNum type="arabicPeriod" startAt="28"/>
            </a:pPr>
            <a:r>
              <a:rPr lang="de-DE" dirty="0"/>
              <a:t>Wenn das Debugging erfolgreich war, drücken Sie erneut auf den Stift in dem </a:t>
            </a:r>
            <a:r>
              <a:rPr lang="de-DE" dirty="0" err="1"/>
              <a:t>ForEach</a:t>
            </a:r>
            <a:r>
              <a:rPr lang="de-DE" dirty="0"/>
              <a:t> Baustein und klicken Sie danach in den </a:t>
            </a:r>
            <a:r>
              <a:rPr lang="de-DE" b="1" dirty="0"/>
              <a:t>Daten Kopieren</a:t>
            </a:r>
            <a:r>
              <a:rPr lang="de-DE" dirty="0"/>
              <a:t> Baustein. </a:t>
            </a:r>
          </a:p>
          <a:p>
            <a:pPr marL="342900" indent="-342900">
              <a:buFont typeface="+mj-lt"/>
              <a:buAutoNum type="arabicPeriod" startAt="28"/>
            </a:pPr>
            <a:r>
              <a:rPr lang="de-DE" dirty="0"/>
              <a:t>Gehen Sie in den Reiter </a:t>
            </a:r>
            <a:r>
              <a:rPr lang="de-DE" b="1" dirty="0"/>
              <a:t>Senke</a:t>
            </a:r>
            <a:r>
              <a:rPr lang="de-DE" dirty="0"/>
              <a:t> und wählen Sie bei </a:t>
            </a:r>
            <a:r>
              <a:rPr lang="de-DE" b="1" dirty="0"/>
              <a:t>Skript vor Kopiervorgang  Dynamischen Inhalt hinzufügen </a:t>
            </a:r>
            <a:r>
              <a:rPr lang="de-DE" dirty="0"/>
              <a:t>und geben Sie als Ausdruck </a:t>
            </a:r>
            <a:r>
              <a:rPr lang="en-GB" b="1" dirty="0"/>
              <a:t>@{concat('TRUNCATE TABLE ', replace(item().name,'.csv',''))} </a:t>
            </a:r>
            <a:r>
              <a:rPr lang="en-GB" dirty="0" err="1"/>
              <a:t>ein</a:t>
            </a:r>
            <a:r>
              <a:rPr lang="en-GB" dirty="0"/>
              <a:t>.</a:t>
            </a:r>
            <a:endParaRPr lang="de-DE" dirty="0"/>
          </a:p>
          <a:p>
            <a:pPr marL="342900" indent="-342900">
              <a:buFont typeface="+mj-lt"/>
              <a:buAutoNum type="arabicPeriod" startAt="28"/>
            </a:pPr>
            <a:endParaRPr lang="de-DE" dirty="0"/>
          </a:p>
        </p:txBody>
      </p:sp>
      <p:pic>
        <p:nvPicPr>
          <p:cNvPr id="11" name="Grafik 10">
            <a:extLst>
              <a:ext uri="{FF2B5EF4-FFF2-40B4-BE49-F238E27FC236}">
                <a16:creationId xmlns:a16="http://schemas.microsoft.com/office/drawing/2014/main" id="{4373CDE6-E019-B9A3-1B13-986BAEB80864}"/>
              </a:ext>
            </a:extLst>
          </p:cNvPr>
          <p:cNvPicPr>
            <a:picLocks noChangeAspect="1"/>
          </p:cNvPicPr>
          <p:nvPr/>
        </p:nvPicPr>
        <p:blipFill>
          <a:blip r:embed="rId2"/>
          <a:stretch>
            <a:fillRect/>
          </a:stretch>
        </p:blipFill>
        <p:spPr>
          <a:xfrm>
            <a:off x="6704733" y="4480624"/>
            <a:ext cx="4925112" cy="1019317"/>
          </a:xfrm>
          <a:prstGeom prst="rect">
            <a:avLst/>
          </a:prstGeom>
        </p:spPr>
      </p:pic>
      <p:pic>
        <p:nvPicPr>
          <p:cNvPr id="12" name="Grafik 11">
            <a:extLst>
              <a:ext uri="{FF2B5EF4-FFF2-40B4-BE49-F238E27FC236}">
                <a16:creationId xmlns:a16="http://schemas.microsoft.com/office/drawing/2014/main" id="{570C7C19-7A45-B6F3-0E3A-54CE9A70B775}"/>
              </a:ext>
            </a:extLst>
          </p:cNvPr>
          <p:cNvPicPr>
            <a:picLocks noChangeAspect="1"/>
          </p:cNvPicPr>
          <p:nvPr/>
        </p:nvPicPr>
        <p:blipFill>
          <a:blip r:embed="rId3"/>
          <a:stretch>
            <a:fillRect/>
          </a:stretch>
        </p:blipFill>
        <p:spPr>
          <a:xfrm>
            <a:off x="6693177" y="5682401"/>
            <a:ext cx="4648849" cy="276264"/>
          </a:xfrm>
          <a:prstGeom prst="rect">
            <a:avLst/>
          </a:prstGeom>
        </p:spPr>
      </p:pic>
      <p:sp>
        <p:nvSpPr>
          <p:cNvPr id="13" name="Rechteck 12">
            <a:extLst>
              <a:ext uri="{FF2B5EF4-FFF2-40B4-BE49-F238E27FC236}">
                <a16:creationId xmlns:a16="http://schemas.microsoft.com/office/drawing/2014/main" id="{16A9D288-C831-26CF-ACFE-6CCCC4E05986}"/>
              </a:ext>
            </a:extLst>
          </p:cNvPr>
          <p:cNvSpPr/>
          <p:nvPr/>
        </p:nvSpPr>
        <p:spPr>
          <a:xfrm>
            <a:off x="8725619" y="5210602"/>
            <a:ext cx="2892670" cy="35661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hteck 13">
            <a:extLst>
              <a:ext uri="{FF2B5EF4-FFF2-40B4-BE49-F238E27FC236}">
                <a16:creationId xmlns:a16="http://schemas.microsoft.com/office/drawing/2014/main" id="{8D129836-8780-0B8A-B667-1BD3F72B5B11}"/>
              </a:ext>
            </a:extLst>
          </p:cNvPr>
          <p:cNvSpPr/>
          <p:nvPr/>
        </p:nvSpPr>
        <p:spPr>
          <a:xfrm>
            <a:off x="8725619" y="5621960"/>
            <a:ext cx="2763915" cy="35661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Grafik 19">
            <a:extLst>
              <a:ext uri="{FF2B5EF4-FFF2-40B4-BE49-F238E27FC236}">
                <a16:creationId xmlns:a16="http://schemas.microsoft.com/office/drawing/2014/main" id="{BA1C94D6-6143-A8B2-53FA-0DCEC22C0E54}"/>
              </a:ext>
            </a:extLst>
          </p:cNvPr>
          <p:cNvPicPr>
            <a:picLocks noChangeAspect="1"/>
          </p:cNvPicPr>
          <p:nvPr/>
        </p:nvPicPr>
        <p:blipFill>
          <a:blip r:embed="rId4"/>
          <a:stretch>
            <a:fillRect/>
          </a:stretch>
        </p:blipFill>
        <p:spPr>
          <a:xfrm>
            <a:off x="6573109" y="1718796"/>
            <a:ext cx="5452114" cy="753092"/>
          </a:xfrm>
          <a:prstGeom prst="rect">
            <a:avLst/>
          </a:prstGeom>
        </p:spPr>
      </p:pic>
      <p:pic>
        <p:nvPicPr>
          <p:cNvPr id="22" name="Grafik 21">
            <a:extLst>
              <a:ext uri="{FF2B5EF4-FFF2-40B4-BE49-F238E27FC236}">
                <a16:creationId xmlns:a16="http://schemas.microsoft.com/office/drawing/2014/main" id="{478D832B-1F09-A8DE-D81A-591AA6036E08}"/>
              </a:ext>
            </a:extLst>
          </p:cNvPr>
          <p:cNvPicPr>
            <a:picLocks noChangeAspect="1"/>
          </p:cNvPicPr>
          <p:nvPr/>
        </p:nvPicPr>
        <p:blipFill>
          <a:blip r:embed="rId5"/>
          <a:stretch>
            <a:fillRect/>
          </a:stretch>
        </p:blipFill>
        <p:spPr>
          <a:xfrm>
            <a:off x="7638094" y="2694023"/>
            <a:ext cx="2505425" cy="1209844"/>
          </a:xfrm>
          <a:prstGeom prst="rect">
            <a:avLst/>
          </a:prstGeom>
        </p:spPr>
      </p:pic>
      <p:sp>
        <p:nvSpPr>
          <p:cNvPr id="23" name="Rechteck 22">
            <a:extLst>
              <a:ext uri="{FF2B5EF4-FFF2-40B4-BE49-F238E27FC236}">
                <a16:creationId xmlns:a16="http://schemas.microsoft.com/office/drawing/2014/main" id="{6B2B4E04-F089-0FB3-1560-0C3D96000C14}"/>
              </a:ext>
            </a:extLst>
          </p:cNvPr>
          <p:cNvSpPr/>
          <p:nvPr/>
        </p:nvSpPr>
        <p:spPr>
          <a:xfrm>
            <a:off x="8890806" y="2862356"/>
            <a:ext cx="399843" cy="35661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hteck 23">
            <a:extLst>
              <a:ext uri="{FF2B5EF4-FFF2-40B4-BE49-F238E27FC236}">
                <a16:creationId xmlns:a16="http://schemas.microsoft.com/office/drawing/2014/main" id="{47BDBFAD-2228-CDCE-555C-5ACEF01D5668}"/>
              </a:ext>
            </a:extLst>
          </p:cNvPr>
          <p:cNvSpPr/>
          <p:nvPr/>
        </p:nvSpPr>
        <p:spPr>
          <a:xfrm>
            <a:off x="6573109" y="1661968"/>
            <a:ext cx="802476" cy="26172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hteck 8">
            <a:extLst>
              <a:ext uri="{FF2B5EF4-FFF2-40B4-BE49-F238E27FC236}">
                <a16:creationId xmlns:a16="http://schemas.microsoft.com/office/drawing/2014/main" id="{2253559D-4651-240A-46A3-446B533792AD}"/>
              </a:ext>
            </a:extLst>
          </p:cNvPr>
          <p:cNvSpPr/>
          <p:nvPr/>
        </p:nvSpPr>
        <p:spPr>
          <a:xfrm>
            <a:off x="10414806" y="2176285"/>
            <a:ext cx="689879" cy="29560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hteck 9">
            <a:extLst>
              <a:ext uri="{FF2B5EF4-FFF2-40B4-BE49-F238E27FC236}">
                <a16:creationId xmlns:a16="http://schemas.microsoft.com/office/drawing/2014/main" id="{C18B8F82-E546-979F-F1F5-553E5BAFB40E}"/>
              </a:ext>
            </a:extLst>
          </p:cNvPr>
          <p:cNvSpPr/>
          <p:nvPr/>
        </p:nvSpPr>
        <p:spPr>
          <a:xfrm>
            <a:off x="5684805" y="2497988"/>
            <a:ext cx="6426682" cy="19603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hteck 14">
            <a:extLst>
              <a:ext uri="{FF2B5EF4-FFF2-40B4-BE49-F238E27FC236}">
                <a16:creationId xmlns:a16="http://schemas.microsoft.com/office/drawing/2014/main" id="{D05375C0-9613-0628-F794-F15E421453AF}"/>
              </a:ext>
            </a:extLst>
          </p:cNvPr>
          <p:cNvSpPr/>
          <p:nvPr/>
        </p:nvSpPr>
        <p:spPr>
          <a:xfrm>
            <a:off x="5677465" y="4148064"/>
            <a:ext cx="6426682" cy="19603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a:extLst>
              <a:ext uri="{FF2B5EF4-FFF2-40B4-BE49-F238E27FC236}">
                <a16:creationId xmlns:a16="http://schemas.microsoft.com/office/drawing/2014/main" id="{B66198A6-079A-96E5-216A-BFAB4466434D}"/>
              </a:ext>
            </a:extLst>
          </p:cNvPr>
          <p:cNvSpPr/>
          <p:nvPr/>
        </p:nvSpPr>
        <p:spPr>
          <a:xfrm>
            <a:off x="11489534" y="1606632"/>
            <a:ext cx="451775" cy="36188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28</a:t>
            </a:r>
            <a:endParaRPr lang="en-GB" b="1" dirty="0">
              <a:solidFill>
                <a:schemeClr val="tx1"/>
              </a:solidFill>
            </a:endParaRPr>
          </a:p>
        </p:txBody>
      </p:sp>
      <p:sp>
        <p:nvSpPr>
          <p:cNvPr id="17" name="Rechteck 16">
            <a:extLst>
              <a:ext uri="{FF2B5EF4-FFF2-40B4-BE49-F238E27FC236}">
                <a16:creationId xmlns:a16="http://schemas.microsoft.com/office/drawing/2014/main" id="{F6F349BA-BAB8-7A6C-C735-A8556F165F87}"/>
              </a:ext>
            </a:extLst>
          </p:cNvPr>
          <p:cNvSpPr/>
          <p:nvPr/>
        </p:nvSpPr>
        <p:spPr>
          <a:xfrm>
            <a:off x="11526058" y="3134531"/>
            <a:ext cx="451775" cy="36188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29</a:t>
            </a:r>
            <a:endParaRPr lang="en-GB" b="1" dirty="0">
              <a:solidFill>
                <a:schemeClr val="tx1"/>
              </a:solidFill>
            </a:endParaRPr>
          </a:p>
        </p:txBody>
      </p:sp>
      <p:sp>
        <p:nvSpPr>
          <p:cNvPr id="18" name="Rechteck 17">
            <a:extLst>
              <a:ext uri="{FF2B5EF4-FFF2-40B4-BE49-F238E27FC236}">
                <a16:creationId xmlns:a16="http://schemas.microsoft.com/office/drawing/2014/main" id="{3AC28C76-5F49-1FC9-ABC5-A243C610C9B6}"/>
              </a:ext>
            </a:extLst>
          </p:cNvPr>
          <p:cNvSpPr/>
          <p:nvPr/>
        </p:nvSpPr>
        <p:spPr>
          <a:xfrm>
            <a:off x="11551880" y="4428566"/>
            <a:ext cx="451775" cy="36188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30</a:t>
            </a:r>
            <a:endParaRPr lang="en-GB" b="1" dirty="0">
              <a:solidFill>
                <a:schemeClr val="tx1"/>
              </a:solidFill>
            </a:endParaRPr>
          </a:p>
        </p:txBody>
      </p:sp>
    </p:spTree>
    <p:extLst>
      <p:ext uri="{BB962C8B-B14F-4D97-AF65-F5344CB8AC3E}">
        <p14:creationId xmlns:p14="http://schemas.microsoft.com/office/powerpoint/2010/main" val="3706586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Erstellung und Einrichtung einer Azure Data Factory Pipeline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1E53B65D-7DDD-BAF7-ABC1-8F96ED3311E2}"/>
              </a:ext>
            </a:extLst>
          </p:cNvPr>
          <p:cNvSpPr txBox="1"/>
          <p:nvPr/>
        </p:nvSpPr>
        <p:spPr>
          <a:xfrm>
            <a:off x="286110" y="1828800"/>
            <a:ext cx="5243422" cy="3970318"/>
          </a:xfrm>
          <a:prstGeom prst="rect">
            <a:avLst/>
          </a:prstGeom>
          <a:noFill/>
        </p:spPr>
        <p:txBody>
          <a:bodyPr wrap="square" rtlCol="0">
            <a:spAutoFit/>
          </a:bodyPr>
          <a:lstStyle/>
          <a:p>
            <a:pPr marL="342900" indent="-342900">
              <a:buFont typeface="+mj-lt"/>
              <a:buAutoNum type="arabicPeriod" startAt="30"/>
            </a:pPr>
            <a:r>
              <a:rPr lang="de-DE" dirty="0"/>
              <a:t>Drücken Sie nochmal auf </a:t>
            </a:r>
            <a:r>
              <a:rPr lang="de-DE" b="1" dirty="0"/>
              <a:t>Alles Überprüfen </a:t>
            </a:r>
            <a:r>
              <a:rPr lang="de-DE" dirty="0"/>
              <a:t>und </a:t>
            </a:r>
            <a:r>
              <a:rPr lang="de-DE" b="1" dirty="0"/>
              <a:t>Debuggen</a:t>
            </a:r>
            <a:r>
              <a:rPr lang="de-DE" dirty="0"/>
              <a:t> Sie nochmal. Wenn der Debugging Prozess erfolgreich war, wechseln Sie in SSMS und schauen nach, was in der Datenbank passiert ist. </a:t>
            </a:r>
          </a:p>
          <a:p>
            <a:pPr marL="342900" indent="-342900">
              <a:buFont typeface="+mj-lt"/>
              <a:buAutoNum type="arabicPeriod" startAt="30"/>
            </a:pPr>
            <a:r>
              <a:rPr lang="de-DE" dirty="0"/>
              <a:t>Wechseln Sie erneut in die Azure Data Factory und drücken Sie zuerst auf </a:t>
            </a:r>
            <a:r>
              <a:rPr lang="de-DE" b="1" dirty="0"/>
              <a:t>Alles Speichern </a:t>
            </a:r>
            <a:r>
              <a:rPr lang="de-DE" dirty="0"/>
              <a:t>und anschließend auf </a:t>
            </a:r>
            <a:r>
              <a:rPr lang="de-DE" b="1" dirty="0"/>
              <a:t>Veröffentlichen</a:t>
            </a:r>
            <a:r>
              <a:rPr lang="de-DE" dirty="0"/>
              <a:t>.</a:t>
            </a:r>
          </a:p>
          <a:p>
            <a:pPr marL="342900" indent="-342900">
              <a:buFont typeface="+mj-lt"/>
              <a:buAutoNum type="arabicPeriod" startAt="30"/>
            </a:pPr>
            <a:r>
              <a:rPr lang="de-DE" dirty="0"/>
              <a:t>Synchronisieren Sie ihr lokales </a:t>
            </a:r>
            <a:r>
              <a:rPr lang="de-DE" dirty="0" err="1"/>
              <a:t>Git</a:t>
            </a:r>
            <a:r>
              <a:rPr lang="de-DE" dirty="0"/>
              <a:t> Repository erneut mit dem remote </a:t>
            </a:r>
            <a:r>
              <a:rPr lang="de-DE" dirty="0" err="1"/>
              <a:t>Git</a:t>
            </a:r>
            <a:r>
              <a:rPr lang="de-DE" dirty="0"/>
              <a:t> Repository, wie zum Ende in </a:t>
            </a:r>
            <a:r>
              <a:rPr lang="de-DE" b="1" dirty="0"/>
              <a:t>Übung 1</a:t>
            </a:r>
            <a:r>
              <a:rPr lang="de-DE" dirty="0"/>
              <a:t>. </a:t>
            </a:r>
          </a:p>
          <a:p>
            <a:pPr marL="342900" indent="-342900">
              <a:buFont typeface="+mj-lt"/>
              <a:buAutoNum type="arabicPeriod" startAt="30"/>
            </a:pPr>
            <a:endParaRPr lang="de-DE" dirty="0"/>
          </a:p>
          <a:p>
            <a:pPr marL="342900" indent="-342900">
              <a:buFont typeface="+mj-lt"/>
              <a:buAutoNum type="arabicPeriod" startAt="30"/>
            </a:pPr>
            <a:endParaRPr lang="de-DE" dirty="0"/>
          </a:p>
        </p:txBody>
      </p:sp>
      <p:pic>
        <p:nvPicPr>
          <p:cNvPr id="14" name="Grafik 13">
            <a:extLst>
              <a:ext uri="{FF2B5EF4-FFF2-40B4-BE49-F238E27FC236}">
                <a16:creationId xmlns:a16="http://schemas.microsoft.com/office/drawing/2014/main" id="{F5222431-FEDA-2ACA-8285-9798D896F1FE}"/>
              </a:ext>
            </a:extLst>
          </p:cNvPr>
          <p:cNvPicPr>
            <a:picLocks noChangeAspect="1"/>
          </p:cNvPicPr>
          <p:nvPr/>
        </p:nvPicPr>
        <p:blipFill>
          <a:blip r:embed="rId2"/>
          <a:stretch>
            <a:fillRect/>
          </a:stretch>
        </p:blipFill>
        <p:spPr>
          <a:xfrm>
            <a:off x="5878266" y="1828800"/>
            <a:ext cx="5249008" cy="2172003"/>
          </a:xfrm>
          <a:prstGeom prst="rect">
            <a:avLst/>
          </a:prstGeom>
        </p:spPr>
      </p:pic>
      <p:sp>
        <p:nvSpPr>
          <p:cNvPr id="15" name="Rechteck 14">
            <a:extLst>
              <a:ext uri="{FF2B5EF4-FFF2-40B4-BE49-F238E27FC236}">
                <a16:creationId xmlns:a16="http://schemas.microsoft.com/office/drawing/2014/main" id="{A300B6CD-EE1F-2CBA-46D8-4E9A7952FA2B}"/>
              </a:ext>
            </a:extLst>
          </p:cNvPr>
          <p:cNvSpPr/>
          <p:nvPr/>
        </p:nvSpPr>
        <p:spPr>
          <a:xfrm>
            <a:off x="7194430" y="1828800"/>
            <a:ext cx="1069676" cy="35661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a:extLst>
              <a:ext uri="{FF2B5EF4-FFF2-40B4-BE49-F238E27FC236}">
                <a16:creationId xmlns:a16="http://schemas.microsoft.com/office/drawing/2014/main" id="{9317D278-645C-E53E-DC69-4405AD51FF17}"/>
              </a:ext>
            </a:extLst>
          </p:cNvPr>
          <p:cNvSpPr/>
          <p:nvPr/>
        </p:nvSpPr>
        <p:spPr>
          <a:xfrm>
            <a:off x="8289985" y="1828800"/>
            <a:ext cx="1216323" cy="35661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72425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Lernziele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1" name="Grafik 10" descr="Kontrollkästchen aktiviert mit einfarbiger Füllung">
            <a:extLst>
              <a:ext uri="{FF2B5EF4-FFF2-40B4-BE49-F238E27FC236}">
                <a16:creationId xmlns:a16="http://schemas.microsoft.com/office/drawing/2014/main" id="{60BDD10F-9D3A-F0C1-4271-D1ECC2C8DF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1748415"/>
            <a:ext cx="914400" cy="914400"/>
          </a:xfrm>
          <a:prstGeom prst="rect">
            <a:avLst/>
          </a:prstGeom>
        </p:spPr>
      </p:pic>
      <p:pic>
        <p:nvPicPr>
          <p:cNvPr id="12" name="Grafik 11" descr="Kontrollkästchen aktiviert mit einfarbiger Füllung">
            <a:extLst>
              <a:ext uri="{FF2B5EF4-FFF2-40B4-BE49-F238E27FC236}">
                <a16:creationId xmlns:a16="http://schemas.microsoft.com/office/drawing/2014/main" id="{E5D44A89-A79B-233B-3FB5-52D7977346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109" y="2774675"/>
            <a:ext cx="914400" cy="914400"/>
          </a:xfrm>
          <a:prstGeom prst="rect">
            <a:avLst/>
          </a:prstGeom>
        </p:spPr>
      </p:pic>
      <p:sp>
        <p:nvSpPr>
          <p:cNvPr id="14" name="Textfeld 13">
            <a:extLst>
              <a:ext uri="{FF2B5EF4-FFF2-40B4-BE49-F238E27FC236}">
                <a16:creationId xmlns:a16="http://schemas.microsoft.com/office/drawing/2014/main" id="{61C5BF67-9311-46B5-3EC1-E86853F9F186}"/>
              </a:ext>
            </a:extLst>
          </p:cNvPr>
          <p:cNvSpPr txBox="1"/>
          <p:nvPr/>
        </p:nvSpPr>
        <p:spPr>
          <a:xfrm>
            <a:off x="1602509" y="1944005"/>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Zweck der Landing Zone verstehen. </a:t>
            </a:r>
            <a:endParaRPr lang="en-GB" sz="2800" dirty="0">
              <a:latin typeface="Arial" panose="020B0604020202020204" pitchFamily="34" charset="0"/>
              <a:cs typeface="Arial" panose="020B0604020202020204" pitchFamily="34" charset="0"/>
            </a:endParaRPr>
          </a:p>
        </p:txBody>
      </p:sp>
      <p:pic>
        <p:nvPicPr>
          <p:cNvPr id="23" name="Grafik 22" descr="Kontrollkästchen aktiviert mit einfarbiger Füllung">
            <a:extLst>
              <a:ext uri="{FF2B5EF4-FFF2-40B4-BE49-F238E27FC236}">
                <a16:creationId xmlns:a16="http://schemas.microsoft.com/office/drawing/2014/main" id="{A0A0C9C2-1487-C3F9-46D3-E2B2B129AB0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8109" y="3771173"/>
            <a:ext cx="914400" cy="914400"/>
          </a:xfrm>
          <a:prstGeom prst="rect">
            <a:avLst/>
          </a:prstGeom>
        </p:spPr>
      </p:pic>
      <p:sp>
        <p:nvSpPr>
          <p:cNvPr id="24" name="Textfeld 23">
            <a:extLst>
              <a:ext uri="{FF2B5EF4-FFF2-40B4-BE49-F238E27FC236}">
                <a16:creationId xmlns:a16="http://schemas.microsoft.com/office/drawing/2014/main" id="{DF5946A1-EBDD-025A-2F36-28A525A9DEF5}"/>
              </a:ext>
            </a:extLst>
          </p:cNvPr>
          <p:cNvSpPr txBox="1"/>
          <p:nvPr/>
        </p:nvSpPr>
        <p:spPr>
          <a:xfrm>
            <a:off x="1602509" y="2734968"/>
            <a:ext cx="9638146" cy="954107"/>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Erstellung, Einrichtung und Implementierung einer Azure Data Factory Pipeline zur Beladung der Landing Zone.</a:t>
            </a:r>
            <a:endParaRPr lang="en-GB" sz="2800" dirty="0">
              <a:latin typeface="Arial" panose="020B0604020202020204" pitchFamily="34" charset="0"/>
              <a:cs typeface="Arial" panose="020B0604020202020204" pitchFamily="34" charset="0"/>
            </a:endParaRPr>
          </a:p>
        </p:txBody>
      </p:sp>
      <p:sp>
        <p:nvSpPr>
          <p:cNvPr id="3" name="Textfeld 2">
            <a:extLst>
              <a:ext uri="{FF2B5EF4-FFF2-40B4-BE49-F238E27FC236}">
                <a16:creationId xmlns:a16="http://schemas.microsoft.com/office/drawing/2014/main" id="{ED58A1EA-C8AE-BE2C-5405-A264F8DAD12E}"/>
              </a:ext>
            </a:extLst>
          </p:cNvPr>
          <p:cNvSpPr txBox="1"/>
          <p:nvPr/>
        </p:nvSpPr>
        <p:spPr>
          <a:xfrm>
            <a:off x="1602509" y="3950981"/>
            <a:ext cx="9638146"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Den Ablauf der Pipeline verstehen</a:t>
            </a: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6296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Fragen</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37B9BEC4-AD10-4D18-9FEE-6F762DB513AD}"/>
              </a:ext>
            </a:extLst>
          </p:cNvPr>
          <p:cNvSpPr txBox="1"/>
          <p:nvPr/>
        </p:nvSpPr>
        <p:spPr>
          <a:xfrm>
            <a:off x="199845" y="1627532"/>
            <a:ext cx="9782355" cy="923330"/>
          </a:xfrm>
          <a:prstGeom prst="rect">
            <a:avLst/>
          </a:prstGeom>
          <a:noFill/>
        </p:spPr>
        <p:txBody>
          <a:bodyPr wrap="square" rtlCol="0">
            <a:spAutoFit/>
          </a:bodyPr>
          <a:lstStyle/>
          <a:p>
            <a:r>
              <a:rPr lang="de-DE" b="1" dirty="0"/>
              <a:t>Was genau macht die Pipeline </a:t>
            </a:r>
            <a:r>
              <a:rPr lang="de-DE" b="1" dirty="0" err="1"/>
              <a:t>Pipeline_LandingZone</a:t>
            </a:r>
            <a:r>
              <a:rPr lang="de-DE" b="1" dirty="0"/>
              <a:t> und wie macht sie es? (Grob)</a:t>
            </a:r>
          </a:p>
          <a:p>
            <a:endParaRPr lang="de-DE" b="1" dirty="0"/>
          </a:p>
          <a:p>
            <a:endParaRPr lang="de-DE" dirty="0"/>
          </a:p>
        </p:txBody>
      </p:sp>
    </p:spTree>
    <p:extLst>
      <p:ext uri="{BB962C8B-B14F-4D97-AF65-F5344CB8AC3E}">
        <p14:creationId xmlns:p14="http://schemas.microsoft.com/office/powerpoint/2010/main" val="3462587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Fragen</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17CA9CC3-6E4B-1F7A-E9F3-5EB299287AAD}"/>
              </a:ext>
            </a:extLst>
          </p:cNvPr>
          <p:cNvSpPr txBox="1"/>
          <p:nvPr/>
        </p:nvSpPr>
        <p:spPr>
          <a:xfrm>
            <a:off x="431322" y="1910122"/>
            <a:ext cx="8693269" cy="923330"/>
          </a:xfrm>
          <a:prstGeom prst="rect">
            <a:avLst/>
          </a:prstGeom>
          <a:noFill/>
        </p:spPr>
        <p:txBody>
          <a:bodyPr wrap="square">
            <a:spAutoFit/>
          </a:bodyPr>
          <a:lstStyle/>
          <a:p>
            <a:r>
              <a:rPr lang="de-DE" b="1" dirty="0"/>
              <a:t>Welcher Vorteil ergibt sich aus dem Vorgehen, das in der Pipeline gewählt wurde?</a:t>
            </a:r>
          </a:p>
          <a:p>
            <a:endParaRPr lang="de-DE" b="1" dirty="0"/>
          </a:p>
        </p:txBody>
      </p:sp>
    </p:spTree>
    <p:extLst>
      <p:ext uri="{BB962C8B-B14F-4D97-AF65-F5344CB8AC3E}">
        <p14:creationId xmlns:p14="http://schemas.microsoft.com/office/powerpoint/2010/main" val="3439873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9B2A281A-42AF-CC99-37A3-037F571BA5F4}"/>
              </a:ext>
            </a:extLst>
          </p:cNvPr>
          <p:cNvSpPr/>
          <p:nvPr/>
        </p:nvSpPr>
        <p:spPr>
          <a:xfrm>
            <a:off x="1785668" y="1949028"/>
            <a:ext cx="8412193" cy="3293209"/>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1 Aufgabenstellung</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B084C294-0450-6111-1267-8ACF768C7157}"/>
              </a:ext>
            </a:extLst>
          </p:cNvPr>
          <p:cNvSpPr txBox="1"/>
          <p:nvPr/>
        </p:nvSpPr>
        <p:spPr>
          <a:xfrm>
            <a:off x="1785668" y="1949028"/>
            <a:ext cx="8351808" cy="3293209"/>
          </a:xfrm>
          <a:prstGeom prst="rect">
            <a:avLst/>
          </a:prstGeom>
          <a:noFill/>
        </p:spPr>
        <p:txBody>
          <a:bodyPr wrap="square" rtlCol="0">
            <a:spAutoFit/>
          </a:bodyPr>
          <a:lstStyle/>
          <a:p>
            <a:pPr algn="just"/>
            <a:r>
              <a:rPr lang="de-DE" sz="1600" dirty="0"/>
              <a:t>In dieser Übungsaufgabe sollen Sie mit der Implementierung des Data Warehouse beginnen. Das Data Warehouse besteht aus drei aufeinanderfolgenden Schichten. Es handelt sich dabei um die Schichten Landing Zone, </a:t>
            </a:r>
            <a:r>
              <a:rPr lang="de-DE" sz="1600" dirty="0" err="1"/>
              <a:t>Staging</a:t>
            </a:r>
            <a:r>
              <a:rPr lang="de-DE" sz="1600" dirty="0"/>
              <a:t> Area und Data Warehouse Schicht. Gegenstand dieser Übungsaufgabe ist die Implementierung der Landing Zone. Ihr Vorgesetzter möchte von Ihnen, dass Sie die Landing Zone mit Hilfe einer weiteren Azure Data Factory Pipeline beladen. Die Landing Zone besteht aus Tabellen in der SQL-Datenbank. Die Implementierung der zwei anderen Schichten ist Gegenstand der Übungen drei und vier. Das Endziel der Fallstudie ist die Historisierung der Daten, mit Hilfe des Datenmodells Data </a:t>
            </a:r>
            <a:r>
              <a:rPr lang="de-DE" sz="1600" dirty="0" err="1"/>
              <a:t>Vault</a:t>
            </a:r>
            <a:r>
              <a:rPr lang="de-DE" sz="1600" dirty="0"/>
              <a:t> 2.0. Ihr Vorgesetzter hat Ihnen einen Entwurf der Data Warehouse Architektur bereitgestellt, an dem Sie sich orientieren können.  Zur Ausführung dieser Übungsaufgabe hat er Ihnen zudem einen sample Datensatz bereitgestellt. Auf der nächsten Folie finden Sie außerdem einige Rahmenbedingungen, die bei der Implementierung des Data Warehouse, beachtet werden sollen. </a:t>
            </a:r>
            <a:endParaRPr lang="en-GB" sz="1600" dirty="0"/>
          </a:p>
        </p:txBody>
      </p:sp>
    </p:spTree>
    <p:extLst>
      <p:ext uri="{BB962C8B-B14F-4D97-AF65-F5344CB8AC3E}">
        <p14:creationId xmlns:p14="http://schemas.microsoft.com/office/powerpoint/2010/main" val="1607086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Fragen</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6E9223E7-F965-A238-6616-BC8CDC68E102}"/>
              </a:ext>
            </a:extLst>
          </p:cNvPr>
          <p:cNvSpPr txBox="1"/>
          <p:nvPr/>
        </p:nvSpPr>
        <p:spPr>
          <a:xfrm>
            <a:off x="431322" y="1910122"/>
            <a:ext cx="6329963" cy="646331"/>
          </a:xfrm>
          <a:prstGeom prst="rect">
            <a:avLst/>
          </a:prstGeom>
          <a:noFill/>
        </p:spPr>
        <p:txBody>
          <a:bodyPr wrap="square">
            <a:spAutoFit/>
          </a:bodyPr>
          <a:lstStyle/>
          <a:p>
            <a:r>
              <a:rPr lang="de-DE" b="1" dirty="0"/>
              <a:t>Was hat sich im Vergleich zu vorher in SSMS geändert?</a:t>
            </a:r>
          </a:p>
          <a:p>
            <a:endParaRPr lang="de-DE" b="1" dirty="0"/>
          </a:p>
        </p:txBody>
      </p:sp>
    </p:spTree>
    <p:extLst>
      <p:ext uri="{BB962C8B-B14F-4D97-AF65-F5344CB8AC3E}">
        <p14:creationId xmlns:p14="http://schemas.microsoft.com/office/powerpoint/2010/main" val="36843009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Lernziele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1" name="Grafik 10" descr="Kontrollkästchen aktiviert mit einfarbiger Füllung">
            <a:extLst>
              <a:ext uri="{FF2B5EF4-FFF2-40B4-BE49-F238E27FC236}">
                <a16:creationId xmlns:a16="http://schemas.microsoft.com/office/drawing/2014/main" id="{60BDD10F-9D3A-F0C1-4271-D1ECC2C8DF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1748415"/>
            <a:ext cx="914400" cy="914400"/>
          </a:xfrm>
          <a:prstGeom prst="rect">
            <a:avLst/>
          </a:prstGeom>
        </p:spPr>
      </p:pic>
      <p:pic>
        <p:nvPicPr>
          <p:cNvPr id="12" name="Grafik 11" descr="Kontrollkästchen aktiviert mit einfarbiger Füllung">
            <a:extLst>
              <a:ext uri="{FF2B5EF4-FFF2-40B4-BE49-F238E27FC236}">
                <a16:creationId xmlns:a16="http://schemas.microsoft.com/office/drawing/2014/main" id="{E5D44A89-A79B-233B-3FB5-52D7977346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109" y="2774675"/>
            <a:ext cx="914400" cy="914400"/>
          </a:xfrm>
          <a:prstGeom prst="rect">
            <a:avLst/>
          </a:prstGeom>
        </p:spPr>
      </p:pic>
      <p:sp>
        <p:nvSpPr>
          <p:cNvPr id="14" name="Textfeld 13">
            <a:extLst>
              <a:ext uri="{FF2B5EF4-FFF2-40B4-BE49-F238E27FC236}">
                <a16:creationId xmlns:a16="http://schemas.microsoft.com/office/drawing/2014/main" id="{61C5BF67-9311-46B5-3EC1-E86853F9F186}"/>
              </a:ext>
            </a:extLst>
          </p:cNvPr>
          <p:cNvSpPr txBox="1"/>
          <p:nvPr/>
        </p:nvSpPr>
        <p:spPr>
          <a:xfrm>
            <a:off x="1602509" y="1944005"/>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Zweck der Landing Zone verstehen. </a:t>
            </a:r>
            <a:endParaRPr lang="en-GB" sz="2800" dirty="0">
              <a:latin typeface="Arial" panose="020B0604020202020204" pitchFamily="34" charset="0"/>
              <a:cs typeface="Arial" panose="020B0604020202020204" pitchFamily="34" charset="0"/>
            </a:endParaRPr>
          </a:p>
        </p:txBody>
      </p:sp>
      <p:pic>
        <p:nvPicPr>
          <p:cNvPr id="23" name="Grafik 22" descr="Kontrollkästchen aktiviert mit einfarbiger Füllung">
            <a:extLst>
              <a:ext uri="{FF2B5EF4-FFF2-40B4-BE49-F238E27FC236}">
                <a16:creationId xmlns:a16="http://schemas.microsoft.com/office/drawing/2014/main" id="{A0A0C9C2-1487-C3F9-46D3-E2B2B129AB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3771173"/>
            <a:ext cx="914400" cy="914400"/>
          </a:xfrm>
          <a:prstGeom prst="rect">
            <a:avLst/>
          </a:prstGeom>
        </p:spPr>
      </p:pic>
      <p:sp>
        <p:nvSpPr>
          <p:cNvPr id="24" name="Textfeld 23">
            <a:extLst>
              <a:ext uri="{FF2B5EF4-FFF2-40B4-BE49-F238E27FC236}">
                <a16:creationId xmlns:a16="http://schemas.microsoft.com/office/drawing/2014/main" id="{DF5946A1-EBDD-025A-2F36-28A525A9DEF5}"/>
              </a:ext>
            </a:extLst>
          </p:cNvPr>
          <p:cNvSpPr txBox="1"/>
          <p:nvPr/>
        </p:nvSpPr>
        <p:spPr>
          <a:xfrm>
            <a:off x="1602509" y="2734968"/>
            <a:ext cx="9638146" cy="954107"/>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Erstellung, Einrichtung und Implementierung einer Azure Data Factory Pipeline zur Beladung der Landing Zone.</a:t>
            </a:r>
            <a:endParaRPr lang="en-GB" sz="2800" dirty="0">
              <a:latin typeface="Arial" panose="020B0604020202020204" pitchFamily="34" charset="0"/>
              <a:cs typeface="Arial" panose="020B0604020202020204" pitchFamily="34" charset="0"/>
            </a:endParaRPr>
          </a:p>
        </p:txBody>
      </p:sp>
      <p:sp>
        <p:nvSpPr>
          <p:cNvPr id="3" name="Textfeld 2">
            <a:extLst>
              <a:ext uri="{FF2B5EF4-FFF2-40B4-BE49-F238E27FC236}">
                <a16:creationId xmlns:a16="http://schemas.microsoft.com/office/drawing/2014/main" id="{ED58A1EA-C8AE-BE2C-5405-A264F8DAD12E}"/>
              </a:ext>
            </a:extLst>
          </p:cNvPr>
          <p:cNvSpPr txBox="1"/>
          <p:nvPr/>
        </p:nvSpPr>
        <p:spPr>
          <a:xfrm>
            <a:off x="1602509" y="3950981"/>
            <a:ext cx="9638146"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Den Ablauf der Pipeline verstehen</a:t>
            </a: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3522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Ergebnis in GitHub</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3180169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9B2A281A-42AF-CC99-37A3-037F571BA5F4}"/>
              </a:ext>
            </a:extLst>
          </p:cNvPr>
          <p:cNvSpPr/>
          <p:nvPr/>
        </p:nvSpPr>
        <p:spPr>
          <a:xfrm>
            <a:off x="1776876" y="2531560"/>
            <a:ext cx="8412193" cy="18158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1 Aufgabenstellung</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B084C294-0450-6111-1267-8ACF768C7157}"/>
              </a:ext>
            </a:extLst>
          </p:cNvPr>
          <p:cNvSpPr txBox="1"/>
          <p:nvPr/>
        </p:nvSpPr>
        <p:spPr>
          <a:xfrm>
            <a:off x="1776876" y="2521059"/>
            <a:ext cx="8351808" cy="1815882"/>
          </a:xfrm>
          <a:prstGeom prst="rect">
            <a:avLst/>
          </a:prstGeom>
          <a:noFill/>
        </p:spPr>
        <p:txBody>
          <a:bodyPr wrap="square" rtlCol="0">
            <a:spAutoFit/>
          </a:bodyPr>
          <a:lstStyle/>
          <a:p>
            <a:pPr algn="just"/>
            <a:r>
              <a:rPr lang="de-DE" sz="1600" dirty="0"/>
              <a:t>Rahmenbedingungen: </a:t>
            </a:r>
          </a:p>
          <a:p>
            <a:pPr marL="742950" lvl="1" indent="-285750" algn="just">
              <a:buFont typeface="Arial" panose="020B0604020202020204" pitchFamily="34" charset="0"/>
              <a:buChar char="•"/>
            </a:pPr>
            <a:r>
              <a:rPr lang="de-DE" sz="1600" dirty="0"/>
              <a:t>Die Integration der Daten soll mit Hilfe eines ELT-Prozesses umgesetzt werden. Bei einem ELT-Prozess werden die Daten erst in ein Zielsystem geladen, bevor die Daten transformiert werden. </a:t>
            </a:r>
          </a:p>
          <a:p>
            <a:pPr marL="742950" lvl="1" indent="-285750" algn="just">
              <a:buFont typeface="Arial" panose="020B0604020202020204" pitchFamily="34" charset="0"/>
              <a:buChar char="•"/>
            </a:pPr>
            <a:r>
              <a:rPr lang="de-DE" sz="1600" dirty="0"/>
              <a:t>Die Datentransformation soll ausschließlich mit dem Tool </a:t>
            </a:r>
            <a:r>
              <a:rPr lang="de-DE" sz="1600" dirty="0" err="1"/>
              <a:t>dbt</a:t>
            </a:r>
            <a:r>
              <a:rPr lang="de-DE" sz="1600" dirty="0"/>
              <a:t> ausgeführt werden. </a:t>
            </a:r>
          </a:p>
          <a:p>
            <a:pPr marL="742950" lvl="1" indent="-285750" algn="just">
              <a:buFont typeface="Arial" panose="020B0604020202020204" pitchFamily="34" charset="0"/>
              <a:buChar char="•"/>
            </a:pPr>
            <a:r>
              <a:rPr lang="de-DE" sz="1600" dirty="0"/>
              <a:t>Der Quellcode für die Pipelines in der Azure Data Factory und der SQL-Code in </a:t>
            </a:r>
            <a:r>
              <a:rPr lang="de-DE" sz="1600" dirty="0" err="1"/>
              <a:t>dbt</a:t>
            </a:r>
            <a:r>
              <a:rPr lang="de-DE" sz="1600" dirty="0"/>
              <a:t> sollen in GitHub verfügbar sein. </a:t>
            </a:r>
            <a:endParaRPr lang="en-GB" sz="1600" dirty="0"/>
          </a:p>
        </p:txBody>
      </p:sp>
    </p:spTree>
    <p:extLst>
      <p:ext uri="{BB962C8B-B14F-4D97-AF65-F5344CB8AC3E}">
        <p14:creationId xmlns:p14="http://schemas.microsoft.com/office/powerpoint/2010/main" val="3330645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2 Lernziele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1" name="Grafik 10" descr="Kontrollkästchen aktiviert mit einfarbiger Füllung">
            <a:extLst>
              <a:ext uri="{FF2B5EF4-FFF2-40B4-BE49-F238E27FC236}">
                <a16:creationId xmlns:a16="http://schemas.microsoft.com/office/drawing/2014/main" id="{60BDD10F-9D3A-F0C1-4271-D1ECC2C8DF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1748415"/>
            <a:ext cx="914400" cy="914400"/>
          </a:xfrm>
          <a:prstGeom prst="rect">
            <a:avLst/>
          </a:prstGeom>
        </p:spPr>
      </p:pic>
      <p:pic>
        <p:nvPicPr>
          <p:cNvPr id="12" name="Grafik 11" descr="Kontrollkästchen aktiviert mit einfarbiger Füllung">
            <a:extLst>
              <a:ext uri="{FF2B5EF4-FFF2-40B4-BE49-F238E27FC236}">
                <a16:creationId xmlns:a16="http://schemas.microsoft.com/office/drawing/2014/main" id="{E5D44A89-A79B-233B-3FB5-52D7977346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2774675"/>
            <a:ext cx="914400" cy="914400"/>
          </a:xfrm>
          <a:prstGeom prst="rect">
            <a:avLst/>
          </a:prstGeom>
        </p:spPr>
      </p:pic>
      <p:sp>
        <p:nvSpPr>
          <p:cNvPr id="14" name="Textfeld 13">
            <a:extLst>
              <a:ext uri="{FF2B5EF4-FFF2-40B4-BE49-F238E27FC236}">
                <a16:creationId xmlns:a16="http://schemas.microsoft.com/office/drawing/2014/main" id="{61C5BF67-9311-46B5-3EC1-E86853F9F186}"/>
              </a:ext>
            </a:extLst>
          </p:cNvPr>
          <p:cNvSpPr txBox="1"/>
          <p:nvPr/>
        </p:nvSpPr>
        <p:spPr>
          <a:xfrm>
            <a:off x="1602509" y="1944005"/>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Zweck der Landing Zone verstehen. </a:t>
            </a:r>
            <a:endParaRPr lang="en-GB" sz="2800" dirty="0">
              <a:latin typeface="Arial" panose="020B0604020202020204" pitchFamily="34" charset="0"/>
              <a:cs typeface="Arial" panose="020B0604020202020204" pitchFamily="34" charset="0"/>
            </a:endParaRPr>
          </a:p>
        </p:txBody>
      </p:sp>
      <p:pic>
        <p:nvPicPr>
          <p:cNvPr id="23" name="Grafik 22" descr="Kontrollkästchen aktiviert mit einfarbiger Füllung">
            <a:extLst>
              <a:ext uri="{FF2B5EF4-FFF2-40B4-BE49-F238E27FC236}">
                <a16:creationId xmlns:a16="http://schemas.microsoft.com/office/drawing/2014/main" id="{A0A0C9C2-1487-C3F9-46D3-E2B2B129AB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3771173"/>
            <a:ext cx="914400" cy="914400"/>
          </a:xfrm>
          <a:prstGeom prst="rect">
            <a:avLst/>
          </a:prstGeom>
        </p:spPr>
      </p:pic>
      <p:sp>
        <p:nvSpPr>
          <p:cNvPr id="24" name="Textfeld 23">
            <a:extLst>
              <a:ext uri="{FF2B5EF4-FFF2-40B4-BE49-F238E27FC236}">
                <a16:creationId xmlns:a16="http://schemas.microsoft.com/office/drawing/2014/main" id="{DF5946A1-EBDD-025A-2F36-28A525A9DEF5}"/>
              </a:ext>
            </a:extLst>
          </p:cNvPr>
          <p:cNvSpPr txBox="1"/>
          <p:nvPr/>
        </p:nvSpPr>
        <p:spPr>
          <a:xfrm>
            <a:off x="1602509" y="2734968"/>
            <a:ext cx="9638146" cy="954107"/>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Erstellung, Einrichtung und Implementierung einer Azure Data Factory Pipeline zur Beladung der Landing Zone.</a:t>
            </a:r>
            <a:endParaRPr lang="en-GB" sz="2800" dirty="0">
              <a:latin typeface="Arial" panose="020B0604020202020204" pitchFamily="34" charset="0"/>
              <a:cs typeface="Arial" panose="020B0604020202020204" pitchFamily="34" charset="0"/>
            </a:endParaRPr>
          </a:p>
        </p:txBody>
      </p:sp>
      <p:sp>
        <p:nvSpPr>
          <p:cNvPr id="3" name="Textfeld 2">
            <a:extLst>
              <a:ext uri="{FF2B5EF4-FFF2-40B4-BE49-F238E27FC236}">
                <a16:creationId xmlns:a16="http://schemas.microsoft.com/office/drawing/2014/main" id="{ED58A1EA-C8AE-BE2C-5405-A264F8DAD12E}"/>
              </a:ext>
            </a:extLst>
          </p:cNvPr>
          <p:cNvSpPr txBox="1"/>
          <p:nvPr/>
        </p:nvSpPr>
        <p:spPr>
          <a:xfrm>
            <a:off x="1602509" y="3950981"/>
            <a:ext cx="9638146"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Den Ablauf der Pipeline verstehen</a:t>
            </a: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9903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3 Zweck der Landing Zone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3" name="Grafik 2" descr="Ein Bild, das Text, Screenshot, Schrift, Zahl enthält.&#10;&#10;Automatisch generierte Beschreibung">
            <a:extLst>
              <a:ext uri="{FF2B5EF4-FFF2-40B4-BE49-F238E27FC236}">
                <a16:creationId xmlns:a16="http://schemas.microsoft.com/office/drawing/2014/main" id="{BFFCAE1C-00E3-A5A7-8EE5-9AC7344F61E3}"/>
              </a:ext>
            </a:extLst>
          </p:cNvPr>
          <p:cNvPicPr>
            <a:picLocks noChangeAspect="1"/>
          </p:cNvPicPr>
          <p:nvPr/>
        </p:nvPicPr>
        <p:blipFill>
          <a:blip r:embed="rId2"/>
          <a:stretch>
            <a:fillRect/>
          </a:stretch>
        </p:blipFill>
        <p:spPr>
          <a:xfrm>
            <a:off x="6445478" y="2144479"/>
            <a:ext cx="5579745" cy="3561080"/>
          </a:xfrm>
          <a:prstGeom prst="rect">
            <a:avLst/>
          </a:prstGeom>
        </p:spPr>
      </p:pic>
      <p:sp>
        <p:nvSpPr>
          <p:cNvPr id="9" name="Rechteck 8">
            <a:extLst>
              <a:ext uri="{FF2B5EF4-FFF2-40B4-BE49-F238E27FC236}">
                <a16:creationId xmlns:a16="http://schemas.microsoft.com/office/drawing/2014/main" id="{E7D623DA-D6A1-B273-2B56-4545A9E7D432}"/>
              </a:ext>
            </a:extLst>
          </p:cNvPr>
          <p:cNvSpPr/>
          <p:nvPr/>
        </p:nvSpPr>
        <p:spPr>
          <a:xfrm>
            <a:off x="8497019" y="3507874"/>
            <a:ext cx="1138687" cy="48615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feld 9">
            <a:extLst>
              <a:ext uri="{FF2B5EF4-FFF2-40B4-BE49-F238E27FC236}">
                <a16:creationId xmlns:a16="http://schemas.microsoft.com/office/drawing/2014/main" id="{1AC9FEF9-E96E-7621-4B64-834E4B8FA618}"/>
              </a:ext>
            </a:extLst>
          </p:cNvPr>
          <p:cNvSpPr txBox="1"/>
          <p:nvPr/>
        </p:nvSpPr>
        <p:spPr>
          <a:xfrm>
            <a:off x="457200" y="2070340"/>
            <a:ext cx="5579745" cy="3416320"/>
          </a:xfrm>
          <a:prstGeom prst="rect">
            <a:avLst/>
          </a:prstGeom>
          <a:noFill/>
        </p:spPr>
        <p:txBody>
          <a:bodyPr wrap="square" rtlCol="0">
            <a:spAutoFit/>
          </a:bodyPr>
          <a:lstStyle/>
          <a:p>
            <a:pPr algn="just"/>
            <a:r>
              <a:rPr lang="de-DE" dirty="0"/>
              <a:t>Die Landing Zone ist die erste Schicht in dem Data Warehouse und hat den Zweck extrahierte Rohdaten für die weiteren Schichten des Data Warehouse bereitzustellen. Innerhalb dieser Architektur kann nicht auf die Landing Zone verzichtet werden, weil als Datenintegrationsansatz ein ELT-Prozess gewählt wurde. Als Datentransformationswerkzeug wurde </a:t>
            </a:r>
            <a:r>
              <a:rPr lang="de-DE" dirty="0" err="1"/>
              <a:t>dbt</a:t>
            </a:r>
            <a:r>
              <a:rPr lang="de-DE" dirty="0"/>
              <a:t> ausgewählt. </a:t>
            </a:r>
            <a:r>
              <a:rPr lang="de-DE" dirty="0" err="1"/>
              <a:t>Dbt</a:t>
            </a:r>
            <a:r>
              <a:rPr lang="de-DE" dirty="0"/>
              <a:t> führt Datentransformationen auf einer Datenbank mithilfe von SQL durch. Folglich müssen die Daten als erstes in einer Datenbank bereitgestellt werden, damit Datentransformationen mit </a:t>
            </a:r>
            <a:r>
              <a:rPr lang="de-DE" dirty="0" err="1"/>
              <a:t>dbt</a:t>
            </a:r>
            <a:r>
              <a:rPr lang="de-DE" dirty="0"/>
              <a:t> ausgeführt werden können. </a:t>
            </a:r>
            <a:endParaRPr lang="en-GB" dirty="0"/>
          </a:p>
        </p:txBody>
      </p:sp>
    </p:spTree>
    <p:extLst>
      <p:ext uri="{BB962C8B-B14F-4D97-AF65-F5344CB8AC3E}">
        <p14:creationId xmlns:p14="http://schemas.microsoft.com/office/powerpoint/2010/main" val="1742334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Lernziele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1" name="Grafik 10" descr="Kontrollkästchen aktiviert mit einfarbiger Füllung">
            <a:extLst>
              <a:ext uri="{FF2B5EF4-FFF2-40B4-BE49-F238E27FC236}">
                <a16:creationId xmlns:a16="http://schemas.microsoft.com/office/drawing/2014/main" id="{60BDD10F-9D3A-F0C1-4271-D1ECC2C8DF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1748415"/>
            <a:ext cx="914400" cy="914400"/>
          </a:xfrm>
          <a:prstGeom prst="rect">
            <a:avLst/>
          </a:prstGeom>
        </p:spPr>
      </p:pic>
      <p:pic>
        <p:nvPicPr>
          <p:cNvPr id="12" name="Grafik 11" descr="Kontrollkästchen aktiviert mit einfarbiger Füllung">
            <a:extLst>
              <a:ext uri="{FF2B5EF4-FFF2-40B4-BE49-F238E27FC236}">
                <a16:creationId xmlns:a16="http://schemas.microsoft.com/office/drawing/2014/main" id="{E5D44A89-A79B-233B-3FB5-52D7977346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2774675"/>
            <a:ext cx="914400" cy="914400"/>
          </a:xfrm>
          <a:prstGeom prst="rect">
            <a:avLst/>
          </a:prstGeom>
        </p:spPr>
      </p:pic>
      <p:sp>
        <p:nvSpPr>
          <p:cNvPr id="14" name="Textfeld 13">
            <a:extLst>
              <a:ext uri="{FF2B5EF4-FFF2-40B4-BE49-F238E27FC236}">
                <a16:creationId xmlns:a16="http://schemas.microsoft.com/office/drawing/2014/main" id="{61C5BF67-9311-46B5-3EC1-E86853F9F186}"/>
              </a:ext>
            </a:extLst>
          </p:cNvPr>
          <p:cNvSpPr txBox="1"/>
          <p:nvPr/>
        </p:nvSpPr>
        <p:spPr>
          <a:xfrm>
            <a:off x="1602509" y="1944005"/>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Zweck der Landing Zone verstehen. </a:t>
            </a:r>
            <a:endParaRPr lang="en-GB" sz="2800" dirty="0">
              <a:latin typeface="Arial" panose="020B0604020202020204" pitchFamily="34" charset="0"/>
              <a:cs typeface="Arial" panose="020B0604020202020204" pitchFamily="34" charset="0"/>
            </a:endParaRPr>
          </a:p>
        </p:txBody>
      </p:sp>
      <p:pic>
        <p:nvPicPr>
          <p:cNvPr id="23" name="Grafik 22" descr="Kontrollkästchen aktiviert mit einfarbiger Füllung">
            <a:extLst>
              <a:ext uri="{FF2B5EF4-FFF2-40B4-BE49-F238E27FC236}">
                <a16:creationId xmlns:a16="http://schemas.microsoft.com/office/drawing/2014/main" id="{A0A0C9C2-1487-C3F9-46D3-E2B2B129AB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3771173"/>
            <a:ext cx="914400" cy="914400"/>
          </a:xfrm>
          <a:prstGeom prst="rect">
            <a:avLst/>
          </a:prstGeom>
        </p:spPr>
      </p:pic>
      <p:sp>
        <p:nvSpPr>
          <p:cNvPr id="24" name="Textfeld 23">
            <a:extLst>
              <a:ext uri="{FF2B5EF4-FFF2-40B4-BE49-F238E27FC236}">
                <a16:creationId xmlns:a16="http://schemas.microsoft.com/office/drawing/2014/main" id="{DF5946A1-EBDD-025A-2F36-28A525A9DEF5}"/>
              </a:ext>
            </a:extLst>
          </p:cNvPr>
          <p:cNvSpPr txBox="1"/>
          <p:nvPr/>
        </p:nvSpPr>
        <p:spPr>
          <a:xfrm>
            <a:off x="1602509" y="2734968"/>
            <a:ext cx="9638146" cy="954107"/>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Erstellung, Einrichtung und Implementierung einer Azure Data Factory Pipeline zur Beladung der Landing Zone.</a:t>
            </a:r>
            <a:endParaRPr lang="en-GB" sz="2800" dirty="0">
              <a:latin typeface="Arial" panose="020B0604020202020204" pitchFamily="34" charset="0"/>
              <a:cs typeface="Arial" panose="020B0604020202020204" pitchFamily="34" charset="0"/>
            </a:endParaRPr>
          </a:p>
        </p:txBody>
      </p:sp>
      <p:sp>
        <p:nvSpPr>
          <p:cNvPr id="3" name="Textfeld 2">
            <a:extLst>
              <a:ext uri="{FF2B5EF4-FFF2-40B4-BE49-F238E27FC236}">
                <a16:creationId xmlns:a16="http://schemas.microsoft.com/office/drawing/2014/main" id="{ED58A1EA-C8AE-BE2C-5405-A264F8DAD12E}"/>
              </a:ext>
            </a:extLst>
          </p:cNvPr>
          <p:cNvSpPr txBox="1"/>
          <p:nvPr/>
        </p:nvSpPr>
        <p:spPr>
          <a:xfrm>
            <a:off x="1602509" y="3950981"/>
            <a:ext cx="9638146"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Den Ablauf der Pipeline verstehen</a:t>
            </a: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997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4.1 Erstellen eines weiteren Azure Blob Containers</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715534DD-1D36-212C-743A-24A6615E7B07}"/>
              </a:ext>
            </a:extLst>
          </p:cNvPr>
          <p:cNvSpPr txBox="1"/>
          <p:nvPr/>
        </p:nvSpPr>
        <p:spPr>
          <a:xfrm>
            <a:off x="224287" y="1777041"/>
            <a:ext cx="5798444" cy="3139321"/>
          </a:xfrm>
          <a:prstGeom prst="rect">
            <a:avLst/>
          </a:prstGeom>
          <a:noFill/>
        </p:spPr>
        <p:txBody>
          <a:bodyPr wrap="square" rtlCol="0">
            <a:spAutoFit/>
          </a:bodyPr>
          <a:lstStyle/>
          <a:p>
            <a:pPr algn="just"/>
            <a:r>
              <a:rPr lang="de-DE" dirty="0"/>
              <a:t>In Übung 1 haben Sie bereits ein Azure Blob Speicherkonto erstellt und den Container </a:t>
            </a:r>
            <a:r>
              <a:rPr lang="de-DE" dirty="0" err="1"/>
              <a:t>incrementalload</a:t>
            </a:r>
            <a:r>
              <a:rPr lang="de-DE" dirty="0"/>
              <a:t> hinzugefügt. In dieser Unteraufgabe sollen Sie dieses Speicherkonto um einen weiteren Container ergänzen und einige CSV-Dateien dort einfügen. Befolgen Sie dafür die folgenden Schritte: </a:t>
            </a:r>
          </a:p>
          <a:p>
            <a:pPr marL="800100" lvl="1" indent="-342900" algn="just">
              <a:buFont typeface="+mj-lt"/>
              <a:buAutoNum type="arabicPeriod"/>
            </a:pPr>
            <a:r>
              <a:rPr lang="de-DE" dirty="0"/>
              <a:t>Melden Sie sich unter </a:t>
            </a:r>
            <a:r>
              <a:rPr lang="de-DE" dirty="0">
                <a:hlinkClick r:id="rId2"/>
              </a:rPr>
              <a:t>https://portal.azure.com/</a:t>
            </a:r>
            <a:r>
              <a:rPr lang="de-DE" dirty="0"/>
              <a:t> mit ihren Zugangsdaten an. </a:t>
            </a:r>
          </a:p>
          <a:p>
            <a:pPr marL="800100" lvl="1" indent="-342900" algn="just">
              <a:buFont typeface="+mj-lt"/>
              <a:buAutoNum type="arabicPeriod"/>
            </a:pPr>
            <a:r>
              <a:rPr lang="de-DE" dirty="0"/>
              <a:t>Geben Sie in die Suchzeile Speicherkonten aus und klicken Sie auf das markierte Symbol.</a:t>
            </a:r>
          </a:p>
          <a:p>
            <a:pPr marL="800100" lvl="1" indent="-342900" algn="just">
              <a:buFont typeface="+mj-lt"/>
              <a:buAutoNum type="arabicPeriod"/>
            </a:pPr>
            <a:r>
              <a:rPr lang="de-DE" dirty="0"/>
              <a:t>Wählen Sie ihr Speicherkonto (</a:t>
            </a:r>
            <a:r>
              <a:rPr lang="de-DE" b="1" dirty="0" err="1"/>
              <a:t>dwhxx</a:t>
            </a:r>
            <a:r>
              <a:rPr lang="de-DE" dirty="0"/>
              <a:t>) aus. </a:t>
            </a:r>
            <a:endParaRPr lang="en-GB" dirty="0"/>
          </a:p>
        </p:txBody>
      </p:sp>
      <p:pic>
        <p:nvPicPr>
          <p:cNvPr id="10" name="Grafik 9">
            <a:extLst>
              <a:ext uri="{FF2B5EF4-FFF2-40B4-BE49-F238E27FC236}">
                <a16:creationId xmlns:a16="http://schemas.microsoft.com/office/drawing/2014/main" id="{AF33F1B8-F822-BD38-4655-0AAFECF2E3C2}"/>
              </a:ext>
            </a:extLst>
          </p:cNvPr>
          <p:cNvPicPr>
            <a:picLocks noChangeAspect="1"/>
          </p:cNvPicPr>
          <p:nvPr/>
        </p:nvPicPr>
        <p:blipFill>
          <a:blip r:embed="rId3"/>
          <a:stretch>
            <a:fillRect/>
          </a:stretch>
        </p:blipFill>
        <p:spPr>
          <a:xfrm>
            <a:off x="8378008" y="2029279"/>
            <a:ext cx="1819529" cy="1895740"/>
          </a:xfrm>
          <a:prstGeom prst="rect">
            <a:avLst/>
          </a:prstGeom>
        </p:spPr>
      </p:pic>
      <p:pic>
        <p:nvPicPr>
          <p:cNvPr id="12" name="Grafik 11">
            <a:extLst>
              <a:ext uri="{FF2B5EF4-FFF2-40B4-BE49-F238E27FC236}">
                <a16:creationId xmlns:a16="http://schemas.microsoft.com/office/drawing/2014/main" id="{04ACC61A-C72A-C1E5-417D-ADD0E7E5E6DC}"/>
              </a:ext>
            </a:extLst>
          </p:cNvPr>
          <p:cNvPicPr>
            <a:picLocks noChangeAspect="1"/>
          </p:cNvPicPr>
          <p:nvPr/>
        </p:nvPicPr>
        <p:blipFill>
          <a:blip r:embed="rId4"/>
          <a:stretch>
            <a:fillRect/>
          </a:stretch>
        </p:blipFill>
        <p:spPr>
          <a:xfrm>
            <a:off x="8463745" y="4292271"/>
            <a:ext cx="1733792" cy="1171739"/>
          </a:xfrm>
          <a:prstGeom prst="rect">
            <a:avLst/>
          </a:prstGeom>
        </p:spPr>
      </p:pic>
      <p:sp>
        <p:nvSpPr>
          <p:cNvPr id="13" name="Rechteck 12">
            <a:extLst>
              <a:ext uri="{FF2B5EF4-FFF2-40B4-BE49-F238E27FC236}">
                <a16:creationId xmlns:a16="http://schemas.microsoft.com/office/drawing/2014/main" id="{82D5B407-8E4F-4C7A-DEF9-15D7DB566E76}"/>
              </a:ext>
            </a:extLst>
          </p:cNvPr>
          <p:cNvSpPr/>
          <p:nvPr/>
        </p:nvSpPr>
        <p:spPr>
          <a:xfrm>
            <a:off x="10330851" y="2854214"/>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a:t>
            </a:r>
            <a:endParaRPr lang="en-GB" b="1" dirty="0">
              <a:solidFill>
                <a:schemeClr val="tx1"/>
              </a:solidFill>
            </a:endParaRPr>
          </a:p>
        </p:txBody>
      </p:sp>
      <p:sp>
        <p:nvSpPr>
          <p:cNvPr id="14" name="Rechteck 13">
            <a:extLst>
              <a:ext uri="{FF2B5EF4-FFF2-40B4-BE49-F238E27FC236}">
                <a16:creationId xmlns:a16="http://schemas.microsoft.com/office/drawing/2014/main" id="{11106562-35C8-F671-AEC4-3C0C0680D8C9}"/>
              </a:ext>
            </a:extLst>
          </p:cNvPr>
          <p:cNvSpPr/>
          <p:nvPr/>
        </p:nvSpPr>
        <p:spPr>
          <a:xfrm>
            <a:off x="10330851" y="4394441"/>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3</a:t>
            </a:r>
            <a:endParaRPr lang="en-GB" b="1" dirty="0">
              <a:solidFill>
                <a:schemeClr val="tx1"/>
              </a:solidFill>
            </a:endParaRPr>
          </a:p>
        </p:txBody>
      </p:sp>
      <p:sp>
        <p:nvSpPr>
          <p:cNvPr id="15" name="Rechteck 14">
            <a:extLst>
              <a:ext uri="{FF2B5EF4-FFF2-40B4-BE49-F238E27FC236}">
                <a16:creationId xmlns:a16="http://schemas.microsoft.com/office/drawing/2014/main" id="{20FBD2A2-FC23-C8F8-82C8-7DB14292F2E3}"/>
              </a:ext>
            </a:extLst>
          </p:cNvPr>
          <p:cNvSpPr/>
          <p:nvPr/>
        </p:nvSpPr>
        <p:spPr>
          <a:xfrm>
            <a:off x="8497019" y="3507874"/>
            <a:ext cx="1268083" cy="48615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a:extLst>
              <a:ext uri="{FF2B5EF4-FFF2-40B4-BE49-F238E27FC236}">
                <a16:creationId xmlns:a16="http://schemas.microsoft.com/office/drawing/2014/main" id="{7587CE6B-8B6E-D9F7-87E6-9965703161F4}"/>
              </a:ext>
            </a:extLst>
          </p:cNvPr>
          <p:cNvSpPr/>
          <p:nvPr/>
        </p:nvSpPr>
        <p:spPr>
          <a:xfrm>
            <a:off x="8497019" y="5141343"/>
            <a:ext cx="1138687" cy="2622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hteck 8">
            <a:extLst>
              <a:ext uri="{FF2B5EF4-FFF2-40B4-BE49-F238E27FC236}">
                <a16:creationId xmlns:a16="http://schemas.microsoft.com/office/drawing/2014/main" id="{94C35F1F-C16E-06BD-C073-466BCAF4CB05}"/>
              </a:ext>
            </a:extLst>
          </p:cNvPr>
          <p:cNvSpPr/>
          <p:nvPr/>
        </p:nvSpPr>
        <p:spPr>
          <a:xfrm>
            <a:off x="8378008" y="1924298"/>
            <a:ext cx="1268083" cy="48615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22797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4.1 Erstellen eines weiteren Azure Blob Containers</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2 - Laden der Landing Zone</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6822C3A0-A87A-172E-1CAB-444D31B8BAE6}"/>
              </a:ext>
            </a:extLst>
          </p:cNvPr>
          <p:cNvSpPr txBox="1"/>
          <p:nvPr/>
        </p:nvSpPr>
        <p:spPr>
          <a:xfrm>
            <a:off x="562155" y="2001328"/>
            <a:ext cx="4579188" cy="2308324"/>
          </a:xfrm>
          <a:prstGeom prst="rect">
            <a:avLst/>
          </a:prstGeom>
          <a:noFill/>
        </p:spPr>
        <p:txBody>
          <a:bodyPr wrap="square" rtlCol="0">
            <a:spAutoFit/>
          </a:bodyPr>
          <a:lstStyle/>
          <a:p>
            <a:pPr marL="342900" indent="-342900">
              <a:buFont typeface="+mj-lt"/>
              <a:buAutoNum type="arabicPeriod" startAt="4"/>
            </a:pPr>
            <a:r>
              <a:rPr lang="de-DE" dirty="0"/>
              <a:t>Klicken Sie unter D</a:t>
            </a:r>
            <a:r>
              <a:rPr lang="de-DE" b="1" dirty="0"/>
              <a:t>atenspeicher</a:t>
            </a:r>
            <a:r>
              <a:rPr lang="de-DE" dirty="0"/>
              <a:t> auf </a:t>
            </a:r>
            <a:r>
              <a:rPr lang="de-DE" b="1" dirty="0"/>
              <a:t>Container</a:t>
            </a:r>
            <a:r>
              <a:rPr lang="de-DE" dirty="0"/>
              <a:t> und anschließend auf das </a:t>
            </a:r>
            <a:r>
              <a:rPr lang="de-DE" b="1" dirty="0"/>
              <a:t>+ Container</a:t>
            </a:r>
            <a:r>
              <a:rPr lang="de-DE" dirty="0"/>
              <a:t>.</a:t>
            </a:r>
          </a:p>
          <a:p>
            <a:pPr marL="342900" indent="-342900">
              <a:buFont typeface="+mj-lt"/>
              <a:buAutoNum type="arabicPeriod" startAt="4"/>
            </a:pPr>
            <a:r>
              <a:rPr lang="de-DE" dirty="0"/>
              <a:t>Benennen Sie den Container </a:t>
            </a:r>
            <a:r>
              <a:rPr lang="de-DE" b="1" dirty="0" err="1"/>
              <a:t>chinookdb</a:t>
            </a:r>
            <a:r>
              <a:rPr lang="de-DE" dirty="0"/>
              <a:t> ,stellen Sie eine </a:t>
            </a:r>
            <a:r>
              <a:rPr lang="de-DE" b="1" dirty="0"/>
              <a:t>private</a:t>
            </a:r>
            <a:r>
              <a:rPr lang="de-DE" dirty="0"/>
              <a:t> Zugriffsebene ein und drücken Sie auf </a:t>
            </a:r>
            <a:r>
              <a:rPr lang="de-DE" b="1" dirty="0"/>
              <a:t>Erstellen</a:t>
            </a:r>
            <a:r>
              <a:rPr lang="de-DE" dirty="0"/>
              <a:t>. </a:t>
            </a:r>
          </a:p>
          <a:p>
            <a:pPr marL="342900" indent="-342900">
              <a:buFont typeface="+mj-lt"/>
              <a:buAutoNum type="arabicPeriod" startAt="4"/>
            </a:pPr>
            <a:endParaRPr lang="en-GB" dirty="0"/>
          </a:p>
        </p:txBody>
      </p:sp>
      <p:pic>
        <p:nvPicPr>
          <p:cNvPr id="10" name="Grafik 9">
            <a:extLst>
              <a:ext uri="{FF2B5EF4-FFF2-40B4-BE49-F238E27FC236}">
                <a16:creationId xmlns:a16="http://schemas.microsoft.com/office/drawing/2014/main" id="{8E6B2381-6E3F-1A89-392D-BCAE8B3B4EED}"/>
              </a:ext>
            </a:extLst>
          </p:cNvPr>
          <p:cNvPicPr>
            <a:picLocks noChangeAspect="1"/>
          </p:cNvPicPr>
          <p:nvPr/>
        </p:nvPicPr>
        <p:blipFill>
          <a:blip r:embed="rId2"/>
          <a:stretch>
            <a:fillRect/>
          </a:stretch>
        </p:blipFill>
        <p:spPr>
          <a:xfrm>
            <a:off x="7658926" y="1649439"/>
            <a:ext cx="3620005" cy="1771897"/>
          </a:xfrm>
          <a:prstGeom prst="rect">
            <a:avLst/>
          </a:prstGeom>
        </p:spPr>
      </p:pic>
      <p:pic>
        <p:nvPicPr>
          <p:cNvPr id="12" name="Grafik 11">
            <a:extLst>
              <a:ext uri="{FF2B5EF4-FFF2-40B4-BE49-F238E27FC236}">
                <a16:creationId xmlns:a16="http://schemas.microsoft.com/office/drawing/2014/main" id="{0D3C5739-5414-2B86-A9A9-759761FCBD40}"/>
              </a:ext>
            </a:extLst>
          </p:cNvPr>
          <p:cNvPicPr>
            <a:picLocks noChangeAspect="1"/>
          </p:cNvPicPr>
          <p:nvPr/>
        </p:nvPicPr>
        <p:blipFill>
          <a:blip r:embed="rId3"/>
          <a:stretch>
            <a:fillRect/>
          </a:stretch>
        </p:blipFill>
        <p:spPr>
          <a:xfrm>
            <a:off x="7658926" y="3757670"/>
            <a:ext cx="2686425" cy="1781424"/>
          </a:xfrm>
          <a:prstGeom prst="rect">
            <a:avLst/>
          </a:prstGeom>
        </p:spPr>
      </p:pic>
      <p:sp>
        <p:nvSpPr>
          <p:cNvPr id="13" name="Rechteck 12">
            <a:extLst>
              <a:ext uri="{FF2B5EF4-FFF2-40B4-BE49-F238E27FC236}">
                <a16:creationId xmlns:a16="http://schemas.microsoft.com/office/drawing/2014/main" id="{940FEE63-0CE6-55CE-A16A-E4096B17836D}"/>
              </a:ext>
            </a:extLst>
          </p:cNvPr>
          <p:cNvSpPr/>
          <p:nvPr/>
        </p:nvSpPr>
        <p:spPr>
          <a:xfrm>
            <a:off x="11353800" y="2663002"/>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4</a:t>
            </a:r>
            <a:endParaRPr lang="en-GB" b="1" dirty="0">
              <a:solidFill>
                <a:schemeClr val="tx1"/>
              </a:solidFill>
            </a:endParaRPr>
          </a:p>
        </p:txBody>
      </p:sp>
      <p:sp>
        <p:nvSpPr>
          <p:cNvPr id="14" name="Rechteck 13">
            <a:extLst>
              <a:ext uri="{FF2B5EF4-FFF2-40B4-BE49-F238E27FC236}">
                <a16:creationId xmlns:a16="http://schemas.microsoft.com/office/drawing/2014/main" id="{E8212532-7774-7208-B153-85D7AC167169}"/>
              </a:ext>
            </a:extLst>
          </p:cNvPr>
          <p:cNvSpPr/>
          <p:nvPr/>
        </p:nvSpPr>
        <p:spPr>
          <a:xfrm>
            <a:off x="11353800" y="4325920"/>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5</a:t>
            </a:r>
            <a:endParaRPr lang="en-GB" b="1" dirty="0">
              <a:solidFill>
                <a:schemeClr val="tx1"/>
              </a:solidFill>
            </a:endParaRPr>
          </a:p>
        </p:txBody>
      </p:sp>
      <p:sp>
        <p:nvSpPr>
          <p:cNvPr id="9" name="Rechteck 8">
            <a:extLst>
              <a:ext uri="{FF2B5EF4-FFF2-40B4-BE49-F238E27FC236}">
                <a16:creationId xmlns:a16="http://schemas.microsoft.com/office/drawing/2014/main" id="{E155100F-82F1-62B2-260D-E60F7FCD9060}"/>
              </a:ext>
            </a:extLst>
          </p:cNvPr>
          <p:cNvSpPr/>
          <p:nvPr/>
        </p:nvSpPr>
        <p:spPr>
          <a:xfrm>
            <a:off x="7658926" y="2950509"/>
            <a:ext cx="1268083" cy="48615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hteck 10">
            <a:extLst>
              <a:ext uri="{FF2B5EF4-FFF2-40B4-BE49-F238E27FC236}">
                <a16:creationId xmlns:a16="http://schemas.microsoft.com/office/drawing/2014/main" id="{1A1DB42E-261D-2C6F-0F14-D6313599928E}"/>
              </a:ext>
            </a:extLst>
          </p:cNvPr>
          <p:cNvSpPr/>
          <p:nvPr/>
        </p:nvSpPr>
        <p:spPr>
          <a:xfrm>
            <a:off x="10275498" y="2231015"/>
            <a:ext cx="1268083" cy="41665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hteck 14">
            <a:extLst>
              <a:ext uri="{FF2B5EF4-FFF2-40B4-BE49-F238E27FC236}">
                <a16:creationId xmlns:a16="http://schemas.microsoft.com/office/drawing/2014/main" id="{7B8E9909-6DD2-DC5C-5715-159DD441CCD6}"/>
              </a:ext>
            </a:extLst>
          </p:cNvPr>
          <p:cNvSpPr/>
          <p:nvPr/>
        </p:nvSpPr>
        <p:spPr>
          <a:xfrm>
            <a:off x="7658925" y="3919817"/>
            <a:ext cx="1268083" cy="48615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9546494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2042</Words>
  <Application>Microsoft Office PowerPoint</Application>
  <PresentationFormat>Breitbild</PresentationFormat>
  <Paragraphs>246</Paragraphs>
  <Slides>32</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32</vt:i4>
      </vt:variant>
    </vt:vector>
  </HeadingPairs>
  <TitlesOfParts>
    <vt:vector size="35" baseType="lpstr">
      <vt:lpstr>Arial</vt:lpstr>
      <vt:lpstr>Calibri</vt:lpstr>
      <vt:lpstr>Office</vt:lpstr>
      <vt:lpstr>Übung 2 – Laden der Landing Zone</vt:lpstr>
      <vt:lpstr>Agenda</vt:lpstr>
      <vt:lpstr>1 Aufgabenstellung</vt:lpstr>
      <vt:lpstr>1 Aufgabenstellung</vt:lpstr>
      <vt:lpstr>2 Lernziele</vt:lpstr>
      <vt:lpstr>3 Zweck der Landing Zone </vt:lpstr>
      <vt:lpstr>Lernziele</vt:lpstr>
      <vt:lpstr>4.1 Erstellen eines weiteren Azure Blob Containers</vt:lpstr>
      <vt:lpstr>4.1 Erstellen eines weiteren Azure Blob Containers</vt:lpstr>
      <vt:lpstr>4.1 Erstellen eines weiteren Azure Blob Containers</vt:lpstr>
      <vt:lpstr>4.1 Erstellen eines weiteren Azure Blob Containers</vt:lpstr>
      <vt:lpstr>4.2 Erstellung und Einrichtung einer Azure Data Factory Pipeline </vt:lpstr>
      <vt:lpstr>4.2 Erstellung und Einrichtung einer Azure Data Factory Pipeline </vt:lpstr>
      <vt:lpstr>4.2 Erstellung und Einrichtung einer Azure Data Factory Pipeline </vt:lpstr>
      <vt:lpstr>4.2 Erstellung und Einrichtung einer Azure Data Factory Pipeline </vt:lpstr>
      <vt:lpstr>4.2 Erstellung und Einrichtung einer Azure Data Factory Pipeline </vt:lpstr>
      <vt:lpstr>4.2 Erstellung und Einrichtung einer Azure Data Factory Pipeline </vt:lpstr>
      <vt:lpstr>4.2 Erstellung und Einrichtung einer Azure Data Factory Pipeline </vt:lpstr>
      <vt:lpstr>4.2 Erstellung und Einrichtung einer Azure Data Factory Pipeline </vt:lpstr>
      <vt:lpstr>4.2 Erstellung und Einrichtung einer Azure Data Factory Pipeline </vt:lpstr>
      <vt:lpstr>4.2 Erstellung und Einrichtung einer Azure Data Factory Pipeline </vt:lpstr>
      <vt:lpstr>4.2 Erstellung und Einrichtung einer Azure Data Factory Pipeline </vt:lpstr>
      <vt:lpstr>4.2 Erstellung und Einrichtung einer Azure Data Factory Pipeline </vt:lpstr>
      <vt:lpstr>4.2 Erstellung und Einrichtung einer Azure Data Factory Pipeline </vt:lpstr>
      <vt:lpstr>4.2 Erstellung und Einrichtung einer Azure Data Factory Pipeline </vt:lpstr>
      <vt:lpstr>4.2 Erstellung und Einrichtung einer Azure Data Factory Pipeline </vt:lpstr>
      <vt:lpstr>Lernziele</vt:lpstr>
      <vt:lpstr>Fragen</vt:lpstr>
      <vt:lpstr>Fragen</vt:lpstr>
      <vt:lpstr>Fragen</vt:lpstr>
      <vt:lpstr>Lernziele</vt:lpstr>
      <vt:lpstr>Ergebnis in GitHub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Übung 2 – Laden der Landing Zone</dc:title>
  <dc:creator>Marc Sutjipto</dc:creator>
  <cp:lastModifiedBy>Marc Sutjipto</cp:lastModifiedBy>
  <cp:revision>2</cp:revision>
  <dcterms:created xsi:type="dcterms:W3CDTF">2023-08-02T13:44:45Z</dcterms:created>
  <dcterms:modified xsi:type="dcterms:W3CDTF">2023-08-16T22:05:27Z</dcterms:modified>
</cp:coreProperties>
</file>