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294" r:id="rId4"/>
    <p:sldId id="296" r:id="rId5"/>
    <p:sldId id="297" r:id="rId6"/>
    <p:sldId id="316"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26" r:id="rId25"/>
    <p:sldId id="327" r:id="rId26"/>
    <p:sldId id="315" r:id="rId27"/>
    <p:sldId id="317" r:id="rId28"/>
    <p:sldId id="318" r:id="rId29"/>
    <p:sldId id="319" r:id="rId30"/>
    <p:sldId id="320" r:id="rId31"/>
    <p:sldId id="321" r:id="rId32"/>
    <p:sldId id="322" r:id="rId33"/>
    <p:sldId id="323" r:id="rId34"/>
    <p:sldId id="325" r:id="rId35"/>
    <p:sldId id="32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4" d="100"/>
          <a:sy n="114" d="100"/>
        </p:scale>
        <p:origin x="43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0DA7A-3BE4-44E7-A5D0-08D4A8F810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D67F76-A395-4666-8446-FB8F1DD9E1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2EB15A-E5D6-4750-B756-5E647ABA7687}"/>
              </a:ext>
            </a:extLst>
          </p:cNvPr>
          <p:cNvSpPr>
            <a:spLocks noGrp="1"/>
          </p:cNvSpPr>
          <p:nvPr>
            <p:ph type="dt" sz="half" idx="10"/>
          </p:nvPr>
        </p:nvSpPr>
        <p:spPr/>
        <p:txBody>
          <a:bodyPr/>
          <a:lstStyle/>
          <a:p>
            <a:fld id="{7051AF28-5745-4B35-9E1E-4836BFACC837}" type="datetimeFigureOut">
              <a:rPr lang="en-US" smtClean="0"/>
              <a:t>10/26/2020</a:t>
            </a:fld>
            <a:endParaRPr lang="en-US"/>
          </a:p>
        </p:txBody>
      </p:sp>
      <p:sp>
        <p:nvSpPr>
          <p:cNvPr id="5" name="Footer Placeholder 4">
            <a:extLst>
              <a:ext uri="{FF2B5EF4-FFF2-40B4-BE49-F238E27FC236}">
                <a16:creationId xmlns:a16="http://schemas.microsoft.com/office/drawing/2014/main" id="{08E8A6DE-DC73-468B-97E6-DDB7A965F8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A3E108-20B8-4AC4-8D22-92D96B99B7BB}"/>
              </a:ext>
            </a:extLst>
          </p:cNvPr>
          <p:cNvSpPr>
            <a:spLocks noGrp="1"/>
          </p:cNvSpPr>
          <p:nvPr>
            <p:ph type="sldNum" sz="quarter" idx="12"/>
          </p:nvPr>
        </p:nvSpPr>
        <p:spPr/>
        <p:txBody>
          <a:bodyPr/>
          <a:lstStyle/>
          <a:p>
            <a:fld id="{381AC73C-C964-46F9-9F4E-7446EFF79FDE}" type="slidenum">
              <a:rPr lang="en-US" smtClean="0"/>
              <a:t>‹#›</a:t>
            </a:fld>
            <a:endParaRPr lang="en-US"/>
          </a:p>
        </p:txBody>
      </p:sp>
    </p:spTree>
    <p:extLst>
      <p:ext uri="{BB962C8B-B14F-4D97-AF65-F5344CB8AC3E}">
        <p14:creationId xmlns:p14="http://schemas.microsoft.com/office/powerpoint/2010/main" val="915101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EACD5-9F63-483C-94A4-CCA86D3618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13FCEE-5224-44FB-905D-2363F257C3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39B525-1639-4923-8177-5528B490EBB3}"/>
              </a:ext>
            </a:extLst>
          </p:cNvPr>
          <p:cNvSpPr>
            <a:spLocks noGrp="1"/>
          </p:cNvSpPr>
          <p:nvPr>
            <p:ph type="dt" sz="half" idx="10"/>
          </p:nvPr>
        </p:nvSpPr>
        <p:spPr/>
        <p:txBody>
          <a:bodyPr/>
          <a:lstStyle/>
          <a:p>
            <a:fld id="{7051AF28-5745-4B35-9E1E-4836BFACC837}" type="datetimeFigureOut">
              <a:rPr lang="en-US" smtClean="0"/>
              <a:t>10/26/2020</a:t>
            </a:fld>
            <a:endParaRPr lang="en-US"/>
          </a:p>
        </p:txBody>
      </p:sp>
      <p:sp>
        <p:nvSpPr>
          <p:cNvPr id="5" name="Footer Placeholder 4">
            <a:extLst>
              <a:ext uri="{FF2B5EF4-FFF2-40B4-BE49-F238E27FC236}">
                <a16:creationId xmlns:a16="http://schemas.microsoft.com/office/drawing/2014/main" id="{C4F556E7-F92B-4B93-96DD-E7E8CAD7CB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23B293-8C03-4B75-94CE-EB4154F4309A}"/>
              </a:ext>
            </a:extLst>
          </p:cNvPr>
          <p:cNvSpPr>
            <a:spLocks noGrp="1"/>
          </p:cNvSpPr>
          <p:nvPr>
            <p:ph type="sldNum" sz="quarter" idx="12"/>
          </p:nvPr>
        </p:nvSpPr>
        <p:spPr/>
        <p:txBody>
          <a:bodyPr/>
          <a:lstStyle/>
          <a:p>
            <a:fld id="{381AC73C-C964-46F9-9F4E-7446EFF79FDE}" type="slidenum">
              <a:rPr lang="en-US" smtClean="0"/>
              <a:t>‹#›</a:t>
            </a:fld>
            <a:endParaRPr lang="en-US"/>
          </a:p>
        </p:txBody>
      </p:sp>
    </p:spTree>
    <p:extLst>
      <p:ext uri="{BB962C8B-B14F-4D97-AF65-F5344CB8AC3E}">
        <p14:creationId xmlns:p14="http://schemas.microsoft.com/office/powerpoint/2010/main" val="3420241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3BBA9C-4E89-4E36-8475-119D122A73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971EE7-AEBE-4EAA-8DAD-C49A5E7062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4A2D16-4B01-4F88-8F85-7372483CDBF2}"/>
              </a:ext>
            </a:extLst>
          </p:cNvPr>
          <p:cNvSpPr>
            <a:spLocks noGrp="1"/>
          </p:cNvSpPr>
          <p:nvPr>
            <p:ph type="dt" sz="half" idx="10"/>
          </p:nvPr>
        </p:nvSpPr>
        <p:spPr/>
        <p:txBody>
          <a:bodyPr/>
          <a:lstStyle/>
          <a:p>
            <a:fld id="{7051AF28-5745-4B35-9E1E-4836BFACC837}" type="datetimeFigureOut">
              <a:rPr lang="en-US" smtClean="0"/>
              <a:t>10/26/2020</a:t>
            </a:fld>
            <a:endParaRPr lang="en-US"/>
          </a:p>
        </p:txBody>
      </p:sp>
      <p:sp>
        <p:nvSpPr>
          <p:cNvPr id="5" name="Footer Placeholder 4">
            <a:extLst>
              <a:ext uri="{FF2B5EF4-FFF2-40B4-BE49-F238E27FC236}">
                <a16:creationId xmlns:a16="http://schemas.microsoft.com/office/drawing/2014/main" id="{AF7FA419-D4EA-4E81-A9D7-045C928AC4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4ACEB-45C7-49A4-BAC9-5C38B3F1523F}"/>
              </a:ext>
            </a:extLst>
          </p:cNvPr>
          <p:cNvSpPr>
            <a:spLocks noGrp="1"/>
          </p:cNvSpPr>
          <p:nvPr>
            <p:ph type="sldNum" sz="quarter" idx="12"/>
          </p:nvPr>
        </p:nvSpPr>
        <p:spPr/>
        <p:txBody>
          <a:bodyPr/>
          <a:lstStyle/>
          <a:p>
            <a:fld id="{381AC73C-C964-46F9-9F4E-7446EFF79FDE}" type="slidenum">
              <a:rPr lang="en-US" smtClean="0"/>
              <a:t>‹#›</a:t>
            </a:fld>
            <a:endParaRPr lang="en-US"/>
          </a:p>
        </p:txBody>
      </p:sp>
    </p:spTree>
    <p:extLst>
      <p:ext uri="{BB962C8B-B14F-4D97-AF65-F5344CB8AC3E}">
        <p14:creationId xmlns:p14="http://schemas.microsoft.com/office/powerpoint/2010/main" val="2140741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D6922-A90D-446D-82B1-2A77400728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621569-99AA-4C7F-965E-DFE10C46DC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C24233-6CB6-4B42-91C9-B8F322F9122D}"/>
              </a:ext>
            </a:extLst>
          </p:cNvPr>
          <p:cNvSpPr>
            <a:spLocks noGrp="1"/>
          </p:cNvSpPr>
          <p:nvPr>
            <p:ph type="dt" sz="half" idx="10"/>
          </p:nvPr>
        </p:nvSpPr>
        <p:spPr/>
        <p:txBody>
          <a:bodyPr/>
          <a:lstStyle/>
          <a:p>
            <a:fld id="{7051AF28-5745-4B35-9E1E-4836BFACC837}" type="datetimeFigureOut">
              <a:rPr lang="en-US" smtClean="0"/>
              <a:t>10/26/2020</a:t>
            </a:fld>
            <a:endParaRPr lang="en-US"/>
          </a:p>
        </p:txBody>
      </p:sp>
      <p:sp>
        <p:nvSpPr>
          <p:cNvPr id="5" name="Footer Placeholder 4">
            <a:extLst>
              <a:ext uri="{FF2B5EF4-FFF2-40B4-BE49-F238E27FC236}">
                <a16:creationId xmlns:a16="http://schemas.microsoft.com/office/drawing/2014/main" id="{A1F11ECD-8240-4FF4-9DCE-AA618655D4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B78ED4-6DDF-4010-A6B2-DEA8D41B056A}"/>
              </a:ext>
            </a:extLst>
          </p:cNvPr>
          <p:cNvSpPr>
            <a:spLocks noGrp="1"/>
          </p:cNvSpPr>
          <p:nvPr>
            <p:ph type="sldNum" sz="quarter" idx="12"/>
          </p:nvPr>
        </p:nvSpPr>
        <p:spPr/>
        <p:txBody>
          <a:bodyPr/>
          <a:lstStyle/>
          <a:p>
            <a:fld id="{381AC73C-C964-46F9-9F4E-7446EFF79FDE}" type="slidenum">
              <a:rPr lang="en-US" smtClean="0"/>
              <a:t>‹#›</a:t>
            </a:fld>
            <a:endParaRPr lang="en-US"/>
          </a:p>
        </p:txBody>
      </p:sp>
    </p:spTree>
    <p:extLst>
      <p:ext uri="{BB962C8B-B14F-4D97-AF65-F5344CB8AC3E}">
        <p14:creationId xmlns:p14="http://schemas.microsoft.com/office/powerpoint/2010/main" val="230396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0A2CC-29D2-4AC8-9611-E6C380EEFC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18F734-AEF8-43DF-95AC-108EDA5FCF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41C83D-0EF4-4CC1-AF22-A9F834AE0085}"/>
              </a:ext>
            </a:extLst>
          </p:cNvPr>
          <p:cNvSpPr>
            <a:spLocks noGrp="1"/>
          </p:cNvSpPr>
          <p:nvPr>
            <p:ph type="dt" sz="half" idx="10"/>
          </p:nvPr>
        </p:nvSpPr>
        <p:spPr/>
        <p:txBody>
          <a:bodyPr/>
          <a:lstStyle/>
          <a:p>
            <a:fld id="{7051AF28-5745-4B35-9E1E-4836BFACC837}" type="datetimeFigureOut">
              <a:rPr lang="en-US" smtClean="0"/>
              <a:t>10/26/2020</a:t>
            </a:fld>
            <a:endParaRPr lang="en-US"/>
          </a:p>
        </p:txBody>
      </p:sp>
      <p:sp>
        <p:nvSpPr>
          <p:cNvPr id="5" name="Footer Placeholder 4">
            <a:extLst>
              <a:ext uri="{FF2B5EF4-FFF2-40B4-BE49-F238E27FC236}">
                <a16:creationId xmlns:a16="http://schemas.microsoft.com/office/drawing/2014/main" id="{4CF94DA2-4D82-4263-80A2-4BE383AF33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D69874-2CA4-44A7-89C6-554274D39EDA}"/>
              </a:ext>
            </a:extLst>
          </p:cNvPr>
          <p:cNvSpPr>
            <a:spLocks noGrp="1"/>
          </p:cNvSpPr>
          <p:nvPr>
            <p:ph type="sldNum" sz="quarter" idx="12"/>
          </p:nvPr>
        </p:nvSpPr>
        <p:spPr/>
        <p:txBody>
          <a:bodyPr/>
          <a:lstStyle/>
          <a:p>
            <a:fld id="{381AC73C-C964-46F9-9F4E-7446EFF79FDE}" type="slidenum">
              <a:rPr lang="en-US" smtClean="0"/>
              <a:t>‹#›</a:t>
            </a:fld>
            <a:endParaRPr lang="en-US"/>
          </a:p>
        </p:txBody>
      </p:sp>
    </p:spTree>
    <p:extLst>
      <p:ext uri="{BB962C8B-B14F-4D97-AF65-F5344CB8AC3E}">
        <p14:creationId xmlns:p14="http://schemas.microsoft.com/office/powerpoint/2010/main" val="233697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F2523-30C1-4667-BF8A-A5D79DB7F6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78864A-1104-4785-8F24-BDF6B832C7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177CEA-D43F-425E-96CA-45A599F4D7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9A3BC4-49C9-4051-8D7E-F3600D93566E}"/>
              </a:ext>
            </a:extLst>
          </p:cNvPr>
          <p:cNvSpPr>
            <a:spLocks noGrp="1"/>
          </p:cNvSpPr>
          <p:nvPr>
            <p:ph type="dt" sz="half" idx="10"/>
          </p:nvPr>
        </p:nvSpPr>
        <p:spPr/>
        <p:txBody>
          <a:bodyPr/>
          <a:lstStyle/>
          <a:p>
            <a:fld id="{7051AF28-5745-4B35-9E1E-4836BFACC837}" type="datetimeFigureOut">
              <a:rPr lang="en-US" smtClean="0"/>
              <a:t>10/26/2020</a:t>
            </a:fld>
            <a:endParaRPr lang="en-US"/>
          </a:p>
        </p:txBody>
      </p:sp>
      <p:sp>
        <p:nvSpPr>
          <p:cNvPr id="6" name="Footer Placeholder 5">
            <a:extLst>
              <a:ext uri="{FF2B5EF4-FFF2-40B4-BE49-F238E27FC236}">
                <a16:creationId xmlns:a16="http://schemas.microsoft.com/office/drawing/2014/main" id="{8CC52DF7-8E06-4678-82AB-EF2A10F154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A23D47-FF26-4816-BA42-8710F405EE4F}"/>
              </a:ext>
            </a:extLst>
          </p:cNvPr>
          <p:cNvSpPr>
            <a:spLocks noGrp="1"/>
          </p:cNvSpPr>
          <p:nvPr>
            <p:ph type="sldNum" sz="quarter" idx="12"/>
          </p:nvPr>
        </p:nvSpPr>
        <p:spPr/>
        <p:txBody>
          <a:bodyPr/>
          <a:lstStyle/>
          <a:p>
            <a:fld id="{381AC73C-C964-46F9-9F4E-7446EFF79FDE}" type="slidenum">
              <a:rPr lang="en-US" smtClean="0"/>
              <a:t>‹#›</a:t>
            </a:fld>
            <a:endParaRPr lang="en-US"/>
          </a:p>
        </p:txBody>
      </p:sp>
    </p:spTree>
    <p:extLst>
      <p:ext uri="{BB962C8B-B14F-4D97-AF65-F5344CB8AC3E}">
        <p14:creationId xmlns:p14="http://schemas.microsoft.com/office/powerpoint/2010/main" val="2889869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0BD1-20F3-4319-8F52-EEF4A56629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5A96BA-75D3-418E-8C69-0A4ED948E0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92F850-1B84-4B91-A04C-ACE4297266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F334DD-96A4-485E-BB6B-E8A52F0F32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9ABF4F-081C-4BD5-8C1C-5F28026D08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67941C-000E-4309-87C2-42313D7623F7}"/>
              </a:ext>
            </a:extLst>
          </p:cNvPr>
          <p:cNvSpPr>
            <a:spLocks noGrp="1"/>
          </p:cNvSpPr>
          <p:nvPr>
            <p:ph type="dt" sz="half" idx="10"/>
          </p:nvPr>
        </p:nvSpPr>
        <p:spPr/>
        <p:txBody>
          <a:bodyPr/>
          <a:lstStyle/>
          <a:p>
            <a:fld id="{7051AF28-5745-4B35-9E1E-4836BFACC837}" type="datetimeFigureOut">
              <a:rPr lang="en-US" smtClean="0"/>
              <a:t>10/26/2020</a:t>
            </a:fld>
            <a:endParaRPr lang="en-US"/>
          </a:p>
        </p:txBody>
      </p:sp>
      <p:sp>
        <p:nvSpPr>
          <p:cNvPr id="8" name="Footer Placeholder 7">
            <a:extLst>
              <a:ext uri="{FF2B5EF4-FFF2-40B4-BE49-F238E27FC236}">
                <a16:creationId xmlns:a16="http://schemas.microsoft.com/office/drawing/2014/main" id="{9BDFD5C2-38AB-4167-A43D-01340A5143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01D525-8366-44D7-A4A0-1D8623E312FD}"/>
              </a:ext>
            </a:extLst>
          </p:cNvPr>
          <p:cNvSpPr>
            <a:spLocks noGrp="1"/>
          </p:cNvSpPr>
          <p:nvPr>
            <p:ph type="sldNum" sz="quarter" idx="12"/>
          </p:nvPr>
        </p:nvSpPr>
        <p:spPr/>
        <p:txBody>
          <a:bodyPr/>
          <a:lstStyle/>
          <a:p>
            <a:fld id="{381AC73C-C964-46F9-9F4E-7446EFF79FDE}" type="slidenum">
              <a:rPr lang="en-US" smtClean="0"/>
              <a:t>‹#›</a:t>
            </a:fld>
            <a:endParaRPr lang="en-US"/>
          </a:p>
        </p:txBody>
      </p:sp>
    </p:spTree>
    <p:extLst>
      <p:ext uri="{BB962C8B-B14F-4D97-AF65-F5344CB8AC3E}">
        <p14:creationId xmlns:p14="http://schemas.microsoft.com/office/powerpoint/2010/main" val="2416836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1472A-3AC9-43BD-8F18-155BAE334C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818F84-0645-410C-B67B-5B29B9D36BE2}"/>
              </a:ext>
            </a:extLst>
          </p:cNvPr>
          <p:cNvSpPr>
            <a:spLocks noGrp="1"/>
          </p:cNvSpPr>
          <p:nvPr>
            <p:ph type="dt" sz="half" idx="10"/>
          </p:nvPr>
        </p:nvSpPr>
        <p:spPr/>
        <p:txBody>
          <a:bodyPr/>
          <a:lstStyle/>
          <a:p>
            <a:fld id="{7051AF28-5745-4B35-9E1E-4836BFACC837}" type="datetimeFigureOut">
              <a:rPr lang="en-US" smtClean="0"/>
              <a:t>10/26/2020</a:t>
            </a:fld>
            <a:endParaRPr lang="en-US"/>
          </a:p>
        </p:txBody>
      </p:sp>
      <p:sp>
        <p:nvSpPr>
          <p:cNvPr id="4" name="Footer Placeholder 3">
            <a:extLst>
              <a:ext uri="{FF2B5EF4-FFF2-40B4-BE49-F238E27FC236}">
                <a16:creationId xmlns:a16="http://schemas.microsoft.com/office/drawing/2014/main" id="{BE3BB5E5-8896-4E4C-9D89-1524AAC8CB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A23C1E-4393-4510-93AE-7FDBCE948E10}"/>
              </a:ext>
            </a:extLst>
          </p:cNvPr>
          <p:cNvSpPr>
            <a:spLocks noGrp="1"/>
          </p:cNvSpPr>
          <p:nvPr>
            <p:ph type="sldNum" sz="quarter" idx="12"/>
          </p:nvPr>
        </p:nvSpPr>
        <p:spPr/>
        <p:txBody>
          <a:bodyPr/>
          <a:lstStyle/>
          <a:p>
            <a:fld id="{381AC73C-C964-46F9-9F4E-7446EFF79FDE}" type="slidenum">
              <a:rPr lang="en-US" smtClean="0"/>
              <a:t>‹#›</a:t>
            </a:fld>
            <a:endParaRPr lang="en-US"/>
          </a:p>
        </p:txBody>
      </p:sp>
    </p:spTree>
    <p:extLst>
      <p:ext uri="{BB962C8B-B14F-4D97-AF65-F5344CB8AC3E}">
        <p14:creationId xmlns:p14="http://schemas.microsoft.com/office/powerpoint/2010/main" val="2092296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BA7206-F323-4040-A593-807256A5D573}"/>
              </a:ext>
            </a:extLst>
          </p:cNvPr>
          <p:cNvSpPr>
            <a:spLocks noGrp="1"/>
          </p:cNvSpPr>
          <p:nvPr>
            <p:ph type="dt" sz="half" idx="10"/>
          </p:nvPr>
        </p:nvSpPr>
        <p:spPr/>
        <p:txBody>
          <a:bodyPr/>
          <a:lstStyle/>
          <a:p>
            <a:fld id="{7051AF28-5745-4B35-9E1E-4836BFACC837}" type="datetimeFigureOut">
              <a:rPr lang="en-US" smtClean="0"/>
              <a:t>10/26/2020</a:t>
            </a:fld>
            <a:endParaRPr lang="en-US"/>
          </a:p>
        </p:txBody>
      </p:sp>
      <p:sp>
        <p:nvSpPr>
          <p:cNvPr id="3" name="Footer Placeholder 2">
            <a:extLst>
              <a:ext uri="{FF2B5EF4-FFF2-40B4-BE49-F238E27FC236}">
                <a16:creationId xmlns:a16="http://schemas.microsoft.com/office/drawing/2014/main" id="{48960FDE-465E-41A3-8ADF-EB87EA35CA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3BB1D6-6B99-4D82-8B74-93D3A83B6786}"/>
              </a:ext>
            </a:extLst>
          </p:cNvPr>
          <p:cNvSpPr>
            <a:spLocks noGrp="1"/>
          </p:cNvSpPr>
          <p:nvPr>
            <p:ph type="sldNum" sz="quarter" idx="12"/>
          </p:nvPr>
        </p:nvSpPr>
        <p:spPr/>
        <p:txBody>
          <a:bodyPr/>
          <a:lstStyle/>
          <a:p>
            <a:fld id="{381AC73C-C964-46F9-9F4E-7446EFF79FDE}" type="slidenum">
              <a:rPr lang="en-US" smtClean="0"/>
              <a:t>‹#›</a:t>
            </a:fld>
            <a:endParaRPr lang="en-US"/>
          </a:p>
        </p:txBody>
      </p:sp>
    </p:spTree>
    <p:extLst>
      <p:ext uri="{BB962C8B-B14F-4D97-AF65-F5344CB8AC3E}">
        <p14:creationId xmlns:p14="http://schemas.microsoft.com/office/powerpoint/2010/main" val="211857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D017F-403E-4F9A-B221-A1BE898B72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764086-E62A-42A6-8E8D-90FB683B8B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A4C343-8DA3-40A9-BFDA-175A58F93B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4CB6D3-B27C-49D3-A676-BABD498A3ABF}"/>
              </a:ext>
            </a:extLst>
          </p:cNvPr>
          <p:cNvSpPr>
            <a:spLocks noGrp="1"/>
          </p:cNvSpPr>
          <p:nvPr>
            <p:ph type="dt" sz="half" idx="10"/>
          </p:nvPr>
        </p:nvSpPr>
        <p:spPr/>
        <p:txBody>
          <a:bodyPr/>
          <a:lstStyle/>
          <a:p>
            <a:fld id="{7051AF28-5745-4B35-9E1E-4836BFACC837}" type="datetimeFigureOut">
              <a:rPr lang="en-US" smtClean="0"/>
              <a:t>10/26/2020</a:t>
            </a:fld>
            <a:endParaRPr lang="en-US"/>
          </a:p>
        </p:txBody>
      </p:sp>
      <p:sp>
        <p:nvSpPr>
          <p:cNvPr id="6" name="Footer Placeholder 5">
            <a:extLst>
              <a:ext uri="{FF2B5EF4-FFF2-40B4-BE49-F238E27FC236}">
                <a16:creationId xmlns:a16="http://schemas.microsoft.com/office/drawing/2014/main" id="{5FB7E539-9545-4E59-83B8-B362C00DD0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15757E-A184-4242-BAA2-D2FB0498FEE2}"/>
              </a:ext>
            </a:extLst>
          </p:cNvPr>
          <p:cNvSpPr>
            <a:spLocks noGrp="1"/>
          </p:cNvSpPr>
          <p:nvPr>
            <p:ph type="sldNum" sz="quarter" idx="12"/>
          </p:nvPr>
        </p:nvSpPr>
        <p:spPr/>
        <p:txBody>
          <a:bodyPr/>
          <a:lstStyle/>
          <a:p>
            <a:fld id="{381AC73C-C964-46F9-9F4E-7446EFF79FDE}" type="slidenum">
              <a:rPr lang="en-US" smtClean="0"/>
              <a:t>‹#›</a:t>
            </a:fld>
            <a:endParaRPr lang="en-US"/>
          </a:p>
        </p:txBody>
      </p:sp>
    </p:spTree>
    <p:extLst>
      <p:ext uri="{BB962C8B-B14F-4D97-AF65-F5344CB8AC3E}">
        <p14:creationId xmlns:p14="http://schemas.microsoft.com/office/powerpoint/2010/main" val="1723124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44B09-AC91-42FC-A467-A6978534BA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AE9023-F11D-4753-B592-52C735D7E7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C034E2-B76F-4377-BAEE-A231AF7CBE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F40CA6-E927-4FA7-8DCF-EF9E196C08E1}"/>
              </a:ext>
            </a:extLst>
          </p:cNvPr>
          <p:cNvSpPr>
            <a:spLocks noGrp="1"/>
          </p:cNvSpPr>
          <p:nvPr>
            <p:ph type="dt" sz="half" idx="10"/>
          </p:nvPr>
        </p:nvSpPr>
        <p:spPr/>
        <p:txBody>
          <a:bodyPr/>
          <a:lstStyle/>
          <a:p>
            <a:fld id="{7051AF28-5745-4B35-9E1E-4836BFACC837}" type="datetimeFigureOut">
              <a:rPr lang="en-US" smtClean="0"/>
              <a:t>10/26/2020</a:t>
            </a:fld>
            <a:endParaRPr lang="en-US"/>
          </a:p>
        </p:txBody>
      </p:sp>
      <p:sp>
        <p:nvSpPr>
          <p:cNvPr id="6" name="Footer Placeholder 5">
            <a:extLst>
              <a:ext uri="{FF2B5EF4-FFF2-40B4-BE49-F238E27FC236}">
                <a16:creationId xmlns:a16="http://schemas.microsoft.com/office/drawing/2014/main" id="{A4C88705-6EDF-4184-9370-2614BC4EE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449488-C2EC-4E72-A9FE-126520D209C4}"/>
              </a:ext>
            </a:extLst>
          </p:cNvPr>
          <p:cNvSpPr>
            <a:spLocks noGrp="1"/>
          </p:cNvSpPr>
          <p:nvPr>
            <p:ph type="sldNum" sz="quarter" idx="12"/>
          </p:nvPr>
        </p:nvSpPr>
        <p:spPr/>
        <p:txBody>
          <a:bodyPr/>
          <a:lstStyle/>
          <a:p>
            <a:fld id="{381AC73C-C964-46F9-9F4E-7446EFF79FDE}" type="slidenum">
              <a:rPr lang="en-US" smtClean="0"/>
              <a:t>‹#›</a:t>
            </a:fld>
            <a:endParaRPr lang="en-US"/>
          </a:p>
        </p:txBody>
      </p:sp>
    </p:spTree>
    <p:extLst>
      <p:ext uri="{BB962C8B-B14F-4D97-AF65-F5344CB8AC3E}">
        <p14:creationId xmlns:p14="http://schemas.microsoft.com/office/powerpoint/2010/main" val="4211603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3F7D33-E7D6-48EE-BDCA-CCF9C326C2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8D9097-9A22-45D4-A663-8DF57AAC0B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B60DBF-7820-48DF-AB26-5FCFEFD32A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51AF28-5745-4B35-9E1E-4836BFACC837}" type="datetimeFigureOut">
              <a:rPr lang="en-US" smtClean="0"/>
              <a:t>10/26/2020</a:t>
            </a:fld>
            <a:endParaRPr lang="en-US"/>
          </a:p>
        </p:txBody>
      </p:sp>
      <p:sp>
        <p:nvSpPr>
          <p:cNvPr id="5" name="Footer Placeholder 4">
            <a:extLst>
              <a:ext uri="{FF2B5EF4-FFF2-40B4-BE49-F238E27FC236}">
                <a16:creationId xmlns:a16="http://schemas.microsoft.com/office/drawing/2014/main" id="{C29FB912-DB7D-4E7D-BC3C-FDDF7356F8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0BEE61-151E-4C20-8E2F-123AC9FBC2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1AC73C-C964-46F9-9F4E-7446EFF79FDE}" type="slidenum">
              <a:rPr lang="en-US" smtClean="0"/>
              <a:t>‹#›</a:t>
            </a:fld>
            <a:endParaRPr lang="en-US"/>
          </a:p>
        </p:txBody>
      </p:sp>
    </p:spTree>
    <p:extLst>
      <p:ext uri="{BB962C8B-B14F-4D97-AF65-F5344CB8AC3E}">
        <p14:creationId xmlns:p14="http://schemas.microsoft.com/office/powerpoint/2010/main" val="1312781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48.PNG"/></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image" Target="../media/image52.PNG"/></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5" Type="http://schemas.openxmlformats.org/officeDocument/2006/relationships/image" Target="../media/image57.png"/><Relationship Id="rId4" Type="http://schemas.openxmlformats.org/officeDocument/2006/relationships/image" Target="../media/image5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 Id="rId5" Type="http://schemas.openxmlformats.org/officeDocument/2006/relationships/image" Target="../media/image61.png"/><Relationship Id="rId4" Type="http://schemas.openxmlformats.org/officeDocument/2006/relationships/image" Target="../media/image60.PNG"/></Relationships>
</file>

<file path=ppt/slides/_rels/slide2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 Id="rId5" Type="http://schemas.openxmlformats.org/officeDocument/2006/relationships/image" Target="../media/image65.png"/><Relationship Id="rId4" Type="http://schemas.openxmlformats.org/officeDocument/2006/relationships/image" Target="../media/image64.PNG"/></Relationships>
</file>

<file path=ppt/slides/_rels/slide2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 Id="rId5" Type="http://schemas.openxmlformats.org/officeDocument/2006/relationships/image" Target="../media/image69.png"/><Relationship Id="rId4" Type="http://schemas.openxmlformats.org/officeDocument/2006/relationships/image" Target="../media/image68.PNG"/></Relationships>
</file>

<file path=ppt/slides/_rels/slide2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 Id="rId5" Type="http://schemas.openxmlformats.org/officeDocument/2006/relationships/image" Target="../media/image73.png"/><Relationship Id="rId4" Type="http://schemas.openxmlformats.org/officeDocument/2006/relationships/image" Target="../media/image72.PNG"/></Relationships>
</file>

<file path=ppt/slides/_rels/slide2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jpeg"/><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eeksforgeeks.org/program-distance-two-points-earth/"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geotab.com/blog/what-is-g-force/"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WU PPT Wide Opt 3_Cov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907627" y="1744229"/>
            <a:ext cx="11284375" cy="1061187"/>
          </a:xfrm>
        </p:spPr>
        <p:txBody>
          <a:bodyPr>
            <a:normAutofit fontScale="90000"/>
          </a:bodyPr>
          <a:lstStyle/>
          <a:p>
            <a:r>
              <a:rPr lang="en-US" dirty="0">
                <a:solidFill>
                  <a:schemeClr val="bg1"/>
                </a:solidFill>
              </a:rPr>
              <a:t>Telematics Exercise</a:t>
            </a:r>
            <a:br>
              <a:rPr lang="en-US" dirty="0">
                <a:solidFill>
                  <a:schemeClr val="bg1"/>
                </a:solidFill>
              </a:rPr>
            </a:br>
            <a:r>
              <a:rPr lang="en-US" sz="5300" dirty="0">
                <a:solidFill>
                  <a:schemeClr val="bg1"/>
                </a:solidFill>
              </a:rPr>
              <a:t>Nationwide HPC Data Science Internship</a:t>
            </a:r>
            <a:endParaRPr lang="en-US" dirty="0">
              <a:solidFill>
                <a:schemeClr val="bg1"/>
              </a:solidFill>
            </a:endParaRPr>
          </a:p>
        </p:txBody>
      </p:sp>
      <p:sp>
        <p:nvSpPr>
          <p:cNvPr id="3" name="Subtitle 2"/>
          <p:cNvSpPr>
            <a:spLocks noGrp="1"/>
          </p:cNvSpPr>
          <p:nvPr>
            <p:ph type="subTitle" idx="1"/>
          </p:nvPr>
        </p:nvSpPr>
        <p:spPr>
          <a:xfrm>
            <a:off x="907627" y="3284473"/>
            <a:ext cx="11284373" cy="1265172"/>
          </a:xfrm>
        </p:spPr>
        <p:txBody>
          <a:bodyPr>
            <a:normAutofit/>
          </a:bodyPr>
          <a:lstStyle/>
          <a:p>
            <a:endParaRPr lang="en-US" sz="3200" dirty="0">
              <a:solidFill>
                <a:srgbClr val="FFFFFF"/>
              </a:solidFill>
            </a:endParaRPr>
          </a:p>
          <a:p>
            <a:r>
              <a:rPr lang="en-US" sz="3200" dirty="0">
                <a:solidFill>
                  <a:srgbClr val="FFFFFF"/>
                </a:solidFill>
              </a:rPr>
              <a:t>October 26, 2020</a:t>
            </a:r>
          </a:p>
        </p:txBody>
      </p:sp>
      <p:sp>
        <p:nvSpPr>
          <p:cNvPr id="5" name="TextBox 4">
            <a:extLst>
              <a:ext uri="{FF2B5EF4-FFF2-40B4-BE49-F238E27FC236}">
                <a16:creationId xmlns:a16="http://schemas.microsoft.com/office/drawing/2014/main" id="{91122BAB-9AD3-4B49-AF29-0506FE9CC475}"/>
              </a:ext>
            </a:extLst>
          </p:cNvPr>
          <p:cNvSpPr txBox="1"/>
          <p:nvPr/>
        </p:nvSpPr>
        <p:spPr>
          <a:xfrm>
            <a:off x="907627" y="5535710"/>
            <a:ext cx="6731000" cy="523220"/>
          </a:xfrm>
          <a:prstGeom prst="rect">
            <a:avLst/>
          </a:prstGeom>
          <a:noFill/>
        </p:spPr>
        <p:txBody>
          <a:bodyPr wrap="square" rtlCol="0">
            <a:spAutoFit/>
          </a:bodyPr>
          <a:lstStyle/>
          <a:p>
            <a:pPr algn="ctr" defTabSz="609585"/>
            <a:r>
              <a:rPr lang="en-US" sz="2800" dirty="0">
                <a:solidFill>
                  <a:prstClr val="white"/>
                </a:solidFill>
                <a:latin typeface="Calibri"/>
              </a:rPr>
              <a:t>MJ Sarfi</a:t>
            </a:r>
          </a:p>
        </p:txBody>
      </p:sp>
    </p:spTree>
    <p:extLst>
      <p:ext uri="{BB962C8B-B14F-4D97-AF65-F5344CB8AC3E}">
        <p14:creationId xmlns:p14="http://schemas.microsoft.com/office/powerpoint/2010/main" val="4154333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E39E6D8-08AD-4E3B-B4BF-34E08A83258A}"/>
              </a:ext>
            </a:extLst>
          </p:cNvPr>
          <p:cNvSpPr txBox="1">
            <a:spLocks/>
          </p:cNvSpPr>
          <p:nvPr/>
        </p:nvSpPr>
        <p:spPr>
          <a:xfrm>
            <a:off x="1058333" y="67875"/>
            <a:ext cx="10363200" cy="957024"/>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Arial"/>
                <a:ea typeface="+mj-ea"/>
                <a:cs typeface="+mj-cs"/>
              </a:defRPr>
            </a:lvl1pPr>
          </a:lstStyle>
          <a:p>
            <a:pPr defTabSz="609585"/>
            <a:r>
              <a:rPr lang="en-US" sz="4800" dirty="0">
                <a:solidFill>
                  <a:prstClr val="black"/>
                </a:solidFill>
              </a:rPr>
              <a:t>Trip #3 summery</a:t>
            </a:r>
            <a:endParaRPr lang="en-US" sz="5333" dirty="0">
              <a:solidFill>
                <a:prstClr val="black"/>
              </a:solidFill>
            </a:endParaRPr>
          </a:p>
        </p:txBody>
      </p:sp>
      <p:pic>
        <p:nvPicPr>
          <p:cNvPr id="5" name="Picture 4" descr="Chart&#10;&#10;Description automatically generated">
            <a:extLst>
              <a:ext uri="{FF2B5EF4-FFF2-40B4-BE49-F238E27FC236}">
                <a16:creationId xmlns:a16="http://schemas.microsoft.com/office/drawing/2014/main" id="{5ADD2ED2-ECDF-428E-971F-AAF04D89F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797" y="1022455"/>
            <a:ext cx="4143730" cy="2946182"/>
          </a:xfrm>
          <a:prstGeom prst="rect">
            <a:avLst/>
          </a:prstGeom>
        </p:spPr>
      </p:pic>
      <p:pic>
        <p:nvPicPr>
          <p:cNvPr id="7" name="Picture 6" descr="Chart&#10;&#10;Description automatically generated">
            <a:extLst>
              <a:ext uri="{FF2B5EF4-FFF2-40B4-BE49-F238E27FC236}">
                <a16:creationId xmlns:a16="http://schemas.microsoft.com/office/drawing/2014/main" id="{13C885E2-2D84-4DE6-8FB5-B08EFE5497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234" y="1022455"/>
            <a:ext cx="4496040" cy="3116956"/>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A4C70A8A-14E3-4406-B69C-4E94E92687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7474" y="4958633"/>
            <a:ext cx="4544059" cy="762106"/>
          </a:xfrm>
          <a:prstGeom prst="rect">
            <a:avLst/>
          </a:prstGeom>
        </p:spPr>
      </p:pic>
      <p:pic>
        <p:nvPicPr>
          <p:cNvPr id="13" name="Picture 12" descr="Graphical user interface&#10;&#10;Description automatically generated">
            <a:extLst>
              <a:ext uri="{FF2B5EF4-FFF2-40B4-BE49-F238E27FC236}">
                <a16:creationId xmlns:a16="http://schemas.microsoft.com/office/drawing/2014/main" id="{FA55829B-9F97-412A-806F-91D490CA9B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2815" y="3968637"/>
            <a:ext cx="4031712" cy="2688861"/>
          </a:xfrm>
          <a:prstGeom prst="rect">
            <a:avLst/>
          </a:prstGeom>
        </p:spPr>
      </p:pic>
    </p:spTree>
    <p:extLst>
      <p:ext uri="{BB962C8B-B14F-4D97-AF65-F5344CB8AC3E}">
        <p14:creationId xmlns:p14="http://schemas.microsoft.com/office/powerpoint/2010/main" val="2454446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E39E6D8-08AD-4E3B-B4BF-34E08A83258A}"/>
              </a:ext>
            </a:extLst>
          </p:cNvPr>
          <p:cNvSpPr txBox="1">
            <a:spLocks/>
          </p:cNvSpPr>
          <p:nvPr/>
        </p:nvSpPr>
        <p:spPr>
          <a:xfrm>
            <a:off x="1058333" y="67875"/>
            <a:ext cx="10363200" cy="957024"/>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Arial"/>
                <a:ea typeface="+mj-ea"/>
                <a:cs typeface="+mj-cs"/>
              </a:defRPr>
            </a:lvl1pPr>
          </a:lstStyle>
          <a:p>
            <a:pPr defTabSz="609585"/>
            <a:r>
              <a:rPr lang="en-US" sz="4800" dirty="0">
                <a:solidFill>
                  <a:prstClr val="black"/>
                </a:solidFill>
              </a:rPr>
              <a:t>Trip #4 summery</a:t>
            </a:r>
            <a:endParaRPr lang="en-US" sz="5333" dirty="0">
              <a:solidFill>
                <a:prstClr val="black"/>
              </a:solidFill>
            </a:endParaRPr>
          </a:p>
        </p:txBody>
      </p:sp>
      <p:pic>
        <p:nvPicPr>
          <p:cNvPr id="4" name="Picture 3" descr="A picture containing chart&#10;&#10;Description automatically generated">
            <a:extLst>
              <a:ext uri="{FF2B5EF4-FFF2-40B4-BE49-F238E27FC236}">
                <a16:creationId xmlns:a16="http://schemas.microsoft.com/office/drawing/2014/main" id="{04B45517-5E0B-453D-8E05-FDE6EFD54A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333" y="1024899"/>
            <a:ext cx="4151230" cy="2951514"/>
          </a:xfrm>
          <a:prstGeom prst="rect">
            <a:avLst/>
          </a:prstGeom>
        </p:spPr>
      </p:pic>
      <p:pic>
        <p:nvPicPr>
          <p:cNvPr id="8" name="Picture 7" descr="Chart&#10;&#10;Description automatically generated">
            <a:extLst>
              <a:ext uri="{FF2B5EF4-FFF2-40B4-BE49-F238E27FC236}">
                <a16:creationId xmlns:a16="http://schemas.microsoft.com/office/drawing/2014/main" id="{F8CF3C51-45B7-42E4-957C-860263AECE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5525" y="1059845"/>
            <a:ext cx="4245393" cy="3033983"/>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934D1792-7C26-4CBC-85E6-8CAE5BD4E2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5925" y="4897189"/>
            <a:ext cx="4639322" cy="743054"/>
          </a:xfrm>
          <a:prstGeom prst="rect">
            <a:avLst/>
          </a:prstGeom>
        </p:spPr>
      </p:pic>
      <p:pic>
        <p:nvPicPr>
          <p:cNvPr id="14" name="Picture 13" descr="Chart&#10;&#10;Description automatically generated">
            <a:extLst>
              <a:ext uri="{FF2B5EF4-FFF2-40B4-BE49-F238E27FC236}">
                <a16:creationId xmlns:a16="http://schemas.microsoft.com/office/drawing/2014/main" id="{5FBB7901-A5D6-4B95-9D5D-9967EB2891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1082" y="3962062"/>
            <a:ext cx="3883320" cy="2826081"/>
          </a:xfrm>
          <a:prstGeom prst="rect">
            <a:avLst/>
          </a:prstGeom>
        </p:spPr>
      </p:pic>
    </p:spTree>
    <p:extLst>
      <p:ext uri="{BB962C8B-B14F-4D97-AF65-F5344CB8AC3E}">
        <p14:creationId xmlns:p14="http://schemas.microsoft.com/office/powerpoint/2010/main" val="2116752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E39E6D8-08AD-4E3B-B4BF-34E08A83258A}"/>
              </a:ext>
            </a:extLst>
          </p:cNvPr>
          <p:cNvSpPr txBox="1">
            <a:spLocks/>
          </p:cNvSpPr>
          <p:nvPr/>
        </p:nvSpPr>
        <p:spPr>
          <a:xfrm>
            <a:off x="1058333" y="67875"/>
            <a:ext cx="10363200" cy="957024"/>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Arial"/>
                <a:ea typeface="+mj-ea"/>
                <a:cs typeface="+mj-cs"/>
              </a:defRPr>
            </a:lvl1pPr>
          </a:lstStyle>
          <a:p>
            <a:pPr defTabSz="609585"/>
            <a:r>
              <a:rPr lang="en-US" sz="4800" dirty="0">
                <a:solidFill>
                  <a:prstClr val="black"/>
                </a:solidFill>
              </a:rPr>
              <a:t>Trip #5 summery</a:t>
            </a:r>
            <a:endParaRPr lang="en-US" sz="5333" dirty="0">
              <a:solidFill>
                <a:prstClr val="black"/>
              </a:solidFill>
            </a:endParaRPr>
          </a:p>
        </p:txBody>
      </p:sp>
      <p:pic>
        <p:nvPicPr>
          <p:cNvPr id="5" name="Picture 4" descr="A picture containing object, antenna, sitting, clock&#10;&#10;Description automatically generated">
            <a:extLst>
              <a:ext uri="{FF2B5EF4-FFF2-40B4-BE49-F238E27FC236}">
                <a16:creationId xmlns:a16="http://schemas.microsoft.com/office/drawing/2014/main" id="{B07EAE91-D56B-4C71-AA08-2129BFCF4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056" y="3835568"/>
            <a:ext cx="4260240" cy="3029020"/>
          </a:xfrm>
          <a:prstGeom prst="rect">
            <a:avLst/>
          </a:prstGeom>
        </p:spPr>
      </p:pic>
      <p:pic>
        <p:nvPicPr>
          <p:cNvPr id="7" name="Picture 6" descr="Chart, line chart&#10;&#10;Description automatically generated">
            <a:extLst>
              <a:ext uri="{FF2B5EF4-FFF2-40B4-BE49-F238E27FC236}">
                <a16:creationId xmlns:a16="http://schemas.microsoft.com/office/drawing/2014/main" id="{93DA5D99-54C3-4FA5-A21A-F3DD2981A9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7741" y="1024899"/>
            <a:ext cx="4665926" cy="3163726"/>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5E98AFE5-2EFE-4617-B9E0-6FE2B92C2E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7474" y="4969025"/>
            <a:ext cx="4544059" cy="762106"/>
          </a:xfrm>
          <a:prstGeom prst="rect">
            <a:avLst/>
          </a:prstGeom>
        </p:spPr>
      </p:pic>
      <p:pic>
        <p:nvPicPr>
          <p:cNvPr id="13" name="Picture 12" descr="A picture containing graphical user interface&#10;&#10;Description automatically generated">
            <a:extLst>
              <a:ext uri="{FF2B5EF4-FFF2-40B4-BE49-F238E27FC236}">
                <a16:creationId xmlns:a16="http://schemas.microsoft.com/office/drawing/2014/main" id="{253E68DA-FB90-4E85-8EA2-AAB7F9B12B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0074" y="941217"/>
            <a:ext cx="3932204" cy="2861656"/>
          </a:xfrm>
          <a:prstGeom prst="rect">
            <a:avLst/>
          </a:prstGeom>
        </p:spPr>
      </p:pic>
    </p:spTree>
    <p:extLst>
      <p:ext uri="{BB962C8B-B14F-4D97-AF65-F5344CB8AC3E}">
        <p14:creationId xmlns:p14="http://schemas.microsoft.com/office/powerpoint/2010/main" val="676848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E39E6D8-08AD-4E3B-B4BF-34E08A83258A}"/>
              </a:ext>
            </a:extLst>
          </p:cNvPr>
          <p:cNvSpPr txBox="1">
            <a:spLocks/>
          </p:cNvSpPr>
          <p:nvPr/>
        </p:nvSpPr>
        <p:spPr>
          <a:xfrm>
            <a:off x="1058333" y="67875"/>
            <a:ext cx="10363200" cy="957024"/>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Arial"/>
                <a:ea typeface="+mj-ea"/>
                <a:cs typeface="+mj-cs"/>
              </a:defRPr>
            </a:lvl1pPr>
          </a:lstStyle>
          <a:p>
            <a:pPr defTabSz="609585"/>
            <a:r>
              <a:rPr lang="en-US" sz="4800" dirty="0">
                <a:solidFill>
                  <a:prstClr val="black"/>
                </a:solidFill>
              </a:rPr>
              <a:t>Trip #6 summery</a:t>
            </a:r>
            <a:endParaRPr lang="en-US" sz="5333" dirty="0">
              <a:solidFill>
                <a:prstClr val="black"/>
              </a:solidFill>
            </a:endParaRPr>
          </a:p>
        </p:txBody>
      </p:sp>
      <p:pic>
        <p:nvPicPr>
          <p:cNvPr id="4" name="Picture 3" descr="A picture containing object, antenna, clock&#10;&#10;Description automatically generated">
            <a:extLst>
              <a:ext uri="{FF2B5EF4-FFF2-40B4-BE49-F238E27FC236}">
                <a16:creationId xmlns:a16="http://schemas.microsoft.com/office/drawing/2014/main" id="{DCB4DAB1-4493-4C64-BB3F-311B5B112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704" y="1014339"/>
            <a:ext cx="4060032" cy="2886672"/>
          </a:xfrm>
          <a:prstGeom prst="rect">
            <a:avLst/>
          </a:prstGeom>
        </p:spPr>
      </p:pic>
      <p:pic>
        <p:nvPicPr>
          <p:cNvPr id="8" name="Picture 7" descr="Chart, line chart&#10;&#10;Description automatically generated">
            <a:extLst>
              <a:ext uri="{FF2B5EF4-FFF2-40B4-BE49-F238E27FC236}">
                <a16:creationId xmlns:a16="http://schemas.microsoft.com/office/drawing/2014/main" id="{C2A1D9D7-B4A5-467E-AC09-1B9E9B3B2B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175" y="1073775"/>
            <a:ext cx="4192121" cy="2906259"/>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1EA44DB4-FE22-45D7-BF2C-163853A504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1127" y="5012592"/>
            <a:ext cx="4877481" cy="771633"/>
          </a:xfrm>
          <a:prstGeom prst="rect">
            <a:avLst/>
          </a:prstGeom>
        </p:spPr>
      </p:pic>
      <p:pic>
        <p:nvPicPr>
          <p:cNvPr id="14" name="Picture 13" descr="Chart&#10;&#10;Description automatically generated">
            <a:extLst>
              <a:ext uri="{FF2B5EF4-FFF2-40B4-BE49-F238E27FC236}">
                <a16:creationId xmlns:a16="http://schemas.microsoft.com/office/drawing/2014/main" id="{5B12039A-6916-4E2D-996A-27A2448D94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2731" y="4043960"/>
            <a:ext cx="3767977" cy="2742140"/>
          </a:xfrm>
          <a:prstGeom prst="rect">
            <a:avLst/>
          </a:prstGeom>
        </p:spPr>
      </p:pic>
    </p:spTree>
    <p:extLst>
      <p:ext uri="{BB962C8B-B14F-4D97-AF65-F5344CB8AC3E}">
        <p14:creationId xmlns:p14="http://schemas.microsoft.com/office/powerpoint/2010/main" val="344985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E39E6D8-08AD-4E3B-B4BF-34E08A83258A}"/>
              </a:ext>
            </a:extLst>
          </p:cNvPr>
          <p:cNvSpPr txBox="1">
            <a:spLocks/>
          </p:cNvSpPr>
          <p:nvPr/>
        </p:nvSpPr>
        <p:spPr>
          <a:xfrm>
            <a:off x="1058333" y="67875"/>
            <a:ext cx="10363200" cy="957024"/>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Arial"/>
                <a:ea typeface="+mj-ea"/>
                <a:cs typeface="+mj-cs"/>
              </a:defRPr>
            </a:lvl1pPr>
          </a:lstStyle>
          <a:p>
            <a:pPr defTabSz="609585"/>
            <a:r>
              <a:rPr lang="en-US" sz="4800" dirty="0">
                <a:solidFill>
                  <a:prstClr val="black"/>
                </a:solidFill>
              </a:rPr>
              <a:t>Trip #7 summery</a:t>
            </a:r>
            <a:endParaRPr lang="en-US" sz="5333" dirty="0">
              <a:solidFill>
                <a:prstClr val="black"/>
              </a:solidFill>
            </a:endParaRPr>
          </a:p>
        </p:txBody>
      </p:sp>
      <p:pic>
        <p:nvPicPr>
          <p:cNvPr id="5" name="Picture 4" descr="Chart, line chart&#10;&#10;Description automatically generated">
            <a:extLst>
              <a:ext uri="{FF2B5EF4-FFF2-40B4-BE49-F238E27FC236}">
                <a16:creationId xmlns:a16="http://schemas.microsoft.com/office/drawing/2014/main" id="{EE375FA8-A382-487B-BA0E-6A3172C7D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333" y="909388"/>
            <a:ext cx="4173294" cy="2937155"/>
          </a:xfrm>
          <a:prstGeom prst="rect">
            <a:avLst/>
          </a:prstGeom>
        </p:spPr>
      </p:pic>
      <p:pic>
        <p:nvPicPr>
          <p:cNvPr id="7" name="Picture 6" descr="Chart, line chart&#10;&#10;Description automatically generated">
            <a:extLst>
              <a:ext uri="{FF2B5EF4-FFF2-40B4-BE49-F238E27FC236}">
                <a16:creationId xmlns:a16="http://schemas.microsoft.com/office/drawing/2014/main" id="{69F8385E-28EF-471F-9219-7D55A9D2BD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4571" y="1144885"/>
            <a:ext cx="4428937" cy="3117075"/>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BD50E279-B9C2-40F2-81EB-D9756C2E0F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9263" y="5171983"/>
            <a:ext cx="4982270" cy="771633"/>
          </a:xfrm>
          <a:prstGeom prst="rect">
            <a:avLst/>
          </a:prstGeom>
        </p:spPr>
      </p:pic>
      <p:pic>
        <p:nvPicPr>
          <p:cNvPr id="13" name="Picture 12" descr="Line chart&#10;&#10;Description automatically generated">
            <a:extLst>
              <a:ext uri="{FF2B5EF4-FFF2-40B4-BE49-F238E27FC236}">
                <a16:creationId xmlns:a16="http://schemas.microsoft.com/office/drawing/2014/main" id="{B7928162-0EE7-4E29-8ACD-1F34702226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333" y="3852970"/>
            <a:ext cx="4088773" cy="2937155"/>
          </a:xfrm>
          <a:prstGeom prst="rect">
            <a:avLst/>
          </a:prstGeom>
        </p:spPr>
      </p:pic>
    </p:spTree>
    <p:extLst>
      <p:ext uri="{BB962C8B-B14F-4D97-AF65-F5344CB8AC3E}">
        <p14:creationId xmlns:p14="http://schemas.microsoft.com/office/powerpoint/2010/main" val="4016309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E39E6D8-08AD-4E3B-B4BF-34E08A83258A}"/>
              </a:ext>
            </a:extLst>
          </p:cNvPr>
          <p:cNvSpPr txBox="1">
            <a:spLocks/>
          </p:cNvSpPr>
          <p:nvPr/>
        </p:nvSpPr>
        <p:spPr>
          <a:xfrm>
            <a:off x="1058333" y="67875"/>
            <a:ext cx="10363200" cy="957024"/>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Arial"/>
                <a:ea typeface="+mj-ea"/>
                <a:cs typeface="+mj-cs"/>
              </a:defRPr>
            </a:lvl1pPr>
          </a:lstStyle>
          <a:p>
            <a:pPr defTabSz="609585"/>
            <a:r>
              <a:rPr lang="en-US" sz="4800" dirty="0">
                <a:solidFill>
                  <a:prstClr val="black"/>
                </a:solidFill>
              </a:rPr>
              <a:t>Trip #8 summery</a:t>
            </a:r>
            <a:endParaRPr lang="en-US" sz="5333" dirty="0">
              <a:solidFill>
                <a:prstClr val="black"/>
              </a:solidFill>
            </a:endParaRPr>
          </a:p>
        </p:txBody>
      </p:sp>
      <p:pic>
        <p:nvPicPr>
          <p:cNvPr id="4" name="Picture 3" descr="Chart&#10;&#10;Description automatically generated">
            <a:extLst>
              <a:ext uri="{FF2B5EF4-FFF2-40B4-BE49-F238E27FC236}">
                <a16:creationId xmlns:a16="http://schemas.microsoft.com/office/drawing/2014/main" id="{3913073B-9ED4-4BBE-8338-CAF1170391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454" y="1024899"/>
            <a:ext cx="4193175" cy="2981337"/>
          </a:xfrm>
          <a:prstGeom prst="rect">
            <a:avLst/>
          </a:prstGeom>
        </p:spPr>
      </p:pic>
      <p:pic>
        <p:nvPicPr>
          <p:cNvPr id="8" name="Picture 7" descr="A picture containing chart&#10;&#10;Description automatically generated">
            <a:extLst>
              <a:ext uri="{FF2B5EF4-FFF2-40B4-BE49-F238E27FC236}">
                <a16:creationId xmlns:a16="http://schemas.microsoft.com/office/drawing/2014/main" id="{D7440397-927E-466E-8372-6E043014A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0581" y="833883"/>
            <a:ext cx="4396306" cy="3047814"/>
          </a:xfrm>
          <a:prstGeom prst="rect">
            <a:avLst/>
          </a:prstGeom>
        </p:spPr>
      </p:pic>
      <p:pic>
        <p:nvPicPr>
          <p:cNvPr id="11" name="Picture 10" descr="A picture containing logo&#10;&#10;Description automatically generated">
            <a:extLst>
              <a:ext uri="{FF2B5EF4-FFF2-40B4-BE49-F238E27FC236}">
                <a16:creationId xmlns:a16="http://schemas.microsoft.com/office/drawing/2014/main" id="{B4696177-B2E2-4908-A32A-418A6FDED7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5257" y="4947755"/>
            <a:ext cx="4686954" cy="733527"/>
          </a:xfrm>
          <a:prstGeom prst="rect">
            <a:avLst/>
          </a:prstGeom>
        </p:spPr>
      </p:pic>
      <p:pic>
        <p:nvPicPr>
          <p:cNvPr id="14" name="Picture 13" descr="Graphical user interface, chart, bar chart&#10;&#10;Description automatically generated">
            <a:extLst>
              <a:ext uri="{FF2B5EF4-FFF2-40B4-BE49-F238E27FC236}">
                <a16:creationId xmlns:a16="http://schemas.microsoft.com/office/drawing/2014/main" id="{B8737A1E-714F-4F7C-89E3-1B083CD827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333" y="4006236"/>
            <a:ext cx="4068296" cy="2777545"/>
          </a:xfrm>
          <a:prstGeom prst="rect">
            <a:avLst/>
          </a:prstGeom>
        </p:spPr>
      </p:pic>
    </p:spTree>
    <p:extLst>
      <p:ext uri="{BB962C8B-B14F-4D97-AF65-F5344CB8AC3E}">
        <p14:creationId xmlns:p14="http://schemas.microsoft.com/office/powerpoint/2010/main" val="3439762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E39E6D8-08AD-4E3B-B4BF-34E08A83258A}"/>
              </a:ext>
            </a:extLst>
          </p:cNvPr>
          <p:cNvSpPr txBox="1">
            <a:spLocks/>
          </p:cNvSpPr>
          <p:nvPr/>
        </p:nvSpPr>
        <p:spPr>
          <a:xfrm>
            <a:off x="1058333" y="67875"/>
            <a:ext cx="10363200" cy="957024"/>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Arial"/>
                <a:ea typeface="+mj-ea"/>
                <a:cs typeface="+mj-cs"/>
              </a:defRPr>
            </a:lvl1pPr>
          </a:lstStyle>
          <a:p>
            <a:pPr defTabSz="609585"/>
            <a:r>
              <a:rPr lang="en-US" sz="4800" dirty="0">
                <a:solidFill>
                  <a:prstClr val="black"/>
                </a:solidFill>
              </a:rPr>
              <a:t>Trip #9 summery</a:t>
            </a:r>
            <a:endParaRPr lang="en-US" sz="5333" dirty="0">
              <a:solidFill>
                <a:prstClr val="black"/>
              </a:solidFill>
            </a:endParaRPr>
          </a:p>
        </p:txBody>
      </p:sp>
      <p:pic>
        <p:nvPicPr>
          <p:cNvPr id="5" name="Picture 4" descr="A close up of a beach&#10;&#10;Description automatically generated">
            <a:extLst>
              <a:ext uri="{FF2B5EF4-FFF2-40B4-BE49-F238E27FC236}">
                <a16:creationId xmlns:a16="http://schemas.microsoft.com/office/drawing/2014/main" id="{25A8E8E3-F377-4550-B4B8-EFF189EF6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181" y="847690"/>
            <a:ext cx="4071732" cy="2894992"/>
          </a:xfrm>
          <a:prstGeom prst="rect">
            <a:avLst/>
          </a:prstGeom>
        </p:spPr>
      </p:pic>
      <p:pic>
        <p:nvPicPr>
          <p:cNvPr id="7" name="Picture 6" descr="Chart, line chart&#10;&#10;Description automatically generated">
            <a:extLst>
              <a:ext uri="{FF2B5EF4-FFF2-40B4-BE49-F238E27FC236}">
                <a16:creationId xmlns:a16="http://schemas.microsoft.com/office/drawing/2014/main" id="{385A2ACE-AFCD-4D9E-9284-2F99A860B0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1320" y="917127"/>
            <a:ext cx="4484033" cy="3155852"/>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597A2079-8557-443C-8F07-B7AB0EBF63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4002" y="4922231"/>
            <a:ext cx="4763165" cy="819264"/>
          </a:xfrm>
          <a:prstGeom prst="rect">
            <a:avLst/>
          </a:prstGeom>
        </p:spPr>
      </p:pic>
      <p:pic>
        <p:nvPicPr>
          <p:cNvPr id="13" name="Picture 12" descr="Chart&#10;&#10;Description automatically generated">
            <a:extLst>
              <a:ext uri="{FF2B5EF4-FFF2-40B4-BE49-F238E27FC236}">
                <a16:creationId xmlns:a16="http://schemas.microsoft.com/office/drawing/2014/main" id="{86705BE3-38ED-45A2-B93F-A4D4EF383F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0419" y="3742682"/>
            <a:ext cx="4187494" cy="3047443"/>
          </a:xfrm>
          <a:prstGeom prst="rect">
            <a:avLst/>
          </a:prstGeom>
        </p:spPr>
      </p:pic>
    </p:spTree>
    <p:extLst>
      <p:ext uri="{BB962C8B-B14F-4D97-AF65-F5344CB8AC3E}">
        <p14:creationId xmlns:p14="http://schemas.microsoft.com/office/powerpoint/2010/main" val="100451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E39E6D8-08AD-4E3B-B4BF-34E08A83258A}"/>
              </a:ext>
            </a:extLst>
          </p:cNvPr>
          <p:cNvSpPr txBox="1">
            <a:spLocks/>
          </p:cNvSpPr>
          <p:nvPr/>
        </p:nvSpPr>
        <p:spPr>
          <a:xfrm>
            <a:off x="1058333" y="67875"/>
            <a:ext cx="10363200" cy="957024"/>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Arial"/>
                <a:ea typeface="+mj-ea"/>
                <a:cs typeface="+mj-cs"/>
              </a:defRPr>
            </a:lvl1pPr>
          </a:lstStyle>
          <a:p>
            <a:pPr defTabSz="609585"/>
            <a:r>
              <a:rPr lang="en-US" sz="4800" dirty="0">
                <a:solidFill>
                  <a:prstClr val="black"/>
                </a:solidFill>
              </a:rPr>
              <a:t>Trip #10 summery</a:t>
            </a:r>
            <a:endParaRPr lang="en-US" sz="5333" dirty="0">
              <a:solidFill>
                <a:prstClr val="black"/>
              </a:solidFill>
            </a:endParaRPr>
          </a:p>
        </p:txBody>
      </p:sp>
      <p:pic>
        <p:nvPicPr>
          <p:cNvPr id="4" name="Picture 3" descr="A picture containing clock, room&#10;&#10;Description automatically generated">
            <a:extLst>
              <a:ext uri="{FF2B5EF4-FFF2-40B4-BE49-F238E27FC236}">
                <a16:creationId xmlns:a16="http://schemas.microsoft.com/office/drawing/2014/main" id="{C1375840-DE10-4EFB-A5F3-CEB670FB88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254" y="801571"/>
            <a:ext cx="4292550" cy="3013457"/>
          </a:xfrm>
          <a:prstGeom prst="rect">
            <a:avLst/>
          </a:prstGeom>
        </p:spPr>
      </p:pic>
      <p:pic>
        <p:nvPicPr>
          <p:cNvPr id="8" name="Picture 7" descr="A close up of a logo&#10;&#10;Description automatically generated">
            <a:extLst>
              <a:ext uri="{FF2B5EF4-FFF2-40B4-BE49-F238E27FC236}">
                <a16:creationId xmlns:a16="http://schemas.microsoft.com/office/drawing/2014/main" id="{C28A751B-4996-4FAF-8472-02AAD6DAA4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5196" y="1024899"/>
            <a:ext cx="4292550" cy="3021086"/>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16981AAE-A1D0-4477-8354-049F160F7C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5454" y="5234118"/>
            <a:ext cx="4658375" cy="714475"/>
          </a:xfrm>
          <a:prstGeom prst="rect">
            <a:avLst/>
          </a:prstGeom>
        </p:spPr>
      </p:pic>
      <p:pic>
        <p:nvPicPr>
          <p:cNvPr id="14" name="Picture 13" descr="A picture containing company name&#10;&#10;Description automatically generated">
            <a:extLst>
              <a:ext uri="{FF2B5EF4-FFF2-40B4-BE49-F238E27FC236}">
                <a16:creationId xmlns:a16="http://schemas.microsoft.com/office/drawing/2014/main" id="{1F3BA9D7-30F9-4A7D-A841-855E57A1D5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1284" y="3746907"/>
            <a:ext cx="4292549" cy="3083537"/>
          </a:xfrm>
          <a:prstGeom prst="rect">
            <a:avLst/>
          </a:prstGeom>
        </p:spPr>
      </p:pic>
    </p:spTree>
    <p:extLst>
      <p:ext uri="{BB962C8B-B14F-4D97-AF65-F5344CB8AC3E}">
        <p14:creationId xmlns:p14="http://schemas.microsoft.com/office/powerpoint/2010/main" val="2878415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E39E6D8-08AD-4E3B-B4BF-34E08A83258A}"/>
              </a:ext>
            </a:extLst>
          </p:cNvPr>
          <p:cNvSpPr txBox="1">
            <a:spLocks/>
          </p:cNvSpPr>
          <p:nvPr/>
        </p:nvSpPr>
        <p:spPr>
          <a:xfrm>
            <a:off x="1058333" y="67875"/>
            <a:ext cx="10363200" cy="957024"/>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Arial"/>
                <a:ea typeface="+mj-ea"/>
                <a:cs typeface="+mj-cs"/>
              </a:defRPr>
            </a:lvl1pPr>
          </a:lstStyle>
          <a:p>
            <a:pPr defTabSz="609585"/>
            <a:r>
              <a:rPr lang="en-US" sz="4800" dirty="0">
                <a:solidFill>
                  <a:prstClr val="black"/>
                </a:solidFill>
              </a:rPr>
              <a:t>Trip #11 summery</a:t>
            </a:r>
            <a:endParaRPr lang="en-US" sz="5333" dirty="0">
              <a:solidFill>
                <a:prstClr val="black"/>
              </a:solidFill>
            </a:endParaRPr>
          </a:p>
        </p:txBody>
      </p:sp>
      <p:pic>
        <p:nvPicPr>
          <p:cNvPr id="5" name="Picture 4" descr="Chart&#10;&#10;Description automatically generated">
            <a:extLst>
              <a:ext uri="{FF2B5EF4-FFF2-40B4-BE49-F238E27FC236}">
                <a16:creationId xmlns:a16="http://schemas.microsoft.com/office/drawing/2014/main" id="{2FE423F4-32A7-452D-942F-775A245DCE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135" y="930198"/>
            <a:ext cx="4247156" cy="2944413"/>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C70D4CF2-4965-4D95-B7F8-6855F6F4F1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4294" y="1024899"/>
            <a:ext cx="4316963" cy="2985363"/>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E7FA2A59-FBB9-4966-AC5B-7A05F0800C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4294" y="5092380"/>
            <a:ext cx="5096586" cy="800212"/>
          </a:xfrm>
          <a:prstGeom prst="rect">
            <a:avLst/>
          </a:prstGeom>
        </p:spPr>
      </p:pic>
      <p:pic>
        <p:nvPicPr>
          <p:cNvPr id="13" name="Picture 12" descr="A picture containing chart&#10;&#10;Description automatically generated">
            <a:extLst>
              <a:ext uri="{FF2B5EF4-FFF2-40B4-BE49-F238E27FC236}">
                <a16:creationId xmlns:a16="http://schemas.microsoft.com/office/drawing/2014/main" id="{F9369974-256C-4BC5-833C-6B211628C9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6912" y="3937519"/>
            <a:ext cx="4022379" cy="2852606"/>
          </a:xfrm>
          <a:prstGeom prst="rect">
            <a:avLst/>
          </a:prstGeom>
        </p:spPr>
      </p:pic>
    </p:spTree>
    <p:extLst>
      <p:ext uri="{BB962C8B-B14F-4D97-AF65-F5344CB8AC3E}">
        <p14:creationId xmlns:p14="http://schemas.microsoft.com/office/powerpoint/2010/main" val="1389239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E39E6D8-08AD-4E3B-B4BF-34E08A83258A}"/>
              </a:ext>
            </a:extLst>
          </p:cNvPr>
          <p:cNvSpPr txBox="1">
            <a:spLocks/>
          </p:cNvSpPr>
          <p:nvPr/>
        </p:nvSpPr>
        <p:spPr>
          <a:xfrm>
            <a:off x="1058333" y="67875"/>
            <a:ext cx="10363200" cy="957024"/>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Arial"/>
                <a:ea typeface="+mj-ea"/>
                <a:cs typeface="+mj-cs"/>
              </a:defRPr>
            </a:lvl1pPr>
          </a:lstStyle>
          <a:p>
            <a:pPr defTabSz="609585"/>
            <a:r>
              <a:rPr lang="en-US" sz="4800" dirty="0">
                <a:solidFill>
                  <a:prstClr val="black"/>
                </a:solidFill>
              </a:rPr>
              <a:t>Trip #12 summery</a:t>
            </a:r>
            <a:endParaRPr lang="en-US" sz="5333" dirty="0">
              <a:solidFill>
                <a:prstClr val="black"/>
              </a:solidFill>
            </a:endParaRPr>
          </a:p>
        </p:txBody>
      </p:sp>
      <p:pic>
        <p:nvPicPr>
          <p:cNvPr id="4" name="Picture 3" descr="A picture containing object, antenna, clock, ocean&#10;&#10;Description automatically generated">
            <a:extLst>
              <a:ext uri="{FF2B5EF4-FFF2-40B4-BE49-F238E27FC236}">
                <a16:creationId xmlns:a16="http://schemas.microsoft.com/office/drawing/2014/main" id="{AA1C71D0-257E-4137-A736-8AB12A961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037" y="921720"/>
            <a:ext cx="4134232" cy="2887730"/>
          </a:xfrm>
          <a:prstGeom prst="rect">
            <a:avLst/>
          </a:prstGeom>
        </p:spPr>
      </p:pic>
      <p:pic>
        <p:nvPicPr>
          <p:cNvPr id="8" name="Picture 7" descr="Line chart&#10;&#10;Description automatically generated">
            <a:extLst>
              <a:ext uri="{FF2B5EF4-FFF2-40B4-BE49-F238E27FC236}">
                <a16:creationId xmlns:a16="http://schemas.microsoft.com/office/drawing/2014/main" id="{3C9A07D6-37D1-4FF2-859E-326CA101EE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2054" y="1167512"/>
            <a:ext cx="4284976" cy="3015756"/>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BCDFC0DE-A7D3-45F2-BA30-A92D623F9B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5944" y="5144676"/>
            <a:ext cx="4963218" cy="790685"/>
          </a:xfrm>
          <a:prstGeom prst="rect">
            <a:avLst/>
          </a:prstGeom>
        </p:spPr>
      </p:pic>
      <p:pic>
        <p:nvPicPr>
          <p:cNvPr id="14" name="Picture 13" descr="Chart&#10;&#10;Description automatically generated">
            <a:extLst>
              <a:ext uri="{FF2B5EF4-FFF2-40B4-BE49-F238E27FC236}">
                <a16:creationId xmlns:a16="http://schemas.microsoft.com/office/drawing/2014/main" id="{F08DB908-7DD5-4855-9866-521FFC29F7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6354" y="3947457"/>
            <a:ext cx="3987915" cy="2842668"/>
          </a:xfrm>
          <a:prstGeom prst="rect">
            <a:avLst/>
          </a:prstGeom>
        </p:spPr>
      </p:pic>
    </p:spTree>
    <p:extLst>
      <p:ext uri="{BB962C8B-B14F-4D97-AF65-F5344CB8AC3E}">
        <p14:creationId xmlns:p14="http://schemas.microsoft.com/office/powerpoint/2010/main" val="3366956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DC18815-F1A4-42D1-89A4-498712695904}"/>
              </a:ext>
            </a:extLst>
          </p:cNvPr>
          <p:cNvSpPr txBox="1">
            <a:spLocks/>
          </p:cNvSpPr>
          <p:nvPr/>
        </p:nvSpPr>
        <p:spPr>
          <a:xfrm>
            <a:off x="914400" y="2471976"/>
            <a:ext cx="10363200" cy="957024"/>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Arial"/>
                <a:ea typeface="+mj-ea"/>
                <a:cs typeface="+mj-cs"/>
              </a:defRPr>
            </a:lvl1pPr>
          </a:lstStyle>
          <a:p>
            <a:pPr defTabSz="609585"/>
            <a:r>
              <a:rPr lang="en-US" sz="4800" dirty="0">
                <a:solidFill>
                  <a:prstClr val="black"/>
                </a:solidFill>
              </a:rPr>
              <a:t>Part 1 – GPS Data Analysis</a:t>
            </a:r>
            <a:endParaRPr lang="en-US" sz="5333" dirty="0">
              <a:solidFill>
                <a:prstClr val="black"/>
              </a:solidFill>
            </a:endParaRPr>
          </a:p>
        </p:txBody>
      </p:sp>
    </p:spTree>
    <p:extLst>
      <p:ext uri="{BB962C8B-B14F-4D97-AF65-F5344CB8AC3E}">
        <p14:creationId xmlns:p14="http://schemas.microsoft.com/office/powerpoint/2010/main" val="3983268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E39E6D8-08AD-4E3B-B4BF-34E08A83258A}"/>
              </a:ext>
            </a:extLst>
          </p:cNvPr>
          <p:cNvSpPr txBox="1">
            <a:spLocks/>
          </p:cNvSpPr>
          <p:nvPr/>
        </p:nvSpPr>
        <p:spPr>
          <a:xfrm>
            <a:off x="1058333" y="67875"/>
            <a:ext cx="10363200" cy="957024"/>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Arial"/>
                <a:ea typeface="+mj-ea"/>
                <a:cs typeface="+mj-cs"/>
              </a:defRPr>
            </a:lvl1pPr>
          </a:lstStyle>
          <a:p>
            <a:pPr defTabSz="609585"/>
            <a:r>
              <a:rPr lang="en-US" sz="4800" dirty="0">
                <a:solidFill>
                  <a:prstClr val="black"/>
                </a:solidFill>
              </a:rPr>
              <a:t>Trip #13 summery</a:t>
            </a:r>
            <a:endParaRPr lang="en-US" sz="5333" dirty="0">
              <a:solidFill>
                <a:prstClr val="black"/>
              </a:solidFill>
            </a:endParaRPr>
          </a:p>
        </p:txBody>
      </p:sp>
      <p:pic>
        <p:nvPicPr>
          <p:cNvPr id="5" name="Picture 4" descr="A picture containing object, antenna, sitting, clock&#10;&#10;Description automatically generated">
            <a:extLst>
              <a:ext uri="{FF2B5EF4-FFF2-40B4-BE49-F238E27FC236}">
                <a16:creationId xmlns:a16="http://schemas.microsoft.com/office/drawing/2014/main" id="{E85DDBD8-2E17-4472-B539-754D4E09AA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9373" y="768480"/>
            <a:ext cx="4177755" cy="2970373"/>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9252FAD4-29EF-4EC2-9C5F-1A4DF55AAF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9933" y="1006910"/>
            <a:ext cx="4563370" cy="3261226"/>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690FD794-F798-418D-A3E5-FDA7E8176E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1560" y="5207171"/>
            <a:ext cx="5277587" cy="800212"/>
          </a:xfrm>
          <a:prstGeom prst="rect">
            <a:avLst/>
          </a:prstGeom>
        </p:spPr>
      </p:pic>
      <p:pic>
        <p:nvPicPr>
          <p:cNvPr id="13" name="Picture 12" descr="A picture containing company name&#10;&#10;Description automatically generated">
            <a:extLst>
              <a:ext uri="{FF2B5EF4-FFF2-40B4-BE49-F238E27FC236}">
                <a16:creationId xmlns:a16="http://schemas.microsoft.com/office/drawing/2014/main" id="{46481AD2-E2BA-4CF5-B4D6-615D5B54D6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1106" y="3738853"/>
            <a:ext cx="4286022" cy="3119147"/>
          </a:xfrm>
          <a:prstGeom prst="rect">
            <a:avLst/>
          </a:prstGeom>
        </p:spPr>
      </p:pic>
    </p:spTree>
    <p:extLst>
      <p:ext uri="{BB962C8B-B14F-4D97-AF65-F5344CB8AC3E}">
        <p14:creationId xmlns:p14="http://schemas.microsoft.com/office/powerpoint/2010/main" val="2407001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E39E6D8-08AD-4E3B-B4BF-34E08A83258A}"/>
              </a:ext>
            </a:extLst>
          </p:cNvPr>
          <p:cNvSpPr txBox="1">
            <a:spLocks/>
          </p:cNvSpPr>
          <p:nvPr/>
        </p:nvSpPr>
        <p:spPr>
          <a:xfrm>
            <a:off x="1058333" y="67875"/>
            <a:ext cx="10363200" cy="957024"/>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Arial"/>
                <a:ea typeface="+mj-ea"/>
                <a:cs typeface="+mj-cs"/>
              </a:defRPr>
            </a:lvl1pPr>
          </a:lstStyle>
          <a:p>
            <a:pPr defTabSz="609585"/>
            <a:r>
              <a:rPr lang="en-US" sz="4800" dirty="0">
                <a:solidFill>
                  <a:prstClr val="black"/>
                </a:solidFill>
              </a:rPr>
              <a:t>Trip #14 summery</a:t>
            </a:r>
            <a:endParaRPr lang="en-US" sz="5333" dirty="0">
              <a:solidFill>
                <a:prstClr val="black"/>
              </a:solidFill>
            </a:endParaRPr>
          </a:p>
        </p:txBody>
      </p:sp>
      <p:pic>
        <p:nvPicPr>
          <p:cNvPr id="4" name="Picture 3" descr="Chart, line chart&#10;&#10;Description automatically generated">
            <a:extLst>
              <a:ext uri="{FF2B5EF4-FFF2-40B4-BE49-F238E27FC236}">
                <a16:creationId xmlns:a16="http://schemas.microsoft.com/office/drawing/2014/main" id="{52285979-A6D5-48F8-83AB-CECD1C130A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2887" y="814537"/>
            <a:ext cx="4180425" cy="2905395"/>
          </a:xfrm>
          <a:prstGeom prst="rect">
            <a:avLst/>
          </a:prstGeom>
        </p:spPr>
      </p:pic>
      <p:pic>
        <p:nvPicPr>
          <p:cNvPr id="8" name="Picture 7" descr="Chart, line chart&#10;&#10;Description automatically generated">
            <a:extLst>
              <a:ext uri="{FF2B5EF4-FFF2-40B4-BE49-F238E27FC236}">
                <a16:creationId xmlns:a16="http://schemas.microsoft.com/office/drawing/2014/main" id="{A73D4231-606D-47C7-A7B9-1B2D37010A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0796" y="1131256"/>
            <a:ext cx="4436712" cy="3122547"/>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875F7586-FE37-4A31-852C-6E76D5B80E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3714" y="4806493"/>
            <a:ext cx="5077534" cy="781159"/>
          </a:xfrm>
          <a:prstGeom prst="rect">
            <a:avLst/>
          </a:prstGeom>
        </p:spPr>
      </p:pic>
      <p:pic>
        <p:nvPicPr>
          <p:cNvPr id="14" name="Picture 13" descr="A picture containing whiteboard&#10;&#10;Description automatically generated">
            <a:extLst>
              <a:ext uri="{FF2B5EF4-FFF2-40B4-BE49-F238E27FC236}">
                <a16:creationId xmlns:a16="http://schemas.microsoft.com/office/drawing/2014/main" id="{4EF5B34D-3985-4256-838A-9C66FA3401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2887" y="3787807"/>
            <a:ext cx="4218753" cy="3070193"/>
          </a:xfrm>
          <a:prstGeom prst="rect">
            <a:avLst/>
          </a:prstGeom>
        </p:spPr>
      </p:pic>
    </p:spTree>
    <p:extLst>
      <p:ext uri="{BB962C8B-B14F-4D97-AF65-F5344CB8AC3E}">
        <p14:creationId xmlns:p14="http://schemas.microsoft.com/office/powerpoint/2010/main" val="2721199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E39E6D8-08AD-4E3B-B4BF-34E08A83258A}"/>
              </a:ext>
            </a:extLst>
          </p:cNvPr>
          <p:cNvSpPr txBox="1">
            <a:spLocks/>
          </p:cNvSpPr>
          <p:nvPr/>
        </p:nvSpPr>
        <p:spPr>
          <a:xfrm>
            <a:off x="1058333" y="67875"/>
            <a:ext cx="10363200" cy="957024"/>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Arial"/>
                <a:ea typeface="+mj-ea"/>
                <a:cs typeface="+mj-cs"/>
              </a:defRPr>
            </a:lvl1pPr>
          </a:lstStyle>
          <a:p>
            <a:pPr defTabSz="609585"/>
            <a:r>
              <a:rPr lang="en-US" sz="4800" dirty="0">
                <a:solidFill>
                  <a:prstClr val="black"/>
                </a:solidFill>
              </a:rPr>
              <a:t>Trip #15 summery</a:t>
            </a:r>
            <a:endParaRPr lang="en-US" sz="5333" dirty="0">
              <a:solidFill>
                <a:prstClr val="black"/>
              </a:solidFill>
            </a:endParaRPr>
          </a:p>
        </p:txBody>
      </p:sp>
      <p:pic>
        <p:nvPicPr>
          <p:cNvPr id="5" name="Picture 4" descr="Chart&#10;&#10;Description automatically generated">
            <a:extLst>
              <a:ext uri="{FF2B5EF4-FFF2-40B4-BE49-F238E27FC236}">
                <a16:creationId xmlns:a16="http://schemas.microsoft.com/office/drawing/2014/main" id="{64274BFD-8F77-4C77-A7EA-1B7A01440D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431" y="919506"/>
            <a:ext cx="4200802" cy="2986760"/>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0480B715-8557-4947-AC7F-90C95D39D0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8100" y="1024899"/>
            <a:ext cx="4337148" cy="3052474"/>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4E943236-B06B-4D5F-B563-EA35001979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0617" y="4791116"/>
            <a:ext cx="5544324" cy="743054"/>
          </a:xfrm>
          <a:prstGeom prst="rect">
            <a:avLst/>
          </a:prstGeom>
        </p:spPr>
      </p:pic>
      <p:pic>
        <p:nvPicPr>
          <p:cNvPr id="13" name="Picture 12" descr="Chart, line chart&#10;&#10;Description automatically generated">
            <a:extLst>
              <a:ext uri="{FF2B5EF4-FFF2-40B4-BE49-F238E27FC236}">
                <a16:creationId xmlns:a16="http://schemas.microsoft.com/office/drawing/2014/main" id="{13D7C23C-2E17-469A-89D1-70B7F3FA87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0431" y="3800872"/>
            <a:ext cx="4200802" cy="3057128"/>
          </a:xfrm>
          <a:prstGeom prst="rect">
            <a:avLst/>
          </a:prstGeom>
        </p:spPr>
      </p:pic>
    </p:spTree>
    <p:extLst>
      <p:ext uri="{BB962C8B-B14F-4D97-AF65-F5344CB8AC3E}">
        <p14:creationId xmlns:p14="http://schemas.microsoft.com/office/powerpoint/2010/main" val="4029247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E39E6D8-08AD-4E3B-B4BF-34E08A83258A}"/>
              </a:ext>
            </a:extLst>
          </p:cNvPr>
          <p:cNvSpPr txBox="1">
            <a:spLocks/>
          </p:cNvSpPr>
          <p:nvPr/>
        </p:nvSpPr>
        <p:spPr>
          <a:xfrm>
            <a:off x="1058333" y="67875"/>
            <a:ext cx="10363200" cy="957024"/>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Arial"/>
                <a:ea typeface="+mj-ea"/>
                <a:cs typeface="+mj-cs"/>
              </a:defRPr>
            </a:lvl1pPr>
          </a:lstStyle>
          <a:p>
            <a:pPr defTabSz="609585"/>
            <a:r>
              <a:rPr lang="en-US" sz="4800" dirty="0">
                <a:solidFill>
                  <a:prstClr val="black"/>
                </a:solidFill>
              </a:rPr>
              <a:t>Trip #16 summery</a:t>
            </a:r>
            <a:endParaRPr lang="en-US" sz="5333" dirty="0">
              <a:solidFill>
                <a:prstClr val="black"/>
              </a:solidFill>
            </a:endParaRPr>
          </a:p>
        </p:txBody>
      </p:sp>
      <p:pic>
        <p:nvPicPr>
          <p:cNvPr id="4" name="Picture 3" descr="A close up of a beach&#10;&#10;Description automatically generated">
            <a:extLst>
              <a:ext uri="{FF2B5EF4-FFF2-40B4-BE49-F238E27FC236}">
                <a16:creationId xmlns:a16="http://schemas.microsoft.com/office/drawing/2014/main" id="{E2CBDF18-3AE1-46D1-A32A-92C8EC55CC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317" y="639841"/>
            <a:ext cx="4422068" cy="3144079"/>
          </a:xfrm>
          <a:prstGeom prst="rect">
            <a:avLst/>
          </a:prstGeom>
        </p:spPr>
      </p:pic>
      <p:pic>
        <p:nvPicPr>
          <p:cNvPr id="8" name="Picture 7" descr="Chart, line chart&#10;&#10;Description automatically generated">
            <a:extLst>
              <a:ext uri="{FF2B5EF4-FFF2-40B4-BE49-F238E27FC236}">
                <a16:creationId xmlns:a16="http://schemas.microsoft.com/office/drawing/2014/main" id="{CA960D26-623B-4630-9949-84CABD0C12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9933" y="1308027"/>
            <a:ext cx="4422069" cy="3112241"/>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D0AFDEE5-CA62-4B26-BEFE-88A31BB506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4008" y="5248622"/>
            <a:ext cx="5163271" cy="752580"/>
          </a:xfrm>
          <a:prstGeom prst="rect">
            <a:avLst/>
          </a:prstGeom>
        </p:spPr>
      </p:pic>
      <p:pic>
        <p:nvPicPr>
          <p:cNvPr id="14" name="Picture 13" descr="Chart&#10;&#10;Description automatically generated">
            <a:extLst>
              <a:ext uri="{FF2B5EF4-FFF2-40B4-BE49-F238E27FC236}">
                <a16:creationId xmlns:a16="http://schemas.microsoft.com/office/drawing/2014/main" id="{9705C754-FEEC-4622-B7E9-BEF2C0D92C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3752" y="3744958"/>
            <a:ext cx="4277633" cy="3113042"/>
          </a:xfrm>
          <a:prstGeom prst="rect">
            <a:avLst/>
          </a:prstGeom>
        </p:spPr>
      </p:pic>
    </p:spTree>
    <p:extLst>
      <p:ext uri="{BB962C8B-B14F-4D97-AF65-F5344CB8AC3E}">
        <p14:creationId xmlns:p14="http://schemas.microsoft.com/office/powerpoint/2010/main" val="242476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C87E22F-F329-41F3-9A40-6393410C5801}"/>
              </a:ext>
            </a:extLst>
          </p:cNvPr>
          <p:cNvSpPr txBox="1">
            <a:spLocks/>
          </p:cNvSpPr>
          <p:nvPr/>
        </p:nvSpPr>
        <p:spPr>
          <a:xfrm>
            <a:off x="1075111" y="252433"/>
            <a:ext cx="10363200" cy="957024"/>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Arial"/>
                <a:ea typeface="+mj-ea"/>
                <a:cs typeface="+mj-cs"/>
              </a:defRPr>
            </a:lvl1pPr>
          </a:lstStyle>
          <a:p>
            <a:pPr defTabSz="609585"/>
            <a:r>
              <a:rPr lang="en-US" sz="4800" dirty="0">
                <a:solidFill>
                  <a:prstClr val="black"/>
                </a:solidFill>
              </a:rPr>
              <a:t>Proposed Big Data Framework</a:t>
            </a:r>
            <a:endParaRPr lang="en-US" sz="5333" dirty="0">
              <a:solidFill>
                <a:prstClr val="black"/>
              </a:solidFill>
            </a:endParaRPr>
          </a:p>
        </p:txBody>
      </p:sp>
      <p:sp>
        <p:nvSpPr>
          <p:cNvPr id="4" name="TextBox 3">
            <a:extLst>
              <a:ext uri="{FF2B5EF4-FFF2-40B4-BE49-F238E27FC236}">
                <a16:creationId xmlns:a16="http://schemas.microsoft.com/office/drawing/2014/main" id="{62DABB2D-3884-44D0-B0CF-05170D805F4A}"/>
              </a:ext>
            </a:extLst>
          </p:cNvPr>
          <p:cNvSpPr txBox="1"/>
          <p:nvPr/>
        </p:nvSpPr>
        <p:spPr>
          <a:xfrm>
            <a:off x="671119" y="1694576"/>
            <a:ext cx="10767192" cy="2308324"/>
          </a:xfrm>
          <a:prstGeom prst="rect">
            <a:avLst/>
          </a:prstGeom>
          <a:noFill/>
        </p:spPr>
        <p:txBody>
          <a:bodyPr wrap="square" rtlCol="0">
            <a:spAutoFit/>
          </a:bodyPr>
          <a:lstStyle/>
          <a:p>
            <a:r>
              <a:rPr lang="en-US" dirty="0"/>
              <a:t>Obviously, a data set that has 50 million rows is hard to be analyzed using traditional methods due to its shear size. Therefore, I suggest to use Hadoop Ecosystem in order to process this large data set in parallel. It is economical because it is free of cost and you can use ordinary computers for running Hadoop as opposed to buying super computing clusters. Also, Hadoop is easily scalable (can follow horizontal and vertical scaling). In contrast to traditional methods, Hadoop distributes the data between multiple computers and then runs the computations wherever the data is located. </a:t>
            </a:r>
          </a:p>
          <a:p>
            <a:endParaRPr lang="en-US" dirty="0"/>
          </a:p>
          <a:p>
            <a:r>
              <a:rPr lang="en-US" dirty="0"/>
              <a:t>Hadoop is comprised of several components such as, Spark, HDFS, Pig, Hive, Sqoop, as discussed below:</a:t>
            </a:r>
          </a:p>
        </p:txBody>
      </p:sp>
      <p:pic>
        <p:nvPicPr>
          <p:cNvPr id="6" name="Picture 5" descr="Logo&#10;&#10;Description automatically generated">
            <a:extLst>
              <a:ext uri="{FF2B5EF4-FFF2-40B4-BE49-F238E27FC236}">
                <a16:creationId xmlns:a16="http://schemas.microsoft.com/office/drawing/2014/main" id="{7C4A3B4E-0174-4B5A-918C-5D67FFCEB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996" y="3951493"/>
            <a:ext cx="2061726" cy="968115"/>
          </a:xfrm>
          <a:prstGeom prst="rect">
            <a:avLst/>
          </a:prstGeom>
        </p:spPr>
      </p:pic>
      <p:sp>
        <p:nvSpPr>
          <p:cNvPr id="7" name="TextBox 6">
            <a:extLst>
              <a:ext uri="{FF2B5EF4-FFF2-40B4-BE49-F238E27FC236}">
                <a16:creationId xmlns:a16="http://schemas.microsoft.com/office/drawing/2014/main" id="{1408841F-EAB4-466E-B237-5F7E1EA15317}"/>
              </a:ext>
            </a:extLst>
          </p:cNvPr>
          <p:cNvSpPr txBox="1"/>
          <p:nvPr/>
        </p:nvSpPr>
        <p:spPr>
          <a:xfrm>
            <a:off x="254538" y="4747925"/>
            <a:ext cx="2256639"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Distributes data among processors</a:t>
            </a:r>
          </a:p>
          <a:p>
            <a:pPr marL="285750" indent="-285750">
              <a:buFont typeface="Arial" panose="020B0604020202020204" pitchFamily="34" charset="0"/>
              <a:buChar char="•"/>
            </a:pPr>
            <a:endParaRPr lang="en-US" sz="1600" dirty="0"/>
          </a:p>
        </p:txBody>
      </p:sp>
      <p:pic>
        <p:nvPicPr>
          <p:cNvPr id="9" name="Picture 8" descr="Icon&#10;&#10;Description automatically generated">
            <a:extLst>
              <a:ext uri="{FF2B5EF4-FFF2-40B4-BE49-F238E27FC236}">
                <a16:creationId xmlns:a16="http://schemas.microsoft.com/office/drawing/2014/main" id="{ABD4EFBC-68A0-4092-9FDA-57B74F3FDE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2381" y="3908914"/>
            <a:ext cx="1764819" cy="1008468"/>
          </a:xfrm>
          <a:prstGeom prst="rect">
            <a:avLst/>
          </a:prstGeom>
        </p:spPr>
      </p:pic>
      <p:sp>
        <p:nvSpPr>
          <p:cNvPr id="11" name="TextBox 10">
            <a:extLst>
              <a:ext uri="{FF2B5EF4-FFF2-40B4-BE49-F238E27FC236}">
                <a16:creationId xmlns:a16="http://schemas.microsoft.com/office/drawing/2014/main" id="{925BFE39-1969-4E12-8F62-CC210A3B9D63}"/>
              </a:ext>
            </a:extLst>
          </p:cNvPr>
          <p:cNvSpPr txBox="1"/>
          <p:nvPr/>
        </p:nvSpPr>
        <p:spPr>
          <a:xfrm>
            <a:off x="2392261" y="4851187"/>
            <a:ext cx="2256639"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t>Sqoop reads the data in relational format, such as *.csv or MySQL, and stores in a non-relational format, suitable for distributes storage.</a:t>
            </a:r>
          </a:p>
          <a:p>
            <a:pPr marL="285750" indent="-285750">
              <a:buFont typeface="Arial" panose="020B0604020202020204" pitchFamily="34" charset="0"/>
              <a:buChar char="•"/>
            </a:pPr>
            <a:endParaRPr lang="en-US" sz="1600" dirty="0"/>
          </a:p>
        </p:txBody>
      </p:sp>
      <p:pic>
        <p:nvPicPr>
          <p:cNvPr id="13" name="Picture 12" descr="Logo, company name&#10;&#10;Description automatically generated">
            <a:extLst>
              <a:ext uri="{FF2B5EF4-FFF2-40B4-BE49-F238E27FC236}">
                <a16:creationId xmlns:a16="http://schemas.microsoft.com/office/drawing/2014/main" id="{DAE1DC97-F144-4DB0-98A2-94F8832152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0557" y="3951493"/>
            <a:ext cx="2090345" cy="1519602"/>
          </a:xfrm>
          <a:prstGeom prst="rect">
            <a:avLst/>
          </a:prstGeom>
        </p:spPr>
      </p:pic>
      <p:sp>
        <p:nvSpPr>
          <p:cNvPr id="15" name="TextBox 14">
            <a:extLst>
              <a:ext uri="{FF2B5EF4-FFF2-40B4-BE49-F238E27FC236}">
                <a16:creationId xmlns:a16="http://schemas.microsoft.com/office/drawing/2014/main" id="{BC6E71F5-2863-435D-BB28-CBE95505E3E6}"/>
              </a:ext>
            </a:extLst>
          </p:cNvPr>
          <p:cNvSpPr txBox="1"/>
          <p:nvPr/>
        </p:nvSpPr>
        <p:spPr>
          <a:xfrm>
            <a:off x="5025920" y="5292952"/>
            <a:ext cx="2256639"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Takes the data from Sqoop and stores it in HDFS</a:t>
            </a:r>
          </a:p>
          <a:p>
            <a:pPr marL="285750" indent="-285750">
              <a:buFont typeface="Arial" panose="020B0604020202020204" pitchFamily="34" charset="0"/>
              <a:buChar char="•"/>
            </a:pPr>
            <a:r>
              <a:rPr lang="en-US" sz="1600" dirty="0"/>
              <a:t>In HBase a table can have thousands of columns </a:t>
            </a:r>
          </a:p>
          <a:p>
            <a:pPr marL="285750" indent="-285750">
              <a:buFont typeface="Arial" panose="020B0604020202020204" pitchFamily="34" charset="0"/>
              <a:buChar char="•"/>
            </a:pPr>
            <a:endParaRPr lang="en-US" sz="1600" dirty="0"/>
          </a:p>
        </p:txBody>
      </p:sp>
      <p:pic>
        <p:nvPicPr>
          <p:cNvPr id="17" name="Picture 16" descr="Logo, company name&#10;&#10;Description automatically generated">
            <a:extLst>
              <a:ext uri="{FF2B5EF4-FFF2-40B4-BE49-F238E27FC236}">
                <a16:creationId xmlns:a16="http://schemas.microsoft.com/office/drawing/2014/main" id="{FC60FECD-6461-4606-8FB2-0491FDA52A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82559" y="3918296"/>
            <a:ext cx="2256639" cy="1263718"/>
          </a:xfrm>
          <a:prstGeom prst="rect">
            <a:avLst/>
          </a:prstGeom>
        </p:spPr>
      </p:pic>
      <p:sp>
        <p:nvSpPr>
          <p:cNvPr id="19" name="TextBox 18">
            <a:extLst>
              <a:ext uri="{FF2B5EF4-FFF2-40B4-BE49-F238E27FC236}">
                <a16:creationId xmlns:a16="http://schemas.microsoft.com/office/drawing/2014/main" id="{7A119890-0EF7-423F-ACDA-C7A193456837}"/>
              </a:ext>
            </a:extLst>
          </p:cNvPr>
          <p:cNvSpPr txBox="1"/>
          <p:nvPr/>
        </p:nvSpPr>
        <p:spPr>
          <a:xfrm>
            <a:off x="7527739" y="5343630"/>
            <a:ext cx="2256639"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An open-source cluster computing framework</a:t>
            </a:r>
          </a:p>
          <a:p>
            <a:pPr marL="285750" indent="-285750">
              <a:buFont typeface="Arial" panose="020B0604020202020204" pitchFamily="34" charset="0"/>
              <a:buChar char="•"/>
            </a:pPr>
            <a:r>
              <a:rPr lang="en-US" sz="1600" dirty="0"/>
              <a:t>Has ML and batch processing libraries</a:t>
            </a:r>
          </a:p>
          <a:p>
            <a:pPr marL="285750" indent="-285750">
              <a:buFont typeface="Arial" panose="020B0604020202020204" pitchFamily="34" charset="0"/>
              <a:buChar char="•"/>
            </a:pPr>
            <a:endParaRPr lang="en-US" sz="1600" dirty="0"/>
          </a:p>
        </p:txBody>
      </p:sp>
      <p:pic>
        <p:nvPicPr>
          <p:cNvPr id="21" name="Picture 20" descr="Logo&#10;&#10;Description automatically generated">
            <a:extLst>
              <a:ext uri="{FF2B5EF4-FFF2-40B4-BE49-F238E27FC236}">
                <a16:creationId xmlns:a16="http://schemas.microsoft.com/office/drawing/2014/main" id="{0B2D0119-8582-4D96-BCB1-58F17A4F78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17036" y="4077910"/>
            <a:ext cx="1143436" cy="1029093"/>
          </a:xfrm>
          <a:prstGeom prst="rect">
            <a:avLst/>
          </a:prstGeom>
        </p:spPr>
      </p:pic>
      <p:sp>
        <p:nvSpPr>
          <p:cNvPr id="23" name="TextBox 22">
            <a:extLst>
              <a:ext uri="{FF2B5EF4-FFF2-40B4-BE49-F238E27FC236}">
                <a16:creationId xmlns:a16="http://schemas.microsoft.com/office/drawing/2014/main" id="{1F62C786-25EE-4863-996B-3FD2F186B3A0}"/>
              </a:ext>
            </a:extLst>
          </p:cNvPr>
          <p:cNvSpPr txBox="1"/>
          <p:nvPr/>
        </p:nvSpPr>
        <p:spPr>
          <a:xfrm>
            <a:off x="9599802" y="5343630"/>
            <a:ext cx="2592198" cy="646331"/>
          </a:xfrm>
          <a:prstGeom prst="rect">
            <a:avLst/>
          </a:prstGeom>
          <a:noFill/>
        </p:spPr>
        <p:txBody>
          <a:bodyPr wrap="square" rtlCol="0">
            <a:spAutoFit/>
          </a:bodyPr>
          <a:lstStyle/>
          <a:p>
            <a:pPr marL="285750" indent="-285750">
              <a:buFont typeface="Arial" panose="020B0604020202020204" pitchFamily="34" charset="0"/>
              <a:buChar char="•"/>
            </a:pPr>
            <a:r>
              <a:rPr lang="en-US" dirty="0"/>
              <a:t>Used for structure data analytics</a:t>
            </a:r>
          </a:p>
        </p:txBody>
      </p:sp>
    </p:spTree>
    <p:extLst>
      <p:ext uri="{BB962C8B-B14F-4D97-AF65-F5344CB8AC3E}">
        <p14:creationId xmlns:p14="http://schemas.microsoft.com/office/powerpoint/2010/main" val="4283367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E3AD4E7-7A9B-4246-9D11-1894D3D8FE14}"/>
              </a:ext>
            </a:extLst>
          </p:cNvPr>
          <p:cNvSpPr txBox="1">
            <a:spLocks/>
          </p:cNvSpPr>
          <p:nvPr/>
        </p:nvSpPr>
        <p:spPr>
          <a:xfrm>
            <a:off x="1075111" y="252433"/>
            <a:ext cx="10363200" cy="957024"/>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Arial"/>
                <a:ea typeface="+mj-ea"/>
                <a:cs typeface="+mj-cs"/>
              </a:defRPr>
            </a:lvl1pPr>
          </a:lstStyle>
          <a:p>
            <a:pPr defTabSz="609585"/>
            <a:r>
              <a:rPr lang="en-US" sz="4800" dirty="0">
                <a:solidFill>
                  <a:prstClr val="black"/>
                </a:solidFill>
              </a:rPr>
              <a:t>Big data processing with Hadoop</a:t>
            </a:r>
            <a:endParaRPr lang="en-US" sz="5333" dirty="0">
              <a:solidFill>
                <a:prstClr val="black"/>
              </a:solidFill>
            </a:endParaRPr>
          </a:p>
        </p:txBody>
      </p:sp>
      <p:sp>
        <p:nvSpPr>
          <p:cNvPr id="10" name="Rectangle: Rounded Corners 9">
            <a:extLst>
              <a:ext uri="{FF2B5EF4-FFF2-40B4-BE49-F238E27FC236}">
                <a16:creationId xmlns:a16="http://schemas.microsoft.com/office/drawing/2014/main" id="{893CB64E-D011-4819-AA0F-19AE70619019}"/>
              </a:ext>
            </a:extLst>
          </p:cNvPr>
          <p:cNvSpPr/>
          <p:nvPr/>
        </p:nvSpPr>
        <p:spPr>
          <a:xfrm>
            <a:off x="551658" y="2306962"/>
            <a:ext cx="2114025" cy="10570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0BE478B4-B458-46C6-97DC-083162B65E55}"/>
              </a:ext>
            </a:extLst>
          </p:cNvPr>
          <p:cNvSpPr/>
          <p:nvPr/>
        </p:nvSpPr>
        <p:spPr>
          <a:xfrm>
            <a:off x="2819974" y="2621552"/>
            <a:ext cx="620785" cy="42783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830A8502-606A-4CF3-AECE-15C8CE19487F}"/>
              </a:ext>
            </a:extLst>
          </p:cNvPr>
          <p:cNvSpPr/>
          <p:nvPr/>
        </p:nvSpPr>
        <p:spPr>
          <a:xfrm>
            <a:off x="3543479" y="2306962"/>
            <a:ext cx="2114025" cy="10570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82B415CF-926C-4614-94CF-C4E649F21F09}"/>
              </a:ext>
            </a:extLst>
          </p:cNvPr>
          <p:cNvSpPr/>
          <p:nvPr/>
        </p:nvSpPr>
        <p:spPr>
          <a:xfrm>
            <a:off x="6450610" y="2306962"/>
            <a:ext cx="2114025" cy="10570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171986C6-E9D5-4DF5-94B3-F675824BDCA8}"/>
              </a:ext>
            </a:extLst>
          </p:cNvPr>
          <p:cNvSpPr/>
          <p:nvPr/>
        </p:nvSpPr>
        <p:spPr>
          <a:xfrm>
            <a:off x="9363513" y="2306963"/>
            <a:ext cx="2114025" cy="10570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C3B86F86-E343-477C-94B2-3BCE4D2036C3}"/>
              </a:ext>
            </a:extLst>
          </p:cNvPr>
          <p:cNvSpPr/>
          <p:nvPr/>
        </p:nvSpPr>
        <p:spPr>
          <a:xfrm>
            <a:off x="5760224" y="2621552"/>
            <a:ext cx="620785" cy="42783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A0C809B9-A3E6-4264-97D9-F7B33115C7B2}"/>
              </a:ext>
            </a:extLst>
          </p:cNvPr>
          <p:cNvSpPr/>
          <p:nvPr/>
        </p:nvSpPr>
        <p:spPr>
          <a:xfrm>
            <a:off x="8653681" y="2629931"/>
            <a:ext cx="620785" cy="42783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5E6E159D-B21A-41C7-83BB-CF41FF4FD037}"/>
              </a:ext>
            </a:extLst>
          </p:cNvPr>
          <p:cNvSpPr txBox="1"/>
          <p:nvPr/>
        </p:nvSpPr>
        <p:spPr>
          <a:xfrm>
            <a:off x="789220" y="2582240"/>
            <a:ext cx="1543574" cy="523220"/>
          </a:xfrm>
          <a:prstGeom prst="rect">
            <a:avLst/>
          </a:prstGeom>
          <a:noFill/>
        </p:spPr>
        <p:txBody>
          <a:bodyPr wrap="square" rtlCol="0">
            <a:spAutoFit/>
          </a:bodyPr>
          <a:lstStyle/>
          <a:p>
            <a:pPr algn="ctr"/>
            <a:r>
              <a:rPr lang="en-US" sz="2800" dirty="0">
                <a:solidFill>
                  <a:schemeClr val="bg1">
                    <a:lumMod val="95000"/>
                  </a:schemeClr>
                </a:solidFill>
              </a:rPr>
              <a:t>Ingest</a:t>
            </a:r>
          </a:p>
        </p:txBody>
      </p:sp>
      <p:sp>
        <p:nvSpPr>
          <p:cNvPr id="24" name="TextBox 23">
            <a:extLst>
              <a:ext uri="{FF2B5EF4-FFF2-40B4-BE49-F238E27FC236}">
                <a16:creationId xmlns:a16="http://schemas.microsoft.com/office/drawing/2014/main" id="{018D5F66-C536-4B2C-8960-E8F39D63FC33}"/>
              </a:ext>
            </a:extLst>
          </p:cNvPr>
          <p:cNvSpPr txBox="1"/>
          <p:nvPr/>
        </p:nvSpPr>
        <p:spPr>
          <a:xfrm>
            <a:off x="3714048" y="2582240"/>
            <a:ext cx="1767115" cy="523220"/>
          </a:xfrm>
          <a:prstGeom prst="rect">
            <a:avLst/>
          </a:prstGeom>
          <a:noFill/>
        </p:spPr>
        <p:txBody>
          <a:bodyPr wrap="square" rtlCol="0">
            <a:spAutoFit/>
          </a:bodyPr>
          <a:lstStyle/>
          <a:p>
            <a:pPr algn="ctr"/>
            <a:r>
              <a:rPr lang="en-US" sz="2800" dirty="0">
                <a:solidFill>
                  <a:schemeClr val="bg1">
                    <a:lumMod val="95000"/>
                  </a:schemeClr>
                </a:solidFill>
              </a:rPr>
              <a:t>Processing</a:t>
            </a:r>
          </a:p>
        </p:txBody>
      </p:sp>
      <p:sp>
        <p:nvSpPr>
          <p:cNvPr id="26" name="TextBox 25">
            <a:extLst>
              <a:ext uri="{FF2B5EF4-FFF2-40B4-BE49-F238E27FC236}">
                <a16:creationId xmlns:a16="http://schemas.microsoft.com/office/drawing/2014/main" id="{23C9C090-A96A-431C-8F8E-F1259207A262}"/>
              </a:ext>
            </a:extLst>
          </p:cNvPr>
          <p:cNvSpPr txBox="1"/>
          <p:nvPr/>
        </p:nvSpPr>
        <p:spPr>
          <a:xfrm>
            <a:off x="6535300" y="2573858"/>
            <a:ext cx="1767115" cy="523220"/>
          </a:xfrm>
          <a:prstGeom prst="rect">
            <a:avLst/>
          </a:prstGeom>
          <a:noFill/>
        </p:spPr>
        <p:txBody>
          <a:bodyPr wrap="square" rtlCol="0">
            <a:spAutoFit/>
          </a:bodyPr>
          <a:lstStyle/>
          <a:p>
            <a:pPr algn="ctr"/>
            <a:r>
              <a:rPr lang="en-US" sz="2800" dirty="0">
                <a:solidFill>
                  <a:schemeClr val="bg1">
                    <a:lumMod val="95000"/>
                  </a:schemeClr>
                </a:solidFill>
              </a:rPr>
              <a:t>Analyze</a:t>
            </a:r>
          </a:p>
        </p:txBody>
      </p:sp>
      <p:sp>
        <p:nvSpPr>
          <p:cNvPr id="28" name="TextBox 27">
            <a:extLst>
              <a:ext uri="{FF2B5EF4-FFF2-40B4-BE49-F238E27FC236}">
                <a16:creationId xmlns:a16="http://schemas.microsoft.com/office/drawing/2014/main" id="{06363B63-2296-431C-A735-68AB3A511CD7}"/>
              </a:ext>
            </a:extLst>
          </p:cNvPr>
          <p:cNvSpPr txBox="1"/>
          <p:nvPr/>
        </p:nvSpPr>
        <p:spPr>
          <a:xfrm>
            <a:off x="9536967" y="2573858"/>
            <a:ext cx="1767115" cy="523220"/>
          </a:xfrm>
          <a:prstGeom prst="rect">
            <a:avLst/>
          </a:prstGeom>
          <a:noFill/>
        </p:spPr>
        <p:txBody>
          <a:bodyPr wrap="square" rtlCol="0">
            <a:spAutoFit/>
          </a:bodyPr>
          <a:lstStyle/>
          <a:p>
            <a:pPr algn="ctr"/>
            <a:r>
              <a:rPr lang="en-US" sz="2800" dirty="0">
                <a:solidFill>
                  <a:schemeClr val="bg1">
                    <a:lumMod val="95000"/>
                  </a:schemeClr>
                </a:solidFill>
              </a:rPr>
              <a:t>Access</a:t>
            </a:r>
          </a:p>
        </p:txBody>
      </p:sp>
      <p:sp>
        <p:nvSpPr>
          <p:cNvPr id="29" name="TextBox 28">
            <a:extLst>
              <a:ext uri="{FF2B5EF4-FFF2-40B4-BE49-F238E27FC236}">
                <a16:creationId xmlns:a16="http://schemas.microsoft.com/office/drawing/2014/main" id="{AE4F7347-B15A-410D-97C5-FD1DE8F3ED41}"/>
              </a:ext>
            </a:extLst>
          </p:cNvPr>
          <p:cNvSpPr txBox="1"/>
          <p:nvPr/>
        </p:nvSpPr>
        <p:spPr>
          <a:xfrm>
            <a:off x="459380" y="3733101"/>
            <a:ext cx="2493547"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a:t>Sqoop </a:t>
            </a:r>
            <a:r>
              <a:rPr lang="en-US" dirty="0"/>
              <a:t>transfers the data from relational format (RDBMS) into HDFS so that it can then be distributed</a:t>
            </a:r>
            <a:endParaRPr lang="en-US" b="1" dirty="0"/>
          </a:p>
        </p:txBody>
      </p:sp>
      <p:sp>
        <p:nvSpPr>
          <p:cNvPr id="31" name="TextBox 30">
            <a:extLst>
              <a:ext uri="{FF2B5EF4-FFF2-40B4-BE49-F238E27FC236}">
                <a16:creationId xmlns:a16="http://schemas.microsoft.com/office/drawing/2014/main" id="{8D029B30-47B4-4E32-BBD8-92EF694389F1}"/>
              </a:ext>
            </a:extLst>
          </p:cNvPr>
          <p:cNvSpPr txBox="1"/>
          <p:nvPr/>
        </p:nvSpPr>
        <p:spPr>
          <a:xfrm>
            <a:off x="3391697" y="3754158"/>
            <a:ext cx="2493547" cy="2585323"/>
          </a:xfrm>
          <a:prstGeom prst="rect">
            <a:avLst/>
          </a:prstGeom>
          <a:noFill/>
        </p:spPr>
        <p:txBody>
          <a:bodyPr wrap="square" rtlCol="0">
            <a:spAutoFit/>
          </a:bodyPr>
          <a:lstStyle/>
          <a:p>
            <a:pPr marL="285750" indent="-285750">
              <a:buFont typeface="Arial" panose="020B0604020202020204" pitchFamily="34" charset="0"/>
              <a:buChar char="•"/>
            </a:pPr>
            <a:r>
              <a:rPr lang="en-US" dirty="0"/>
              <a:t>Data is stored in distributed file system (</a:t>
            </a:r>
            <a:r>
              <a:rPr lang="en-US" b="1" dirty="0"/>
              <a:t>HDFS</a:t>
            </a:r>
            <a:r>
              <a:rPr lang="en-US" dirty="0"/>
              <a:t> or </a:t>
            </a:r>
            <a:r>
              <a:rPr lang="en-US" b="1" dirty="0" err="1"/>
              <a:t>Hbase</a:t>
            </a:r>
            <a:r>
              <a:rPr lang="en-US" dirty="0"/>
              <a:t>)</a:t>
            </a:r>
          </a:p>
          <a:p>
            <a:pPr marL="285750" indent="-285750">
              <a:buFont typeface="Arial" panose="020B0604020202020204" pitchFamily="34" charset="0"/>
              <a:buChar char="•"/>
            </a:pPr>
            <a:r>
              <a:rPr lang="en-US" b="1" dirty="0"/>
              <a:t>Spark</a:t>
            </a:r>
            <a:r>
              <a:rPr lang="en-US" dirty="0"/>
              <a:t> and </a:t>
            </a:r>
            <a:r>
              <a:rPr lang="en-US" b="1" dirty="0" err="1"/>
              <a:t>MapRedue</a:t>
            </a:r>
            <a:r>
              <a:rPr lang="en-US" dirty="0"/>
              <a:t> analyze the data the similar to how it was analyzed by Python in this project</a:t>
            </a:r>
          </a:p>
        </p:txBody>
      </p:sp>
      <p:sp>
        <p:nvSpPr>
          <p:cNvPr id="33" name="TextBox 32">
            <a:extLst>
              <a:ext uri="{FF2B5EF4-FFF2-40B4-BE49-F238E27FC236}">
                <a16:creationId xmlns:a16="http://schemas.microsoft.com/office/drawing/2014/main" id="{FB4D7707-3C86-4525-97EA-504CF0A73D93}"/>
              </a:ext>
            </a:extLst>
          </p:cNvPr>
          <p:cNvSpPr txBox="1"/>
          <p:nvPr/>
        </p:nvSpPr>
        <p:spPr>
          <a:xfrm>
            <a:off x="6324014" y="3733101"/>
            <a:ext cx="249354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Since we are dealing with structured data, we use </a:t>
            </a:r>
            <a:r>
              <a:rPr lang="en-US" b="1" dirty="0"/>
              <a:t>Hive </a:t>
            </a:r>
            <a:r>
              <a:rPr lang="en-US" dirty="0"/>
              <a:t>to analyze the data</a:t>
            </a:r>
            <a:endParaRPr lang="en-US" b="1" dirty="0"/>
          </a:p>
        </p:txBody>
      </p:sp>
      <p:sp>
        <p:nvSpPr>
          <p:cNvPr id="35" name="TextBox 34">
            <a:extLst>
              <a:ext uri="{FF2B5EF4-FFF2-40B4-BE49-F238E27FC236}">
                <a16:creationId xmlns:a16="http://schemas.microsoft.com/office/drawing/2014/main" id="{62569759-F7A4-4EA0-8641-EC47F73327FD}"/>
              </a:ext>
            </a:extLst>
          </p:cNvPr>
          <p:cNvSpPr txBox="1"/>
          <p:nvPr/>
        </p:nvSpPr>
        <p:spPr>
          <a:xfrm>
            <a:off x="9304263" y="3630871"/>
            <a:ext cx="2493547"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The analyzed data can be accessed by the user for creating charts and plots</a:t>
            </a:r>
          </a:p>
          <a:p>
            <a:pPr marL="285750" indent="-285750">
              <a:buFont typeface="Arial" panose="020B0604020202020204" pitchFamily="34" charset="0"/>
              <a:buChar char="•"/>
            </a:pPr>
            <a:r>
              <a:rPr lang="en-US" b="1" dirty="0"/>
              <a:t>HUE </a:t>
            </a:r>
            <a:r>
              <a:rPr lang="en-US" dirty="0"/>
              <a:t>is a web interface, whereas </a:t>
            </a:r>
            <a:r>
              <a:rPr lang="en-US" b="1" dirty="0"/>
              <a:t>Cloudera Search </a:t>
            </a:r>
            <a:r>
              <a:rPr lang="en-US" dirty="0"/>
              <a:t>provides a text editor for exploring data</a:t>
            </a:r>
            <a:endParaRPr lang="en-US" b="1" dirty="0"/>
          </a:p>
        </p:txBody>
      </p:sp>
      <p:sp>
        <p:nvSpPr>
          <p:cNvPr id="36" name="TextBox 35">
            <a:extLst>
              <a:ext uri="{FF2B5EF4-FFF2-40B4-BE49-F238E27FC236}">
                <a16:creationId xmlns:a16="http://schemas.microsoft.com/office/drawing/2014/main" id="{43D7DC04-4688-4B74-A06C-6E9BD8F2823D}"/>
              </a:ext>
            </a:extLst>
          </p:cNvPr>
          <p:cNvSpPr txBox="1"/>
          <p:nvPr/>
        </p:nvSpPr>
        <p:spPr>
          <a:xfrm>
            <a:off x="956345" y="1325461"/>
            <a:ext cx="10091956" cy="369332"/>
          </a:xfrm>
          <a:prstGeom prst="rect">
            <a:avLst/>
          </a:prstGeom>
          <a:noFill/>
        </p:spPr>
        <p:txBody>
          <a:bodyPr wrap="square" rtlCol="0">
            <a:spAutoFit/>
          </a:bodyPr>
          <a:lstStyle/>
          <a:p>
            <a:r>
              <a:rPr lang="en-US" dirty="0"/>
              <a:t>The following sequential framework is typically used for analyzing a large set of data.</a:t>
            </a:r>
          </a:p>
        </p:txBody>
      </p:sp>
    </p:spTree>
    <p:extLst>
      <p:ext uri="{BB962C8B-B14F-4D97-AF65-F5344CB8AC3E}">
        <p14:creationId xmlns:p14="http://schemas.microsoft.com/office/powerpoint/2010/main" val="3158686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DC18815-F1A4-42D1-89A4-498712695904}"/>
              </a:ext>
            </a:extLst>
          </p:cNvPr>
          <p:cNvSpPr txBox="1">
            <a:spLocks/>
          </p:cNvSpPr>
          <p:nvPr/>
        </p:nvSpPr>
        <p:spPr>
          <a:xfrm>
            <a:off x="914400" y="2471976"/>
            <a:ext cx="10363200" cy="957024"/>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Arial"/>
                <a:ea typeface="+mj-ea"/>
                <a:cs typeface="+mj-cs"/>
              </a:defRPr>
            </a:lvl1pPr>
          </a:lstStyle>
          <a:p>
            <a:pPr defTabSz="609585"/>
            <a:r>
              <a:rPr lang="en-US" sz="4800" dirty="0">
                <a:solidFill>
                  <a:prstClr val="black"/>
                </a:solidFill>
              </a:rPr>
              <a:t>Part 2 – Modeling</a:t>
            </a:r>
            <a:endParaRPr lang="en-US" sz="5333" dirty="0">
              <a:solidFill>
                <a:prstClr val="black"/>
              </a:solidFill>
            </a:endParaRPr>
          </a:p>
        </p:txBody>
      </p:sp>
    </p:spTree>
    <p:extLst>
      <p:ext uri="{BB962C8B-B14F-4D97-AF65-F5344CB8AC3E}">
        <p14:creationId xmlns:p14="http://schemas.microsoft.com/office/powerpoint/2010/main" val="577461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B71ECB-B77F-45BD-92E9-9CA898C4F8D2}"/>
              </a:ext>
            </a:extLst>
          </p:cNvPr>
          <p:cNvSpPr txBox="1">
            <a:spLocks/>
          </p:cNvSpPr>
          <p:nvPr/>
        </p:nvSpPr>
        <p:spPr>
          <a:xfrm>
            <a:off x="1058333" y="67875"/>
            <a:ext cx="10363200" cy="957024"/>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Arial"/>
                <a:ea typeface="+mj-ea"/>
                <a:cs typeface="+mj-cs"/>
              </a:defRPr>
            </a:lvl1pPr>
          </a:lstStyle>
          <a:p>
            <a:pPr defTabSz="609585"/>
            <a:r>
              <a:rPr lang="en-US" sz="4800" dirty="0">
                <a:solidFill>
                  <a:prstClr val="black"/>
                </a:solidFill>
              </a:rPr>
              <a:t>Thought process in my code</a:t>
            </a:r>
            <a:endParaRPr lang="en-US" sz="5333" dirty="0">
              <a:solidFill>
                <a:prstClr val="black"/>
              </a:solidFill>
            </a:endParaRPr>
          </a:p>
        </p:txBody>
      </p:sp>
      <p:sp>
        <p:nvSpPr>
          <p:cNvPr id="6" name="TextBox 5">
            <a:extLst>
              <a:ext uri="{FF2B5EF4-FFF2-40B4-BE49-F238E27FC236}">
                <a16:creationId xmlns:a16="http://schemas.microsoft.com/office/drawing/2014/main" id="{B545F25E-09E1-4CB4-A781-8E58447A5909}"/>
              </a:ext>
            </a:extLst>
          </p:cNvPr>
          <p:cNvSpPr txBox="1"/>
          <p:nvPr/>
        </p:nvSpPr>
        <p:spPr>
          <a:xfrm>
            <a:off x="327171" y="1459684"/>
            <a:ext cx="11593585" cy="646331"/>
          </a:xfrm>
          <a:prstGeom prst="rect">
            <a:avLst/>
          </a:prstGeom>
          <a:noFill/>
        </p:spPr>
        <p:txBody>
          <a:bodyPr wrap="square" rtlCol="0">
            <a:spAutoFit/>
          </a:bodyPr>
          <a:lstStyle/>
          <a:p>
            <a:r>
              <a:rPr lang="en-US" dirty="0"/>
              <a:t>After importing the data from the *.csv file, I plotted histogram charts as shown below in order to get a sense of the distribution of all variables and see if there are any outlier data.</a:t>
            </a:r>
          </a:p>
        </p:txBody>
      </p:sp>
      <p:pic>
        <p:nvPicPr>
          <p:cNvPr id="8" name="Picture 7" descr="Chart&#10;&#10;Description automatically generated">
            <a:extLst>
              <a:ext uri="{FF2B5EF4-FFF2-40B4-BE49-F238E27FC236}">
                <a16:creationId xmlns:a16="http://schemas.microsoft.com/office/drawing/2014/main" id="{9C0A4E02-185D-48B4-8ABE-0257AABBDF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333" y="2733747"/>
            <a:ext cx="7619334" cy="2601930"/>
          </a:xfrm>
          <a:prstGeom prst="rect">
            <a:avLst/>
          </a:prstGeom>
        </p:spPr>
      </p:pic>
      <p:sp>
        <p:nvSpPr>
          <p:cNvPr id="10" name="TextBox 9">
            <a:extLst>
              <a:ext uri="{FF2B5EF4-FFF2-40B4-BE49-F238E27FC236}">
                <a16:creationId xmlns:a16="http://schemas.microsoft.com/office/drawing/2014/main" id="{C217AD1E-BC02-46ED-B445-99885BFDCA30}"/>
              </a:ext>
            </a:extLst>
          </p:cNvPr>
          <p:cNvSpPr txBox="1"/>
          <p:nvPr/>
        </p:nvSpPr>
        <p:spPr>
          <a:xfrm>
            <a:off x="598415" y="5640243"/>
            <a:ext cx="11593585" cy="646331"/>
          </a:xfrm>
          <a:prstGeom prst="rect">
            <a:avLst/>
          </a:prstGeom>
          <a:noFill/>
        </p:spPr>
        <p:txBody>
          <a:bodyPr wrap="square" rtlCol="0">
            <a:spAutoFit/>
          </a:bodyPr>
          <a:lstStyle/>
          <a:p>
            <a:r>
              <a:rPr lang="en-US" dirty="0"/>
              <a:t>It is obvious that Hard Brakes and Hard Acceleration data contains some very large values that are out of range. I removed these data points because their existence will adversely affect our predictive model.</a:t>
            </a:r>
          </a:p>
        </p:txBody>
      </p:sp>
    </p:spTree>
    <p:extLst>
      <p:ext uri="{BB962C8B-B14F-4D97-AF65-F5344CB8AC3E}">
        <p14:creationId xmlns:p14="http://schemas.microsoft.com/office/powerpoint/2010/main" val="1276941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06BB0B-1A6A-47D7-B039-0E53FB40B913}"/>
              </a:ext>
            </a:extLst>
          </p:cNvPr>
          <p:cNvSpPr txBox="1">
            <a:spLocks/>
          </p:cNvSpPr>
          <p:nvPr/>
        </p:nvSpPr>
        <p:spPr>
          <a:xfrm>
            <a:off x="1058333" y="67875"/>
            <a:ext cx="10363200" cy="957024"/>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Arial"/>
                <a:ea typeface="+mj-ea"/>
                <a:cs typeface="+mj-cs"/>
              </a:defRPr>
            </a:lvl1pPr>
          </a:lstStyle>
          <a:p>
            <a:pPr defTabSz="609585"/>
            <a:r>
              <a:rPr lang="en-US" sz="4800" dirty="0">
                <a:solidFill>
                  <a:prstClr val="black"/>
                </a:solidFill>
              </a:rPr>
              <a:t>Thought process in my code</a:t>
            </a:r>
            <a:endParaRPr lang="en-US" sz="5333" dirty="0">
              <a:solidFill>
                <a:prstClr val="black"/>
              </a:solidFill>
            </a:endParaRPr>
          </a:p>
        </p:txBody>
      </p:sp>
      <p:sp>
        <p:nvSpPr>
          <p:cNvPr id="7" name="TextBox 6">
            <a:extLst>
              <a:ext uri="{FF2B5EF4-FFF2-40B4-BE49-F238E27FC236}">
                <a16:creationId xmlns:a16="http://schemas.microsoft.com/office/drawing/2014/main" id="{43A43BA2-01A6-4921-B393-E11B51D0A861}"/>
              </a:ext>
            </a:extLst>
          </p:cNvPr>
          <p:cNvSpPr txBox="1"/>
          <p:nvPr/>
        </p:nvSpPr>
        <p:spPr>
          <a:xfrm>
            <a:off x="327171" y="1459684"/>
            <a:ext cx="11593585" cy="646331"/>
          </a:xfrm>
          <a:prstGeom prst="rect">
            <a:avLst/>
          </a:prstGeom>
          <a:noFill/>
        </p:spPr>
        <p:txBody>
          <a:bodyPr wrap="square" rtlCol="0">
            <a:spAutoFit/>
          </a:bodyPr>
          <a:lstStyle/>
          <a:p>
            <a:r>
              <a:rPr lang="en-US" dirty="0"/>
              <a:t>After removing the hard event data points that have a value larger than 1500, I got the following histograms that are much smoother and sensible that the previous figure. </a:t>
            </a:r>
          </a:p>
        </p:txBody>
      </p:sp>
      <p:pic>
        <p:nvPicPr>
          <p:cNvPr id="9" name="Picture 8" descr="A picture containing chart&#10;&#10;Description automatically generated">
            <a:extLst>
              <a:ext uri="{FF2B5EF4-FFF2-40B4-BE49-F238E27FC236}">
                <a16:creationId xmlns:a16="http://schemas.microsoft.com/office/drawing/2014/main" id="{9F3C3AED-EA2B-433C-AED0-8402AAE5B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829" y="2540800"/>
            <a:ext cx="9854268" cy="2684468"/>
          </a:xfrm>
          <a:prstGeom prst="rect">
            <a:avLst/>
          </a:prstGeom>
        </p:spPr>
      </p:pic>
    </p:spTree>
    <p:extLst>
      <p:ext uri="{BB962C8B-B14F-4D97-AF65-F5344CB8AC3E}">
        <p14:creationId xmlns:p14="http://schemas.microsoft.com/office/powerpoint/2010/main" val="4979159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06BB0B-1A6A-47D7-B039-0E53FB40B913}"/>
              </a:ext>
            </a:extLst>
          </p:cNvPr>
          <p:cNvSpPr txBox="1">
            <a:spLocks/>
          </p:cNvSpPr>
          <p:nvPr/>
        </p:nvSpPr>
        <p:spPr>
          <a:xfrm>
            <a:off x="1058333" y="67875"/>
            <a:ext cx="10363200" cy="957024"/>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Arial"/>
                <a:ea typeface="+mj-ea"/>
                <a:cs typeface="+mj-cs"/>
              </a:defRPr>
            </a:lvl1pPr>
          </a:lstStyle>
          <a:p>
            <a:pPr defTabSz="609585"/>
            <a:r>
              <a:rPr lang="en-US" sz="4800" dirty="0">
                <a:solidFill>
                  <a:prstClr val="black"/>
                </a:solidFill>
              </a:rPr>
              <a:t>Effect of car type on Loss</a:t>
            </a:r>
            <a:endParaRPr lang="en-US" sz="5333" dirty="0">
              <a:solidFill>
                <a:prstClr val="black"/>
              </a:solidFill>
            </a:endParaRPr>
          </a:p>
        </p:txBody>
      </p:sp>
      <p:sp>
        <p:nvSpPr>
          <p:cNvPr id="2" name="TextBox 1">
            <a:extLst>
              <a:ext uri="{FF2B5EF4-FFF2-40B4-BE49-F238E27FC236}">
                <a16:creationId xmlns:a16="http://schemas.microsoft.com/office/drawing/2014/main" id="{87F27047-7C64-4E11-9C93-205A6637779C}"/>
              </a:ext>
            </a:extLst>
          </p:cNvPr>
          <p:cNvSpPr txBox="1"/>
          <p:nvPr/>
        </p:nvSpPr>
        <p:spPr>
          <a:xfrm>
            <a:off x="536895" y="1451295"/>
            <a:ext cx="11190914" cy="1200329"/>
          </a:xfrm>
          <a:prstGeom prst="rect">
            <a:avLst/>
          </a:prstGeom>
          <a:noFill/>
        </p:spPr>
        <p:txBody>
          <a:bodyPr wrap="square" rtlCol="0">
            <a:spAutoFit/>
          </a:bodyPr>
          <a:lstStyle/>
          <a:p>
            <a:r>
              <a:rPr lang="en-US" dirty="0"/>
              <a:t>In order to assess the effect of car type on the loss outcome, I grouped the original data set (after removing the outlier data points) based on the car type as show below. This will separate different car types, such as SUV, etc. from each other. I also computed the mean value of Loss for every car category in the following line of code. I plotted a bar chart, showing the mean value of loss for each car type.</a:t>
            </a:r>
          </a:p>
        </p:txBody>
      </p:sp>
      <p:pic>
        <p:nvPicPr>
          <p:cNvPr id="4" name="Picture 3">
            <a:extLst>
              <a:ext uri="{FF2B5EF4-FFF2-40B4-BE49-F238E27FC236}">
                <a16:creationId xmlns:a16="http://schemas.microsoft.com/office/drawing/2014/main" id="{500A722A-4E43-422E-8C72-F354E031FF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895" y="2868441"/>
            <a:ext cx="5925377" cy="209579"/>
          </a:xfrm>
          <a:prstGeom prst="rect">
            <a:avLst/>
          </a:prstGeom>
        </p:spPr>
      </p:pic>
      <p:pic>
        <p:nvPicPr>
          <p:cNvPr id="8" name="Picture 7" descr="Chart, bar chart&#10;&#10;Description automatically generated">
            <a:extLst>
              <a:ext uri="{FF2B5EF4-FFF2-40B4-BE49-F238E27FC236}">
                <a16:creationId xmlns:a16="http://schemas.microsoft.com/office/drawing/2014/main" id="{CD14B4CB-0488-4D91-9BAB-BE2BA238B7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6079" y="2901689"/>
            <a:ext cx="4911730" cy="3718882"/>
          </a:xfrm>
          <a:prstGeom prst="rect">
            <a:avLst/>
          </a:prstGeom>
        </p:spPr>
      </p:pic>
      <p:sp>
        <p:nvSpPr>
          <p:cNvPr id="10" name="TextBox 9">
            <a:extLst>
              <a:ext uri="{FF2B5EF4-FFF2-40B4-BE49-F238E27FC236}">
                <a16:creationId xmlns:a16="http://schemas.microsoft.com/office/drawing/2014/main" id="{F4ACD99E-FC36-4E09-A5AD-676005F99567}"/>
              </a:ext>
            </a:extLst>
          </p:cNvPr>
          <p:cNvSpPr txBox="1"/>
          <p:nvPr/>
        </p:nvSpPr>
        <p:spPr>
          <a:xfrm>
            <a:off x="536895" y="4392775"/>
            <a:ext cx="5855516" cy="1200329"/>
          </a:xfrm>
          <a:prstGeom prst="rect">
            <a:avLst/>
          </a:prstGeom>
          <a:noFill/>
        </p:spPr>
        <p:txBody>
          <a:bodyPr wrap="square" rtlCol="0">
            <a:spAutoFit/>
          </a:bodyPr>
          <a:lstStyle/>
          <a:p>
            <a:r>
              <a:rPr lang="en-US" dirty="0"/>
              <a:t>One can draw the conclusion from the figure on the right that there is no significant difference between car types with respect to Loss because, at least visually, it is obvious that all the bars have roughly the same height.</a:t>
            </a:r>
          </a:p>
        </p:txBody>
      </p:sp>
    </p:spTree>
    <p:extLst>
      <p:ext uri="{BB962C8B-B14F-4D97-AF65-F5344CB8AC3E}">
        <p14:creationId xmlns:p14="http://schemas.microsoft.com/office/powerpoint/2010/main" val="581573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64066D-C997-46E7-80D9-94B0800F3FDD}"/>
              </a:ext>
            </a:extLst>
          </p:cNvPr>
          <p:cNvSpPr>
            <a:spLocks noGrp="1"/>
          </p:cNvSpPr>
          <p:nvPr>
            <p:ph type="sldNum" sz="quarter" idx="12"/>
          </p:nvPr>
        </p:nvSpPr>
        <p:spPr/>
        <p:txBody>
          <a:bodyPr/>
          <a:lstStyle/>
          <a:p>
            <a:pPr defTabSz="609585"/>
            <a:fld id="{106E12CD-FCB1-464E-A775-0B83FDDACE03}" type="slidenum">
              <a:rPr lang="en-US"/>
              <a:pPr defTabSz="609585"/>
              <a:t>3</a:t>
            </a:fld>
            <a:endParaRPr lang="en-US"/>
          </a:p>
        </p:txBody>
      </p:sp>
      <p:sp>
        <p:nvSpPr>
          <p:cNvPr id="3" name="Title 1">
            <a:extLst>
              <a:ext uri="{FF2B5EF4-FFF2-40B4-BE49-F238E27FC236}">
                <a16:creationId xmlns:a16="http://schemas.microsoft.com/office/drawing/2014/main" id="{7E0C5FB2-B334-4529-A733-768D00A5697F}"/>
              </a:ext>
            </a:extLst>
          </p:cNvPr>
          <p:cNvSpPr txBox="1">
            <a:spLocks/>
          </p:cNvSpPr>
          <p:nvPr/>
        </p:nvSpPr>
        <p:spPr>
          <a:xfrm>
            <a:off x="1058333" y="1"/>
            <a:ext cx="10363200" cy="957024"/>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Arial"/>
                <a:ea typeface="+mj-ea"/>
                <a:cs typeface="+mj-cs"/>
              </a:defRPr>
            </a:lvl1pPr>
          </a:lstStyle>
          <a:p>
            <a:pPr defTabSz="609585"/>
            <a:r>
              <a:rPr lang="en-US" sz="4800" dirty="0">
                <a:solidFill>
                  <a:prstClr val="black"/>
                </a:solidFill>
              </a:rPr>
              <a:t>Steps taken for Data Cleaning</a:t>
            </a:r>
            <a:endParaRPr lang="en-US" sz="5333" dirty="0">
              <a:solidFill>
                <a:prstClr val="black"/>
              </a:solidFill>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95F7713B-101C-47FF-90DD-05C4A75432C6}"/>
                  </a:ext>
                </a:extLst>
              </p:cNvPr>
              <p:cNvSpPr txBox="1"/>
              <p:nvPr/>
            </p:nvSpPr>
            <p:spPr>
              <a:xfrm>
                <a:off x="629174" y="1283516"/>
                <a:ext cx="6182687" cy="5016758"/>
              </a:xfrm>
              <a:prstGeom prst="rect">
                <a:avLst/>
              </a:prstGeom>
              <a:noFill/>
            </p:spPr>
            <p:txBody>
              <a:bodyPr wrap="square" rtlCol="0">
                <a:spAutoFit/>
              </a:bodyPr>
              <a:lstStyle/>
              <a:p>
                <a:pPr algn="just"/>
                <a:r>
                  <a:rPr lang="en-US" sz="1600" dirty="0"/>
                  <a:t>I used Python Pandas and NumPy libraries to analyze the data. After importing the CSV file, I realized that the GPS coordinates are interpreted differently than simple XY cartesian coordinates. So, I started looking for a formula to convert GPS longitude and latitude into XY coordinates in units of meter. I found the related mathematical expression on this website:</a:t>
                </a:r>
              </a:p>
              <a:p>
                <a:pPr algn="just"/>
                <a:endParaRPr lang="en-US" sz="1600" dirty="0"/>
              </a:p>
              <a:p>
                <a:pPr algn="just"/>
                <a:r>
                  <a:rPr lang="en-US" sz="1600" dirty="0">
                    <a:hlinkClick r:id="rId2"/>
                  </a:rPr>
                  <a:t>https://www.geeksforgeeks.org/program-distance-two-points-earth/</a:t>
                </a:r>
                <a:endParaRPr lang="en-US" sz="1600" dirty="0"/>
              </a:p>
              <a:p>
                <a:pPr algn="just"/>
                <a:endParaRPr lang="en-US" sz="1600" dirty="0"/>
              </a:p>
              <a:p>
                <a:pPr algn="just"/>
                <a:r>
                  <a:rPr lang="en-US" sz="1600" dirty="0"/>
                  <a:t>Then, I plotted long/</a:t>
                </a:r>
                <a:r>
                  <a:rPr lang="en-US" sz="1600" dirty="0" err="1"/>
                  <a:t>lat</a:t>
                </a:r>
                <a:r>
                  <a:rPr lang="en-US" sz="1600" dirty="0"/>
                  <a:t> data to identify the outlier data points. The figure on the right shows that there are a few points that are not in the right ballpark. So, I removed those points by placing reasonable if conditions for the data magnitude.</a:t>
                </a:r>
              </a:p>
              <a:p>
                <a:pPr algn="just"/>
                <a:endParaRPr lang="en-US" sz="1600" dirty="0"/>
              </a:p>
              <a:p>
                <a:pPr algn="just"/>
                <a:r>
                  <a:rPr lang="en-US" sz="1600" dirty="0"/>
                  <a:t>Next, I converted the string that represents time in the input file into a and integer value in units of seconds. I then realized that in some rare the time stamp for two GPS recordings are exactly the same which will lead to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=0</m:t>
                    </m:r>
                  </m:oMath>
                </a14:m>
                <a:r>
                  <a:rPr lang="en-US" sz="1600" dirty="0"/>
                  <a:t>. This will lead to division by zero when we attempt to compute the velocity and acceleration. So I retained only one of those data points to make the time stamp unique.  </a:t>
                </a:r>
              </a:p>
            </p:txBody>
          </p:sp>
        </mc:Choice>
        <mc:Fallback>
          <p:sp>
            <p:nvSpPr>
              <p:cNvPr id="4" name="TextBox 3">
                <a:extLst>
                  <a:ext uri="{FF2B5EF4-FFF2-40B4-BE49-F238E27FC236}">
                    <a16:creationId xmlns:a16="http://schemas.microsoft.com/office/drawing/2014/main" id="{95F7713B-101C-47FF-90DD-05C4A75432C6}"/>
                  </a:ext>
                </a:extLst>
              </p:cNvPr>
              <p:cNvSpPr txBox="1">
                <a:spLocks noRot="1" noChangeAspect="1" noMove="1" noResize="1" noEditPoints="1" noAdjustHandles="1" noChangeArrowheads="1" noChangeShapeType="1" noTextEdit="1"/>
              </p:cNvSpPr>
              <p:nvPr/>
            </p:nvSpPr>
            <p:spPr>
              <a:xfrm>
                <a:off x="629174" y="1283516"/>
                <a:ext cx="6182687" cy="5016758"/>
              </a:xfrm>
              <a:prstGeom prst="rect">
                <a:avLst/>
              </a:prstGeom>
              <a:blipFill>
                <a:blip r:embed="rId3"/>
                <a:stretch>
                  <a:fillRect l="-493" t="-365" r="-592" b="-608"/>
                </a:stretch>
              </a:blipFill>
            </p:spPr>
            <p:txBody>
              <a:bodyPr/>
              <a:lstStyle/>
              <a:p>
                <a:r>
                  <a:rPr lang="en-US">
                    <a:noFill/>
                  </a:rPr>
                  <a:t> </a:t>
                </a:r>
              </a:p>
            </p:txBody>
          </p:sp>
        </mc:Fallback>
      </mc:AlternateContent>
      <p:pic>
        <p:nvPicPr>
          <p:cNvPr id="12" name="Picture 11" descr="Icon&#10;&#10;Description automatically generated">
            <a:extLst>
              <a:ext uri="{FF2B5EF4-FFF2-40B4-BE49-F238E27FC236}">
                <a16:creationId xmlns:a16="http://schemas.microsoft.com/office/drawing/2014/main" id="{0FE4B094-778A-4C67-98DC-7608C80E57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2404" y="2358364"/>
            <a:ext cx="4966832" cy="3150318"/>
          </a:xfrm>
          <a:prstGeom prst="rect">
            <a:avLst/>
          </a:prstGeom>
        </p:spPr>
      </p:pic>
    </p:spTree>
    <p:extLst>
      <p:ext uri="{BB962C8B-B14F-4D97-AF65-F5344CB8AC3E}">
        <p14:creationId xmlns:p14="http://schemas.microsoft.com/office/powerpoint/2010/main" val="12735459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A807E8-B96D-4C3F-B3A3-CDD3115FB3D4}"/>
              </a:ext>
            </a:extLst>
          </p:cNvPr>
          <p:cNvSpPr txBox="1">
            <a:spLocks/>
          </p:cNvSpPr>
          <p:nvPr/>
        </p:nvSpPr>
        <p:spPr>
          <a:xfrm>
            <a:off x="1075111" y="252433"/>
            <a:ext cx="10363200" cy="957024"/>
          </a:xfrm>
          <a:prstGeom prst="rect">
            <a:avLst/>
          </a:prstGeom>
        </p:spPr>
        <p:txBody>
          <a:bodyPr>
            <a:normAutofit fontScale="70000" lnSpcReduction="20000"/>
          </a:bodyPr>
          <a:lstStyle>
            <a:lvl1pPr algn="ctr" defTabSz="457200" rtl="0" eaLnBrk="1" latinLnBrk="0" hangingPunct="1">
              <a:spcBef>
                <a:spcPct val="0"/>
              </a:spcBef>
              <a:buNone/>
              <a:defRPr sz="4400" kern="1200">
                <a:solidFill>
                  <a:schemeClr val="tx1"/>
                </a:solidFill>
                <a:latin typeface="Arial"/>
                <a:ea typeface="+mj-ea"/>
                <a:cs typeface="+mj-cs"/>
              </a:defRPr>
            </a:lvl1pPr>
          </a:lstStyle>
          <a:p>
            <a:pPr defTabSz="609585"/>
            <a:r>
              <a:rPr lang="en-US" sz="4800" dirty="0">
                <a:solidFill>
                  <a:prstClr val="black"/>
                </a:solidFill>
              </a:rPr>
              <a:t>Effect of hard brakes and hard accelerations on Loss</a:t>
            </a:r>
            <a:endParaRPr lang="en-US" sz="5333" dirty="0">
              <a:solidFill>
                <a:prstClr val="black"/>
              </a:solidFill>
            </a:endParaRPr>
          </a:p>
        </p:txBody>
      </p:sp>
      <p:sp>
        <p:nvSpPr>
          <p:cNvPr id="4" name="TextBox 3">
            <a:extLst>
              <a:ext uri="{FF2B5EF4-FFF2-40B4-BE49-F238E27FC236}">
                <a16:creationId xmlns:a16="http://schemas.microsoft.com/office/drawing/2014/main" id="{BD5B3927-1AF7-400B-ACDE-04654B4457FA}"/>
              </a:ext>
            </a:extLst>
          </p:cNvPr>
          <p:cNvSpPr txBox="1"/>
          <p:nvPr/>
        </p:nvSpPr>
        <p:spPr>
          <a:xfrm>
            <a:off x="419450" y="1149292"/>
            <a:ext cx="11308359" cy="646331"/>
          </a:xfrm>
          <a:prstGeom prst="rect">
            <a:avLst/>
          </a:prstGeom>
          <a:noFill/>
        </p:spPr>
        <p:txBody>
          <a:bodyPr wrap="square" rtlCol="0">
            <a:spAutoFit/>
          </a:bodyPr>
          <a:lstStyle/>
          <a:p>
            <a:pPr algn="just"/>
            <a:r>
              <a:rPr lang="en-US" dirty="0"/>
              <a:t>To answer this question, I evaluated the correlation between hard accelerations and loss as well as the correlation between hard brakes and loss. The following figure displays that part of my code.</a:t>
            </a:r>
          </a:p>
        </p:txBody>
      </p:sp>
      <p:pic>
        <p:nvPicPr>
          <p:cNvPr id="6" name="Picture 5" descr="A picture containing scatter chart&#10;&#10;Description automatically generated">
            <a:extLst>
              <a:ext uri="{FF2B5EF4-FFF2-40B4-BE49-F238E27FC236}">
                <a16:creationId xmlns:a16="http://schemas.microsoft.com/office/drawing/2014/main" id="{11A61CC5-5AD9-4317-8B31-8141EA016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780" y="2073975"/>
            <a:ext cx="11374437" cy="2410161"/>
          </a:xfrm>
          <a:prstGeom prst="rect">
            <a:avLst/>
          </a:prstGeom>
        </p:spPr>
      </p:pic>
      <p:sp>
        <p:nvSpPr>
          <p:cNvPr id="7" name="TextBox 6">
            <a:extLst>
              <a:ext uri="{FF2B5EF4-FFF2-40B4-BE49-F238E27FC236}">
                <a16:creationId xmlns:a16="http://schemas.microsoft.com/office/drawing/2014/main" id="{036E0D4D-C63B-4D9E-8A47-1179E00A1A6F}"/>
              </a:ext>
            </a:extLst>
          </p:cNvPr>
          <p:cNvSpPr txBox="1"/>
          <p:nvPr/>
        </p:nvSpPr>
        <p:spPr>
          <a:xfrm>
            <a:off x="419450" y="5001359"/>
            <a:ext cx="11576807" cy="830997"/>
          </a:xfrm>
          <a:prstGeom prst="rect">
            <a:avLst/>
          </a:prstGeom>
          <a:noFill/>
        </p:spPr>
        <p:txBody>
          <a:bodyPr wrap="square" rtlCol="0">
            <a:spAutoFit/>
          </a:bodyPr>
          <a:lstStyle/>
          <a:p>
            <a:pPr algn="just"/>
            <a:r>
              <a:rPr lang="en-US" sz="1600" b="0" i="0" dirty="0">
                <a:solidFill>
                  <a:srgbClr val="000000"/>
                </a:solidFill>
                <a:effectLst/>
                <a:latin typeface="Helvetica Neue"/>
              </a:rPr>
              <a:t>The above numbers show that the correlation of hard brakes and acceleration with loss is both minimal since their values are much smaller than 1. However, hard accelerations shave a higher correlation with loss compared to hard brakes, because 0.072 &gt; 0.01. </a:t>
            </a:r>
            <a:r>
              <a:rPr lang="en-US" sz="1600" dirty="0">
                <a:solidFill>
                  <a:srgbClr val="000000"/>
                </a:solidFill>
                <a:latin typeface="Helvetica Neue"/>
              </a:rPr>
              <a:t>That means that hard acceleration is more important than hard brakes.</a:t>
            </a:r>
            <a:endParaRPr lang="en-US" sz="1600" dirty="0"/>
          </a:p>
        </p:txBody>
      </p:sp>
    </p:spTree>
    <p:extLst>
      <p:ext uri="{BB962C8B-B14F-4D97-AF65-F5344CB8AC3E}">
        <p14:creationId xmlns:p14="http://schemas.microsoft.com/office/powerpoint/2010/main" val="34917149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C3D19AD-6B85-4ADC-A39F-7182EEBF020F}"/>
              </a:ext>
            </a:extLst>
          </p:cNvPr>
          <p:cNvSpPr txBox="1">
            <a:spLocks/>
          </p:cNvSpPr>
          <p:nvPr/>
        </p:nvSpPr>
        <p:spPr>
          <a:xfrm>
            <a:off x="1075111" y="252433"/>
            <a:ext cx="10363200" cy="957024"/>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Arial"/>
                <a:ea typeface="+mj-ea"/>
                <a:cs typeface="+mj-cs"/>
              </a:defRPr>
            </a:lvl1pPr>
          </a:lstStyle>
          <a:p>
            <a:pPr defTabSz="609585"/>
            <a:r>
              <a:rPr lang="en-US" sz="4800" dirty="0">
                <a:solidFill>
                  <a:prstClr val="black"/>
                </a:solidFill>
              </a:rPr>
              <a:t>Assumption in building the model</a:t>
            </a:r>
            <a:endParaRPr lang="en-US" sz="5333" dirty="0">
              <a:solidFill>
                <a:prstClr val="black"/>
              </a:solidFill>
            </a:endParaRPr>
          </a:p>
        </p:txBody>
      </p:sp>
      <p:sp>
        <p:nvSpPr>
          <p:cNvPr id="6" name="TextBox 5">
            <a:extLst>
              <a:ext uri="{FF2B5EF4-FFF2-40B4-BE49-F238E27FC236}">
                <a16:creationId xmlns:a16="http://schemas.microsoft.com/office/drawing/2014/main" id="{514F9ED9-902D-4D39-A92E-61620CF6C8B5}"/>
              </a:ext>
            </a:extLst>
          </p:cNvPr>
          <p:cNvSpPr txBox="1"/>
          <p:nvPr/>
        </p:nvSpPr>
        <p:spPr>
          <a:xfrm>
            <a:off x="431293" y="1409326"/>
            <a:ext cx="11325138" cy="1200329"/>
          </a:xfrm>
          <a:prstGeom prst="rect">
            <a:avLst/>
          </a:prstGeom>
          <a:noFill/>
        </p:spPr>
        <p:txBody>
          <a:bodyPr wrap="square" rtlCol="0">
            <a:spAutoFit/>
          </a:bodyPr>
          <a:lstStyle/>
          <a:p>
            <a:r>
              <a:rPr lang="en-US" dirty="0"/>
              <a:t>In order to make a binary classification model for the loss, I first removed the variables that are significant. For example, the number of days for all the cars is equal to 365. Also, the vehicle column is just an index number. In addition, I showed that the vehicle type has no significant bearing on the loss value. So, I dropped these three columns from the data set. Please note that I had already removed the data points that had outlier values.</a:t>
            </a:r>
          </a:p>
        </p:txBody>
      </p:sp>
      <p:pic>
        <p:nvPicPr>
          <p:cNvPr id="8" name="Picture 7" descr="Graphical user interface, application, Teams&#10;&#10;Description automatically generated">
            <a:extLst>
              <a:ext uri="{FF2B5EF4-FFF2-40B4-BE49-F238E27FC236}">
                <a16:creationId xmlns:a16="http://schemas.microsoft.com/office/drawing/2014/main" id="{E730B49C-92B7-4623-A1A0-5AF3FADB11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862" y="2735490"/>
            <a:ext cx="5845183" cy="3995912"/>
          </a:xfrm>
          <a:prstGeom prst="rect">
            <a:avLst/>
          </a:prstGeom>
        </p:spPr>
      </p:pic>
      <p:sp>
        <p:nvSpPr>
          <p:cNvPr id="9" name="TextBox 8">
            <a:extLst>
              <a:ext uri="{FF2B5EF4-FFF2-40B4-BE49-F238E27FC236}">
                <a16:creationId xmlns:a16="http://schemas.microsoft.com/office/drawing/2014/main" id="{09B622EC-AEE4-4811-AF5F-4876ACF5B08D}"/>
              </a:ext>
            </a:extLst>
          </p:cNvPr>
          <p:cNvSpPr txBox="1"/>
          <p:nvPr/>
        </p:nvSpPr>
        <p:spPr>
          <a:xfrm>
            <a:off x="520117" y="3128415"/>
            <a:ext cx="5573745" cy="2308324"/>
          </a:xfrm>
          <a:prstGeom prst="rect">
            <a:avLst/>
          </a:prstGeom>
          <a:noFill/>
        </p:spPr>
        <p:txBody>
          <a:bodyPr wrap="square" rtlCol="0">
            <a:spAutoFit/>
          </a:bodyPr>
          <a:lstStyle/>
          <a:p>
            <a:pPr algn="just"/>
            <a:r>
              <a:rPr lang="en-US" dirty="0"/>
              <a:t>I then plotted a multicollinearity heat map that shows the correlation of the remaining variables. Apparently, distance has the highest correlation with loss, which makes sense, because the more a vehicle is driven, it is more likely to have an accident on the road.</a:t>
            </a:r>
          </a:p>
          <a:p>
            <a:pPr algn="just"/>
            <a:endParaRPr lang="en-US" dirty="0"/>
          </a:p>
          <a:p>
            <a:pPr algn="just"/>
            <a:r>
              <a:rPr lang="en-US" dirty="0"/>
              <a:t>Also, the higher positive correlation between the driven distance and the number of hard events make sense too.</a:t>
            </a:r>
          </a:p>
        </p:txBody>
      </p:sp>
    </p:spTree>
    <p:extLst>
      <p:ext uri="{BB962C8B-B14F-4D97-AF65-F5344CB8AC3E}">
        <p14:creationId xmlns:p14="http://schemas.microsoft.com/office/powerpoint/2010/main" val="29908923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958B96C-D11C-4822-9FBA-9B417DD0493A}"/>
              </a:ext>
            </a:extLst>
          </p:cNvPr>
          <p:cNvSpPr txBox="1">
            <a:spLocks/>
          </p:cNvSpPr>
          <p:nvPr/>
        </p:nvSpPr>
        <p:spPr>
          <a:xfrm>
            <a:off x="1075111" y="252433"/>
            <a:ext cx="10363200" cy="957024"/>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Arial"/>
                <a:ea typeface="+mj-ea"/>
                <a:cs typeface="+mj-cs"/>
              </a:defRPr>
            </a:lvl1pPr>
          </a:lstStyle>
          <a:p>
            <a:pPr defTabSz="609585"/>
            <a:r>
              <a:rPr lang="en-US" sz="4800" dirty="0">
                <a:solidFill>
                  <a:prstClr val="black"/>
                </a:solidFill>
              </a:rPr>
              <a:t>Executing the models</a:t>
            </a:r>
            <a:endParaRPr lang="en-US" sz="5333" dirty="0">
              <a:solidFill>
                <a:prstClr val="black"/>
              </a:solidFill>
            </a:endParaRPr>
          </a:p>
        </p:txBody>
      </p:sp>
      <p:sp>
        <p:nvSpPr>
          <p:cNvPr id="4" name="TextBox 3">
            <a:extLst>
              <a:ext uri="{FF2B5EF4-FFF2-40B4-BE49-F238E27FC236}">
                <a16:creationId xmlns:a16="http://schemas.microsoft.com/office/drawing/2014/main" id="{F9F5EA81-4113-4429-8D0A-2814284D6511}"/>
              </a:ext>
            </a:extLst>
          </p:cNvPr>
          <p:cNvSpPr txBox="1"/>
          <p:nvPr/>
        </p:nvSpPr>
        <p:spPr>
          <a:xfrm>
            <a:off x="528506" y="1669409"/>
            <a:ext cx="11325138" cy="923330"/>
          </a:xfrm>
          <a:prstGeom prst="rect">
            <a:avLst/>
          </a:prstGeom>
          <a:noFill/>
        </p:spPr>
        <p:txBody>
          <a:bodyPr wrap="square" rtlCol="0">
            <a:spAutoFit/>
          </a:bodyPr>
          <a:lstStyle/>
          <a:p>
            <a:pPr algn="just"/>
            <a:r>
              <a:rPr lang="en-US" dirty="0"/>
              <a:t>I separated the loss data (target variable that we want to predict) from the other input variables (distance, hard brakes, hard accelerations, night time percentage), which are the inputs variables. I then split the data between training data (70%) and test data (30%). I tested two binary classifiers for this problem, as demonstrated below:</a:t>
            </a:r>
          </a:p>
        </p:txBody>
      </p:sp>
      <p:pic>
        <p:nvPicPr>
          <p:cNvPr id="6" name="Picture 5" descr="Text&#10;&#10;Description automatically generated">
            <a:extLst>
              <a:ext uri="{FF2B5EF4-FFF2-40B4-BE49-F238E27FC236}">
                <a16:creationId xmlns:a16="http://schemas.microsoft.com/office/drawing/2014/main" id="{922233C8-F38C-4A31-BF47-71FC0535E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559" y="3264907"/>
            <a:ext cx="6014152" cy="2158068"/>
          </a:xfrm>
          <a:prstGeom prst="rect">
            <a:avLst/>
          </a:prstGeom>
        </p:spPr>
      </p:pic>
      <p:pic>
        <p:nvPicPr>
          <p:cNvPr id="8" name="Picture 7" descr="Text&#10;&#10;Description automatically generated">
            <a:extLst>
              <a:ext uri="{FF2B5EF4-FFF2-40B4-BE49-F238E27FC236}">
                <a16:creationId xmlns:a16="http://schemas.microsoft.com/office/drawing/2014/main" id="{8F6CC345-14AE-46C0-B094-BA4FE9C0D4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56" y="3429000"/>
            <a:ext cx="5548585" cy="2120531"/>
          </a:xfrm>
          <a:prstGeom prst="rect">
            <a:avLst/>
          </a:prstGeom>
        </p:spPr>
      </p:pic>
      <p:sp>
        <p:nvSpPr>
          <p:cNvPr id="9" name="TextBox 8">
            <a:extLst>
              <a:ext uri="{FF2B5EF4-FFF2-40B4-BE49-F238E27FC236}">
                <a16:creationId xmlns:a16="http://schemas.microsoft.com/office/drawing/2014/main" id="{96FEC24C-A15A-4FAC-9146-D55FA681F23F}"/>
              </a:ext>
            </a:extLst>
          </p:cNvPr>
          <p:cNvSpPr txBox="1"/>
          <p:nvPr/>
        </p:nvSpPr>
        <p:spPr>
          <a:xfrm>
            <a:off x="594142" y="5955678"/>
            <a:ext cx="11325138" cy="369332"/>
          </a:xfrm>
          <a:prstGeom prst="rect">
            <a:avLst/>
          </a:prstGeom>
          <a:noFill/>
        </p:spPr>
        <p:txBody>
          <a:bodyPr wrap="square" rtlCol="0">
            <a:spAutoFit/>
          </a:bodyPr>
          <a:lstStyle/>
          <a:p>
            <a:r>
              <a:rPr lang="en-US" dirty="0"/>
              <a:t>Both of these methods yielded an accuracy of 0.86 when validated against the 30% test data.</a:t>
            </a:r>
          </a:p>
        </p:txBody>
      </p:sp>
    </p:spTree>
    <p:extLst>
      <p:ext uri="{BB962C8B-B14F-4D97-AF65-F5344CB8AC3E}">
        <p14:creationId xmlns:p14="http://schemas.microsoft.com/office/powerpoint/2010/main" val="1564862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6620476-F52A-47C4-A893-F568D5986B2B}"/>
              </a:ext>
            </a:extLst>
          </p:cNvPr>
          <p:cNvSpPr txBox="1">
            <a:spLocks/>
          </p:cNvSpPr>
          <p:nvPr/>
        </p:nvSpPr>
        <p:spPr>
          <a:xfrm>
            <a:off x="1075111" y="252433"/>
            <a:ext cx="10363200" cy="957024"/>
          </a:xfrm>
          <a:prstGeom prst="rect">
            <a:avLst/>
          </a:prstGeom>
        </p:spPr>
        <p:txBody>
          <a:bodyPr>
            <a:normAutofit fontScale="85000" lnSpcReduction="10000"/>
          </a:bodyPr>
          <a:lstStyle>
            <a:lvl1pPr algn="ctr" defTabSz="457200" rtl="0" eaLnBrk="1" latinLnBrk="0" hangingPunct="1">
              <a:spcBef>
                <a:spcPct val="0"/>
              </a:spcBef>
              <a:buNone/>
              <a:defRPr sz="4400" kern="1200">
                <a:solidFill>
                  <a:schemeClr val="tx1"/>
                </a:solidFill>
                <a:latin typeface="Arial"/>
                <a:ea typeface="+mj-ea"/>
                <a:cs typeface="+mj-cs"/>
              </a:defRPr>
            </a:lvl1pPr>
          </a:lstStyle>
          <a:p>
            <a:pPr defTabSz="609585"/>
            <a:r>
              <a:rPr lang="en-US" sz="4800" dirty="0">
                <a:solidFill>
                  <a:prstClr val="black"/>
                </a:solidFill>
              </a:rPr>
              <a:t>Data set enhancement: research questions</a:t>
            </a:r>
            <a:endParaRPr lang="en-US" sz="5333" dirty="0">
              <a:solidFill>
                <a:prstClr val="black"/>
              </a:solidFill>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385D37BA-CDFC-4715-871F-A193D443C8C3}"/>
                  </a:ext>
                </a:extLst>
              </p:cNvPr>
              <p:cNvSpPr txBox="1"/>
              <p:nvPr/>
            </p:nvSpPr>
            <p:spPr>
              <a:xfrm>
                <a:off x="753689" y="1209457"/>
                <a:ext cx="10435905" cy="5789534"/>
              </a:xfrm>
              <a:prstGeom prst="rect">
                <a:avLst/>
              </a:prstGeom>
              <a:noFill/>
            </p:spPr>
            <p:txBody>
              <a:bodyPr wrap="square" rtlCol="0">
                <a:spAutoFit/>
              </a:bodyPr>
              <a:lstStyle/>
              <a:p>
                <a:r>
                  <a:rPr lang="en-US" b="1" dirty="0"/>
                  <a:t>Extra research questions that I’d like to ask</a:t>
                </a:r>
              </a:p>
              <a:p>
                <a:endParaRPr lang="en-US" dirty="0"/>
              </a:p>
              <a:p>
                <a:pPr marL="285750" indent="-285750" algn="just">
                  <a:buFont typeface="Arial" panose="020B0604020202020204" pitchFamily="34" charset="0"/>
                  <a:buChar char="•"/>
                </a:pPr>
                <a:r>
                  <a:rPr lang="en-US" dirty="0"/>
                  <a:t>Before analyzing the data, I expected to see a significant correlation between hard brakes and hard accelerations but I was proven wrong. I was under the impression that the drivers that accelerate hard tend to brake hard as well to stop their car because their vehicle is going fast. Also, the GPS data from the first assignment corroborates my assumption here. By looking at the number of hard brakes an accelerations that I presented in slides (8-23), you’ll see that number of hard brakes and accelerations change together and there is a correlation between them. if I were the investigator at the insurance company, I would revisit the way that hard brake and acceleration thresholds were set in the first place.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number of days recorded in this variable did not get used at all because it was fixed for all cars. I would solve a research problem where I vary the number of days between cars and then find the correlation between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𝐷𝑖𝑠𝑡𝑎𝑛𝑐𝑒</m:t>
                        </m:r>
                        <m:r>
                          <a:rPr lang="en-US" b="0" i="1" smtClean="0">
                            <a:latin typeface="Cambria Math" panose="02040503050406030204" pitchFamily="18" charset="0"/>
                          </a:rPr>
                          <m:t> </m:t>
                        </m:r>
                        <m:r>
                          <a:rPr lang="en-US" b="0" i="1" smtClean="0">
                            <a:latin typeface="Cambria Math" panose="02040503050406030204" pitchFamily="18" charset="0"/>
                          </a:rPr>
                          <m:t>𝑡𝑟𝑎𝑣𝑒𝑙𝑒𝑑</m:t>
                        </m:r>
                      </m:num>
                      <m:den>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𝑑𝑎𝑦𝑠</m:t>
                        </m:r>
                      </m:den>
                    </m:f>
                  </m:oMath>
                </a14:m>
                <a:r>
                  <a:rPr lang="en-US" dirty="0"/>
                  <a:t> and the loss variable. I expect this variable to have a high correlation with loss because if a driver drives a car too much in a day, he/she will become increasingly prone to having an accident.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 wonder if our model would be more accurate if we quantify having an accident with more flexibility instead of assigning a 0 or 1. For example, if we assign a value of 0.5 to minor accidents and 1 to serious accidents, is there a significant correlation between the number of hard brakes and minor accidents</a:t>
                </a:r>
              </a:p>
              <a:p>
                <a:pPr marL="285750" indent="-285750">
                  <a:buFont typeface="Arial" panose="020B0604020202020204" pitchFamily="34" charset="0"/>
                  <a:buChar char="•"/>
                </a:pPr>
                <a:endParaRPr lang="en-US" dirty="0"/>
              </a:p>
            </p:txBody>
          </p:sp>
        </mc:Choice>
        <mc:Fallback>
          <p:sp>
            <p:nvSpPr>
              <p:cNvPr id="4" name="TextBox 3">
                <a:extLst>
                  <a:ext uri="{FF2B5EF4-FFF2-40B4-BE49-F238E27FC236}">
                    <a16:creationId xmlns:a16="http://schemas.microsoft.com/office/drawing/2014/main" id="{385D37BA-CDFC-4715-871F-A193D443C8C3}"/>
                  </a:ext>
                </a:extLst>
              </p:cNvPr>
              <p:cNvSpPr txBox="1">
                <a:spLocks noRot="1" noChangeAspect="1" noMove="1" noResize="1" noEditPoints="1" noAdjustHandles="1" noChangeArrowheads="1" noChangeShapeType="1" noTextEdit="1"/>
              </p:cNvSpPr>
              <p:nvPr/>
            </p:nvSpPr>
            <p:spPr>
              <a:xfrm>
                <a:off x="753689" y="1209457"/>
                <a:ext cx="10435905" cy="5789534"/>
              </a:xfrm>
              <a:prstGeom prst="rect">
                <a:avLst/>
              </a:prstGeom>
              <a:blipFill>
                <a:blip r:embed="rId2"/>
                <a:stretch>
                  <a:fillRect l="-526" t="-526" r="-526"/>
                </a:stretch>
              </a:blipFill>
            </p:spPr>
            <p:txBody>
              <a:bodyPr/>
              <a:lstStyle/>
              <a:p>
                <a:r>
                  <a:rPr lang="en-US">
                    <a:noFill/>
                  </a:rPr>
                  <a:t> </a:t>
                </a:r>
              </a:p>
            </p:txBody>
          </p:sp>
        </mc:Fallback>
      </mc:AlternateContent>
    </p:spTree>
    <p:extLst>
      <p:ext uri="{BB962C8B-B14F-4D97-AF65-F5344CB8AC3E}">
        <p14:creationId xmlns:p14="http://schemas.microsoft.com/office/powerpoint/2010/main" val="32688523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9D6047-CCAF-4DFA-8D03-59C529C04AB1}"/>
              </a:ext>
            </a:extLst>
          </p:cNvPr>
          <p:cNvSpPr txBox="1">
            <a:spLocks/>
          </p:cNvSpPr>
          <p:nvPr/>
        </p:nvSpPr>
        <p:spPr>
          <a:xfrm>
            <a:off x="1075111" y="252433"/>
            <a:ext cx="10363200" cy="957024"/>
          </a:xfrm>
          <a:prstGeom prst="rect">
            <a:avLst/>
          </a:prstGeom>
        </p:spPr>
        <p:txBody>
          <a:bodyPr>
            <a:normAutofit fontScale="92500"/>
          </a:bodyPr>
          <a:lstStyle>
            <a:lvl1pPr algn="ctr" defTabSz="457200" rtl="0" eaLnBrk="1" latinLnBrk="0" hangingPunct="1">
              <a:spcBef>
                <a:spcPct val="0"/>
              </a:spcBef>
              <a:buNone/>
              <a:defRPr sz="4400" kern="1200">
                <a:solidFill>
                  <a:schemeClr val="tx1"/>
                </a:solidFill>
                <a:latin typeface="Arial"/>
                <a:ea typeface="+mj-ea"/>
                <a:cs typeface="+mj-cs"/>
              </a:defRPr>
            </a:lvl1pPr>
          </a:lstStyle>
          <a:p>
            <a:pPr defTabSz="609585"/>
            <a:r>
              <a:rPr lang="en-US" sz="4800" dirty="0">
                <a:solidFill>
                  <a:prstClr val="black"/>
                </a:solidFill>
              </a:rPr>
              <a:t>Data set enhancement: Extra attributes</a:t>
            </a:r>
            <a:endParaRPr lang="en-US" sz="5333" dirty="0">
              <a:solidFill>
                <a:prstClr val="black"/>
              </a:solidFill>
            </a:endParaRPr>
          </a:p>
        </p:txBody>
      </p:sp>
      <p:sp>
        <p:nvSpPr>
          <p:cNvPr id="4" name="TextBox 3">
            <a:extLst>
              <a:ext uri="{FF2B5EF4-FFF2-40B4-BE49-F238E27FC236}">
                <a16:creationId xmlns:a16="http://schemas.microsoft.com/office/drawing/2014/main" id="{B0F8D67F-D93F-44D8-9DE3-48591A380698}"/>
              </a:ext>
            </a:extLst>
          </p:cNvPr>
          <p:cNvSpPr txBox="1"/>
          <p:nvPr/>
        </p:nvSpPr>
        <p:spPr>
          <a:xfrm>
            <a:off x="553673" y="1209457"/>
            <a:ext cx="11325138" cy="4524315"/>
          </a:xfrm>
          <a:prstGeom prst="rect">
            <a:avLst/>
          </a:prstGeom>
          <a:noFill/>
        </p:spPr>
        <p:txBody>
          <a:bodyPr wrap="square" rtlCol="0">
            <a:spAutoFit/>
          </a:bodyPr>
          <a:lstStyle/>
          <a:p>
            <a:r>
              <a:rPr lang="en-US" dirty="0"/>
              <a:t>I would add these extra attributes to the data set:</a:t>
            </a:r>
          </a:p>
          <a:p>
            <a:endParaRPr lang="en-US" dirty="0"/>
          </a:p>
          <a:p>
            <a:pPr marL="285750" indent="-285750">
              <a:buFont typeface="Arial" panose="020B0604020202020204" pitchFamily="34" charset="0"/>
              <a:buChar char="•"/>
            </a:pPr>
            <a:r>
              <a:rPr lang="en-US" b="1" dirty="0"/>
              <a:t>Average velocity of the vehicle</a:t>
            </a:r>
            <a:r>
              <a:rPr lang="en-US" dirty="0"/>
              <a:t>: The cars that drive faster are more likely to have a collision. It makes sense to consider velocity as a factor.</a:t>
            </a:r>
          </a:p>
          <a:p>
            <a:pPr marL="285750" indent="-285750">
              <a:buFont typeface="Arial" panose="020B0604020202020204" pitchFamily="34" charset="0"/>
              <a:buChar char="•"/>
            </a:pPr>
            <a:r>
              <a:rPr lang="en-US" b="1" dirty="0"/>
              <a:t>Driver Age</a:t>
            </a:r>
            <a:r>
              <a:rPr lang="en-US" dirty="0"/>
              <a:t>: Younger drivers have more accidents because they are less experienced and also drive faster</a:t>
            </a:r>
          </a:p>
          <a:p>
            <a:pPr marL="285750" indent="-285750">
              <a:buFont typeface="Arial" panose="020B0604020202020204" pitchFamily="34" charset="0"/>
              <a:buChar char="•"/>
            </a:pPr>
            <a:r>
              <a:rPr lang="en-US" b="1" dirty="0"/>
              <a:t>Vehicle mileage/age</a:t>
            </a:r>
            <a:r>
              <a:rPr lang="en-US" dirty="0"/>
              <a:t>:  older car tend to have more accidents because they are driven more recklessly have fewer security options like backup cameras</a:t>
            </a:r>
          </a:p>
          <a:p>
            <a:pPr marL="285750" indent="-285750">
              <a:buFont typeface="Arial" panose="020B0604020202020204" pitchFamily="34" charset="0"/>
              <a:buChar char="•"/>
            </a:pPr>
            <a:r>
              <a:rPr lang="en-US" b="1" dirty="0"/>
              <a:t>Region/state: </a:t>
            </a:r>
            <a:r>
              <a:rPr lang="en-US" dirty="0"/>
              <a:t>the car’s location is an important factor because the quality of roads in some states is not good or people culturally drive less carefully in some regions, such as Asian countries.</a:t>
            </a:r>
          </a:p>
          <a:p>
            <a:pPr marL="285750" indent="-285750">
              <a:buFont typeface="Arial" panose="020B0604020202020204" pitchFamily="34" charset="0"/>
              <a:buChar char="•"/>
            </a:pPr>
            <a:r>
              <a:rPr lang="en-US" b="1" dirty="0"/>
              <a:t>Local population: </a:t>
            </a:r>
            <a:r>
              <a:rPr lang="en-US" dirty="0"/>
              <a:t>A car in an urban area is much more likely to have an accident than a car in a less populated, urban area.</a:t>
            </a:r>
          </a:p>
          <a:p>
            <a:pPr marL="285750" indent="-285750">
              <a:buFont typeface="Arial" panose="020B0604020202020204" pitchFamily="34" charset="0"/>
              <a:buChar char="•"/>
            </a:pPr>
            <a:r>
              <a:rPr lang="en-US" b="1" dirty="0"/>
              <a:t>Vehicle ownership status: </a:t>
            </a:r>
            <a:r>
              <a:rPr lang="en-US" dirty="0"/>
              <a:t>For instance, if a car is part of a fleet or it is a rental car, it is more likely to have an accident. This is because these cars, contrary to personal cars owned by families, are driven much more recklessly because the drivers do not own the car themselves.</a:t>
            </a:r>
            <a:endParaRPr lang="en-US" b="1" dirty="0"/>
          </a:p>
          <a:p>
            <a:pPr marL="285750" indent="-285750">
              <a:buFont typeface="Arial" panose="020B0604020202020204" pitchFamily="34" charset="0"/>
              <a:buChar char="•"/>
            </a:pPr>
            <a:r>
              <a:rPr lang="en-US" b="1" dirty="0"/>
              <a:t>Driver’s years of driving history: </a:t>
            </a:r>
            <a:r>
              <a:rPr lang="en-US" dirty="0"/>
              <a:t>If the driver has recently got a driver’s license, they are more likely to have an accident.</a:t>
            </a:r>
            <a:endParaRPr lang="en-US" b="1" dirty="0"/>
          </a:p>
        </p:txBody>
      </p:sp>
    </p:spTree>
    <p:extLst>
      <p:ext uri="{BB962C8B-B14F-4D97-AF65-F5344CB8AC3E}">
        <p14:creationId xmlns:p14="http://schemas.microsoft.com/office/powerpoint/2010/main" val="40375605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A2A054A-AFAB-4A76-95BE-D4C3C55D27ED}"/>
              </a:ext>
            </a:extLst>
          </p:cNvPr>
          <p:cNvSpPr txBox="1">
            <a:spLocks/>
          </p:cNvSpPr>
          <p:nvPr/>
        </p:nvSpPr>
        <p:spPr>
          <a:xfrm>
            <a:off x="1075111" y="252433"/>
            <a:ext cx="10363200" cy="957024"/>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Arial"/>
                <a:ea typeface="+mj-ea"/>
                <a:cs typeface="+mj-cs"/>
              </a:defRPr>
            </a:lvl1pPr>
          </a:lstStyle>
          <a:p>
            <a:pPr defTabSz="609585"/>
            <a:r>
              <a:rPr lang="en-US" sz="4800" dirty="0">
                <a:solidFill>
                  <a:prstClr val="black"/>
                </a:solidFill>
              </a:rPr>
              <a:t>Data set enhancement: </a:t>
            </a:r>
            <a:r>
              <a:rPr lang="en-US" sz="4800" dirty="0" err="1">
                <a:solidFill>
                  <a:prstClr val="black"/>
                </a:solidFill>
              </a:rPr>
              <a:t>smapling</a:t>
            </a:r>
            <a:endParaRPr lang="en-US" sz="5333" dirty="0">
              <a:solidFill>
                <a:prstClr val="black"/>
              </a:solidFill>
            </a:endParaRPr>
          </a:p>
        </p:txBody>
      </p:sp>
      <p:sp>
        <p:nvSpPr>
          <p:cNvPr id="6" name="TextBox 5">
            <a:extLst>
              <a:ext uri="{FF2B5EF4-FFF2-40B4-BE49-F238E27FC236}">
                <a16:creationId xmlns:a16="http://schemas.microsoft.com/office/drawing/2014/main" id="{0F63DA69-B3AA-4AF9-8718-1932E332D6EF}"/>
              </a:ext>
            </a:extLst>
          </p:cNvPr>
          <p:cNvSpPr txBox="1"/>
          <p:nvPr/>
        </p:nvSpPr>
        <p:spPr>
          <a:xfrm>
            <a:off x="704675" y="1879134"/>
            <a:ext cx="10662408" cy="2585323"/>
          </a:xfrm>
          <a:prstGeom prst="rect">
            <a:avLst/>
          </a:prstGeom>
          <a:noFill/>
        </p:spPr>
        <p:txBody>
          <a:bodyPr wrap="square" rtlCol="0">
            <a:spAutoFit/>
          </a:bodyPr>
          <a:lstStyle/>
          <a:p>
            <a:r>
              <a:rPr lang="en-US" dirty="0"/>
              <a:t>I think 30,000 samples for the initial data set was sufficient. However, after adding 5-7 extra attributes to the data set, we will need to increase the number total samples in way that we both see enough variance in the values as well as performing some control test, and by that I mean holding all variables fixed and change only one variable to better assess the effect on the Loss value. </a:t>
            </a:r>
          </a:p>
          <a:p>
            <a:endParaRPr lang="en-US" dirty="0"/>
          </a:p>
          <a:p>
            <a:r>
              <a:rPr lang="en-US" dirty="0"/>
              <a:t>Considering that our variables are a mix of continuous data (like the number of hard brakes) and categorical data (such as car region), I suggest that we a use a method called Latin Hypercube Sampling, available in MATLAB and Python, to create a </a:t>
            </a:r>
            <a:r>
              <a:rPr lang="en-US" i="1" dirty="0"/>
              <a:t>design of experiment </a:t>
            </a:r>
            <a:r>
              <a:rPr lang="en-US" dirty="0"/>
              <a:t>for 100,000 cars distributed all over the country. Latin Hypercube ensures a fair and equal distribution of all variables within the design space.</a:t>
            </a:r>
          </a:p>
        </p:txBody>
      </p:sp>
    </p:spTree>
    <p:extLst>
      <p:ext uri="{BB962C8B-B14F-4D97-AF65-F5344CB8AC3E}">
        <p14:creationId xmlns:p14="http://schemas.microsoft.com/office/powerpoint/2010/main" val="2899415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E0B4833-600E-4198-8C46-63300684670E}"/>
              </a:ext>
            </a:extLst>
          </p:cNvPr>
          <p:cNvSpPr txBox="1">
            <a:spLocks/>
          </p:cNvSpPr>
          <p:nvPr/>
        </p:nvSpPr>
        <p:spPr>
          <a:xfrm>
            <a:off x="1058333" y="1"/>
            <a:ext cx="10363200" cy="957024"/>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Arial"/>
                <a:ea typeface="+mj-ea"/>
                <a:cs typeface="+mj-cs"/>
              </a:defRPr>
            </a:lvl1pPr>
          </a:lstStyle>
          <a:p>
            <a:pPr defTabSz="609585"/>
            <a:r>
              <a:rPr lang="en-US" sz="4800" dirty="0">
                <a:solidFill>
                  <a:prstClr val="black"/>
                </a:solidFill>
              </a:rPr>
              <a:t>Steps taken for Data Cleaning</a:t>
            </a:r>
            <a:endParaRPr lang="en-US" sz="5333" dirty="0">
              <a:solidFill>
                <a:prstClr val="black"/>
              </a:solidFill>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A16F2B2-8AFC-4131-9269-5ED9A6194A76}"/>
                  </a:ext>
                </a:extLst>
              </p:cNvPr>
              <p:cNvSpPr txBox="1"/>
              <p:nvPr/>
            </p:nvSpPr>
            <p:spPr>
              <a:xfrm>
                <a:off x="981512" y="1367406"/>
                <a:ext cx="10234569" cy="2255489"/>
              </a:xfrm>
              <a:prstGeom prst="rect">
                <a:avLst/>
              </a:prstGeom>
              <a:noFill/>
            </p:spPr>
            <p:txBody>
              <a:bodyPr wrap="square" rtlCol="0">
                <a:spAutoFit/>
              </a:bodyPr>
              <a:lstStyle/>
              <a:p>
                <a:r>
                  <a:rPr lang="en-US" dirty="0"/>
                  <a:t>After removing the outlier data, I grouped the data based on the trip ID. Then, I calculated the velocity and acceleration by taking the numerical time derivative of the position data according to the equations below:</a:t>
                </a:r>
              </a:p>
              <a:p>
                <a:endParaRPr lang="en-US" dirty="0"/>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𝑣𝑒𝑙𝑜𝑐𝑖𝑡𝑦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𝐷𝑖𝑠𝑡𝑎𝑛𝑐𝑒</m:t>
                          </m:r>
                          <m:r>
                            <a:rPr lang="en-US" b="0" i="1" smtClean="0">
                              <a:latin typeface="Cambria Math" panose="02040503050406030204" pitchFamily="18" charset="0"/>
                              <a:ea typeface="Cambria Math" panose="02040503050406030204" pitchFamily="18" charset="0"/>
                            </a:rPr>
                            <m:t>) </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den>
                      </m:f>
                    </m:oMath>
                  </m:oMathPara>
                </a14:m>
                <a:endParaRPr lang="en-US" dirty="0"/>
              </a:p>
              <a:p>
                <a:endParaRPr lang="en-US" dirty="0"/>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𝐴𝑐𝑐𝑒𝑙𝑒𝑟𝑎𝑡𝑖𝑜𝑛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𝑉𝑒𝑙𝑜𝑐𝑖𝑡𝑦</m:t>
                          </m:r>
                          <m:r>
                            <a:rPr lang="en-US" b="0" i="1" smtClean="0">
                              <a:latin typeface="Cambria Math" panose="02040503050406030204" pitchFamily="18" charset="0"/>
                              <a:ea typeface="Cambria Math" panose="02040503050406030204" pitchFamily="18" charset="0"/>
                            </a:rPr>
                            <m:t>) </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den>
                      </m:f>
                    </m:oMath>
                  </m:oMathPara>
                </a14:m>
                <a:endParaRPr lang="en-US" dirty="0"/>
              </a:p>
            </p:txBody>
          </p:sp>
        </mc:Choice>
        <mc:Fallback>
          <p:sp>
            <p:nvSpPr>
              <p:cNvPr id="4" name="TextBox 3">
                <a:extLst>
                  <a:ext uri="{FF2B5EF4-FFF2-40B4-BE49-F238E27FC236}">
                    <a16:creationId xmlns:a16="http://schemas.microsoft.com/office/drawing/2014/main" id="{EA16F2B2-8AFC-4131-9269-5ED9A6194A76}"/>
                  </a:ext>
                </a:extLst>
              </p:cNvPr>
              <p:cNvSpPr txBox="1">
                <a:spLocks noRot="1" noChangeAspect="1" noMove="1" noResize="1" noEditPoints="1" noAdjustHandles="1" noChangeArrowheads="1" noChangeShapeType="1" noTextEdit="1"/>
              </p:cNvSpPr>
              <p:nvPr/>
            </p:nvSpPr>
            <p:spPr>
              <a:xfrm>
                <a:off x="981512" y="1367406"/>
                <a:ext cx="10234569" cy="2255489"/>
              </a:xfrm>
              <a:prstGeom prst="rect">
                <a:avLst/>
              </a:prstGeom>
              <a:blipFill>
                <a:blip r:embed="rId2"/>
                <a:stretch>
                  <a:fillRect l="-476" t="-135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14ACF40-9011-45AE-B5B0-73FC5B03776E}"/>
                  </a:ext>
                </a:extLst>
              </p:cNvPr>
              <p:cNvSpPr txBox="1"/>
              <p:nvPr/>
            </p:nvSpPr>
            <p:spPr>
              <a:xfrm>
                <a:off x="838899" y="3934437"/>
                <a:ext cx="10377182" cy="1258743"/>
              </a:xfrm>
              <a:prstGeom prst="rect">
                <a:avLst/>
              </a:prstGeom>
              <a:noFill/>
            </p:spPr>
            <p:txBody>
              <a:bodyPr wrap="square" rtlCol="0">
                <a:spAutoFit/>
              </a:bodyPr>
              <a:lstStyle/>
              <a:p>
                <a:pPr algn="just"/>
                <a:r>
                  <a:rPr lang="en-US" dirty="0"/>
                  <a:t>Since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oMath>
                </a14:m>
                <a:r>
                  <a:rPr lang="en-US" dirty="0"/>
                  <a:t> is not a fixed value in the data, I could not use a second order derivative (central difference formulation). Hence, I resorted to the first order numerical derivative. The distance traveled is calculated as:</a:t>
                </a:r>
              </a:p>
              <a:p>
                <a:pPr algn="just"/>
                <a:endParaRPr lang="en-US" dirty="0"/>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𝐷𝑖𝑠𝑡𝑎𝑛𝑐𝑒</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e>
                            <m:sup>
                              <m:r>
                                <a:rPr lang="en-US" b="0" i="1" smtClean="0">
                                  <a:latin typeface="Cambria Math" panose="02040503050406030204" pitchFamily="18" charset="0"/>
                                </a:rPr>
                                <m:t>2</m:t>
                              </m:r>
                            </m:sup>
                          </m:sSup>
                        </m:e>
                      </m:rad>
                    </m:oMath>
                  </m:oMathPara>
                </a14:m>
                <a:endParaRPr lang="en-US" dirty="0"/>
              </a:p>
            </p:txBody>
          </p:sp>
        </mc:Choice>
        <mc:Fallback>
          <p:sp>
            <p:nvSpPr>
              <p:cNvPr id="5" name="TextBox 4">
                <a:extLst>
                  <a:ext uri="{FF2B5EF4-FFF2-40B4-BE49-F238E27FC236}">
                    <a16:creationId xmlns:a16="http://schemas.microsoft.com/office/drawing/2014/main" id="{414ACF40-9011-45AE-B5B0-73FC5B03776E}"/>
                  </a:ext>
                </a:extLst>
              </p:cNvPr>
              <p:cNvSpPr txBox="1">
                <a:spLocks noRot="1" noChangeAspect="1" noMove="1" noResize="1" noEditPoints="1" noAdjustHandles="1" noChangeArrowheads="1" noChangeShapeType="1" noTextEdit="1"/>
              </p:cNvSpPr>
              <p:nvPr/>
            </p:nvSpPr>
            <p:spPr>
              <a:xfrm>
                <a:off x="838899" y="3934437"/>
                <a:ext cx="10377182" cy="1258743"/>
              </a:xfrm>
              <a:prstGeom prst="rect">
                <a:avLst/>
              </a:prstGeom>
              <a:blipFill>
                <a:blip r:embed="rId3"/>
                <a:stretch>
                  <a:fillRect l="-529" t="-2415" r="-470" b="-3382"/>
                </a:stretch>
              </a:blipFill>
            </p:spPr>
            <p:txBody>
              <a:bodyPr/>
              <a:lstStyle/>
              <a:p>
                <a:r>
                  <a:rPr lang="en-US">
                    <a:noFill/>
                  </a:rPr>
                  <a:t> </a:t>
                </a:r>
              </a:p>
            </p:txBody>
          </p:sp>
        </mc:Fallback>
      </mc:AlternateContent>
    </p:spTree>
    <p:extLst>
      <p:ext uri="{BB962C8B-B14F-4D97-AF65-F5344CB8AC3E}">
        <p14:creationId xmlns:p14="http://schemas.microsoft.com/office/powerpoint/2010/main" val="4242819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F3349AB-BD23-45F9-A68C-DA41EFDBF2A9}"/>
              </a:ext>
            </a:extLst>
          </p:cNvPr>
          <p:cNvSpPr txBox="1">
            <a:spLocks/>
          </p:cNvSpPr>
          <p:nvPr/>
        </p:nvSpPr>
        <p:spPr>
          <a:xfrm>
            <a:off x="1058333" y="67875"/>
            <a:ext cx="10363200" cy="957024"/>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Arial"/>
                <a:ea typeface="+mj-ea"/>
                <a:cs typeface="+mj-cs"/>
              </a:defRPr>
            </a:lvl1pPr>
          </a:lstStyle>
          <a:p>
            <a:pPr defTabSz="609585"/>
            <a:r>
              <a:rPr lang="en-US" sz="4800" dirty="0">
                <a:solidFill>
                  <a:prstClr val="black"/>
                </a:solidFill>
              </a:rPr>
              <a:t>Threshold for hard events</a:t>
            </a:r>
            <a:endParaRPr lang="en-US" sz="5333" dirty="0">
              <a:solidFill>
                <a:prstClr val="black"/>
              </a:solidFill>
            </a:endParaRPr>
          </a:p>
        </p:txBody>
      </p:sp>
      <p:sp>
        <p:nvSpPr>
          <p:cNvPr id="4" name="TextBox 3">
            <a:extLst>
              <a:ext uri="{FF2B5EF4-FFF2-40B4-BE49-F238E27FC236}">
                <a16:creationId xmlns:a16="http://schemas.microsoft.com/office/drawing/2014/main" id="{24B1CE08-8323-4D0D-90AB-10FAD211D8DE}"/>
              </a:ext>
            </a:extLst>
          </p:cNvPr>
          <p:cNvSpPr txBox="1"/>
          <p:nvPr/>
        </p:nvSpPr>
        <p:spPr>
          <a:xfrm>
            <a:off x="503338" y="1241571"/>
            <a:ext cx="11182525" cy="5366469"/>
          </a:xfrm>
          <a:prstGeom prst="rect">
            <a:avLst/>
          </a:prstGeom>
          <a:noFill/>
        </p:spPr>
        <p:txBody>
          <a:bodyPr wrap="square" rtlCol="0">
            <a:spAutoFit/>
          </a:bodyPr>
          <a:lstStyle/>
          <a:p>
            <a:pPr algn="just"/>
            <a:r>
              <a:rPr lang="en-US" sz="1800" dirty="0">
                <a:effectLst/>
                <a:latin typeface="Calibri" panose="020F0502020204030204" pitchFamily="34" charset="0"/>
                <a:ea typeface="Calibri" panose="020F0502020204030204" pitchFamily="34" charset="0"/>
                <a:cs typeface="Arial" panose="020B0604020202020204" pitchFamily="34" charset="0"/>
              </a:rPr>
              <a:t>Thresholds for the accelerometer values need to be selected carefully. If the threshold is too low, many safe events will be identified as dangerous. If the threshold is too high, the available data will not be used to its full potential and true dangerous driving events will not be detected. In addition to that, the expected “safe” accelerations will differ based on the vehicle. We are assuming here that the vehicle here was a passenger car.</a:t>
            </a:r>
          </a:p>
          <a:p>
            <a:pPr algn="just"/>
            <a:endParaRPr lang="en-US" dirty="0">
              <a:latin typeface="Calibri" panose="020F0502020204030204" pitchFamily="34" charset="0"/>
              <a:cs typeface="Arial" panose="020B0604020202020204" pitchFamily="34" charset="0"/>
            </a:endParaRPr>
          </a:p>
          <a:p>
            <a:pPr algn="just"/>
            <a:r>
              <a:rPr lang="en-US" dirty="0">
                <a:latin typeface="Calibri" panose="020F0502020204030204" pitchFamily="34" charset="0"/>
                <a:cs typeface="Arial" panose="020B0604020202020204" pitchFamily="34" charset="0"/>
              </a:rPr>
              <a:t>The threshold for hard braking and hard acceleration was taken from these references:</a:t>
            </a:r>
          </a:p>
          <a:p>
            <a:pPr algn="just"/>
            <a:r>
              <a:rPr lang="en-US" sz="1600" i="1" dirty="0">
                <a:solidFill>
                  <a:schemeClr val="tx2">
                    <a:lumMod val="60000"/>
                    <a:lumOff val="40000"/>
                  </a:schemeClr>
                </a:solidFill>
                <a:latin typeface="Calibri" panose="020F0502020204030204" pitchFamily="34" charset="0"/>
                <a:cs typeface="Arial" panose="020B0604020202020204" pitchFamily="34" charset="0"/>
              </a:rPr>
              <a:t>European patent application: Method for detecting harsh driving operations of a vehicle and system for monitoring the</a:t>
            </a:r>
          </a:p>
          <a:p>
            <a:pPr algn="just"/>
            <a:r>
              <a:rPr lang="en-US" sz="1600" i="1" dirty="0">
                <a:solidFill>
                  <a:schemeClr val="tx2">
                    <a:lumMod val="60000"/>
                    <a:lumOff val="40000"/>
                  </a:schemeClr>
                </a:solidFill>
                <a:latin typeface="Calibri" panose="020F0502020204030204" pitchFamily="34" charset="0"/>
                <a:cs typeface="Arial" panose="020B0604020202020204" pitchFamily="34" charset="0"/>
              </a:rPr>
              <a:t>driving conditions of a vehicle</a:t>
            </a:r>
          </a:p>
          <a:p>
            <a:pPr algn="just"/>
            <a:r>
              <a:rPr lang="en-US" sz="1600" i="1" dirty="0">
                <a:solidFill>
                  <a:schemeClr val="tx2">
                    <a:lumMod val="75000"/>
                  </a:schemeClr>
                </a:solidFill>
                <a:hlinkClick r:id="rId2"/>
              </a:rPr>
              <a:t>https://www.geotab.com/blog/what-is-g-force/</a:t>
            </a:r>
            <a:endParaRPr lang="en-US" sz="1600" i="1" dirty="0">
              <a:solidFill>
                <a:schemeClr val="tx2">
                  <a:lumMod val="75000"/>
                </a:schemeClr>
              </a:solidFill>
            </a:endParaRPr>
          </a:p>
          <a:p>
            <a:pPr algn="just"/>
            <a:endParaRPr lang="en-US" sz="1600" i="1" dirty="0">
              <a:solidFill>
                <a:schemeClr val="tx2">
                  <a:lumMod val="75000"/>
                </a:schemeClr>
              </a:solidFill>
            </a:endParaRPr>
          </a:p>
          <a:p>
            <a:pPr algn="just"/>
            <a:r>
              <a:rPr lang="en-US" sz="1600" i="1" dirty="0">
                <a:solidFill>
                  <a:schemeClr val="tx1">
                    <a:lumMod val="95000"/>
                    <a:lumOff val="5000"/>
                  </a:schemeClr>
                </a:solidFill>
              </a:rPr>
              <a:t>Hard braking threshold = </a:t>
            </a:r>
            <a:r>
              <a:rPr lang="en-US" sz="1600" b="1" i="1" dirty="0">
                <a:solidFill>
                  <a:schemeClr val="tx1">
                    <a:lumMod val="95000"/>
                    <a:lumOff val="5000"/>
                  </a:schemeClr>
                </a:solidFill>
              </a:rPr>
              <a:t>-6.1G  </a:t>
            </a:r>
            <a:r>
              <a:rPr lang="en-US" sz="1600" i="1" dirty="0">
                <a:solidFill>
                  <a:schemeClr val="tx1">
                    <a:lumMod val="95000"/>
                    <a:lumOff val="5000"/>
                  </a:schemeClr>
                </a:solidFill>
              </a:rPr>
              <a:t>&amp;  hard acceleration threshold = </a:t>
            </a:r>
            <a:r>
              <a:rPr lang="en-US" sz="1600" b="1" i="1" dirty="0">
                <a:solidFill>
                  <a:schemeClr val="tx1">
                    <a:lumMod val="95000"/>
                    <a:lumOff val="5000"/>
                  </a:schemeClr>
                </a:solidFill>
              </a:rPr>
              <a:t>+4.01G</a:t>
            </a:r>
          </a:p>
          <a:p>
            <a:pPr algn="just"/>
            <a:endParaRPr lang="en-US" sz="1600" i="1" dirty="0">
              <a:solidFill>
                <a:schemeClr val="tx1">
                  <a:lumMod val="95000"/>
                  <a:lumOff val="5000"/>
                </a:schemeClr>
              </a:solidFill>
            </a:endParaRPr>
          </a:p>
          <a:p>
            <a:pPr marL="0" marR="0" algn="just">
              <a:lnSpc>
                <a:spcPct val="107000"/>
              </a:lnSpc>
              <a:spcBef>
                <a:spcPts val="0"/>
              </a:spcBef>
              <a:spcAft>
                <a:spcPts val="800"/>
              </a:spcAft>
            </a:pPr>
            <a:r>
              <a:rPr lang="en-US" sz="1600" dirty="0">
                <a:effectLst/>
                <a:latin typeface="AdvGulliv-R"/>
                <a:ea typeface="Calibri" panose="020F0502020204030204" pitchFamily="34" charset="0"/>
                <a:cs typeface="AdvGulliv-R"/>
              </a:rPr>
              <a:t>The detection of harsh driving operations is only carried out if the vehicle is travelling at a speed greater than</a:t>
            </a:r>
            <a:r>
              <a:rPr lang="en-US" sz="1400" dirty="0">
                <a:latin typeface="Calibri" panose="020F0502020204030204" pitchFamily="34" charset="0"/>
                <a:ea typeface="Calibri" panose="020F0502020204030204" pitchFamily="34" charset="0"/>
                <a:cs typeface="Arial" panose="020B0604020202020204" pitchFamily="34" charset="0"/>
              </a:rPr>
              <a:t> </a:t>
            </a:r>
            <a:r>
              <a:rPr lang="en-US" sz="1600" dirty="0">
                <a:effectLst/>
                <a:latin typeface="AdvGulliv-R"/>
                <a:ea typeface="Calibri" panose="020F0502020204030204" pitchFamily="34" charset="0"/>
                <a:cs typeface="AdvGulliv-R"/>
              </a:rPr>
              <a:t>a </a:t>
            </a:r>
            <a:r>
              <a:rPr lang="en-US" sz="1600" b="1" dirty="0">
                <a:effectLst/>
                <a:latin typeface="AdvGulliv-R"/>
                <a:ea typeface="Calibri" panose="020F0502020204030204" pitchFamily="34" charset="0"/>
                <a:cs typeface="AdvGulliv-R"/>
              </a:rPr>
              <a:t>minimum threshold speed (for example 5 m/s),</a:t>
            </a:r>
            <a:r>
              <a:rPr lang="en-US" sz="1600" dirty="0">
                <a:effectLst/>
                <a:latin typeface="AdvGulliv-R"/>
                <a:ea typeface="Calibri" panose="020F0502020204030204" pitchFamily="34" charset="0"/>
                <a:cs typeface="AdvGulliv-R"/>
              </a:rPr>
              <a:t> below which the detection of speed and direction by the GPS positioning</a:t>
            </a:r>
            <a:r>
              <a:rPr lang="en-US" sz="1400" dirty="0">
                <a:latin typeface="Calibri" panose="020F0502020204030204" pitchFamily="34" charset="0"/>
                <a:ea typeface="Calibri" panose="020F0502020204030204" pitchFamily="34" charset="0"/>
                <a:cs typeface="Arial" panose="020B0604020202020204" pitchFamily="34" charset="0"/>
              </a:rPr>
              <a:t> </a:t>
            </a:r>
            <a:r>
              <a:rPr lang="en-US" sz="1600" dirty="0">
                <a:effectLst/>
                <a:latin typeface="AdvGulliv-R"/>
                <a:ea typeface="Calibri" panose="020F0502020204030204" pitchFamily="34" charset="0"/>
                <a:cs typeface="AdvGulliv-R"/>
              </a:rPr>
              <a:t>system is no longer reliable and it certainly would not seem appropriate to talk of a "harsh" operation.</a:t>
            </a:r>
          </a:p>
          <a:p>
            <a:pPr marL="0" marR="0" algn="just">
              <a:lnSpc>
                <a:spcPct val="107000"/>
              </a:lnSpc>
              <a:spcBef>
                <a:spcPts val="0"/>
              </a:spcBef>
              <a:spcAft>
                <a:spcPts val="800"/>
              </a:spcAft>
            </a:pPr>
            <a:endParaRPr lang="en-US" sz="1600" dirty="0">
              <a:latin typeface="AdvGulliv-R"/>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1600" dirty="0">
                <a:effectLst/>
                <a:latin typeface="AdvGulliv-R"/>
                <a:ea typeface="Calibri" panose="020F0502020204030204" pitchFamily="34" charset="0"/>
                <a:cs typeface="Arial" panose="020B0604020202020204" pitchFamily="34" charset="0"/>
              </a:rPr>
              <a:t>There is another type of hard event, known as hard cornering, which </a:t>
            </a:r>
            <a:r>
              <a:rPr lang="en-US" sz="1600" dirty="0" err="1">
                <a:effectLst/>
                <a:latin typeface="AdvGulliv-R"/>
                <a:ea typeface="Calibri" panose="020F0502020204030204" pitchFamily="34" charset="0"/>
                <a:cs typeface="Arial" panose="020B0604020202020204" pitchFamily="34" charset="0"/>
              </a:rPr>
              <a:t>involvs</a:t>
            </a:r>
            <a:r>
              <a:rPr lang="en-US" sz="1600" dirty="0">
                <a:effectLst/>
                <a:latin typeface="AdvGulliv-R"/>
                <a:ea typeface="Calibri" panose="020F0502020204030204" pitchFamily="34" charset="0"/>
                <a:cs typeface="Arial" panose="020B0604020202020204" pitchFamily="34" charset="0"/>
              </a:rPr>
              <a:t> the rotational acceleration of the vehicle. It is not considered in this study.</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just"/>
            <a:endParaRPr lang="en-US" sz="1600" i="1" dirty="0">
              <a:solidFill>
                <a:schemeClr val="tx1">
                  <a:lumMod val="95000"/>
                  <a:lumOff val="5000"/>
                </a:schemeClr>
              </a:solidFill>
            </a:endParaRPr>
          </a:p>
        </p:txBody>
      </p:sp>
    </p:spTree>
    <p:extLst>
      <p:ext uri="{BB962C8B-B14F-4D97-AF65-F5344CB8AC3E}">
        <p14:creationId xmlns:p14="http://schemas.microsoft.com/office/powerpoint/2010/main" val="102488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7D7183A-4F75-4F89-A86F-DFAC208E8276}"/>
              </a:ext>
            </a:extLst>
          </p:cNvPr>
          <p:cNvSpPr txBox="1">
            <a:spLocks/>
          </p:cNvSpPr>
          <p:nvPr/>
        </p:nvSpPr>
        <p:spPr>
          <a:xfrm>
            <a:off x="1058333" y="67875"/>
            <a:ext cx="10363200" cy="957024"/>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Arial"/>
                <a:ea typeface="+mj-ea"/>
                <a:cs typeface="+mj-cs"/>
              </a:defRPr>
            </a:lvl1pPr>
          </a:lstStyle>
          <a:p>
            <a:pPr defTabSz="609585"/>
            <a:r>
              <a:rPr lang="en-US" sz="4800" dirty="0">
                <a:solidFill>
                  <a:prstClr val="black"/>
                </a:solidFill>
              </a:rPr>
              <a:t>My code and thought process</a:t>
            </a:r>
            <a:endParaRPr lang="en-US" sz="5333" dirty="0">
              <a:solidFill>
                <a:prstClr val="black"/>
              </a:solidFill>
            </a:endParaRPr>
          </a:p>
        </p:txBody>
      </p:sp>
      <p:pic>
        <p:nvPicPr>
          <p:cNvPr id="5" name="Picture 4" descr="Graphical user interface, text, application, email&#10;&#10;Description automatically generated">
            <a:extLst>
              <a:ext uri="{FF2B5EF4-FFF2-40B4-BE49-F238E27FC236}">
                <a16:creationId xmlns:a16="http://schemas.microsoft.com/office/drawing/2014/main" id="{54FF8FE5-BACB-465C-8C11-2666B4F47C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389" y="870568"/>
            <a:ext cx="9070315" cy="3249751"/>
          </a:xfrm>
          <a:prstGeom prst="rect">
            <a:avLst/>
          </a:prstGeom>
        </p:spPr>
      </p:pic>
      <p:sp>
        <p:nvSpPr>
          <p:cNvPr id="6" name="TextBox 5">
            <a:extLst>
              <a:ext uri="{FF2B5EF4-FFF2-40B4-BE49-F238E27FC236}">
                <a16:creationId xmlns:a16="http://schemas.microsoft.com/office/drawing/2014/main" id="{BB7E4455-AC8F-4F19-91E5-F1DE120609C2}"/>
              </a:ext>
            </a:extLst>
          </p:cNvPr>
          <p:cNvSpPr txBox="1"/>
          <p:nvPr/>
        </p:nvSpPr>
        <p:spPr>
          <a:xfrm>
            <a:off x="6822064" y="1372279"/>
            <a:ext cx="3850547" cy="1200329"/>
          </a:xfrm>
          <a:prstGeom prst="rect">
            <a:avLst/>
          </a:prstGeom>
          <a:noFill/>
        </p:spPr>
        <p:txBody>
          <a:bodyPr wrap="square" rtlCol="0">
            <a:spAutoFit/>
          </a:bodyPr>
          <a:lstStyle/>
          <a:p>
            <a:r>
              <a:rPr lang="en-US" dirty="0"/>
              <a:t>This function takes two sets of longitude and latitude values in GPD coordinates and returns the distance between the points in meters</a:t>
            </a:r>
          </a:p>
        </p:txBody>
      </p:sp>
      <p:pic>
        <p:nvPicPr>
          <p:cNvPr id="8" name="Picture 7" descr="Graphical user interface, text, application&#10;&#10;Description automatically generated">
            <a:extLst>
              <a:ext uri="{FF2B5EF4-FFF2-40B4-BE49-F238E27FC236}">
                <a16:creationId xmlns:a16="http://schemas.microsoft.com/office/drawing/2014/main" id="{69C3BE0B-4C97-4EA0-9B9A-F1A35730FD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333" y="4044819"/>
            <a:ext cx="9270366" cy="2578513"/>
          </a:xfrm>
          <a:prstGeom prst="rect">
            <a:avLst/>
          </a:prstGeom>
        </p:spPr>
      </p:pic>
      <p:sp>
        <p:nvSpPr>
          <p:cNvPr id="10" name="TextBox 9">
            <a:extLst>
              <a:ext uri="{FF2B5EF4-FFF2-40B4-BE49-F238E27FC236}">
                <a16:creationId xmlns:a16="http://schemas.microsoft.com/office/drawing/2014/main" id="{63F6E574-CE40-4B09-A65F-250C6455D3FB}"/>
              </a:ext>
            </a:extLst>
          </p:cNvPr>
          <p:cNvSpPr txBox="1"/>
          <p:nvPr/>
        </p:nvSpPr>
        <p:spPr>
          <a:xfrm>
            <a:off x="5292393" y="4285393"/>
            <a:ext cx="4917009" cy="738664"/>
          </a:xfrm>
          <a:prstGeom prst="rect">
            <a:avLst/>
          </a:prstGeom>
          <a:noFill/>
        </p:spPr>
        <p:txBody>
          <a:bodyPr wrap="square" rtlCol="0">
            <a:spAutoFit/>
          </a:bodyPr>
          <a:lstStyle/>
          <a:p>
            <a:r>
              <a:rPr lang="en-US" sz="1400" dirty="0"/>
              <a:t>If the distance is too large -&gt; remove the outlier data</a:t>
            </a:r>
          </a:p>
          <a:p>
            <a:pPr algn="just"/>
            <a:r>
              <a:rPr lang="en-US" sz="1400" dirty="0"/>
              <a:t>Convert the time data from string to integer (seconds) and compute time difference</a:t>
            </a:r>
          </a:p>
        </p:txBody>
      </p:sp>
    </p:spTree>
    <p:extLst>
      <p:ext uri="{BB962C8B-B14F-4D97-AF65-F5344CB8AC3E}">
        <p14:creationId xmlns:p14="http://schemas.microsoft.com/office/powerpoint/2010/main" val="3080056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1D5FD3A-60CA-4FF2-9139-EB432A247BE7}"/>
              </a:ext>
            </a:extLst>
          </p:cNvPr>
          <p:cNvSpPr txBox="1">
            <a:spLocks/>
          </p:cNvSpPr>
          <p:nvPr/>
        </p:nvSpPr>
        <p:spPr>
          <a:xfrm>
            <a:off x="1041555" y="319545"/>
            <a:ext cx="10363200" cy="957024"/>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Arial"/>
                <a:ea typeface="+mj-ea"/>
                <a:cs typeface="+mj-cs"/>
              </a:defRPr>
            </a:lvl1pPr>
          </a:lstStyle>
          <a:p>
            <a:pPr defTabSz="609585"/>
            <a:r>
              <a:rPr lang="en-US" sz="4800" dirty="0">
                <a:solidFill>
                  <a:prstClr val="black"/>
                </a:solidFill>
              </a:rPr>
              <a:t>Summary of each trip </a:t>
            </a:r>
            <a:endParaRPr lang="en-US" sz="5333" dirty="0">
              <a:solidFill>
                <a:prstClr val="black"/>
              </a:solidFill>
            </a:endParaRPr>
          </a:p>
        </p:txBody>
      </p:sp>
      <p:sp>
        <p:nvSpPr>
          <p:cNvPr id="6" name="TextBox 5">
            <a:extLst>
              <a:ext uri="{FF2B5EF4-FFF2-40B4-BE49-F238E27FC236}">
                <a16:creationId xmlns:a16="http://schemas.microsoft.com/office/drawing/2014/main" id="{B7096361-8A2F-43C0-A109-A06EF4E3BEDF}"/>
              </a:ext>
            </a:extLst>
          </p:cNvPr>
          <p:cNvSpPr txBox="1"/>
          <p:nvPr/>
        </p:nvSpPr>
        <p:spPr>
          <a:xfrm>
            <a:off x="844491" y="1569445"/>
            <a:ext cx="10503017" cy="1569660"/>
          </a:xfrm>
          <a:prstGeom prst="rect">
            <a:avLst/>
          </a:prstGeom>
          <a:noFill/>
        </p:spPr>
        <p:txBody>
          <a:bodyPr wrap="square" rtlCol="0">
            <a:spAutoFit/>
          </a:bodyPr>
          <a:lstStyle/>
          <a:p>
            <a:r>
              <a:rPr lang="en-US" sz="1600" dirty="0"/>
              <a:t>There are 16 trips recorded in this data file. I will present the path trajectory, plot of acceleration and velocity, harsh events, distance traveled and the idle time.</a:t>
            </a:r>
          </a:p>
          <a:p>
            <a:endParaRPr lang="en-US" sz="1600" dirty="0"/>
          </a:p>
          <a:p>
            <a:r>
              <a:rPr lang="en-US" sz="1600" dirty="0"/>
              <a:t>The first point in each trip is given (0, 0) coordinates as the origin.</a:t>
            </a:r>
          </a:p>
          <a:p>
            <a:endParaRPr lang="en-US" sz="1600" dirty="0"/>
          </a:p>
          <a:p>
            <a:r>
              <a:rPr lang="en-US" sz="1600" dirty="0"/>
              <a:t>The idle time has been calculated as the total amount of time that the vehicle velocity is less than 0.5 m/s. </a:t>
            </a:r>
          </a:p>
        </p:txBody>
      </p:sp>
      <p:pic>
        <p:nvPicPr>
          <p:cNvPr id="8" name="Picture 7" descr="A picture containing text&#10;&#10;Description automatically generated">
            <a:extLst>
              <a:ext uri="{FF2B5EF4-FFF2-40B4-BE49-F238E27FC236}">
                <a16:creationId xmlns:a16="http://schemas.microsoft.com/office/drawing/2014/main" id="{BBF88EBD-5EBF-4CCC-8F88-1410A2B5AB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841" y="3398017"/>
            <a:ext cx="11450648" cy="1733792"/>
          </a:xfrm>
          <a:prstGeom prst="rect">
            <a:avLst/>
          </a:prstGeom>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B957E58B-12E3-4FC4-AA6B-3130002C6689}"/>
                  </a:ext>
                </a:extLst>
              </p:cNvPr>
              <p:cNvSpPr txBox="1"/>
              <p:nvPr/>
            </p:nvSpPr>
            <p:spPr>
              <a:xfrm>
                <a:off x="1325461" y="5301842"/>
                <a:ext cx="9781563" cy="508537"/>
              </a:xfrm>
              <a:prstGeom prst="rect">
                <a:avLst/>
              </a:prstGeom>
              <a:noFill/>
            </p:spPr>
            <p:txBody>
              <a:bodyPr wrap="square" rtlCol="0">
                <a:spAutoFit/>
              </a:bodyPr>
              <a:lstStyle/>
              <a:p>
                <a:r>
                  <a:rPr lang="en-US" dirty="0"/>
                  <a:t>Calculate acceleration and velocity by taking the numerical derivative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den>
                    </m:f>
                  </m:oMath>
                </a14:m>
                <a:endParaRPr lang="en-US" dirty="0"/>
              </a:p>
            </p:txBody>
          </p:sp>
        </mc:Choice>
        <mc:Fallback>
          <p:sp>
            <p:nvSpPr>
              <p:cNvPr id="9" name="TextBox 8">
                <a:extLst>
                  <a:ext uri="{FF2B5EF4-FFF2-40B4-BE49-F238E27FC236}">
                    <a16:creationId xmlns:a16="http://schemas.microsoft.com/office/drawing/2014/main" id="{B957E58B-12E3-4FC4-AA6B-3130002C6689}"/>
                  </a:ext>
                </a:extLst>
              </p:cNvPr>
              <p:cNvSpPr txBox="1">
                <a:spLocks noRot="1" noChangeAspect="1" noMove="1" noResize="1" noEditPoints="1" noAdjustHandles="1" noChangeArrowheads="1" noChangeShapeType="1" noTextEdit="1"/>
              </p:cNvSpPr>
              <p:nvPr/>
            </p:nvSpPr>
            <p:spPr>
              <a:xfrm>
                <a:off x="1325461" y="5301842"/>
                <a:ext cx="9781563" cy="508537"/>
              </a:xfrm>
              <a:prstGeom prst="rect">
                <a:avLst/>
              </a:prstGeom>
              <a:blipFill>
                <a:blip r:embed="rId3"/>
                <a:stretch>
                  <a:fillRect l="-498" b="-7229"/>
                </a:stretch>
              </a:blipFill>
            </p:spPr>
            <p:txBody>
              <a:bodyPr/>
              <a:lstStyle/>
              <a:p>
                <a:r>
                  <a:rPr lang="en-US">
                    <a:noFill/>
                  </a:rPr>
                  <a:t> </a:t>
                </a:r>
              </a:p>
            </p:txBody>
          </p:sp>
        </mc:Fallback>
      </mc:AlternateContent>
    </p:spTree>
    <p:extLst>
      <p:ext uri="{BB962C8B-B14F-4D97-AF65-F5344CB8AC3E}">
        <p14:creationId xmlns:p14="http://schemas.microsoft.com/office/powerpoint/2010/main" val="3491188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E39E6D8-08AD-4E3B-B4BF-34E08A83258A}"/>
              </a:ext>
            </a:extLst>
          </p:cNvPr>
          <p:cNvSpPr txBox="1">
            <a:spLocks/>
          </p:cNvSpPr>
          <p:nvPr/>
        </p:nvSpPr>
        <p:spPr>
          <a:xfrm>
            <a:off x="1058333" y="67875"/>
            <a:ext cx="10363200" cy="957024"/>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Arial"/>
                <a:ea typeface="+mj-ea"/>
                <a:cs typeface="+mj-cs"/>
              </a:defRPr>
            </a:lvl1pPr>
          </a:lstStyle>
          <a:p>
            <a:pPr defTabSz="609585"/>
            <a:r>
              <a:rPr lang="en-US" sz="4800" dirty="0">
                <a:solidFill>
                  <a:prstClr val="black"/>
                </a:solidFill>
              </a:rPr>
              <a:t>Trip #1 summery</a:t>
            </a:r>
            <a:endParaRPr lang="en-US" sz="5333" dirty="0">
              <a:solidFill>
                <a:prstClr val="black"/>
              </a:solidFill>
            </a:endParaRPr>
          </a:p>
        </p:txBody>
      </p:sp>
      <p:pic>
        <p:nvPicPr>
          <p:cNvPr id="5" name="Picture 4" descr="A picture containing object&#10;&#10;Description automatically generated">
            <a:extLst>
              <a:ext uri="{FF2B5EF4-FFF2-40B4-BE49-F238E27FC236}">
                <a16:creationId xmlns:a16="http://schemas.microsoft.com/office/drawing/2014/main" id="{8E316C0D-D136-49CA-998E-112ECDCEE5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109" y="1007256"/>
            <a:ext cx="4080259" cy="2814670"/>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E8377E95-1C72-448B-859F-EB8D3FE233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305" y="4860887"/>
            <a:ext cx="5393415" cy="870275"/>
          </a:xfrm>
          <a:prstGeom prst="rect">
            <a:avLst/>
          </a:prstGeom>
        </p:spPr>
      </p:pic>
      <p:pic>
        <p:nvPicPr>
          <p:cNvPr id="9" name="Picture 8" descr="A screen shot of a computer&#10;&#10;Description automatically generated">
            <a:extLst>
              <a:ext uri="{FF2B5EF4-FFF2-40B4-BE49-F238E27FC236}">
                <a16:creationId xmlns:a16="http://schemas.microsoft.com/office/drawing/2014/main" id="{215EDE05-9CD5-4B38-AA00-9ECA950C67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7109" y="3821926"/>
            <a:ext cx="4080258" cy="2871676"/>
          </a:xfrm>
          <a:prstGeom prst="rect">
            <a:avLst/>
          </a:prstGeom>
        </p:spPr>
      </p:pic>
      <p:pic>
        <p:nvPicPr>
          <p:cNvPr id="11" name="Picture 10" descr="Chart, bar chart&#10;&#10;Description automatically generated">
            <a:extLst>
              <a:ext uri="{FF2B5EF4-FFF2-40B4-BE49-F238E27FC236}">
                <a16:creationId xmlns:a16="http://schemas.microsoft.com/office/drawing/2014/main" id="{4889156F-993E-4173-B6F0-EB46B8001E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0812" y="1024899"/>
            <a:ext cx="4080258" cy="2878964"/>
          </a:xfrm>
          <a:prstGeom prst="rect">
            <a:avLst/>
          </a:prstGeom>
        </p:spPr>
      </p:pic>
    </p:spTree>
    <p:extLst>
      <p:ext uri="{BB962C8B-B14F-4D97-AF65-F5344CB8AC3E}">
        <p14:creationId xmlns:p14="http://schemas.microsoft.com/office/powerpoint/2010/main" val="3951569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E39E6D8-08AD-4E3B-B4BF-34E08A83258A}"/>
              </a:ext>
            </a:extLst>
          </p:cNvPr>
          <p:cNvSpPr txBox="1">
            <a:spLocks/>
          </p:cNvSpPr>
          <p:nvPr/>
        </p:nvSpPr>
        <p:spPr>
          <a:xfrm>
            <a:off x="1058333" y="67875"/>
            <a:ext cx="10363200" cy="957024"/>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Arial"/>
                <a:ea typeface="+mj-ea"/>
                <a:cs typeface="+mj-cs"/>
              </a:defRPr>
            </a:lvl1pPr>
          </a:lstStyle>
          <a:p>
            <a:pPr defTabSz="609585"/>
            <a:r>
              <a:rPr lang="en-US" sz="4800" dirty="0">
                <a:solidFill>
                  <a:prstClr val="black"/>
                </a:solidFill>
              </a:rPr>
              <a:t>Trip #2 summery</a:t>
            </a:r>
            <a:endParaRPr lang="en-US" sz="5333" dirty="0">
              <a:solidFill>
                <a:prstClr val="black"/>
              </a:solidFill>
            </a:endParaRPr>
          </a:p>
        </p:txBody>
      </p:sp>
      <p:pic>
        <p:nvPicPr>
          <p:cNvPr id="4" name="Picture 3" descr="Chart, histogram&#10;&#10;Description automatically generated">
            <a:extLst>
              <a:ext uri="{FF2B5EF4-FFF2-40B4-BE49-F238E27FC236}">
                <a16:creationId xmlns:a16="http://schemas.microsoft.com/office/drawing/2014/main" id="{5E2348B6-A82D-4A17-B458-E569594DB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069" y="822247"/>
            <a:ext cx="4094387" cy="2903673"/>
          </a:xfrm>
          <a:prstGeom prst="rect">
            <a:avLst/>
          </a:prstGeom>
        </p:spPr>
      </p:pic>
      <p:pic>
        <p:nvPicPr>
          <p:cNvPr id="8" name="Picture 7" descr="A picture containing chart&#10;&#10;Description automatically generated">
            <a:extLst>
              <a:ext uri="{FF2B5EF4-FFF2-40B4-BE49-F238E27FC236}">
                <a16:creationId xmlns:a16="http://schemas.microsoft.com/office/drawing/2014/main" id="{E82653FE-24F6-45D7-9BEB-C4C70D70E1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024899"/>
            <a:ext cx="4221548" cy="2971115"/>
          </a:xfrm>
          <a:prstGeom prst="rect">
            <a:avLst/>
          </a:prstGeom>
        </p:spPr>
      </p:pic>
      <p:pic>
        <p:nvPicPr>
          <p:cNvPr id="14" name="Picture 13" descr="Chart&#10;&#10;Description automatically generated">
            <a:extLst>
              <a:ext uri="{FF2B5EF4-FFF2-40B4-BE49-F238E27FC236}">
                <a16:creationId xmlns:a16="http://schemas.microsoft.com/office/drawing/2014/main" id="{C1FAEDA6-5F89-46C4-85CD-699FE01B68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908" y="3725920"/>
            <a:ext cx="4221548" cy="3064205"/>
          </a:xfrm>
          <a:prstGeom prst="rect">
            <a:avLst/>
          </a:prstGeom>
        </p:spPr>
      </p:pic>
      <p:pic>
        <p:nvPicPr>
          <p:cNvPr id="16" name="Picture 15" descr="A picture containing text&#10;&#10;Description automatically generated">
            <a:extLst>
              <a:ext uri="{FF2B5EF4-FFF2-40B4-BE49-F238E27FC236}">
                <a16:creationId xmlns:a16="http://schemas.microsoft.com/office/drawing/2014/main" id="{988D3984-ECEC-4452-9655-25121F203E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4413" y="4857916"/>
            <a:ext cx="4486901" cy="800212"/>
          </a:xfrm>
          <a:prstGeom prst="rect">
            <a:avLst/>
          </a:prstGeom>
        </p:spPr>
      </p:pic>
    </p:spTree>
    <p:extLst>
      <p:ext uri="{BB962C8B-B14F-4D97-AF65-F5344CB8AC3E}">
        <p14:creationId xmlns:p14="http://schemas.microsoft.com/office/powerpoint/2010/main" val="4205105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TotalTime>
  <Words>2408</Words>
  <Application>Microsoft Office PowerPoint</Application>
  <PresentationFormat>Widescreen</PresentationFormat>
  <Paragraphs>128</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AdvGulliv-R</vt:lpstr>
      <vt:lpstr>Arial</vt:lpstr>
      <vt:lpstr>Calibri</vt:lpstr>
      <vt:lpstr>Calibri Light</vt:lpstr>
      <vt:lpstr>Cambria Math</vt:lpstr>
      <vt:lpstr>Helvetica Neue</vt:lpstr>
      <vt:lpstr>Office Theme</vt:lpstr>
      <vt:lpstr>Telematics Exercise Nationwide HPC Data Science Internship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Telematics Exercise Nationwide HPC Data Science Internship</dc:title>
  <dc:creator>MJ Sarfi</dc:creator>
  <cp:lastModifiedBy>MJ Sarfi</cp:lastModifiedBy>
  <cp:revision>50</cp:revision>
  <dcterms:created xsi:type="dcterms:W3CDTF">2020-10-26T15:19:46Z</dcterms:created>
  <dcterms:modified xsi:type="dcterms:W3CDTF">2020-10-26T22:50:08Z</dcterms:modified>
</cp:coreProperties>
</file>