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9">
          <p15:clr>
            <a:srgbClr val="747775"/>
          </p15:clr>
        </p15:guide>
        <p15:guide id="2" pos="2880">
          <p15:clr>
            <a:srgbClr val="747775"/>
          </p15:clr>
        </p15:guide>
        <p15:guide id="3" orient="horz" pos="1153">
          <p15:clr>
            <a:srgbClr val="747775"/>
          </p15:clr>
        </p15:guide>
        <p15:guide id="4" pos="184">
          <p15:clr>
            <a:srgbClr val="747775"/>
          </p15:clr>
        </p15:guide>
        <p15:guide id="5" pos="339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9" orient="horz"/>
        <p:guide pos="2880"/>
        <p:guide pos="1153" orient="horz"/>
        <p:guide pos="184"/>
        <p:guide pos="339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SourceSansPro-italic.fntdata"/><Relationship Id="rId10" Type="http://schemas.openxmlformats.org/officeDocument/2006/relationships/slide" Target="slides/slide5.xml"/><Relationship Id="rId32" Type="http://schemas.openxmlformats.org/officeDocument/2006/relationships/font" Target="fonts/SourceSans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Sans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aa7685f6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aa7685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c6fc33dc6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c6fc33d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aa7685f6c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aa7685f6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c6fc33dc6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c6fc33dc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aa7685f6c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aa7685f6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aa7685f6c_0_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aa7685f6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aa7685f6c_0_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3aa7685f6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dc5673df9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3dc5673df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aa7685f6c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aa7685f6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dc5673df9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dc5673d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dc5673df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dc5673df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aa7685f6c_0_2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aa7685f6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dc5673df9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dc5673df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aa7685f6c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aa7685f6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1da34493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41da344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aa7685f6c_0_3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aa7685f6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aa7685f6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aa7685f6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aa7685f6c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aa7685f6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aa7685f6c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aa7685f6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c6fc33dc6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c6fc33d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aa7685f6c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aa7685f6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aa7685f6c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aa7685f6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c6fc33dc6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c6fc33d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31.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5.jpg"/><Relationship Id="rId4" Type="http://schemas.openxmlformats.org/officeDocument/2006/relationships/image" Target="../media/image24.jpg"/><Relationship Id="rId5" Type="http://schemas.openxmlformats.org/officeDocument/2006/relationships/image" Target="../media/image3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hyperlink" Target="https://www.sciencedirect.com/science/article/pii/S0925772197000266" TargetMode="External"/><Relationship Id="rId4" Type="http://schemas.openxmlformats.org/officeDocument/2006/relationships/hyperlink" Target="https://arxiv.org/pdf/cs/0606007.pdf" TargetMode="External"/><Relationship Id="rId5" Type="http://schemas.openxmlformats.org/officeDocument/2006/relationships/hyperlink" Target="https://www.homexinlu.com/files/PLANETA%20radial%20layout%20algorithm%20for%20network%20visualization.pdf" TargetMode="External"/><Relationship Id="rId6" Type="http://schemas.openxmlformats.org/officeDocument/2006/relationships/hyperlink" Target="https://www.youtube.com/watch?v=dQ9MPjYpgCc&amp;list=PLubYOWSl9mIvoXDwf_Wqcrvlg15N_AWQE&amp;index=10" TargetMode="External"/><Relationship Id="rId7" Type="http://schemas.openxmlformats.org/officeDocument/2006/relationships/hyperlink" Target="https://www.cs.princeton.edu/courses/archive/fall03/cs528/handouts/two_stremlined.pdf" TargetMode="External"/><Relationship Id="rId8" Type="http://schemas.openxmlformats.org/officeDocument/2006/relationships/hyperlink" Target="https://www.homexinlu.com/files/PLANETA%20radial%20layout%20algorithm%20for%20network%20visualization.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Graph Drawing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1"/>
          <p:cNvSpPr txBox="1"/>
          <p:nvPr/>
        </p:nvSpPr>
        <p:spPr>
          <a:xfrm>
            <a:off x="5397125" y="2748325"/>
            <a:ext cx="4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 </a:t>
            </a:r>
            <a:endParaRPr>
              <a:solidFill>
                <a:schemeClr val="dk1"/>
              </a:solidFill>
              <a:latin typeface="Source Sans Pro"/>
              <a:ea typeface="Source Sans Pro"/>
              <a:cs typeface="Source Sans Pro"/>
              <a:sym typeface="Source Sans Pro"/>
            </a:endParaRPr>
          </a:p>
        </p:txBody>
      </p:sp>
      <p:pic>
        <p:nvPicPr>
          <p:cNvPr id="202" name="Google Shape;202;p21"/>
          <p:cNvPicPr preferRelativeResize="0"/>
          <p:nvPr/>
        </p:nvPicPr>
        <p:blipFill>
          <a:blip r:embed="rId3">
            <a:alphaModFix/>
          </a:blip>
          <a:stretch>
            <a:fillRect/>
          </a:stretch>
        </p:blipFill>
        <p:spPr>
          <a:xfrm>
            <a:off x="181600" y="1776200"/>
            <a:ext cx="4257950" cy="3306400"/>
          </a:xfrm>
          <a:prstGeom prst="rect">
            <a:avLst/>
          </a:prstGeom>
          <a:noFill/>
          <a:ln>
            <a:noFill/>
          </a:ln>
        </p:spPr>
      </p:pic>
      <p:pic>
        <p:nvPicPr>
          <p:cNvPr id="203" name="Google Shape;203;p21"/>
          <p:cNvPicPr preferRelativeResize="0"/>
          <p:nvPr/>
        </p:nvPicPr>
        <p:blipFill rotWithShape="1">
          <a:blip r:embed="rId4">
            <a:alphaModFix/>
          </a:blip>
          <a:srcRect b="-3337" l="-2239" r="0" t="0"/>
          <a:stretch/>
        </p:blipFill>
        <p:spPr>
          <a:xfrm>
            <a:off x="4571988" y="1739800"/>
            <a:ext cx="4036766" cy="3379200"/>
          </a:xfrm>
          <a:prstGeom prst="rect">
            <a:avLst/>
          </a:prstGeom>
          <a:noFill/>
          <a:ln>
            <a:noFill/>
          </a:ln>
        </p:spPr>
      </p:pic>
      <p:sp>
        <p:nvSpPr>
          <p:cNvPr id="204" name="Google Shape;204;p21"/>
          <p:cNvSpPr txBox="1"/>
          <p:nvPr/>
        </p:nvSpPr>
        <p:spPr>
          <a:xfrm>
            <a:off x="930875" y="1291513"/>
            <a:ext cx="27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Example Biconnected Graph</a:t>
            </a:r>
            <a:endParaRPr>
              <a:solidFill>
                <a:schemeClr val="dk1"/>
              </a:solidFill>
              <a:latin typeface="Source Sans Pro"/>
              <a:ea typeface="Source Sans Pro"/>
              <a:cs typeface="Source Sans Pro"/>
              <a:sym typeface="Source Sans Pro"/>
            </a:endParaRPr>
          </a:p>
        </p:txBody>
      </p:sp>
      <p:sp>
        <p:nvSpPr>
          <p:cNvPr id="205" name="Google Shape;205;p21"/>
          <p:cNvSpPr txBox="1"/>
          <p:nvPr/>
        </p:nvSpPr>
        <p:spPr>
          <a:xfrm>
            <a:off x="4984150" y="1291525"/>
            <a:ext cx="301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Dry run of ST Numbering Algorithm</a:t>
            </a:r>
            <a:endParaRPr>
              <a:solidFill>
                <a:schemeClr val="dk1"/>
              </a:solidFill>
              <a:latin typeface="Source Sans Pro"/>
              <a:ea typeface="Source Sans Pro"/>
              <a:cs typeface="Source Sans Pro"/>
              <a:sym typeface="Source Sans Pro"/>
            </a:endParaRPr>
          </a:p>
        </p:txBody>
      </p:sp>
      <p:sp>
        <p:nvSpPr>
          <p:cNvPr id="206" name="Google Shape;206;p21"/>
          <p:cNvSpPr txBox="1"/>
          <p:nvPr>
            <p:ph idx="4294967295" type="body"/>
          </p:nvPr>
        </p:nvSpPr>
        <p:spPr>
          <a:xfrm>
            <a:off x="-25" y="93025"/>
            <a:ext cx="9144000" cy="11985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dk1"/>
              </a:buClr>
              <a:buSzPts val="1600"/>
              <a:buChar char="◎"/>
            </a:pPr>
            <a:r>
              <a:rPr lang="en" sz="1600">
                <a:highlight>
                  <a:schemeClr val="lt2"/>
                </a:highlight>
              </a:rPr>
              <a:t>Initially L - [s, t] and s has sign minus. Then the following step is repeated for each vertex v in preorder.</a:t>
            </a:r>
            <a:endParaRPr sz="1600">
              <a:highlight>
                <a:schemeClr val="lt2"/>
              </a:highlight>
            </a:endParaRPr>
          </a:p>
          <a:p>
            <a:pPr indent="-330200" lvl="0" marL="457200" rtl="0" algn="l">
              <a:spcBef>
                <a:spcPts val="0"/>
              </a:spcBef>
              <a:spcAft>
                <a:spcPts val="0"/>
              </a:spcAft>
              <a:buClr>
                <a:schemeClr val="dk1"/>
              </a:buClr>
              <a:buSzPts val="1600"/>
              <a:buChar char="◎"/>
            </a:pPr>
            <a:r>
              <a:rPr lang="en" sz="1600">
                <a:highlight>
                  <a:schemeClr val="lt2"/>
                </a:highlight>
              </a:rPr>
              <a:t>Add a vertex. If sign(low(v)) is plus, insert v after p(v) in L and set sign(p(v)) as minus; else insert v before p(v) in L and set sign(p(v)) as plus.</a:t>
            </a:r>
            <a:endParaRPr sz="1600">
              <a:highlight>
                <a:schemeClr val="lt2"/>
              </a:highlight>
            </a:endParaRPr>
          </a:p>
          <a:p>
            <a:pPr indent="0" lvl="0" marL="0" rtl="0" algn="l">
              <a:spcBef>
                <a:spcPts val="600"/>
              </a:spcBef>
              <a:spcAft>
                <a:spcPts val="0"/>
              </a:spcAft>
              <a:buNone/>
            </a:pPr>
            <a:r>
              <a:t/>
            </a:r>
            <a:endParaRPr sz="1600">
              <a:highlight>
                <a:schemeClr val="lt2"/>
              </a:highlight>
            </a:endParaRPr>
          </a:p>
          <a:p>
            <a:pPr indent="0" lvl="0" marL="0" rtl="0" algn="l">
              <a:spcBef>
                <a:spcPts val="600"/>
              </a:spcBef>
              <a:spcAft>
                <a:spcPts val="0"/>
              </a:spcAft>
              <a:buNone/>
            </a:pPr>
            <a:r>
              <a:t/>
            </a:r>
            <a:endParaRPr sz="1600">
              <a:highlight>
                <a:schemeClr val="lt2"/>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22"/>
          <p:cNvPicPr preferRelativeResize="0"/>
          <p:nvPr/>
        </p:nvPicPr>
        <p:blipFill>
          <a:blip r:embed="rId3">
            <a:alphaModFix/>
          </a:blip>
          <a:stretch>
            <a:fillRect/>
          </a:stretch>
        </p:blipFill>
        <p:spPr>
          <a:xfrm>
            <a:off x="805050" y="2199100"/>
            <a:ext cx="7329650" cy="2750926"/>
          </a:xfrm>
          <a:prstGeom prst="rect">
            <a:avLst/>
          </a:prstGeom>
          <a:noFill/>
          <a:ln>
            <a:noFill/>
          </a:ln>
        </p:spPr>
      </p:pic>
      <p:sp>
        <p:nvSpPr>
          <p:cNvPr id="213" name="Google Shape;213;p22"/>
          <p:cNvSpPr txBox="1"/>
          <p:nvPr>
            <p:ph idx="4294967295" type="body"/>
          </p:nvPr>
        </p:nvSpPr>
        <p:spPr>
          <a:xfrm>
            <a:off x="253400" y="59225"/>
            <a:ext cx="8633700" cy="2039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800">
                <a:solidFill>
                  <a:schemeClr val="accent1"/>
                </a:solidFill>
                <a:highlight>
                  <a:schemeClr val="lt2"/>
                </a:highlight>
                <a:latin typeface="Roboto Slab"/>
                <a:ea typeface="Roboto Slab"/>
                <a:cs typeface="Roboto Slab"/>
                <a:sym typeface="Roboto Slab"/>
              </a:rPr>
              <a:t>Task 6</a:t>
            </a:r>
            <a:endParaRPr b="1" sz="2800">
              <a:solidFill>
                <a:schemeClr val="accent1"/>
              </a:solidFill>
              <a:highlight>
                <a:schemeClr val="lt2"/>
              </a:highlight>
              <a:latin typeface="Roboto Slab"/>
              <a:ea typeface="Roboto Slab"/>
              <a:cs typeface="Roboto Slab"/>
              <a:sym typeface="Roboto Slab"/>
            </a:endParaRPr>
          </a:p>
          <a:p>
            <a:pPr indent="-330200" lvl="0" marL="457200" rtl="0" algn="l">
              <a:spcBef>
                <a:spcPts val="600"/>
              </a:spcBef>
              <a:spcAft>
                <a:spcPts val="0"/>
              </a:spcAft>
              <a:buClr>
                <a:schemeClr val="dk1"/>
              </a:buClr>
              <a:buSzPts val="1600"/>
              <a:buChar char="◎"/>
            </a:pPr>
            <a:r>
              <a:rPr lang="en" sz="1600">
                <a:highlight>
                  <a:schemeClr val="lt2"/>
                </a:highlight>
              </a:rPr>
              <a:t>Given a planar biconnected 4-graph G = (V, E), obtain an st-ordering for G with s as first and t as last vertex (v1, v2 ..., vn). </a:t>
            </a:r>
            <a:endParaRPr b="1" sz="1600">
              <a:highlight>
                <a:schemeClr val="lt2"/>
              </a:highlight>
            </a:endParaRPr>
          </a:p>
          <a:p>
            <a:pPr indent="-330200" lvl="0" marL="457200" rtl="0" algn="l">
              <a:spcBef>
                <a:spcPts val="0"/>
              </a:spcBef>
              <a:spcAft>
                <a:spcPts val="0"/>
              </a:spcAft>
              <a:buClr>
                <a:schemeClr val="dk1"/>
              </a:buClr>
              <a:buSzPts val="1600"/>
              <a:buChar char="◎"/>
            </a:pPr>
            <a:r>
              <a:rPr lang="en" sz="1600">
                <a:highlight>
                  <a:schemeClr val="lt2"/>
                </a:highlight>
              </a:rPr>
              <a:t>We build the drawing of G incrementally by adding vk into the drawing of {v1,..., vk-1}, k = 1, ..., n holding the invariant that at every stage every edge where exactly one endpoint is drawn is associated to a column. </a:t>
            </a:r>
            <a:endParaRPr sz="1600">
              <a:highlight>
                <a:schemeClr val="lt2"/>
              </a:highlight>
            </a:endParaRPr>
          </a:p>
          <a:p>
            <a:pPr indent="0" lvl="0" marL="457200" rtl="0" algn="l">
              <a:spcBef>
                <a:spcPts val="600"/>
              </a:spcBef>
              <a:spcAft>
                <a:spcPts val="0"/>
              </a:spcAft>
              <a:buNone/>
            </a:pPr>
            <a:r>
              <a:t/>
            </a:r>
            <a:endParaRPr sz="1600">
              <a:highlight>
                <a:schemeClr val="lt2"/>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23"/>
          <p:cNvPicPr preferRelativeResize="0"/>
          <p:nvPr/>
        </p:nvPicPr>
        <p:blipFill>
          <a:blip r:embed="rId3">
            <a:alphaModFix/>
          </a:blip>
          <a:stretch>
            <a:fillRect/>
          </a:stretch>
        </p:blipFill>
        <p:spPr>
          <a:xfrm>
            <a:off x="724950" y="1033600"/>
            <a:ext cx="2869850" cy="3948125"/>
          </a:xfrm>
          <a:prstGeom prst="rect">
            <a:avLst/>
          </a:prstGeom>
          <a:noFill/>
          <a:ln>
            <a:noFill/>
          </a:ln>
        </p:spPr>
      </p:pic>
      <p:pic>
        <p:nvPicPr>
          <p:cNvPr id="220" name="Google Shape;220;p23"/>
          <p:cNvPicPr preferRelativeResize="0"/>
          <p:nvPr/>
        </p:nvPicPr>
        <p:blipFill>
          <a:blip r:embed="rId4">
            <a:alphaModFix/>
          </a:blip>
          <a:stretch>
            <a:fillRect/>
          </a:stretch>
        </p:blipFill>
        <p:spPr>
          <a:xfrm>
            <a:off x="4610750" y="1033600"/>
            <a:ext cx="3742776" cy="3948125"/>
          </a:xfrm>
          <a:prstGeom prst="rect">
            <a:avLst/>
          </a:prstGeom>
          <a:noFill/>
          <a:ln>
            <a:noFill/>
          </a:ln>
        </p:spPr>
      </p:pic>
      <p:sp>
        <p:nvSpPr>
          <p:cNvPr id="221" name="Google Shape;221;p23"/>
          <p:cNvSpPr txBox="1"/>
          <p:nvPr/>
        </p:nvSpPr>
        <p:spPr>
          <a:xfrm>
            <a:off x="994925" y="497825"/>
            <a:ext cx="27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Biconnected 4-Graph</a:t>
            </a:r>
            <a:endParaRPr>
              <a:solidFill>
                <a:schemeClr val="dk1"/>
              </a:solidFill>
              <a:latin typeface="Source Sans Pro"/>
              <a:ea typeface="Source Sans Pro"/>
              <a:cs typeface="Source Sans Pro"/>
              <a:sym typeface="Source Sans Pro"/>
            </a:endParaRPr>
          </a:p>
        </p:txBody>
      </p:sp>
      <p:sp>
        <p:nvSpPr>
          <p:cNvPr id="222" name="Google Shape;222;p23"/>
          <p:cNvSpPr txBox="1"/>
          <p:nvPr/>
        </p:nvSpPr>
        <p:spPr>
          <a:xfrm>
            <a:off x="5277175" y="497825"/>
            <a:ext cx="27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Orthogonal Layout</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p:nvPr/>
        </p:nvSpPr>
        <p:spPr>
          <a:xfrm>
            <a:off x="5725650" y="909615"/>
            <a:ext cx="1875600" cy="18528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ph idx="4294967295" type="ctrTitle"/>
          </p:nvPr>
        </p:nvSpPr>
        <p:spPr>
          <a:xfrm>
            <a:off x="533400" y="1252131"/>
            <a:ext cx="4779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Radial </a:t>
            </a:r>
            <a:r>
              <a:rPr b="1" lang="en" sz="6000"/>
              <a:t> Layout</a:t>
            </a:r>
            <a:endParaRPr b="1" sz="6000"/>
          </a:p>
        </p:txBody>
      </p:sp>
      <p:cxnSp>
        <p:nvCxnSpPr>
          <p:cNvPr id="229" name="Google Shape;229;p24"/>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230" name="Google Shape;230;p24"/>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231" name="Google Shape;231;p24"/>
          <p:cNvCxnSpPr>
            <a:endCxn id="227"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232" name="Google Shape;232;p24"/>
          <p:cNvSpPr/>
          <p:nvPr/>
        </p:nvSpPr>
        <p:spPr>
          <a:xfrm>
            <a:off x="5875408" y="1057537"/>
            <a:ext cx="1576200" cy="15567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4"/>
          <p:cNvGrpSpPr/>
          <p:nvPr/>
        </p:nvGrpSpPr>
        <p:grpSpPr>
          <a:xfrm>
            <a:off x="6224310" y="1351742"/>
            <a:ext cx="878284" cy="816182"/>
            <a:chOff x="5972700" y="2330200"/>
            <a:chExt cx="411625" cy="387275"/>
          </a:xfrm>
        </p:grpSpPr>
        <p:sp>
          <p:nvSpPr>
            <p:cNvPr id="234" name="Google Shape;234;p24"/>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235" name="Google Shape;235;p24"/>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
        <p:nvSpPr>
          <p:cNvPr id="236" name="Google Shape;236;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242" name="Google Shape;242;p25"/>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25"/>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5" name="Google Shape;245;p25"/>
          <p:cNvGrpSpPr/>
          <p:nvPr/>
        </p:nvGrpSpPr>
        <p:grpSpPr>
          <a:xfrm>
            <a:off x="1786339" y="1703401"/>
            <a:ext cx="473400" cy="473400"/>
            <a:chOff x="1786339" y="1703401"/>
            <a:chExt cx="473400" cy="473400"/>
          </a:xfrm>
        </p:grpSpPr>
        <p:sp>
          <p:nvSpPr>
            <p:cNvPr id="246" name="Google Shape;246;p25"/>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7" name="Google Shape;247;p25"/>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Source Sans Pro"/>
                  <a:ea typeface="Source Sans Pro"/>
                  <a:cs typeface="Source Sans Pro"/>
                  <a:sym typeface="Source Sans Pro"/>
                </a:rPr>
                <a:t>1</a:t>
              </a:r>
              <a:endParaRPr sz="600">
                <a:solidFill>
                  <a:schemeClr val="dk1"/>
                </a:solidFill>
                <a:latin typeface="Source Sans Pro"/>
                <a:ea typeface="Source Sans Pro"/>
                <a:cs typeface="Source Sans Pro"/>
                <a:sym typeface="Source Sans Pro"/>
              </a:endParaRPr>
            </a:p>
          </p:txBody>
        </p:sp>
      </p:grpSp>
      <p:grpSp>
        <p:nvGrpSpPr>
          <p:cNvPr id="248" name="Google Shape;248;p25"/>
          <p:cNvGrpSpPr/>
          <p:nvPr/>
        </p:nvGrpSpPr>
        <p:grpSpPr>
          <a:xfrm>
            <a:off x="5896839" y="1703401"/>
            <a:ext cx="473400" cy="473400"/>
            <a:chOff x="3814414" y="1703401"/>
            <a:chExt cx="473400" cy="473400"/>
          </a:xfrm>
        </p:grpSpPr>
        <p:sp>
          <p:nvSpPr>
            <p:cNvPr id="249" name="Google Shape;249;p25"/>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0" name="Google Shape;250;p25"/>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Source Sans Pro"/>
                  <a:ea typeface="Source Sans Pro"/>
                  <a:cs typeface="Source Sans Pro"/>
                  <a:sym typeface="Source Sans Pro"/>
                </a:rPr>
                <a:t>3</a:t>
              </a:r>
              <a:endParaRPr sz="600">
                <a:solidFill>
                  <a:schemeClr val="dk1"/>
                </a:solidFill>
                <a:latin typeface="Source Sans Pro"/>
                <a:ea typeface="Source Sans Pro"/>
                <a:cs typeface="Source Sans Pro"/>
                <a:sym typeface="Source Sans Pro"/>
              </a:endParaRPr>
            </a:p>
          </p:txBody>
        </p:sp>
      </p:grpSp>
      <p:grpSp>
        <p:nvGrpSpPr>
          <p:cNvPr id="251" name="Google Shape;251;p25"/>
          <p:cNvGrpSpPr/>
          <p:nvPr/>
        </p:nvGrpSpPr>
        <p:grpSpPr>
          <a:xfrm flipH="1" rot="10800000">
            <a:off x="3841589" y="1706275"/>
            <a:ext cx="473400" cy="473400"/>
            <a:chOff x="2824664" y="3576300"/>
            <a:chExt cx="473400" cy="473400"/>
          </a:xfrm>
        </p:grpSpPr>
        <p:sp>
          <p:nvSpPr>
            <p:cNvPr id="252" name="Google Shape;252;p25"/>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53" name="Google Shape;253;p25"/>
            <p:cNvSpPr/>
            <p:nvPr/>
          </p:nvSpPr>
          <p:spPr>
            <a:xfrm rot="10800000">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Source Sans Pro"/>
                  <a:ea typeface="Source Sans Pro"/>
                  <a:cs typeface="Source Sans Pro"/>
                  <a:sym typeface="Source Sans Pro"/>
                </a:rPr>
                <a:t>2</a:t>
              </a:r>
              <a:endParaRPr sz="600">
                <a:solidFill>
                  <a:schemeClr val="dk1"/>
                </a:solidFill>
                <a:latin typeface="Source Sans Pro"/>
                <a:ea typeface="Source Sans Pro"/>
                <a:cs typeface="Source Sans Pro"/>
                <a:sym typeface="Source Sans Pro"/>
              </a:endParaRPr>
            </a:p>
          </p:txBody>
        </p:sp>
      </p:grpSp>
      <p:sp>
        <p:nvSpPr>
          <p:cNvPr id="254" name="Google Shape;254;p25"/>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Root Centered </a:t>
            </a:r>
            <a:endParaRPr sz="900">
              <a:solidFill>
                <a:schemeClr val="dk1"/>
              </a:solidFill>
              <a:latin typeface="Source Sans Pro"/>
              <a:ea typeface="Source Sans Pro"/>
              <a:cs typeface="Source Sans Pro"/>
              <a:sym typeface="Source Sans Pro"/>
            </a:endParaRPr>
          </a:p>
        </p:txBody>
      </p:sp>
      <p:sp>
        <p:nvSpPr>
          <p:cNvPr id="255" name="Google Shape;255;p25"/>
          <p:cNvSpPr txBox="1"/>
          <p:nvPr/>
        </p:nvSpPr>
        <p:spPr>
          <a:xfrm>
            <a:off x="545963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Planeta Layout</a:t>
            </a:r>
            <a:endParaRPr sz="900">
              <a:solidFill>
                <a:schemeClr val="dk1"/>
              </a:solidFill>
              <a:latin typeface="Source Sans Pro"/>
              <a:ea typeface="Source Sans Pro"/>
              <a:cs typeface="Source Sans Pro"/>
              <a:sym typeface="Source Sans Pro"/>
            </a:endParaRPr>
          </a:p>
        </p:txBody>
      </p:sp>
      <p:sp>
        <p:nvSpPr>
          <p:cNvPr id="256" name="Google Shape;256;p25"/>
          <p:cNvSpPr txBox="1"/>
          <p:nvPr/>
        </p:nvSpPr>
        <p:spPr>
          <a:xfrm>
            <a:off x="3419743"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Pavol et al.’s layout</a:t>
            </a:r>
            <a:endParaRPr sz="900">
              <a:solidFill>
                <a:schemeClr val="dk1"/>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idx="4294967295" type="body"/>
          </p:nvPr>
        </p:nvSpPr>
        <p:spPr>
          <a:xfrm>
            <a:off x="856950" y="2687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7</a:t>
            </a:r>
            <a:endParaRPr sz="1800">
              <a:highlight>
                <a:schemeClr val="lt2"/>
              </a:highlight>
            </a:endParaRPr>
          </a:p>
        </p:txBody>
      </p:sp>
      <p:sp>
        <p:nvSpPr>
          <p:cNvPr id="262" name="Google Shape;262;p2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26"/>
          <p:cNvPicPr preferRelativeResize="0"/>
          <p:nvPr/>
        </p:nvPicPr>
        <p:blipFill>
          <a:blip r:embed="rId3">
            <a:alphaModFix/>
          </a:blip>
          <a:stretch>
            <a:fillRect/>
          </a:stretch>
        </p:blipFill>
        <p:spPr>
          <a:xfrm>
            <a:off x="5346288" y="1282005"/>
            <a:ext cx="3503780" cy="3411575"/>
          </a:xfrm>
          <a:prstGeom prst="rect">
            <a:avLst/>
          </a:prstGeom>
          <a:noFill/>
          <a:ln>
            <a:noFill/>
          </a:ln>
        </p:spPr>
      </p:pic>
      <p:sp>
        <p:nvSpPr>
          <p:cNvPr id="264" name="Google Shape;264;p26"/>
          <p:cNvSpPr txBox="1"/>
          <p:nvPr>
            <p:ph idx="4294967295" type="body"/>
          </p:nvPr>
        </p:nvSpPr>
        <p:spPr>
          <a:xfrm>
            <a:off x="291725" y="1282000"/>
            <a:ext cx="4872900" cy="3524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highlight>
                  <a:schemeClr val="lt2"/>
                </a:highlight>
              </a:rPr>
              <a:t>Root Centric Radial Layout:</a:t>
            </a:r>
            <a:endParaRPr b="1" sz="1800">
              <a:highlight>
                <a:schemeClr val="lt2"/>
              </a:highlight>
            </a:endParaRPr>
          </a:p>
          <a:p>
            <a:pPr indent="-342900" lvl="0" marL="457200" rtl="0" algn="l">
              <a:spcBef>
                <a:spcPts val="600"/>
              </a:spcBef>
              <a:spcAft>
                <a:spcPts val="0"/>
              </a:spcAft>
              <a:buClr>
                <a:schemeClr val="dk1"/>
              </a:buClr>
              <a:buSzPts val="1800"/>
              <a:buChar char="◎"/>
            </a:pPr>
            <a:r>
              <a:rPr lang="en" sz="1800">
                <a:highlight>
                  <a:schemeClr val="lt2"/>
                </a:highlight>
              </a:rPr>
              <a:t> This radial layout algorithm place the root node at the center of the coordinate system, and the other nodes then radiate outward in evenly separated concentric rings, with one ring for each set of ith order neighbors of the root node </a:t>
            </a:r>
            <a:endParaRPr sz="1800">
              <a:highlight>
                <a:schemeClr val="lt2"/>
              </a:highlight>
            </a:endParaRPr>
          </a:p>
          <a:p>
            <a:pPr indent="-342900" lvl="0" marL="457200" rtl="0" algn="l">
              <a:spcBef>
                <a:spcPts val="0"/>
              </a:spcBef>
              <a:spcAft>
                <a:spcPts val="0"/>
              </a:spcAft>
              <a:buClr>
                <a:schemeClr val="dk1"/>
              </a:buClr>
              <a:buSzPts val="1800"/>
              <a:buChar char="◎"/>
            </a:pPr>
            <a:r>
              <a:rPr lang="en" sz="1800">
                <a:highlight>
                  <a:schemeClr val="lt2"/>
                </a:highlight>
              </a:rPr>
              <a:t>Area reserved for Subtree is proportional to size of the subtree</a:t>
            </a:r>
            <a:endParaRPr sz="1800">
              <a:highlight>
                <a:schemeClr val="lt2"/>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idx="4294967295" type="body"/>
          </p:nvPr>
        </p:nvSpPr>
        <p:spPr>
          <a:xfrm>
            <a:off x="856950" y="2687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7</a:t>
            </a:r>
            <a:endParaRPr sz="1800">
              <a:highlight>
                <a:schemeClr val="lt2"/>
              </a:highlight>
            </a:endParaRPr>
          </a:p>
        </p:txBody>
      </p:sp>
      <p:sp>
        <p:nvSpPr>
          <p:cNvPr id="270" name="Google Shape;270;p2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27"/>
          <p:cNvSpPr txBox="1"/>
          <p:nvPr>
            <p:ph idx="4294967295" type="body"/>
          </p:nvPr>
        </p:nvSpPr>
        <p:spPr>
          <a:xfrm>
            <a:off x="291725" y="1282000"/>
            <a:ext cx="4872900" cy="3524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highlight>
                  <a:schemeClr val="lt2"/>
                </a:highlight>
              </a:rPr>
              <a:t>Root Centric Radial Layout:</a:t>
            </a:r>
            <a:endParaRPr b="1" sz="1800">
              <a:highlight>
                <a:schemeClr val="lt2"/>
              </a:highlight>
            </a:endParaRPr>
          </a:p>
          <a:p>
            <a:pPr indent="-342900" lvl="0" marL="457200" rtl="0" algn="l">
              <a:spcBef>
                <a:spcPts val="600"/>
              </a:spcBef>
              <a:spcAft>
                <a:spcPts val="0"/>
              </a:spcAft>
              <a:buClr>
                <a:schemeClr val="dk1"/>
              </a:buClr>
              <a:buSzPts val="1800"/>
              <a:buChar char="◎"/>
            </a:pPr>
            <a:r>
              <a:rPr lang="en" sz="1800">
                <a:highlight>
                  <a:schemeClr val="lt2"/>
                </a:highlight>
              </a:rPr>
              <a:t>Overlapping</a:t>
            </a:r>
            <a:r>
              <a:rPr lang="en" sz="1800">
                <a:highlight>
                  <a:schemeClr val="lt2"/>
                </a:highlight>
              </a:rPr>
              <a:t> are avoided By Placing the Children in the Intersection arc of Tangent and Next concentric Circle. </a:t>
            </a:r>
            <a:endParaRPr sz="1800">
              <a:highlight>
                <a:schemeClr val="lt2"/>
              </a:highlight>
            </a:endParaRPr>
          </a:p>
        </p:txBody>
      </p:sp>
      <p:pic>
        <p:nvPicPr>
          <p:cNvPr id="272" name="Google Shape;272;p27"/>
          <p:cNvPicPr preferRelativeResize="0"/>
          <p:nvPr/>
        </p:nvPicPr>
        <p:blipFill>
          <a:blip r:embed="rId3">
            <a:alphaModFix/>
          </a:blip>
          <a:stretch>
            <a:fillRect/>
          </a:stretch>
        </p:blipFill>
        <p:spPr>
          <a:xfrm>
            <a:off x="5197900" y="1297450"/>
            <a:ext cx="3755175" cy="349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idx="4294967295" type="body"/>
          </p:nvPr>
        </p:nvSpPr>
        <p:spPr>
          <a:xfrm>
            <a:off x="856950" y="2687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8</a:t>
            </a:r>
            <a:endParaRPr b="1">
              <a:solidFill>
                <a:schemeClr val="accent1"/>
              </a:solidFill>
              <a:highlight>
                <a:schemeClr val="lt2"/>
              </a:highlight>
              <a:latin typeface="Roboto Slab"/>
              <a:ea typeface="Roboto Slab"/>
              <a:cs typeface="Roboto Slab"/>
              <a:sym typeface="Roboto Slab"/>
            </a:endParaRPr>
          </a:p>
          <a:p>
            <a:pPr indent="0" lvl="0" marL="0" rtl="0" algn="l">
              <a:spcBef>
                <a:spcPts val="600"/>
              </a:spcBef>
              <a:spcAft>
                <a:spcPts val="0"/>
              </a:spcAft>
              <a:buNone/>
            </a:pPr>
            <a:r>
              <a:t/>
            </a:r>
            <a:endParaRPr sz="1800">
              <a:highlight>
                <a:schemeClr val="lt2"/>
              </a:highlight>
            </a:endParaRPr>
          </a:p>
        </p:txBody>
      </p:sp>
      <p:sp>
        <p:nvSpPr>
          <p:cNvPr id="278" name="Google Shape;278;p2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28"/>
          <p:cNvSpPr txBox="1"/>
          <p:nvPr>
            <p:ph idx="4294967295" type="body"/>
          </p:nvPr>
        </p:nvSpPr>
        <p:spPr>
          <a:xfrm>
            <a:off x="291725" y="1127200"/>
            <a:ext cx="4872900" cy="3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highlight>
                  <a:schemeClr val="lt2"/>
                </a:highlight>
                <a:latin typeface="Arial"/>
                <a:ea typeface="Arial"/>
                <a:cs typeface="Arial"/>
                <a:sym typeface="Arial"/>
              </a:rPr>
              <a:t>Pavol et al.’s </a:t>
            </a:r>
            <a:r>
              <a:rPr b="1" lang="en" sz="1800">
                <a:solidFill>
                  <a:srgbClr val="000000"/>
                </a:solidFill>
                <a:highlight>
                  <a:schemeClr val="lt2"/>
                </a:highlight>
                <a:latin typeface="Arial"/>
                <a:ea typeface="Arial"/>
                <a:cs typeface="Arial"/>
                <a:sym typeface="Arial"/>
              </a:rPr>
              <a:t>Radial Layout:</a:t>
            </a:r>
            <a:endParaRPr b="1" sz="1800">
              <a:solidFill>
                <a:srgbClr val="000000"/>
              </a:solidFill>
              <a:highlight>
                <a:schemeClr val="lt2"/>
              </a:highlight>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solidFill>
                  <a:srgbClr val="000000"/>
                </a:solidFill>
                <a:highlight>
                  <a:schemeClr val="lt2"/>
                </a:highlight>
                <a:latin typeface="Arial"/>
                <a:ea typeface="Arial"/>
                <a:cs typeface="Arial"/>
                <a:sym typeface="Arial"/>
              </a:rPr>
              <a:t>First,we place the root in the center of the display with its children evenly distributed along a containment circle centered on the root. </a:t>
            </a:r>
            <a:endParaRPr sz="1800">
              <a:solidFill>
                <a:srgbClr val="000000"/>
              </a:solidFill>
              <a:highlight>
                <a:schemeClr val="lt2"/>
              </a:highlight>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solidFill>
                  <a:srgbClr val="000000"/>
                </a:solidFill>
                <a:highlight>
                  <a:schemeClr val="lt2"/>
                </a:highlight>
                <a:latin typeface="Arial"/>
                <a:ea typeface="Arial"/>
                <a:cs typeface="Arial"/>
                <a:sym typeface="Arial"/>
              </a:rPr>
              <a:t>Second, we draw circles around the root’s children and evenly distribute</a:t>
            </a:r>
            <a:endParaRPr sz="1800">
              <a:solidFill>
                <a:srgbClr val="000000"/>
              </a:solidFill>
              <a:highlight>
                <a:schemeClr val="lt2"/>
              </a:highlight>
              <a:latin typeface="Arial"/>
              <a:ea typeface="Arial"/>
              <a:cs typeface="Arial"/>
              <a:sym typeface="Arial"/>
            </a:endParaRPr>
          </a:p>
          <a:p>
            <a:pPr indent="0" lvl="0" marL="457200" rtl="0" algn="l">
              <a:spcBef>
                <a:spcPts val="0"/>
              </a:spcBef>
              <a:spcAft>
                <a:spcPts val="0"/>
              </a:spcAft>
              <a:buNone/>
            </a:pPr>
            <a:r>
              <a:rPr lang="en" sz="1800">
                <a:solidFill>
                  <a:srgbClr val="000000"/>
                </a:solidFill>
                <a:highlight>
                  <a:schemeClr val="lt2"/>
                </a:highlight>
                <a:latin typeface="Arial"/>
                <a:ea typeface="Arial"/>
                <a:cs typeface="Arial"/>
                <a:sym typeface="Arial"/>
              </a:rPr>
              <a:t>their children along containment arcs that ensure that neither siblings nor cousins overlap.</a:t>
            </a:r>
            <a:endParaRPr sz="1800">
              <a:solidFill>
                <a:srgbClr val="000000"/>
              </a:solidFill>
              <a:highlight>
                <a:schemeClr val="lt2"/>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chemeClr val="lt2"/>
                </a:highlight>
                <a:latin typeface="Arial"/>
                <a:ea typeface="Arial"/>
                <a:cs typeface="Arial"/>
                <a:sym typeface="Arial"/>
              </a:rPr>
              <a:t>Then the second process just proceeds recursively, so that successively distant descendants of the root are positioned on successively smaller containment arcs</a:t>
            </a:r>
            <a:r>
              <a:rPr lang="en" sz="1800">
                <a:solidFill>
                  <a:srgbClr val="000000"/>
                </a:solidFill>
                <a:highlight>
                  <a:schemeClr val="lt2"/>
                </a:highlight>
                <a:latin typeface="Arial"/>
                <a:ea typeface="Arial"/>
                <a:cs typeface="Arial"/>
                <a:sym typeface="Arial"/>
              </a:rPr>
              <a:t> </a:t>
            </a:r>
            <a:endParaRPr sz="1800">
              <a:highlight>
                <a:schemeClr val="lt2"/>
              </a:highlight>
            </a:endParaRPr>
          </a:p>
        </p:txBody>
      </p:sp>
      <p:pic>
        <p:nvPicPr>
          <p:cNvPr id="280" name="Google Shape;280;p28"/>
          <p:cNvPicPr preferRelativeResize="0"/>
          <p:nvPr/>
        </p:nvPicPr>
        <p:blipFill>
          <a:blip r:embed="rId3">
            <a:alphaModFix/>
          </a:blip>
          <a:stretch>
            <a:fillRect/>
          </a:stretch>
        </p:blipFill>
        <p:spPr>
          <a:xfrm>
            <a:off x="5469750" y="1558175"/>
            <a:ext cx="3217150" cy="3191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idx="4294967295" type="body"/>
          </p:nvPr>
        </p:nvSpPr>
        <p:spPr>
          <a:xfrm>
            <a:off x="856950" y="2687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8</a:t>
            </a:r>
            <a:endParaRPr b="1">
              <a:solidFill>
                <a:schemeClr val="accent1"/>
              </a:solidFill>
              <a:highlight>
                <a:schemeClr val="lt2"/>
              </a:highlight>
              <a:latin typeface="Roboto Slab"/>
              <a:ea typeface="Roboto Slab"/>
              <a:cs typeface="Roboto Slab"/>
              <a:sym typeface="Roboto Slab"/>
            </a:endParaRPr>
          </a:p>
          <a:p>
            <a:pPr indent="0" lvl="0" marL="0" rtl="0" algn="l">
              <a:spcBef>
                <a:spcPts val="600"/>
              </a:spcBef>
              <a:spcAft>
                <a:spcPts val="0"/>
              </a:spcAft>
              <a:buNone/>
            </a:pPr>
            <a:r>
              <a:t/>
            </a:r>
            <a:endParaRPr sz="1800">
              <a:highlight>
                <a:schemeClr val="lt2"/>
              </a:highlight>
            </a:endParaRPr>
          </a:p>
        </p:txBody>
      </p:sp>
      <p:sp>
        <p:nvSpPr>
          <p:cNvPr id="286" name="Google Shape;286;p2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29"/>
          <p:cNvSpPr txBox="1"/>
          <p:nvPr>
            <p:ph idx="4294967295" type="body"/>
          </p:nvPr>
        </p:nvSpPr>
        <p:spPr>
          <a:xfrm>
            <a:off x="519313" y="1028700"/>
            <a:ext cx="8105400" cy="3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chemeClr val="lt2"/>
                </a:highlight>
                <a:latin typeface="Arial"/>
                <a:ea typeface="Arial"/>
                <a:cs typeface="Arial"/>
                <a:sym typeface="Arial"/>
              </a:rPr>
              <a:t> As the height of the tree increases, the containment circle of remote descendants cannot be reduced any further, and the descendant nodes cannot be displayed. As shown in the dashed rectangles, the parent and child nodes are squeezed together</a:t>
            </a:r>
            <a:endParaRPr sz="1700">
              <a:solidFill>
                <a:srgbClr val="000000"/>
              </a:solidFill>
              <a:highlight>
                <a:schemeClr val="lt2"/>
              </a:highlight>
              <a:latin typeface="Arial"/>
              <a:ea typeface="Arial"/>
              <a:cs typeface="Arial"/>
              <a:sym typeface="Arial"/>
            </a:endParaRPr>
          </a:p>
          <a:p>
            <a:pPr indent="0" lvl="0" marL="0" rtl="0" algn="l">
              <a:spcBef>
                <a:spcPts val="0"/>
              </a:spcBef>
              <a:spcAft>
                <a:spcPts val="0"/>
              </a:spcAft>
              <a:buNone/>
            </a:pPr>
            <a:r>
              <a:t/>
            </a:r>
            <a:endParaRPr sz="1700">
              <a:solidFill>
                <a:srgbClr val="000000"/>
              </a:solidFill>
              <a:highlight>
                <a:schemeClr val="lt2"/>
              </a:highlight>
              <a:latin typeface="Arial"/>
              <a:ea typeface="Arial"/>
              <a:cs typeface="Arial"/>
              <a:sym typeface="Arial"/>
            </a:endParaRPr>
          </a:p>
        </p:txBody>
      </p:sp>
      <p:pic>
        <p:nvPicPr>
          <p:cNvPr id="288" name="Google Shape;288;p29"/>
          <p:cNvPicPr preferRelativeResize="0"/>
          <p:nvPr/>
        </p:nvPicPr>
        <p:blipFill>
          <a:blip r:embed="rId3">
            <a:alphaModFix/>
          </a:blip>
          <a:stretch>
            <a:fillRect/>
          </a:stretch>
        </p:blipFill>
        <p:spPr>
          <a:xfrm>
            <a:off x="1614488" y="1914575"/>
            <a:ext cx="5915025" cy="316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idx="4294967295" type="body"/>
          </p:nvPr>
        </p:nvSpPr>
        <p:spPr>
          <a:xfrm>
            <a:off x="856950" y="2687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8</a:t>
            </a:r>
            <a:endParaRPr b="1">
              <a:solidFill>
                <a:schemeClr val="accent1"/>
              </a:solidFill>
              <a:highlight>
                <a:schemeClr val="lt2"/>
              </a:highlight>
              <a:latin typeface="Roboto Slab"/>
              <a:ea typeface="Roboto Slab"/>
              <a:cs typeface="Roboto Slab"/>
              <a:sym typeface="Roboto Slab"/>
            </a:endParaRPr>
          </a:p>
          <a:p>
            <a:pPr indent="0" lvl="0" marL="0" rtl="0" algn="l">
              <a:spcBef>
                <a:spcPts val="600"/>
              </a:spcBef>
              <a:spcAft>
                <a:spcPts val="0"/>
              </a:spcAft>
              <a:buNone/>
            </a:pPr>
            <a:r>
              <a:t/>
            </a:r>
            <a:endParaRPr sz="1800">
              <a:highlight>
                <a:schemeClr val="lt2"/>
              </a:highlight>
            </a:endParaRPr>
          </a:p>
        </p:txBody>
      </p:sp>
      <p:sp>
        <p:nvSpPr>
          <p:cNvPr id="294" name="Google Shape;294;p3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0"/>
          <p:cNvSpPr txBox="1"/>
          <p:nvPr>
            <p:ph idx="4294967295" type="body"/>
          </p:nvPr>
        </p:nvSpPr>
        <p:spPr>
          <a:xfrm>
            <a:off x="291725" y="1127200"/>
            <a:ext cx="4872900" cy="3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highlight>
                  <a:schemeClr val="lt2"/>
                </a:highlight>
                <a:latin typeface="Arial"/>
                <a:ea typeface="Arial"/>
                <a:cs typeface="Arial"/>
                <a:sym typeface="Arial"/>
              </a:rPr>
              <a:t>Planet Radial Layout:</a:t>
            </a:r>
            <a:endParaRPr b="1" sz="1800">
              <a:solidFill>
                <a:srgbClr val="000000"/>
              </a:solidFill>
              <a:highlight>
                <a:schemeClr val="lt2"/>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t>Root Node is placed at the origin. Then, we place the n</a:t>
            </a:r>
            <a:r>
              <a:rPr baseline="-25000" lang="en" sz="1800"/>
              <a:t>0</a:t>
            </a:r>
            <a:r>
              <a:rPr lang="en" sz="1800"/>
              <a:t> child nodes of the root node uniformly at random on a circle with radius r and centered at the root node.</a:t>
            </a:r>
            <a:endParaRPr sz="1800"/>
          </a:p>
          <a:p>
            <a:pPr indent="-342900" lvl="0" marL="457200" rtl="0" algn="l">
              <a:spcBef>
                <a:spcPts val="0"/>
              </a:spcBef>
              <a:spcAft>
                <a:spcPts val="0"/>
              </a:spcAft>
              <a:buClr>
                <a:srgbClr val="000000"/>
              </a:buClr>
              <a:buSzPts val="1800"/>
              <a:buFont typeface="Arial"/>
              <a:buChar char="◎"/>
            </a:pPr>
            <a:r>
              <a:rPr lang="en" sz="1800"/>
              <a:t>Then, the descendant nodes of n0 are placed uniformly at random on annulus wedges with radius r and centered at the parent of each node respectively, according to the proposed angle assignment rules for child nodes.</a:t>
            </a:r>
            <a:endParaRPr sz="1800"/>
          </a:p>
          <a:p>
            <a:pPr indent="0" lvl="0" marL="914400" rtl="0" algn="l">
              <a:spcBef>
                <a:spcPts val="0"/>
              </a:spcBef>
              <a:spcAft>
                <a:spcPts val="0"/>
              </a:spcAft>
              <a:buNone/>
            </a:pPr>
            <a:r>
              <a:t/>
            </a:r>
            <a:endParaRPr sz="1800">
              <a:highlight>
                <a:schemeClr val="lt2"/>
              </a:highlight>
            </a:endParaRPr>
          </a:p>
        </p:txBody>
      </p:sp>
      <p:pic>
        <p:nvPicPr>
          <p:cNvPr id="296" name="Google Shape;296;p30"/>
          <p:cNvPicPr preferRelativeResize="0"/>
          <p:nvPr/>
        </p:nvPicPr>
        <p:blipFill rotWithShape="1">
          <a:blip r:embed="rId3">
            <a:alphaModFix/>
          </a:blip>
          <a:srcRect b="4988" l="13092" r="2547" t="7644"/>
          <a:stretch/>
        </p:blipFill>
        <p:spPr>
          <a:xfrm>
            <a:off x="5164625" y="1231350"/>
            <a:ext cx="3905125" cy="3419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p:nvPr/>
        </p:nvSpPr>
        <p:spPr>
          <a:xfrm>
            <a:off x="794225" y="1439600"/>
            <a:ext cx="3709200" cy="1584600"/>
          </a:xfrm>
          <a:prstGeom prst="rect">
            <a:avLst/>
          </a:prstGeom>
          <a:solidFill>
            <a:schemeClr val="lt2"/>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Easy to understand</a:t>
            </a:r>
            <a:endParaRPr b="1">
              <a:solidFill>
                <a:schemeClr val="dk1"/>
              </a:solidFill>
              <a:latin typeface="Source Sans Pro"/>
              <a:ea typeface="Source Sans Pro"/>
              <a:cs typeface="Source Sans Pro"/>
              <a:sym typeface="Source Sans Pro"/>
            </a:endParaRPr>
          </a:p>
          <a:p>
            <a:pPr indent="0" lvl="0" marL="0" marR="0" rtl="0" algn="l">
              <a:spcBef>
                <a:spcPts val="600"/>
              </a:spcBef>
              <a:spcAft>
                <a:spcPts val="600"/>
              </a:spcAft>
              <a:buNone/>
            </a:pPr>
            <a:r>
              <a:rPr lang="en">
                <a:solidFill>
                  <a:schemeClr val="dk1"/>
                </a:solidFill>
                <a:latin typeface="Source Sans Pro"/>
                <a:ea typeface="Source Sans Pro"/>
                <a:cs typeface="Source Sans Pro"/>
                <a:sym typeface="Source Sans Pro"/>
              </a:rPr>
              <a:t>Visually displaying data ensures a faster comprehension which, in the end, reduces the time it takes to make decisions and take action.</a:t>
            </a:r>
            <a:endParaRPr>
              <a:solidFill>
                <a:schemeClr val="dk1"/>
              </a:solidFill>
              <a:latin typeface="Source Sans Pro"/>
              <a:ea typeface="Source Sans Pro"/>
              <a:cs typeface="Source Sans Pro"/>
              <a:sym typeface="Source Sans Pro"/>
            </a:endParaRPr>
          </a:p>
        </p:txBody>
      </p:sp>
      <p:sp>
        <p:nvSpPr>
          <p:cNvPr id="76" name="Google Shape;76;p1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3"/>
          <p:cNvSpPr txBox="1"/>
          <p:nvPr/>
        </p:nvSpPr>
        <p:spPr>
          <a:xfrm>
            <a:off x="3072000" y="187375"/>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b="1" lang="en" sz="3000">
                <a:solidFill>
                  <a:schemeClr val="accent1"/>
                </a:solidFill>
                <a:highlight>
                  <a:schemeClr val="lt2"/>
                </a:highlight>
                <a:latin typeface="Roboto Slab"/>
                <a:ea typeface="Roboto Slab"/>
                <a:cs typeface="Roboto Slab"/>
                <a:sym typeface="Roboto Slab"/>
              </a:rPr>
              <a:t>Why Layouts?</a:t>
            </a:r>
            <a:endParaRPr b="1" sz="3000">
              <a:solidFill>
                <a:schemeClr val="accent1"/>
              </a:solidFill>
              <a:highlight>
                <a:schemeClr val="lt2"/>
              </a:highlight>
              <a:latin typeface="Roboto Slab"/>
              <a:ea typeface="Roboto Slab"/>
              <a:cs typeface="Roboto Slab"/>
              <a:sym typeface="Roboto Slab"/>
            </a:endParaRPr>
          </a:p>
        </p:txBody>
      </p:sp>
      <p:sp>
        <p:nvSpPr>
          <p:cNvPr id="78" name="Google Shape;78;p13"/>
          <p:cNvSpPr/>
          <p:nvPr/>
        </p:nvSpPr>
        <p:spPr>
          <a:xfrm>
            <a:off x="4656792" y="1439600"/>
            <a:ext cx="3709200" cy="1584600"/>
          </a:xfrm>
          <a:prstGeom prst="rect">
            <a:avLst/>
          </a:prstGeom>
          <a:solidFill>
            <a:schemeClr val="lt2"/>
          </a:solidFill>
          <a:ln>
            <a:noFill/>
          </a:ln>
        </p:spPr>
        <p:txBody>
          <a:bodyPr anchorCtr="0" anchor="t" bIns="91425" lIns="11430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Source Sans Pro"/>
                <a:ea typeface="Source Sans Pro"/>
                <a:cs typeface="Source Sans Pro"/>
                <a:sym typeface="Source Sans Pro"/>
              </a:rPr>
              <a:t>Discover more insights in your data</a:t>
            </a:r>
            <a:endParaRPr b="1">
              <a:solidFill>
                <a:schemeClr val="dk1"/>
              </a:solidFill>
              <a:latin typeface="Source Sans Pro"/>
              <a:ea typeface="Source Sans Pro"/>
              <a:cs typeface="Source Sans Pro"/>
              <a:sym typeface="Source Sans Pro"/>
            </a:endParaRPr>
          </a:p>
          <a:p>
            <a:pPr indent="0" lvl="0" marL="0" rtl="0" algn="r">
              <a:spcBef>
                <a:spcPts val="600"/>
              </a:spcBef>
              <a:spcAft>
                <a:spcPts val="600"/>
              </a:spcAft>
              <a:buClr>
                <a:schemeClr val="dk1"/>
              </a:buClr>
              <a:buSzPts val="1100"/>
              <a:buFont typeface="Arial"/>
              <a:buNone/>
            </a:pPr>
            <a:r>
              <a:rPr lang="en">
                <a:solidFill>
                  <a:schemeClr val="dk1"/>
                </a:solidFill>
                <a:latin typeface="Source Sans Pro"/>
                <a:ea typeface="Source Sans Pro"/>
                <a:cs typeface="Source Sans Pro"/>
                <a:sym typeface="Source Sans Pro"/>
              </a:rPr>
              <a:t>A study showed that people who use visual data discovery tools are 28% more likely to find information in less time</a:t>
            </a:r>
            <a:endParaRPr>
              <a:solidFill>
                <a:schemeClr val="dk1"/>
              </a:solidFill>
              <a:latin typeface="Source Sans Pro"/>
              <a:ea typeface="Source Sans Pro"/>
              <a:cs typeface="Source Sans Pro"/>
              <a:sym typeface="Source Sans Pro"/>
            </a:endParaRPr>
          </a:p>
        </p:txBody>
      </p:sp>
      <p:sp>
        <p:nvSpPr>
          <p:cNvPr id="79" name="Google Shape;79;p13"/>
          <p:cNvSpPr/>
          <p:nvPr/>
        </p:nvSpPr>
        <p:spPr>
          <a:xfrm>
            <a:off x="794225" y="3172447"/>
            <a:ext cx="3709200" cy="1584600"/>
          </a:xfrm>
          <a:prstGeom prst="rect">
            <a:avLst/>
          </a:prstGeom>
          <a:solidFill>
            <a:schemeClr val="lt2"/>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You can achieve a better understanding of a problem by visualizing patterns and context</a:t>
            </a:r>
            <a:endParaRPr>
              <a:solidFill>
                <a:schemeClr val="dk1"/>
              </a:solidFill>
              <a:latin typeface="Source Sans Pro"/>
              <a:ea typeface="Source Sans Pro"/>
              <a:cs typeface="Source Sans Pro"/>
              <a:sym typeface="Source Sans Pro"/>
            </a:endParaRPr>
          </a:p>
          <a:p>
            <a:pPr indent="0" lvl="0" marL="0" rtl="0" algn="l">
              <a:spcBef>
                <a:spcPts val="600"/>
              </a:spcBef>
              <a:spcAft>
                <a:spcPts val="600"/>
              </a:spcAft>
              <a:buClr>
                <a:schemeClr val="dk1"/>
              </a:buClr>
              <a:buSzPts val="1100"/>
              <a:buFont typeface="Arial"/>
              <a:buNone/>
            </a:pPr>
            <a:r>
              <a:rPr b="1" lang="en">
                <a:solidFill>
                  <a:schemeClr val="dk1"/>
                </a:solidFill>
                <a:latin typeface="Source Sans Pro"/>
                <a:ea typeface="Source Sans Pro"/>
                <a:cs typeface="Source Sans Pro"/>
                <a:sym typeface="Source Sans Pro"/>
              </a:rPr>
              <a:t>Better Visualization</a:t>
            </a:r>
            <a:endParaRPr>
              <a:solidFill>
                <a:schemeClr val="dk1"/>
              </a:solidFill>
              <a:latin typeface="Source Sans Pro"/>
              <a:ea typeface="Source Sans Pro"/>
              <a:cs typeface="Source Sans Pro"/>
              <a:sym typeface="Source Sans Pro"/>
            </a:endParaRPr>
          </a:p>
        </p:txBody>
      </p:sp>
      <p:sp>
        <p:nvSpPr>
          <p:cNvPr id="80" name="Google Shape;80;p13"/>
          <p:cNvSpPr/>
          <p:nvPr/>
        </p:nvSpPr>
        <p:spPr>
          <a:xfrm>
            <a:off x="4656792" y="3172447"/>
            <a:ext cx="3709200" cy="1584600"/>
          </a:xfrm>
          <a:prstGeom prst="rect">
            <a:avLst/>
          </a:prstGeom>
          <a:solidFill>
            <a:schemeClr val="lt2"/>
          </a:solidFill>
          <a:ln>
            <a:noFill/>
          </a:ln>
        </p:spPr>
        <p:txBody>
          <a:bodyPr anchorCtr="0" anchor="b" bIns="91425" lIns="120015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It’s an effective form of communication. Visual representations offer a more intuitive way to understand the data</a:t>
            </a:r>
            <a:endParaRPr>
              <a:solidFill>
                <a:schemeClr val="dk1"/>
              </a:solidFill>
              <a:latin typeface="Source Sans Pro"/>
              <a:ea typeface="Source Sans Pro"/>
              <a:cs typeface="Source Sans Pro"/>
              <a:sym typeface="Source Sans Pro"/>
            </a:endParaRPr>
          </a:p>
          <a:p>
            <a:pPr indent="0" lvl="0" marL="0" rtl="0" algn="r">
              <a:spcBef>
                <a:spcPts val="600"/>
              </a:spcBef>
              <a:spcAft>
                <a:spcPts val="600"/>
              </a:spcAft>
              <a:buNone/>
            </a:pPr>
            <a:r>
              <a:rPr b="1" lang="en">
                <a:solidFill>
                  <a:schemeClr val="dk1"/>
                </a:solidFill>
                <a:latin typeface="Source Sans Pro"/>
                <a:ea typeface="Source Sans Pro"/>
                <a:cs typeface="Source Sans Pro"/>
                <a:sym typeface="Source Sans Pro"/>
              </a:rPr>
              <a:t>Share your findings with ease</a:t>
            </a:r>
            <a:endParaRPr>
              <a:solidFill>
                <a:schemeClr val="dk1"/>
              </a:solidFill>
              <a:latin typeface="Source Sans Pro"/>
              <a:ea typeface="Source Sans Pro"/>
              <a:cs typeface="Source Sans Pro"/>
              <a:sym typeface="Source Sans Pro"/>
            </a:endParaRPr>
          </a:p>
        </p:txBody>
      </p:sp>
      <p:sp>
        <p:nvSpPr>
          <p:cNvPr id="81" name="Google Shape;81;p13"/>
          <p:cNvSpPr/>
          <p:nvPr/>
        </p:nvSpPr>
        <p:spPr>
          <a:xfrm>
            <a:off x="3298452" y="1814589"/>
            <a:ext cx="2417100" cy="24171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rot="5400000">
            <a:off x="3447052" y="1814589"/>
            <a:ext cx="2417100" cy="24171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rot="10800000">
            <a:off x="3447052" y="1964552"/>
            <a:ext cx="2417100" cy="24171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5400000">
            <a:off x="3298452" y="1964552"/>
            <a:ext cx="2417100" cy="24171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a:blip r:embed="rId3">
            <a:alphaModFix/>
          </a:blip>
          <a:stretch>
            <a:fillRect/>
          </a:stretch>
        </p:blipFill>
        <p:spPr>
          <a:xfrm>
            <a:off x="3714425" y="2240937"/>
            <a:ext cx="610225" cy="610225"/>
          </a:xfrm>
          <a:prstGeom prst="rect">
            <a:avLst/>
          </a:prstGeom>
          <a:noFill/>
          <a:ln>
            <a:noFill/>
          </a:ln>
        </p:spPr>
      </p:pic>
      <p:pic>
        <p:nvPicPr>
          <p:cNvPr id="86" name="Google Shape;86;p13"/>
          <p:cNvPicPr preferRelativeResize="0"/>
          <p:nvPr/>
        </p:nvPicPr>
        <p:blipFill>
          <a:blip r:embed="rId4">
            <a:alphaModFix/>
          </a:blip>
          <a:stretch>
            <a:fillRect/>
          </a:stretch>
        </p:blipFill>
        <p:spPr>
          <a:xfrm>
            <a:off x="4849825" y="2266649"/>
            <a:ext cx="610225" cy="610205"/>
          </a:xfrm>
          <a:prstGeom prst="rect">
            <a:avLst/>
          </a:prstGeom>
          <a:noFill/>
          <a:ln>
            <a:noFill/>
          </a:ln>
        </p:spPr>
      </p:pic>
      <p:pic>
        <p:nvPicPr>
          <p:cNvPr id="87" name="Google Shape;87;p13"/>
          <p:cNvPicPr preferRelativeResize="0"/>
          <p:nvPr/>
        </p:nvPicPr>
        <p:blipFill>
          <a:blip r:embed="rId5">
            <a:alphaModFix/>
          </a:blip>
          <a:stretch>
            <a:fillRect/>
          </a:stretch>
        </p:blipFill>
        <p:spPr>
          <a:xfrm>
            <a:off x="3701575" y="3308825"/>
            <a:ext cx="635924" cy="635924"/>
          </a:xfrm>
          <a:prstGeom prst="rect">
            <a:avLst/>
          </a:prstGeom>
          <a:noFill/>
          <a:ln>
            <a:noFill/>
          </a:ln>
        </p:spPr>
      </p:pic>
      <p:pic>
        <p:nvPicPr>
          <p:cNvPr id="88" name="Google Shape;88;p13"/>
          <p:cNvPicPr preferRelativeResize="0"/>
          <p:nvPr/>
        </p:nvPicPr>
        <p:blipFill>
          <a:blip r:embed="rId6">
            <a:alphaModFix/>
          </a:blip>
          <a:stretch>
            <a:fillRect/>
          </a:stretch>
        </p:blipFill>
        <p:spPr>
          <a:xfrm>
            <a:off x="4802275" y="3297900"/>
            <a:ext cx="635924" cy="635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idx="4294967295" type="body"/>
          </p:nvPr>
        </p:nvSpPr>
        <p:spPr>
          <a:xfrm>
            <a:off x="856950" y="2687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8</a:t>
            </a:r>
            <a:endParaRPr b="1">
              <a:solidFill>
                <a:schemeClr val="accent1"/>
              </a:solidFill>
              <a:highlight>
                <a:schemeClr val="lt2"/>
              </a:highlight>
              <a:latin typeface="Roboto Slab"/>
              <a:ea typeface="Roboto Slab"/>
              <a:cs typeface="Roboto Slab"/>
              <a:sym typeface="Roboto Slab"/>
            </a:endParaRPr>
          </a:p>
          <a:p>
            <a:pPr indent="0" lvl="0" marL="0" rtl="0" algn="l">
              <a:spcBef>
                <a:spcPts val="600"/>
              </a:spcBef>
              <a:spcAft>
                <a:spcPts val="0"/>
              </a:spcAft>
              <a:buNone/>
            </a:pPr>
            <a:r>
              <a:t/>
            </a:r>
            <a:endParaRPr sz="1800">
              <a:highlight>
                <a:schemeClr val="lt2"/>
              </a:highlight>
            </a:endParaRPr>
          </a:p>
        </p:txBody>
      </p:sp>
      <p:sp>
        <p:nvSpPr>
          <p:cNvPr id="302" name="Google Shape;302;p3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31"/>
          <p:cNvSpPr txBox="1"/>
          <p:nvPr>
            <p:ph idx="4294967295" type="body"/>
          </p:nvPr>
        </p:nvSpPr>
        <p:spPr>
          <a:xfrm>
            <a:off x="291725" y="1127200"/>
            <a:ext cx="4943400" cy="35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highlight>
                  <a:schemeClr val="lt2"/>
                </a:highlight>
                <a:latin typeface="Arial"/>
                <a:ea typeface="Arial"/>
                <a:cs typeface="Arial"/>
                <a:sym typeface="Arial"/>
              </a:rPr>
              <a:t>Angle Assignment Rules</a:t>
            </a:r>
            <a:r>
              <a:rPr b="1" lang="en" sz="1800">
                <a:highlight>
                  <a:schemeClr val="lt2"/>
                </a:highlight>
                <a:latin typeface="Arial"/>
                <a:ea typeface="Arial"/>
                <a:cs typeface="Arial"/>
                <a:sym typeface="Arial"/>
              </a:rPr>
              <a:t>:</a:t>
            </a:r>
            <a:endParaRPr b="1" sz="1800">
              <a:highlight>
                <a:schemeClr val="lt2"/>
              </a:highlight>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t>We place the n child nodes of the root node </a:t>
            </a:r>
            <a:r>
              <a:rPr lang="en" sz="1800" u="sng"/>
              <a:t>uniformly</a:t>
            </a:r>
            <a:r>
              <a:rPr lang="en" sz="1800"/>
              <a:t> at random on a circle (First Layer)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chemeClr val="dk1"/>
              </a:buClr>
              <a:buSzPts val="1800"/>
              <a:buChar char="◎"/>
            </a:pPr>
            <a:r>
              <a:rPr lang="en" sz="1800"/>
              <a:t>For The Second Layer we follow:</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Clr>
                <a:schemeClr val="dk1"/>
              </a:buClr>
              <a:buSzPts val="1800"/>
              <a:buChar char="◎"/>
            </a:pPr>
            <a:r>
              <a:rPr lang="en" sz="1800"/>
              <a:t>For Further Layers: </a:t>
            </a:r>
            <a:endParaRPr sz="1800"/>
          </a:p>
        </p:txBody>
      </p:sp>
      <p:pic>
        <p:nvPicPr>
          <p:cNvPr id="304" name="Google Shape;304;p31"/>
          <p:cNvPicPr preferRelativeResize="0"/>
          <p:nvPr/>
        </p:nvPicPr>
        <p:blipFill rotWithShape="1">
          <a:blip r:embed="rId3">
            <a:alphaModFix/>
          </a:blip>
          <a:srcRect b="0" l="0" r="0" t="10706"/>
          <a:stretch/>
        </p:blipFill>
        <p:spPr>
          <a:xfrm>
            <a:off x="5381475" y="1543375"/>
            <a:ext cx="2756400" cy="574550"/>
          </a:xfrm>
          <a:prstGeom prst="rect">
            <a:avLst/>
          </a:prstGeom>
          <a:noFill/>
          <a:ln>
            <a:noFill/>
          </a:ln>
        </p:spPr>
      </p:pic>
      <p:pic>
        <p:nvPicPr>
          <p:cNvPr id="305" name="Google Shape;305;p31"/>
          <p:cNvPicPr preferRelativeResize="0"/>
          <p:nvPr/>
        </p:nvPicPr>
        <p:blipFill>
          <a:blip r:embed="rId4">
            <a:alphaModFix/>
          </a:blip>
          <a:stretch>
            <a:fillRect/>
          </a:stretch>
        </p:blipFill>
        <p:spPr>
          <a:xfrm>
            <a:off x="4150125" y="2567525"/>
            <a:ext cx="3100139" cy="643425"/>
          </a:xfrm>
          <a:prstGeom prst="rect">
            <a:avLst/>
          </a:prstGeom>
          <a:noFill/>
          <a:ln>
            <a:noFill/>
          </a:ln>
        </p:spPr>
      </p:pic>
      <p:pic>
        <p:nvPicPr>
          <p:cNvPr id="306" name="Google Shape;306;p31"/>
          <p:cNvPicPr preferRelativeResize="0"/>
          <p:nvPr/>
        </p:nvPicPr>
        <p:blipFill>
          <a:blip r:embed="rId5">
            <a:alphaModFix/>
          </a:blip>
          <a:stretch>
            <a:fillRect/>
          </a:stretch>
        </p:blipFill>
        <p:spPr>
          <a:xfrm>
            <a:off x="2905438" y="3660550"/>
            <a:ext cx="4752975" cy="133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Team </a:t>
            </a:r>
            <a:endParaRPr b="1"/>
          </a:p>
        </p:txBody>
      </p:sp>
      <p:sp>
        <p:nvSpPr>
          <p:cNvPr id="312" name="Google Shape;312;p3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32"/>
          <p:cNvPicPr preferRelativeResize="0"/>
          <p:nvPr/>
        </p:nvPicPr>
        <p:blipFill rotWithShape="1">
          <a:blip r:embed="rId3">
            <a:alphaModFix/>
          </a:blip>
          <a:srcRect b="69" l="0" r="0" t="69"/>
          <a:stretch/>
        </p:blipFill>
        <p:spPr>
          <a:xfrm>
            <a:off x="855300" y="1455175"/>
            <a:ext cx="1489200" cy="1489200"/>
          </a:xfrm>
          <a:prstGeom prst="ellipse">
            <a:avLst/>
          </a:prstGeom>
          <a:noFill/>
          <a:ln>
            <a:noFill/>
          </a:ln>
        </p:spPr>
      </p:pic>
      <p:sp>
        <p:nvSpPr>
          <p:cNvPr id="314" name="Google Shape;314;p32"/>
          <p:cNvSpPr txBox="1"/>
          <p:nvPr/>
        </p:nvSpPr>
        <p:spPr>
          <a:xfrm>
            <a:off x="860325" y="30742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Source Sans Pro"/>
                <a:ea typeface="Source Sans Pro"/>
                <a:cs typeface="Source Sans Pro"/>
                <a:sym typeface="Source Sans Pro"/>
              </a:rPr>
              <a:t>Aravind N.R.</a:t>
            </a:r>
            <a:br>
              <a:rPr lang="en">
                <a:latin typeface="Source Sans Pro"/>
                <a:ea typeface="Source Sans Pro"/>
                <a:cs typeface="Source Sans Pro"/>
                <a:sym typeface="Source Sans Pro"/>
              </a:rPr>
            </a:br>
            <a:r>
              <a:rPr lang="en" sz="800">
                <a:solidFill>
                  <a:schemeClr val="dk2"/>
                </a:solidFill>
                <a:latin typeface="Source Sans Pro"/>
                <a:ea typeface="Source Sans Pro"/>
                <a:cs typeface="Source Sans Pro"/>
                <a:sym typeface="Source Sans Pro"/>
              </a:rPr>
              <a:t>Associate Professor</a:t>
            </a:r>
            <a:endParaRPr sz="800">
              <a:solidFill>
                <a:schemeClr val="dk2"/>
              </a:solidFill>
              <a:latin typeface="Source Sans Pro"/>
              <a:ea typeface="Source Sans Pro"/>
              <a:cs typeface="Source Sans Pro"/>
              <a:sym typeface="Source Sans Pro"/>
            </a:endParaRPr>
          </a:p>
          <a:p>
            <a:pPr indent="0" lvl="0" marL="0" rtl="0" algn="ctr">
              <a:spcBef>
                <a:spcPts val="400"/>
              </a:spcBef>
              <a:spcAft>
                <a:spcPts val="0"/>
              </a:spcAft>
              <a:buNone/>
            </a:pPr>
            <a:r>
              <a:rPr lang="en" sz="900">
                <a:solidFill>
                  <a:schemeClr val="dk2"/>
                </a:solidFill>
                <a:latin typeface="Source Sans Pro"/>
                <a:ea typeface="Source Sans Pro"/>
                <a:cs typeface="Source Sans Pro"/>
                <a:sym typeface="Source Sans Pro"/>
              </a:rPr>
              <a:t>IIT Hyderabad</a:t>
            </a:r>
            <a:endParaRPr sz="900">
              <a:solidFill>
                <a:schemeClr val="dk2"/>
              </a:solidFill>
              <a:latin typeface="Source Sans Pro"/>
              <a:ea typeface="Source Sans Pro"/>
              <a:cs typeface="Source Sans Pro"/>
              <a:sym typeface="Source Sans Pro"/>
            </a:endParaRPr>
          </a:p>
          <a:p>
            <a:pPr indent="0" lvl="0" marL="0" rtl="0" algn="ctr">
              <a:spcBef>
                <a:spcPts val="400"/>
              </a:spcBef>
              <a:spcAft>
                <a:spcPts val="400"/>
              </a:spcAft>
              <a:buNone/>
            </a:pPr>
            <a:r>
              <a:t/>
            </a:r>
            <a:endParaRPr>
              <a:latin typeface="Source Sans Pro"/>
              <a:ea typeface="Source Sans Pro"/>
              <a:cs typeface="Source Sans Pro"/>
              <a:sym typeface="Source Sans Pro"/>
            </a:endParaRPr>
          </a:p>
        </p:txBody>
      </p:sp>
      <p:pic>
        <p:nvPicPr>
          <p:cNvPr id="315" name="Google Shape;315;p32"/>
          <p:cNvPicPr preferRelativeResize="0"/>
          <p:nvPr/>
        </p:nvPicPr>
        <p:blipFill rotWithShape="1">
          <a:blip r:embed="rId4">
            <a:alphaModFix/>
          </a:blip>
          <a:srcRect b="0" l="0" r="0" t="0"/>
          <a:stretch/>
        </p:blipFill>
        <p:spPr>
          <a:xfrm>
            <a:off x="4814750" y="1455175"/>
            <a:ext cx="1489200" cy="1489200"/>
          </a:xfrm>
          <a:prstGeom prst="ellipse">
            <a:avLst/>
          </a:prstGeom>
          <a:noFill/>
          <a:ln>
            <a:noFill/>
          </a:ln>
        </p:spPr>
      </p:pic>
      <p:sp>
        <p:nvSpPr>
          <p:cNvPr id="316" name="Google Shape;316;p32"/>
          <p:cNvSpPr txBox="1"/>
          <p:nvPr/>
        </p:nvSpPr>
        <p:spPr>
          <a:xfrm>
            <a:off x="4819775" y="30742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Source Sans Pro"/>
                <a:ea typeface="Source Sans Pro"/>
                <a:cs typeface="Source Sans Pro"/>
                <a:sym typeface="Source Sans Pro"/>
              </a:rPr>
              <a:t>Sai Vardhan Malthi</a:t>
            </a:r>
            <a:br>
              <a:rPr lang="en">
                <a:latin typeface="Source Sans Pro"/>
                <a:ea typeface="Source Sans Pro"/>
                <a:cs typeface="Source Sans Pro"/>
                <a:sym typeface="Source Sans Pro"/>
              </a:rPr>
            </a:br>
            <a:r>
              <a:rPr lang="en" sz="800">
                <a:solidFill>
                  <a:schemeClr val="dk2"/>
                </a:solidFill>
                <a:latin typeface="Source Sans Pro"/>
                <a:ea typeface="Source Sans Pro"/>
                <a:cs typeface="Source Sans Pro"/>
                <a:sym typeface="Source Sans Pro"/>
              </a:rPr>
              <a:t>MA19BTECH11010</a:t>
            </a:r>
            <a:endParaRPr sz="800">
              <a:solidFill>
                <a:schemeClr val="dk2"/>
              </a:solidFill>
              <a:latin typeface="Source Sans Pro"/>
              <a:ea typeface="Source Sans Pro"/>
              <a:cs typeface="Source Sans Pro"/>
              <a:sym typeface="Source Sans Pro"/>
            </a:endParaRPr>
          </a:p>
          <a:p>
            <a:pPr indent="0" lvl="0" marL="0" rtl="0" algn="ctr">
              <a:spcBef>
                <a:spcPts val="400"/>
              </a:spcBef>
              <a:spcAft>
                <a:spcPts val="0"/>
              </a:spcAft>
              <a:buNone/>
            </a:pPr>
            <a:r>
              <a:rPr lang="en" sz="900">
                <a:solidFill>
                  <a:schemeClr val="dk2"/>
                </a:solidFill>
                <a:latin typeface="Source Sans Pro"/>
                <a:ea typeface="Source Sans Pro"/>
                <a:cs typeface="Source Sans Pro"/>
                <a:sym typeface="Source Sans Pro"/>
              </a:rPr>
              <a:t>Undergraduate Student</a:t>
            </a:r>
            <a:endParaRPr sz="900">
              <a:solidFill>
                <a:schemeClr val="dk2"/>
              </a:solidFill>
              <a:latin typeface="Source Sans Pro"/>
              <a:ea typeface="Source Sans Pro"/>
              <a:cs typeface="Source Sans Pro"/>
              <a:sym typeface="Source Sans Pro"/>
            </a:endParaRPr>
          </a:p>
          <a:p>
            <a:pPr indent="0" lvl="0" marL="0" rtl="0" algn="ctr">
              <a:spcBef>
                <a:spcPts val="0"/>
              </a:spcBef>
              <a:spcAft>
                <a:spcPts val="0"/>
              </a:spcAft>
              <a:buNone/>
            </a:pPr>
            <a:r>
              <a:rPr lang="en" sz="900">
                <a:solidFill>
                  <a:schemeClr val="dk2"/>
                </a:solidFill>
                <a:latin typeface="Source Sans Pro"/>
                <a:ea typeface="Source Sans Pro"/>
                <a:cs typeface="Source Sans Pro"/>
                <a:sym typeface="Source Sans Pro"/>
              </a:rPr>
              <a:t>Maths and Computing</a:t>
            </a:r>
            <a:endParaRPr>
              <a:latin typeface="Source Sans Pro"/>
              <a:ea typeface="Source Sans Pro"/>
              <a:cs typeface="Source Sans Pro"/>
              <a:sym typeface="Source Sans Pro"/>
            </a:endParaRPr>
          </a:p>
          <a:p>
            <a:pPr indent="0" lvl="0" marL="0" rtl="0" algn="ctr">
              <a:spcBef>
                <a:spcPts val="0"/>
              </a:spcBef>
              <a:spcAft>
                <a:spcPts val="400"/>
              </a:spcAft>
              <a:buNone/>
            </a:pPr>
            <a:r>
              <a:t/>
            </a:r>
            <a:endParaRPr>
              <a:latin typeface="Source Sans Pro"/>
              <a:ea typeface="Source Sans Pro"/>
              <a:cs typeface="Source Sans Pro"/>
              <a:sym typeface="Source Sans Pro"/>
            </a:endParaRPr>
          </a:p>
        </p:txBody>
      </p:sp>
      <p:pic>
        <p:nvPicPr>
          <p:cNvPr id="317" name="Google Shape;317;p32"/>
          <p:cNvPicPr preferRelativeResize="0"/>
          <p:nvPr/>
        </p:nvPicPr>
        <p:blipFill rotWithShape="1">
          <a:blip r:embed="rId5">
            <a:alphaModFix/>
          </a:blip>
          <a:srcRect b="13296" l="0" r="0" t="-2958"/>
          <a:stretch/>
        </p:blipFill>
        <p:spPr>
          <a:xfrm>
            <a:off x="6794475" y="1455175"/>
            <a:ext cx="1489200" cy="1489200"/>
          </a:xfrm>
          <a:prstGeom prst="ellipse">
            <a:avLst/>
          </a:prstGeom>
          <a:noFill/>
          <a:ln>
            <a:noFill/>
          </a:ln>
        </p:spPr>
      </p:pic>
      <p:sp>
        <p:nvSpPr>
          <p:cNvPr id="318" name="Google Shape;318;p32"/>
          <p:cNvSpPr txBox="1"/>
          <p:nvPr/>
        </p:nvSpPr>
        <p:spPr>
          <a:xfrm>
            <a:off x="6799500" y="3074200"/>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Source Sans Pro"/>
                <a:ea typeface="Source Sans Pro"/>
                <a:cs typeface="Source Sans Pro"/>
                <a:sym typeface="Source Sans Pro"/>
              </a:rPr>
              <a:t>Varun Rao Chintu</a:t>
            </a:r>
            <a:br>
              <a:rPr lang="en">
                <a:latin typeface="Source Sans Pro"/>
                <a:ea typeface="Source Sans Pro"/>
                <a:cs typeface="Source Sans Pro"/>
                <a:sym typeface="Source Sans Pro"/>
              </a:rPr>
            </a:br>
            <a:r>
              <a:rPr lang="en" sz="800">
                <a:solidFill>
                  <a:schemeClr val="dk2"/>
                </a:solidFill>
                <a:latin typeface="Source Sans Pro"/>
                <a:ea typeface="Source Sans Pro"/>
                <a:cs typeface="Source Sans Pro"/>
                <a:sym typeface="Source Sans Pro"/>
              </a:rPr>
              <a:t>MA19BTECH11009</a:t>
            </a:r>
            <a:endParaRPr sz="800">
              <a:solidFill>
                <a:schemeClr val="dk2"/>
              </a:solidFill>
              <a:latin typeface="Source Sans Pro"/>
              <a:ea typeface="Source Sans Pro"/>
              <a:cs typeface="Source Sans Pro"/>
              <a:sym typeface="Source Sans Pro"/>
            </a:endParaRPr>
          </a:p>
          <a:p>
            <a:pPr indent="0" lvl="0" marL="0" marR="0" rtl="0" algn="ctr">
              <a:lnSpc>
                <a:spcPct val="100000"/>
              </a:lnSpc>
              <a:spcBef>
                <a:spcPts val="400"/>
              </a:spcBef>
              <a:spcAft>
                <a:spcPts val="0"/>
              </a:spcAft>
              <a:buNone/>
            </a:pPr>
            <a:r>
              <a:rPr lang="en" sz="900">
                <a:solidFill>
                  <a:schemeClr val="dk2"/>
                </a:solidFill>
                <a:latin typeface="Source Sans Pro"/>
                <a:ea typeface="Source Sans Pro"/>
                <a:cs typeface="Source Sans Pro"/>
                <a:sym typeface="Source Sans Pro"/>
              </a:rPr>
              <a:t>Undergraduate Student</a:t>
            </a:r>
            <a:endParaRPr sz="900">
              <a:solidFill>
                <a:schemeClr val="dk2"/>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Maths and Computing</a:t>
            </a:r>
            <a:endParaRPr sz="900">
              <a:solidFill>
                <a:schemeClr val="dk2"/>
              </a:solidFill>
              <a:latin typeface="Source Sans Pro"/>
              <a:ea typeface="Source Sans Pro"/>
              <a:cs typeface="Source Sans Pro"/>
              <a:sym typeface="Source Sans Pro"/>
            </a:endParaRPr>
          </a:p>
          <a:p>
            <a:pPr indent="0" lvl="0" marL="0" rtl="0" algn="ctr">
              <a:spcBef>
                <a:spcPts val="0"/>
              </a:spcBef>
              <a:spcAft>
                <a:spcPts val="0"/>
              </a:spcAft>
              <a:buNone/>
            </a:pPr>
            <a:r>
              <a:t/>
            </a:r>
            <a:endParaRPr sz="900">
              <a:solidFill>
                <a:schemeClr val="dk2"/>
              </a:solidFill>
              <a:latin typeface="Source Sans Pro"/>
              <a:ea typeface="Source Sans Pro"/>
              <a:cs typeface="Source Sans Pro"/>
              <a:sym typeface="Source Sans Pro"/>
            </a:endParaRPr>
          </a:p>
          <a:p>
            <a:pPr indent="0" lvl="0" marL="0" rtl="0" algn="ctr">
              <a:spcBef>
                <a:spcPts val="400"/>
              </a:spcBef>
              <a:spcAft>
                <a:spcPts val="400"/>
              </a:spcAft>
              <a:buNone/>
            </a:pPr>
            <a:r>
              <a:t/>
            </a:r>
            <a:endParaRPr>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idx="4294967295" type="body"/>
          </p:nvPr>
        </p:nvSpPr>
        <p:spPr>
          <a:xfrm>
            <a:off x="253400" y="59225"/>
            <a:ext cx="8287200" cy="3939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800">
                <a:solidFill>
                  <a:schemeClr val="accent1"/>
                </a:solidFill>
                <a:highlight>
                  <a:schemeClr val="lt2"/>
                </a:highlight>
                <a:latin typeface="Roboto Slab"/>
                <a:ea typeface="Roboto Slab"/>
                <a:cs typeface="Roboto Slab"/>
                <a:sym typeface="Roboto Slab"/>
              </a:rPr>
              <a:t>References</a:t>
            </a:r>
            <a:endParaRPr b="1" sz="2800">
              <a:solidFill>
                <a:schemeClr val="accent1"/>
              </a:solidFill>
              <a:highlight>
                <a:schemeClr val="lt2"/>
              </a:highlight>
              <a:latin typeface="Roboto Slab"/>
              <a:ea typeface="Roboto Slab"/>
              <a:cs typeface="Roboto Slab"/>
              <a:sym typeface="Roboto Slab"/>
            </a:endParaRPr>
          </a:p>
          <a:p>
            <a:pPr indent="0" lvl="0" marL="457200" rtl="0" algn="l">
              <a:spcBef>
                <a:spcPts val="600"/>
              </a:spcBef>
              <a:spcAft>
                <a:spcPts val="0"/>
              </a:spcAft>
              <a:buNone/>
            </a:pPr>
            <a:r>
              <a:t/>
            </a:r>
            <a:endParaRPr b="1" sz="1600">
              <a:highlight>
                <a:schemeClr val="lt2"/>
              </a:highlight>
            </a:endParaRPr>
          </a:p>
          <a:p>
            <a:pPr indent="0" lvl="0" marL="457200" rtl="0" algn="l">
              <a:spcBef>
                <a:spcPts val="600"/>
              </a:spcBef>
              <a:spcAft>
                <a:spcPts val="0"/>
              </a:spcAft>
              <a:buNone/>
            </a:pPr>
            <a:r>
              <a:rPr b="1" lang="en" sz="1600">
                <a:highlight>
                  <a:schemeClr val="lt2"/>
                </a:highlight>
              </a:rPr>
              <a:t>Orthogonal Layout:</a:t>
            </a:r>
            <a:endParaRPr b="1" sz="1600">
              <a:highlight>
                <a:schemeClr val="lt2"/>
              </a:highlight>
            </a:endParaRPr>
          </a:p>
          <a:p>
            <a:pPr indent="-330200" lvl="0" marL="457200" rtl="0" algn="l">
              <a:spcBef>
                <a:spcPts val="600"/>
              </a:spcBef>
              <a:spcAft>
                <a:spcPts val="0"/>
              </a:spcAft>
              <a:buClr>
                <a:schemeClr val="dk1"/>
              </a:buClr>
              <a:buSzPts val="1600"/>
              <a:buChar char="◎"/>
            </a:pPr>
            <a:r>
              <a:rPr lang="en" sz="1600">
                <a:highlight>
                  <a:schemeClr val="lt2"/>
                </a:highlight>
              </a:rPr>
              <a:t>A better heuristic for orthogonal graph drawings (</a:t>
            </a:r>
            <a:r>
              <a:rPr lang="en" sz="1600" u="sng">
                <a:solidFill>
                  <a:schemeClr val="hlink"/>
                </a:solidFill>
                <a:highlight>
                  <a:schemeClr val="lt2"/>
                </a:highlight>
                <a:hlinkClick r:id="rId3"/>
              </a:rPr>
              <a:t>Link</a:t>
            </a:r>
            <a:r>
              <a:rPr lang="en" sz="1600">
                <a:highlight>
                  <a:schemeClr val="lt2"/>
                </a:highlight>
              </a:rPr>
              <a:t>)</a:t>
            </a:r>
            <a:endParaRPr sz="1600">
              <a:highlight>
                <a:schemeClr val="lt2"/>
              </a:highlight>
            </a:endParaRPr>
          </a:p>
          <a:p>
            <a:pPr indent="-330200" lvl="0" marL="457200" rtl="0" algn="l">
              <a:spcBef>
                <a:spcPts val="0"/>
              </a:spcBef>
              <a:spcAft>
                <a:spcPts val="0"/>
              </a:spcAft>
              <a:buClr>
                <a:schemeClr val="dk1"/>
              </a:buClr>
              <a:buSzPts val="1600"/>
              <a:buChar char="◎"/>
            </a:pPr>
            <a:r>
              <a:rPr lang="en" sz="1600">
                <a:highlight>
                  <a:schemeClr val="lt2"/>
                </a:highlight>
              </a:rPr>
              <a:t>Two Streamlined Depth-First Search Algorithms (</a:t>
            </a:r>
            <a:r>
              <a:rPr lang="en" sz="1600" u="sng">
                <a:solidFill>
                  <a:schemeClr val="accent1"/>
                </a:solidFill>
                <a:highlight>
                  <a:schemeClr val="lt2"/>
                </a:highlight>
                <a:hlinkClick r:id="rId4">
                  <a:extLst>
                    <a:ext uri="{A12FA001-AC4F-418D-AE19-62706E023703}">
                      <ahyp:hlinkClr val="tx"/>
                    </a:ext>
                  </a:extLst>
                </a:hlinkClick>
              </a:rPr>
              <a:t>Link</a:t>
            </a:r>
            <a:r>
              <a:rPr lang="en" sz="1600">
                <a:highlight>
                  <a:schemeClr val="lt2"/>
                </a:highlight>
              </a:rPr>
              <a:t>)</a:t>
            </a:r>
            <a:endParaRPr sz="1600">
              <a:highlight>
                <a:schemeClr val="lt2"/>
              </a:highlight>
            </a:endParaRPr>
          </a:p>
          <a:p>
            <a:pPr indent="-330200" lvl="0" marL="457200" rtl="0" algn="l">
              <a:spcBef>
                <a:spcPts val="0"/>
              </a:spcBef>
              <a:spcAft>
                <a:spcPts val="0"/>
              </a:spcAft>
              <a:buClr>
                <a:schemeClr val="dk1"/>
              </a:buClr>
              <a:buSzPts val="1600"/>
              <a:buChar char="◎"/>
            </a:pPr>
            <a:r>
              <a:rPr lang="en" sz="1600">
                <a:solidFill>
                  <a:srgbClr val="000000"/>
                </a:solidFill>
              </a:rPr>
              <a:t>Biconnectivity and st-numbering </a:t>
            </a:r>
            <a:r>
              <a:rPr lang="en" sz="1600">
                <a:highlight>
                  <a:schemeClr val="lt2"/>
                </a:highlight>
              </a:rPr>
              <a:t>(</a:t>
            </a:r>
            <a:r>
              <a:rPr lang="en" sz="1600" u="sng">
                <a:solidFill>
                  <a:schemeClr val="accent1"/>
                </a:solidFill>
                <a:highlight>
                  <a:schemeClr val="lt2"/>
                </a:highlight>
                <a:hlinkClick r:id="rId5">
                  <a:extLst>
                    <a:ext uri="{A12FA001-AC4F-418D-AE19-62706E023703}">
                      <ahyp:hlinkClr val="tx"/>
                    </a:ext>
                  </a:extLst>
                </a:hlinkClick>
              </a:rPr>
              <a:t>Link</a:t>
            </a:r>
            <a:r>
              <a:rPr lang="en" sz="1600">
                <a:highlight>
                  <a:schemeClr val="lt2"/>
                </a:highlight>
              </a:rPr>
              <a:t>)</a:t>
            </a:r>
            <a:endParaRPr sz="1600">
              <a:highlight>
                <a:schemeClr val="lt2"/>
              </a:highlight>
            </a:endParaRPr>
          </a:p>
          <a:p>
            <a:pPr indent="0" lvl="0" marL="914400" rtl="0" algn="l">
              <a:spcBef>
                <a:spcPts val="600"/>
              </a:spcBef>
              <a:spcAft>
                <a:spcPts val="0"/>
              </a:spcAft>
              <a:buNone/>
            </a:pPr>
            <a:r>
              <a:t/>
            </a:r>
            <a:endParaRPr sz="1600">
              <a:highlight>
                <a:schemeClr val="lt2"/>
              </a:highlight>
            </a:endParaRPr>
          </a:p>
          <a:p>
            <a:pPr indent="0" lvl="0" marL="457200" rtl="0" algn="l">
              <a:spcBef>
                <a:spcPts val="600"/>
              </a:spcBef>
              <a:spcAft>
                <a:spcPts val="0"/>
              </a:spcAft>
              <a:buNone/>
            </a:pPr>
            <a:r>
              <a:rPr b="1" lang="en" sz="1600">
                <a:highlight>
                  <a:schemeClr val="lt2"/>
                </a:highlight>
              </a:rPr>
              <a:t>Radial Layout:</a:t>
            </a:r>
            <a:endParaRPr b="1" sz="1600">
              <a:highlight>
                <a:schemeClr val="lt2"/>
              </a:highlight>
            </a:endParaRPr>
          </a:p>
          <a:p>
            <a:pPr indent="-330200" lvl="0" marL="457200" rtl="0" algn="l">
              <a:spcBef>
                <a:spcPts val="600"/>
              </a:spcBef>
              <a:spcAft>
                <a:spcPts val="0"/>
              </a:spcAft>
              <a:buClr>
                <a:schemeClr val="dk1"/>
              </a:buClr>
              <a:buSzPts val="1600"/>
              <a:buChar char="◎"/>
            </a:pPr>
            <a:r>
              <a:rPr lang="en" sz="1600">
                <a:highlight>
                  <a:schemeClr val="lt2"/>
                </a:highlight>
              </a:rPr>
              <a:t>Root Centric Layout (</a:t>
            </a:r>
            <a:r>
              <a:rPr lang="en" sz="1600" u="sng">
                <a:solidFill>
                  <a:schemeClr val="hlink"/>
                </a:solidFill>
                <a:highlight>
                  <a:schemeClr val="lt2"/>
                </a:highlight>
                <a:hlinkClick r:id="rId6"/>
              </a:rPr>
              <a:t>Link</a:t>
            </a:r>
            <a:r>
              <a:rPr lang="en" sz="1600">
                <a:highlight>
                  <a:schemeClr val="lt2"/>
                </a:highlight>
              </a:rPr>
              <a:t>)</a:t>
            </a:r>
            <a:endParaRPr sz="1600">
              <a:highlight>
                <a:schemeClr val="lt2"/>
              </a:highlight>
            </a:endParaRPr>
          </a:p>
          <a:p>
            <a:pPr indent="-330200" lvl="0" marL="457200" rtl="0" algn="l">
              <a:spcBef>
                <a:spcPts val="0"/>
              </a:spcBef>
              <a:spcAft>
                <a:spcPts val="0"/>
              </a:spcAft>
              <a:buClr>
                <a:schemeClr val="dk1"/>
              </a:buClr>
              <a:buSzPts val="1600"/>
              <a:buChar char="◎"/>
            </a:pPr>
            <a:r>
              <a:rPr lang="en" sz="1600">
                <a:highlight>
                  <a:schemeClr val="lt2"/>
                </a:highlight>
              </a:rPr>
              <a:t>A parent-centered radial layout algorithm for interactive graph visualization and animation (</a:t>
            </a:r>
            <a:r>
              <a:rPr lang="en" sz="1600" u="sng">
                <a:solidFill>
                  <a:schemeClr val="hlink"/>
                </a:solidFill>
                <a:highlight>
                  <a:schemeClr val="lt2"/>
                </a:highlight>
                <a:hlinkClick r:id="rId7"/>
              </a:rPr>
              <a:t>Link</a:t>
            </a:r>
            <a:r>
              <a:rPr lang="en" sz="1600">
                <a:highlight>
                  <a:schemeClr val="lt2"/>
                </a:highlight>
              </a:rPr>
              <a:t>)</a:t>
            </a:r>
            <a:endParaRPr sz="1600">
              <a:highlight>
                <a:schemeClr val="lt2"/>
              </a:highlight>
            </a:endParaRPr>
          </a:p>
          <a:p>
            <a:pPr indent="-330200" lvl="0" marL="457200" rtl="0" algn="l">
              <a:spcBef>
                <a:spcPts val="0"/>
              </a:spcBef>
              <a:spcAft>
                <a:spcPts val="0"/>
              </a:spcAft>
              <a:buClr>
                <a:schemeClr val="dk1"/>
              </a:buClr>
              <a:buSzPts val="1600"/>
              <a:buChar char="◎"/>
            </a:pPr>
            <a:r>
              <a:rPr lang="en" sz="1600">
                <a:highlight>
                  <a:schemeClr val="lt2"/>
                </a:highlight>
              </a:rPr>
              <a:t>PLANET: A radial layout algorithm for network visualization (</a:t>
            </a:r>
            <a:r>
              <a:rPr lang="en" sz="1600" u="sng">
                <a:solidFill>
                  <a:schemeClr val="hlink"/>
                </a:solidFill>
                <a:highlight>
                  <a:schemeClr val="lt2"/>
                </a:highlight>
                <a:hlinkClick r:id="rId8"/>
              </a:rPr>
              <a:t>Link</a:t>
            </a:r>
            <a:r>
              <a:rPr lang="en" sz="1600">
                <a:highlight>
                  <a:schemeClr val="lt2"/>
                </a:highlight>
              </a:rPr>
              <a:t>)</a:t>
            </a:r>
            <a:endParaRPr sz="1600">
              <a:highlight>
                <a:schemeClr val="lt2"/>
              </a:highlight>
            </a:endParaRPr>
          </a:p>
          <a:p>
            <a:pPr indent="0" lvl="0" marL="457200" rtl="0" algn="l">
              <a:spcBef>
                <a:spcPts val="600"/>
              </a:spcBef>
              <a:spcAft>
                <a:spcPts val="0"/>
              </a:spcAft>
              <a:buNone/>
            </a:pPr>
            <a:r>
              <a:t/>
            </a:r>
            <a:endParaRPr sz="1600">
              <a:highlight>
                <a:schemeClr val="lt2"/>
              </a:highlight>
            </a:endParaRPr>
          </a:p>
        </p:txBody>
      </p:sp>
      <p:sp>
        <p:nvSpPr>
          <p:cNvPr id="324" name="Google Shape;324;p3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idx="4294967295" type="ctrTitle"/>
          </p:nvPr>
        </p:nvSpPr>
        <p:spPr>
          <a:xfrm>
            <a:off x="631975" y="19918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Thank You</a:t>
            </a:r>
            <a:endParaRPr b="1" sz="6000"/>
          </a:p>
        </p:txBody>
      </p:sp>
      <p:sp>
        <p:nvSpPr>
          <p:cNvPr id="330" name="Google Shape;330;p3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7477682" y="2453575"/>
            <a:ext cx="13008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dk1"/>
                </a:solidFill>
                <a:latin typeface="Source Sans Pro"/>
                <a:ea typeface="Source Sans Pro"/>
                <a:cs typeface="Source Sans Pro"/>
                <a:sym typeface="Source Sans Pro"/>
              </a:rPr>
              <a:t>Task 8</a:t>
            </a:r>
            <a:endParaRPr sz="1000">
              <a:solidFill>
                <a:schemeClr val="dk1"/>
              </a:solidFill>
              <a:latin typeface="Source Sans Pro"/>
              <a:ea typeface="Source Sans Pro"/>
              <a:cs typeface="Source Sans Pro"/>
              <a:sym typeface="Source Sans Pro"/>
            </a:endParaRPr>
          </a:p>
        </p:txBody>
      </p:sp>
      <p:sp>
        <p:nvSpPr>
          <p:cNvPr id="94" name="Google Shape;94;p14"/>
          <p:cNvSpPr/>
          <p:nvPr/>
        </p:nvSpPr>
        <p:spPr>
          <a:xfrm>
            <a:off x="6439324" y="2451950"/>
            <a:ext cx="13008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dk1"/>
                </a:solidFill>
                <a:latin typeface="Source Sans Pro"/>
                <a:ea typeface="Source Sans Pro"/>
                <a:cs typeface="Source Sans Pro"/>
                <a:sym typeface="Source Sans Pro"/>
              </a:rPr>
              <a:t>Task 7</a:t>
            </a:r>
            <a:endParaRPr sz="1000">
              <a:solidFill>
                <a:schemeClr val="dk1"/>
              </a:solidFill>
              <a:latin typeface="Source Sans Pro"/>
              <a:ea typeface="Source Sans Pro"/>
              <a:cs typeface="Source Sans Pro"/>
              <a:sym typeface="Source Sans Pro"/>
            </a:endParaRPr>
          </a:p>
        </p:txBody>
      </p:sp>
      <p:sp>
        <p:nvSpPr>
          <p:cNvPr id="95" name="Google Shape;95;p14"/>
          <p:cNvSpPr/>
          <p:nvPr/>
        </p:nvSpPr>
        <p:spPr>
          <a:xfrm>
            <a:off x="5426907" y="2453575"/>
            <a:ext cx="13008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Task 6</a:t>
            </a:r>
            <a:endParaRPr sz="1000">
              <a:solidFill>
                <a:schemeClr val="lt1"/>
              </a:solidFill>
              <a:latin typeface="Source Sans Pro"/>
              <a:ea typeface="Source Sans Pro"/>
              <a:cs typeface="Source Sans Pro"/>
              <a:sym typeface="Source Sans Pro"/>
            </a:endParaRPr>
          </a:p>
        </p:txBody>
      </p:sp>
      <p:sp>
        <p:nvSpPr>
          <p:cNvPr id="96" name="Google Shape;96;p14"/>
          <p:cNvSpPr/>
          <p:nvPr/>
        </p:nvSpPr>
        <p:spPr>
          <a:xfrm>
            <a:off x="4388548" y="2451950"/>
            <a:ext cx="13008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Task 5</a:t>
            </a:r>
            <a:endParaRPr sz="1000">
              <a:solidFill>
                <a:schemeClr val="lt1"/>
              </a:solidFill>
              <a:latin typeface="Source Sans Pro"/>
              <a:ea typeface="Source Sans Pro"/>
              <a:cs typeface="Source Sans Pro"/>
              <a:sym typeface="Source Sans Pro"/>
            </a:endParaRPr>
          </a:p>
        </p:txBody>
      </p:sp>
      <p:sp>
        <p:nvSpPr>
          <p:cNvPr id="97" name="Google Shape;97;p14"/>
          <p:cNvSpPr/>
          <p:nvPr/>
        </p:nvSpPr>
        <p:spPr>
          <a:xfrm>
            <a:off x="3456794" y="2453588"/>
            <a:ext cx="13008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Task 4</a:t>
            </a:r>
            <a:endParaRPr sz="1000">
              <a:solidFill>
                <a:schemeClr val="lt1"/>
              </a:solidFill>
              <a:latin typeface="Source Sans Pro"/>
              <a:ea typeface="Source Sans Pro"/>
              <a:cs typeface="Source Sans Pro"/>
              <a:sym typeface="Source Sans Pro"/>
            </a:endParaRPr>
          </a:p>
        </p:txBody>
      </p:sp>
      <p:sp>
        <p:nvSpPr>
          <p:cNvPr id="98" name="Google Shape;98;p14"/>
          <p:cNvSpPr/>
          <p:nvPr/>
        </p:nvSpPr>
        <p:spPr>
          <a:xfrm>
            <a:off x="2418435" y="2451963"/>
            <a:ext cx="13008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Task 3</a:t>
            </a:r>
            <a:endParaRPr sz="1000">
              <a:solidFill>
                <a:schemeClr val="lt1"/>
              </a:solidFill>
              <a:latin typeface="Source Sans Pro"/>
              <a:ea typeface="Source Sans Pro"/>
              <a:cs typeface="Source Sans Pro"/>
              <a:sym typeface="Source Sans Pro"/>
            </a:endParaRPr>
          </a:p>
        </p:txBody>
      </p:sp>
      <p:sp>
        <p:nvSpPr>
          <p:cNvPr id="99" name="Google Shape;99;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100" name="Google Shape;100;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4"/>
          <p:cNvSpPr txBox="1"/>
          <p:nvPr/>
        </p:nvSpPr>
        <p:spPr>
          <a:xfrm>
            <a:off x="2916184" y="14224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Drawing a Binary Tree</a:t>
            </a:r>
            <a:endParaRPr sz="900">
              <a:solidFill>
                <a:schemeClr val="dk1"/>
              </a:solidFill>
              <a:latin typeface="Source Sans Pro"/>
              <a:ea typeface="Source Sans Pro"/>
              <a:cs typeface="Source Sans Pro"/>
              <a:sym typeface="Source Sans Pro"/>
            </a:endParaRPr>
          </a:p>
        </p:txBody>
      </p:sp>
      <p:sp>
        <p:nvSpPr>
          <p:cNvPr id="102" name="Google Shape;102;p14"/>
          <p:cNvSpPr txBox="1"/>
          <p:nvPr/>
        </p:nvSpPr>
        <p:spPr>
          <a:xfrm>
            <a:off x="4848526" y="14224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ST Numbering</a:t>
            </a:r>
            <a:endParaRPr sz="900">
              <a:solidFill>
                <a:schemeClr val="dk1"/>
              </a:solidFill>
              <a:latin typeface="Source Sans Pro"/>
              <a:ea typeface="Source Sans Pro"/>
              <a:cs typeface="Source Sans Pro"/>
              <a:sym typeface="Source Sans Pro"/>
            </a:endParaRPr>
          </a:p>
        </p:txBody>
      </p:sp>
      <p:sp>
        <p:nvSpPr>
          <p:cNvPr id="103" name="Google Shape;103;p14"/>
          <p:cNvSpPr txBox="1"/>
          <p:nvPr/>
        </p:nvSpPr>
        <p:spPr>
          <a:xfrm>
            <a:off x="6780868" y="1422400"/>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Root Centered Radial Layout</a:t>
            </a:r>
            <a:endParaRPr sz="900">
              <a:solidFill>
                <a:schemeClr val="dk1"/>
              </a:solidFill>
              <a:latin typeface="Source Sans Pro"/>
              <a:ea typeface="Source Sans Pro"/>
              <a:cs typeface="Source Sans Pro"/>
              <a:sym typeface="Source Sans Pro"/>
            </a:endParaRPr>
          </a:p>
        </p:txBody>
      </p:sp>
      <p:sp>
        <p:nvSpPr>
          <p:cNvPr id="104" name="Google Shape;104;p14"/>
          <p:cNvSpPr txBox="1"/>
          <p:nvPr/>
        </p:nvSpPr>
        <p:spPr>
          <a:xfrm>
            <a:off x="1598148" y="3343350"/>
            <a:ext cx="1249500" cy="53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900">
                <a:solidFill>
                  <a:schemeClr val="dk1"/>
                </a:solidFill>
                <a:latin typeface="Source Sans Pro"/>
                <a:ea typeface="Source Sans Pro"/>
                <a:cs typeface="Source Sans Pro"/>
                <a:sym typeface="Source Sans Pro"/>
              </a:rPr>
              <a:t>Getting acquainted with yEd - Graph Editor.</a:t>
            </a:r>
            <a:endParaRPr sz="9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sz="9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t/>
            </a:r>
            <a:endParaRPr sz="900">
              <a:solidFill>
                <a:schemeClr val="dk2"/>
              </a:solidFill>
              <a:latin typeface="Source Sans Pro"/>
              <a:ea typeface="Source Sans Pro"/>
              <a:cs typeface="Source Sans Pro"/>
              <a:sym typeface="Source Sans Pro"/>
            </a:endParaRPr>
          </a:p>
        </p:txBody>
      </p:sp>
      <p:sp>
        <p:nvSpPr>
          <p:cNvPr id="105" name="Google Shape;105;p14"/>
          <p:cNvSpPr txBox="1"/>
          <p:nvPr/>
        </p:nvSpPr>
        <p:spPr>
          <a:xfrm>
            <a:off x="3801739" y="33433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Generating</a:t>
            </a:r>
            <a:r>
              <a:rPr lang="en" sz="900">
                <a:solidFill>
                  <a:schemeClr val="dk1"/>
                </a:solidFill>
                <a:latin typeface="Source Sans Pro"/>
                <a:ea typeface="Source Sans Pro"/>
                <a:cs typeface="Source Sans Pro"/>
                <a:sym typeface="Source Sans Pro"/>
              </a:rPr>
              <a:t> test cases </a:t>
            </a:r>
            <a:endParaRPr sz="9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for stress-testing</a:t>
            </a:r>
            <a:endParaRPr sz="900">
              <a:solidFill>
                <a:schemeClr val="dk1"/>
              </a:solidFill>
              <a:latin typeface="Source Sans Pro"/>
              <a:ea typeface="Source Sans Pro"/>
              <a:cs typeface="Source Sans Pro"/>
              <a:sym typeface="Source Sans Pro"/>
            </a:endParaRPr>
          </a:p>
        </p:txBody>
      </p:sp>
      <p:sp>
        <p:nvSpPr>
          <p:cNvPr id="106" name="Google Shape;106;p14"/>
          <p:cNvSpPr txBox="1"/>
          <p:nvPr/>
        </p:nvSpPr>
        <p:spPr>
          <a:xfrm>
            <a:off x="5741735" y="3343350"/>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Orthogonal Layout </a:t>
            </a:r>
            <a:endParaRPr sz="900">
              <a:solidFill>
                <a:schemeClr val="dk1"/>
              </a:solidFill>
              <a:latin typeface="Source Sans Pro"/>
              <a:ea typeface="Source Sans Pro"/>
              <a:cs typeface="Source Sans Pro"/>
              <a:sym typeface="Source Sans Pro"/>
            </a:endParaRPr>
          </a:p>
        </p:txBody>
      </p:sp>
      <p:sp>
        <p:nvSpPr>
          <p:cNvPr id="107" name="Google Shape;107;p14"/>
          <p:cNvSpPr txBox="1"/>
          <p:nvPr/>
        </p:nvSpPr>
        <p:spPr>
          <a:xfrm>
            <a:off x="7779473" y="3343350"/>
            <a:ext cx="1034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Source Sans Pro"/>
                <a:ea typeface="Source Sans Pro"/>
                <a:cs typeface="Source Sans Pro"/>
                <a:sym typeface="Source Sans Pro"/>
              </a:rPr>
              <a:t>Parent Centered Radial Layout</a:t>
            </a:r>
            <a:endParaRPr sz="900">
              <a:solidFill>
                <a:schemeClr val="dk1"/>
              </a:solidFill>
              <a:latin typeface="Source Sans Pro"/>
              <a:ea typeface="Source Sans Pro"/>
              <a:cs typeface="Source Sans Pro"/>
              <a:sym typeface="Source Sans Pro"/>
            </a:endParaRPr>
          </a:p>
        </p:txBody>
      </p:sp>
      <p:sp>
        <p:nvSpPr>
          <p:cNvPr id="108" name="Google Shape;108;p14"/>
          <p:cNvSpPr/>
          <p:nvPr/>
        </p:nvSpPr>
        <p:spPr>
          <a:xfrm>
            <a:off x="1512634" y="2452775"/>
            <a:ext cx="13008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Task 2</a:t>
            </a:r>
            <a:endParaRPr sz="1000">
              <a:solidFill>
                <a:schemeClr val="lt1"/>
              </a:solidFill>
              <a:latin typeface="Source Sans Pro"/>
              <a:ea typeface="Source Sans Pro"/>
              <a:cs typeface="Source Sans Pro"/>
              <a:sym typeface="Source Sans Pro"/>
            </a:endParaRPr>
          </a:p>
        </p:txBody>
      </p:sp>
      <p:sp>
        <p:nvSpPr>
          <p:cNvPr id="109" name="Google Shape;109;p14"/>
          <p:cNvSpPr/>
          <p:nvPr/>
        </p:nvSpPr>
        <p:spPr>
          <a:xfrm>
            <a:off x="474275" y="2451150"/>
            <a:ext cx="13008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ctr">
              <a:lnSpc>
                <a:spcPct val="100000"/>
              </a:lnSpc>
              <a:spcBef>
                <a:spcPts val="0"/>
              </a:spcBef>
              <a:spcAft>
                <a:spcPts val="0"/>
              </a:spcAft>
              <a:buNone/>
            </a:pPr>
            <a:r>
              <a:rPr lang="en" sz="1000">
                <a:solidFill>
                  <a:schemeClr val="lt1"/>
                </a:solidFill>
                <a:latin typeface="Source Sans Pro"/>
                <a:ea typeface="Source Sans Pro"/>
                <a:cs typeface="Source Sans Pro"/>
                <a:sym typeface="Source Sans Pro"/>
              </a:rPr>
              <a:t>Task 1</a:t>
            </a:r>
            <a:endParaRPr sz="1000">
              <a:solidFill>
                <a:schemeClr val="lt1"/>
              </a:solidFill>
              <a:latin typeface="Source Sans Pro"/>
              <a:ea typeface="Source Sans Pro"/>
              <a:cs typeface="Source Sans Pro"/>
              <a:sym typeface="Source Sans Pro"/>
            </a:endParaRPr>
          </a:p>
        </p:txBody>
      </p:sp>
      <p:sp>
        <p:nvSpPr>
          <p:cNvPr id="110" name="Google Shape;110;p14"/>
          <p:cNvSpPr/>
          <p:nvPr/>
        </p:nvSpPr>
        <p:spPr>
          <a:xfrm>
            <a:off x="0" y="2451150"/>
            <a:ext cx="6372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111" name="Google Shape;111;p14"/>
          <p:cNvCxnSpPr/>
          <p:nvPr/>
        </p:nvCxnSpPr>
        <p:spPr>
          <a:xfrm rot="10800000">
            <a:off x="2954193" y="1977131"/>
            <a:ext cx="0" cy="498600"/>
          </a:xfrm>
          <a:prstGeom prst="straightConnector1">
            <a:avLst/>
          </a:prstGeom>
          <a:noFill/>
          <a:ln cap="flat" cmpd="sng" w="9525">
            <a:solidFill>
              <a:schemeClr val="dk1"/>
            </a:solidFill>
            <a:prstDash val="solid"/>
            <a:round/>
            <a:headEnd len="med" w="med" type="oval"/>
            <a:tailEnd len="med" w="med" type="oval"/>
          </a:ln>
        </p:spPr>
      </p:cxnSp>
      <p:cxnSp>
        <p:nvCxnSpPr>
          <p:cNvPr id="112" name="Google Shape;112;p14"/>
          <p:cNvCxnSpPr/>
          <p:nvPr/>
        </p:nvCxnSpPr>
        <p:spPr>
          <a:xfrm rot="10800000">
            <a:off x="4885028" y="1977131"/>
            <a:ext cx="0" cy="498600"/>
          </a:xfrm>
          <a:prstGeom prst="straightConnector1">
            <a:avLst/>
          </a:prstGeom>
          <a:noFill/>
          <a:ln cap="flat" cmpd="sng" w="9525">
            <a:solidFill>
              <a:schemeClr val="dk1"/>
            </a:solidFill>
            <a:prstDash val="solid"/>
            <a:round/>
            <a:headEnd len="med" w="med" type="oval"/>
            <a:tailEnd len="med" w="med" type="oval"/>
          </a:ln>
        </p:spPr>
      </p:cxnSp>
      <p:cxnSp>
        <p:nvCxnSpPr>
          <p:cNvPr id="113" name="Google Shape;113;p14"/>
          <p:cNvCxnSpPr/>
          <p:nvPr/>
        </p:nvCxnSpPr>
        <p:spPr>
          <a:xfrm rot="10800000">
            <a:off x="6815863" y="1977131"/>
            <a:ext cx="0" cy="498600"/>
          </a:xfrm>
          <a:prstGeom prst="straightConnector1">
            <a:avLst/>
          </a:prstGeom>
          <a:noFill/>
          <a:ln cap="flat" cmpd="sng" w="9525">
            <a:solidFill>
              <a:schemeClr val="dk1"/>
            </a:solidFill>
            <a:prstDash val="solid"/>
            <a:round/>
            <a:headEnd len="med" w="med" type="oval"/>
            <a:tailEnd len="med" w="med" type="oval"/>
          </a:ln>
        </p:spPr>
      </p:cxnSp>
      <p:cxnSp>
        <p:nvCxnSpPr>
          <p:cNvPr id="114" name="Google Shape;114;p14"/>
          <p:cNvCxnSpPr/>
          <p:nvPr/>
        </p:nvCxnSpPr>
        <p:spPr>
          <a:xfrm rot="10800000">
            <a:off x="1668287" y="2820169"/>
            <a:ext cx="0" cy="498600"/>
          </a:xfrm>
          <a:prstGeom prst="straightConnector1">
            <a:avLst/>
          </a:prstGeom>
          <a:noFill/>
          <a:ln cap="flat" cmpd="sng" w="9525">
            <a:solidFill>
              <a:srgbClr val="000000"/>
            </a:solidFill>
            <a:prstDash val="solid"/>
            <a:round/>
            <a:headEnd len="med" w="med" type="oval"/>
            <a:tailEnd len="med" w="med" type="oval"/>
          </a:ln>
        </p:spPr>
      </p:cxnSp>
      <p:cxnSp>
        <p:nvCxnSpPr>
          <p:cNvPr id="115" name="Google Shape;115;p14"/>
          <p:cNvCxnSpPr/>
          <p:nvPr/>
        </p:nvCxnSpPr>
        <p:spPr>
          <a:xfrm rot="10800000">
            <a:off x="3853557" y="2820169"/>
            <a:ext cx="0" cy="498600"/>
          </a:xfrm>
          <a:prstGeom prst="straightConnector1">
            <a:avLst/>
          </a:prstGeom>
          <a:noFill/>
          <a:ln cap="flat" cmpd="sng" w="9525">
            <a:solidFill>
              <a:srgbClr val="000000"/>
            </a:solidFill>
            <a:prstDash val="solid"/>
            <a:round/>
            <a:headEnd len="med" w="med" type="oval"/>
            <a:tailEnd len="med" w="med" type="oval"/>
          </a:ln>
        </p:spPr>
      </p:cxnSp>
      <p:cxnSp>
        <p:nvCxnSpPr>
          <p:cNvPr id="116" name="Google Shape;116;p14"/>
          <p:cNvCxnSpPr/>
          <p:nvPr/>
        </p:nvCxnSpPr>
        <p:spPr>
          <a:xfrm rot="10800000">
            <a:off x="5784392" y="2820169"/>
            <a:ext cx="0" cy="498600"/>
          </a:xfrm>
          <a:prstGeom prst="straightConnector1">
            <a:avLst/>
          </a:prstGeom>
          <a:noFill/>
          <a:ln cap="flat" cmpd="sng" w="9525">
            <a:solidFill>
              <a:srgbClr val="000000"/>
            </a:solidFill>
            <a:prstDash val="solid"/>
            <a:round/>
            <a:headEnd len="med" w="med" type="oval"/>
            <a:tailEnd len="med" w="med" type="oval"/>
          </a:ln>
        </p:spPr>
      </p:cxnSp>
      <p:cxnSp>
        <p:nvCxnSpPr>
          <p:cNvPr id="117" name="Google Shape;117;p14"/>
          <p:cNvCxnSpPr/>
          <p:nvPr/>
        </p:nvCxnSpPr>
        <p:spPr>
          <a:xfrm rot="10800000">
            <a:off x="7817262" y="2820169"/>
            <a:ext cx="0" cy="498600"/>
          </a:xfrm>
          <a:prstGeom prst="straightConnector1">
            <a:avLst/>
          </a:prstGeom>
          <a:noFill/>
          <a:ln cap="flat" cmpd="sng" w="9525">
            <a:solidFill>
              <a:srgbClr val="000000"/>
            </a:solidFill>
            <a:prstDash val="solid"/>
            <a:round/>
            <a:headEnd len="med" w="med" type="oval"/>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idx="4294967295" type="body"/>
          </p:nvPr>
        </p:nvSpPr>
        <p:spPr>
          <a:xfrm>
            <a:off x="856950" y="2687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1 &amp; 2</a:t>
            </a:r>
            <a:endParaRPr b="1">
              <a:solidFill>
                <a:schemeClr val="accent1"/>
              </a:solidFill>
              <a:highlight>
                <a:schemeClr val="lt2"/>
              </a:highlight>
              <a:latin typeface="Roboto Slab"/>
              <a:ea typeface="Roboto Slab"/>
              <a:cs typeface="Roboto Slab"/>
              <a:sym typeface="Roboto Slab"/>
            </a:endParaRPr>
          </a:p>
          <a:p>
            <a:pPr indent="0" lvl="0" marL="0" rtl="0" algn="l">
              <a:spcBef>
                <a:spcPts val="600"/>
              </a:spcBef>
              <a:spcAft>
                <a:spcPts val="0"/>
              </a:spcAft>
              <a:buNone/>
            </a:pPr>
            <a:r>
              <a:rPr lang="en" sz="1800">
                <a:highlight>
                  <a:schemeClr val="lt2"/>
                </a:highlight>
              </a:rPr>
              <a:t>Getting acquainted with yEd - Graph Editor</a:t>
            </a:r>
            <a:r>
              <a:rPr lang="en" sz="1800">
                <a:highlight>
                  <a:schemeClr val="lt2"/>
                </a:highlight>
              </a:rPr>
              <a:t>.</a:t>
            </a:r>
            <a:endParaRPr sz="1800">
              <a:highlight>
                <a:schemeClr val="lt2"/>
              </a:highlight>
            </a:endParaRPr>
          </a:p>
          <a:p>
            <a:pPr indent="-342900" lvl="0" marL="457200" rtl="0" algn="l">
              <a:spcBef>
                <a:spcPts val="600"/>
              </a:spcBef>
              <a:spcAft>
                <a:spcPts val="0"/>
              </a:spcAft>
              <a:buClr>
                <a:schemeClr val="dk1"/>
              </a:buClr>
              <a:buSzPts val="1800"/>
              <a:buChar char="◎"/>
            </a:pPr>
            <a:r>
              <a:rPr lang="en" sz="1800">
                <a:highlight>
                  <a:schemeClr val="lt2"/>
                </a:highlight>
              </a:rPr>
              <a:t>Accepting a csv file as input with each row having 3 entries: node id, x-coordinate, y-coordinate, and create a corresponding graphml file.</a:t>
            </a:r>
            <a:endParaRPr sz="1800">
              <a:highlight>
                <a:schemeClr val="lt2"/>
              </a:highlight>
            </a:endParaRPr>
          </a:p>
          <a:p>
            <a:pPr indent="-342900" lvl="0" marL="457200" rtl="0" algn="l">
              <a:spcBef>
                <a:spcPts val="0"/>
              </a:spcBef>
              <a:spcAft>
                <a:spcPts val="0"/>
              </a:spcAft>
              <a:buClr>
                <a:schemeClr val="dk1"/>
              </a:buClr>
              <a:buSzPts val="1800"/>
              <a:buChar char="◎"/>
            </a:pPr>
            <a:r>
              <a:rPr lang="en" sz="1800">
                <a:highlight>
                  <a:schemeClr val="lt2"/>
                </a:highlight>
              </a:rPr>
              <a:t>Also adding a set of edges in the graphml file by reading from a csv file. </a:t>
            </a:r>
            <a:endParaRPr sz="1800">
              <a:highlight>
                <a:schemeClr val="lt2"/>
              </a:highlight>
            </a:endParaRPr>
          </a:p>
        </p:txBody>
      </p:sp>
      <p:sp>
        <p:nvSpPr>
          <p:cNvPr id="123" name="Google Shape;123;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15"/>
          <p:cNvPicPr preferRelativeResize="0"/>
          <p:nvPr/>
        </p:nvPicPr>
        <p:blipFill>
          <a:blip r:embed="rId3">
            <a:alphaModFix/>
          </a:blip>
          <a:stretch>
            <a:fillRect/>
          </a:stretch>
        </p:blipFill>
        <p:spPr>
          <a:xfrm>
            <a:off x="5381475" y="2790375"/>
            <a:ext cx="3667250" cy="2275675"/>
          </a:xfrm>
          <a:prstGeom prst="rect">
            <a:avLst/>
          </a:prstGeom>
          <a:noFill/>
          <a:ln>
            <a:noFill/>
          </a:ln>
        </p:spPr>
      </p:pic>
      <p:pic>
        <p:nvPicPr>
          <p:cNvPr id="125" name="Google Shape;125;p15"/>
          <p:cNvPicPr preferRelativeResize="0"/>
          <p:nvPr/>
        </p:nvPicPr>
        <p:blipFill>
          <a:blip r:embed="rId4">
            <a:alphaModFix/>
          </a:blip>
          <a:stretch>
            <a:fillRect/>
          </a:stretch>
        </p:blipFill>
        <p:spPr>
          <a:xfrm>
            <a:off x="2342925" y="2790375"/>
            <a:ext cx="693319" cy="2275675"/>
          </a:xfrm>
          <a:prstGeom prst="rect">
            <a:avLst/>
          </a:prstGeom>
          <a:noFill/>
          <a:ln>
            <a:noFill/>
          </a:ln>
        </p:spPr>
      </p:pic>
      <p:pic>
        <p:nvPicPr>
          <p:cNvPr id="126" name="Google Shape;126;p15"/>
          <p:cNvPicPr preferRelativeResize="0"/>
          <p:nvPr/>
        </p:nvPicPr>
        <p:blipFill>
          <a:blip r:embed="rId5">
            <a:alphaModFix/>
          </a:blip>
          <a:stretch>
            <a:fillRect/>
          </a:stretch>
        </p:blipFill>
        <p:spPr>
          <a:xfrm>
            <a:off x="291725" y="3202388"/>
            <a:ext cx="1676400" cy="1724025"/>
          </a:xfrm>
          <a:prstGeom prst="rect">
            <a:avLst/>
          </a:prstGeom>
          <a:noFill/>
          <a:ln>
            <a:noFill/>
          </a:ln>
        </p:spPr>
      </p:pic>
      <p:sp>
        <p:nvSpPr>
          <p:cNvPr id="127" name="Google Shape;127;p15"/>
          <p:cNvSpPr txBox="1"/>
          <p:nvPr/>
        </p:nvSpPr>
        <p:spPr>
          <a:xfrm>
            <a:off x="291725" y="2748325"/>
            <a:ext cx="4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Input:</a:t>
            </a:r>
            <a:r>
              <a:rPr lang="en">
                <a:solidFill>
                  <a:schemeClr val="dk1"/>
                </a:solidFill>
                <a:latin typeface="Source Sans Pro"/>
                <a:ea typeface="Source Sans Pro"/>
                <a:cs typeface="Source Sans Pro"/>
                <a:sym typeface="Source Sans Pro"/>
              </a:rPr>
              <a:t> </a:t>
            </a:r>
            <a:endParaRPr>
              <a:solidFill>
                <a:schemeClr val="dk1"/>
              </a:solidFill>
              <a:latin typeface="Source Sans Pro"/>
              <a:ea typeface="Source Sans Pro"/>
              <a:cs typeface="Source Sans Pro"/>
              <a:sym typeface="Source Sans Pro"/>
            </a:endParaRPr>
          </a:p>
        </p:txBody>
      </p:sp>
      <p:sp>
        <p:nvSpPr>
          <p:cNvPr id="128" name="Google Shape;128;p15"/>
          <p:cNvSpPr txBox="1"/>
          <p:nvPr/>
        </p:nvSpPr>
        <p:spPr>
          <a:xfrm>
            <a:off x="5397125" y="2748325"/>
            <a:ext cx="4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Out</a:t>
            </a:r>
            <a:r>
              <a:rPr b="1" lang="en">
                <a:solidFill>
                  <a:schemeClr val="dk1"/>
                </a:solidFill>
                <a:latin typeface="Source Sans Pro"/>
                <a:ea typeface="Source Sans Pro"/>
                <a:cs typeface="Source Sans Pro"/>
                <a:sym typeface="Source Sans Pro"/>
              </a:rPr>
              <a:t>put:</a:t>
            </a:r>
            <a:r>
              <a:rPr lang="en">
                <a:solidFill>
                  <a:schemeClr val="dk1"/>
                </a:solidFill>
                <a:latin typeface="Source Sans Pro"/>
                <a:ea typeface="Source Sans Pro"/>
                <a:cs typeface="Source Sans Pro"/>
                <a:sym typeface="Source Sans Pro"/>
              </a:rPr>
              <a:t> </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idx="4294967295" type="body"/>
          </p:nvPr>
        </p:nvSpPr>
        <p:spPr>
          <a:xfrm>
            <a:off x="856950" y="2687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3</a:t>
            </a:r>
            <a:endParaRPr b="1">
              <a:solidFill>
                <a:schemeClr val="accent1"/>
              </a:solidFill>
              <a:highlight>
                <a:schemeClr val="lt2"/>
              </a:highlight>
              <a:latin typeface="Roboto Slab"/>
              <a:ea typeface="Roboto Slab"/>
              <a:cs typeface="Roboto Slab"/>
              <a:sym typeface="Roboto Slab"/>
            </a:endParaRPr>
          </a:p>
          <a:p>
            <a:pPr indent="457200" lvl="0" marL="0" rtl="0" algn="l">
              <a:spcBef>
                <a:spcPts val="600"/>
              </a:spcBef>
              <a:spcAft>
                <a:spcPts val="0"/>
              </a:spcAft>
              <a:buNone/>
            </a:pPr>
            <a:r>
              <a:rPr lang="en" sz="1800">
                <a:highlight>
                  <a:schemeClr val="lt2"/>
                </a:highlight>
              </a:rPr>
              <a:t>Generating a graphml file for the binary tree while adhering to the one down and one to the right rule.</a:t>
            </a:r>
            <a:endParaRPr sz="1800">
              <a:highlight>
                <a:schemeClr val="lt2"/>
              </a:highlight>
            </a:endParaRPr>
          </a:p>
          <a:p>
            <a:pPr indent="0" lvl="0" marL="0" rtl="0" algn="l">
              <a:spcBef>
                <a:spcPts val="600"/>
              </a:spcBef>
              <a:spcAft>
                <a:spcPts val="0"/>
              </a:spcAft>
              <a:buNone/>
            </a:pPr>
            <a:r>
              <a:t/>
            </a:r>
            <a:endParaRPr sz="1800">
              <a:highlight>
                <a:schemeClr val="lt2"/>
              </a:highlight>
            </a:endParaRPr>
          </a:p>
          <a:p>
            <a:pPr indent="0" lvl="0" marL="0" rtl="0" algn="l">
              <a:spcBef>
                <a:spcPts val="600"/>
              </a:spcBef>
              <a:spcAft>
                <a:spcPts val="0"/>
              </a:spcAft>
              <a:buNone/>
            </a:pPr>
            <a:r>
              <a:t/>
            </a:r>
            <a:endParaRPr sz="1800">
              <a:highlight>
                <a:schemeClr val="lt2"/>
              </a:highlight>
            </a:endParaRPr>
          </a:p>
        </p:txBody>
      </p:sp>
      <p:sp>
        <p:nvSpPr>
          <p:cNvPr id="134" name="Google Shape;134;p1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16"/>
          <p:cNvSpPr txBox="1"/>
          <p:nvPr/>
        </p:nvSpPr>
        <p:spPr>
          <a:xfrm>
            <a:off x="291725" y="1830650"/>
            <a:ext cx="44220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a:solidFill>
                  <a:schemeClr val="dk1"/>
                </a:solidFill>
                <a:latin typeface="Source Sans Pro"/>
                <a:ea typeface="Source Sans Pro"/>
                <a:cs typeface="Source Sans Pro"/>
                <a:sym typeface="Source Sans Pro"/>
              </a:rPr>
              <a:t>Out</a:t>
            </a:r>
            <a:r>
              <a:rPr b="1" lang="en">
                <a:solidFill>
                  <a:schemeClr val="dk1"/>
                </a:solidFill>
                <a:latin typeface="Source Sans Pro"/>
                <a:ea typeface="Source Sans Pro"/>
                <a:cs typeface="Source Sans Pro"/>
                <a:sym typeface="Source Sans Pro"/>
              </a:rPr>
              <a:t>put:</a:t>
            </a:r>
            <a:r>
              <a:rPr lang="en">
                <a:solidFill>
                  <a:schemeClr val="dk1"/>
                </a:solidFill>
                <a:latin typeface="Source Sans Pro"/>
                <a:ea typeface="Source Sans Pro"/>
                <a:cs typeface="Source Sans Pro"/>
                <a:sym typeface="Source Sans Pro"/>
              </a:rPr>
              <a:t> </a:t>
            </a:r>
            <a:endParaRPr>
              <a:solidFill>
                <a:schemeClr val="dk1"/>
              </a:solidFill>
              <a:latin typeface="Source Sans Pro"/>
              <a:ea typeface="Source Sans Pro"/>
              <a:cs typeface="Source Sans Pro"/>
              <a:sym typeface="Source Sans Pro"/>
            </a:endParaRPr>
          </a:p>
        </p:txBody>
      </p:sp>
      <p:pic>
        <p:nvPicPr>
          <p:cNvPr id="136" name="Google Shape;136;p16"/>
          <p:cNvPicPr preferRelativeResize="0"/>
          <p:nvPr/>
        </p:nvPicPr>
        <p:blipFill>
          <a:blip r:embed="rId3">
            <a:alphaModFix/>
          </a:blip>
          <a:stretch>
            <a:fillRect/>
          </a:stretch>
        </p:blipFill>
        <p:spPr>
          <a:xfrm>
            <a:off x="2306975" y="1960620"/>
            <a:ext cx="4530050" cy="297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idx="4294967295" type="body"/>
          </p:nvPr>
        </p:nvSpPr>
        <p:spPr>
          <a:xfrm>
            <a:off x="856950" y="68600"/>
            <a:ext cx="7430100" cy="3524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highlight>
                  <a:schemeClr val="lt2"/>
                </a:highlight>
                <a:latin typeface="Roboto Slab"/>
                <a:ea typeface="Roboto Slab"/>
                <a:cs typeface="Roboto Slab"/>
                <a:sym typeface="Roboto Slab"/>
              </a:rPr>
              <a:t>Task 4</a:t>
            </a:r>
            <a:endParaRPr b="1">
              <a:solidFill>
                <a:schemeClr val="accent1"/>
              </a:solidFill>
              <a:highlight>
                <a:schemeClr val="lt2"/>
              </a:highlight>
              <a:latin typeface="Roboto Slab"/>
              <a:ea typeface="Roboto Slab"/>
              <a:cs typeface="Roboto Slab"/>
              <a:sym typeface="Roboto Slab"/>
            </a:endParaRPr>
          </a:p>
          <a:p>
            <a:pPr indent="457200" lvl="0" marL="0" rtl="0" algn="l">
              <a:spcBef>
                <a:spcPts val="600"/>
              </a:spcBef>
              <a:spcAft>
                <a:spcPts val="0"/>
              </a:spcAft>
              <a:buNone/>
            </a:pPr>
            <a:r>
              <a:rPr lang="en" sz="1800">
                <a:highlight>
                  <a:schemeClr val="lt2"/>
                </a:highlight>
              </a:rPr>
              <a:t>Generating graph input files for testing purposes.</a:t>
            </a:r>
            <a:endParaRPr b="1">
              <a:solidFill>
                <a:schemeClr val="accent1"/>
              </a:solidFill>
              <a:highlight>
                <a:schemeClr val="lt2"/>
              </a:highlight>
              <a:latin typeface="Roboto Slab"/>
              <a:ea typeface="Roboto Slab"/>
              <a:cs typeface="Roboto Slab"/>
              <a:sym typeface="Roboto Slab"/>
            </a:endParaRPr>
          </a:p>
          <a:p>
            <a:pPr indent="-342900" lvl="0" marL="457200" rtl="0" algn="l">
              <a:spcBef>
                <a:spcPts val="600"/>
              </a:spcBef>
              <a:spcAft>
                <a:spcPts val="0"/>
              </a:spcAft>
              <a:buClr>
                <a:schemeClr val="dk1"/>
              </a:buClr>
              <a:buSzPts val="1800"/>
              <a:buChar char="◎"/>
            </a:pPr>
            <a:r>
              <a:rPr lang="en" sz="1800">
                <a:highlight>
                  <a:schemeClr val="lt2"/>
                </a:highlight>
              </a:rPr>
              <a:t>A complete binary tree of given height h.</a:t>
            </a:r>
            <a:endParaRPr sz="1800">
              <a:highlight>
                <a:schemeClr val="lt2"/>
              </a:highlight>
            </a:endParaRPr>
          </a:p>
          <a:p>
            <a:pPr indent="-342900" lvl="0" marL="457200" rtl="0" algn="l">
              <a:spcBef>
                <a:spcPts val="0"/>
              </a:spcBef>
              <a:spcAft>
                <a:spcPts val="0"/>
              </a:spcAft>
              <a:buClr>
                <a:schemeClr val="dk1"/>
              </a:buClr>
              <a:buSzPts val="1800"/>
              <a:buChar char="◎"/>
            </a:pPr>
            <a:r>
              <a:rPr lang="en" sz="1800">
                <a:highlight>
                  <a:schemeClr val="lt2"/>
                </a:highlight>
              </a:rPr>
              <a:t>A complete multi-partite graph with n partitions and k vertices in each partition. </a:t>
            </a:r>
            <a:endParaRPr sz="1800">
              <a:highlight>
                <a:schemeClr val="lt2"/>
              </a:highlight>
            </a:endParaRPr>
          </a:p>
        </p:txBody>
      </p:sp>
      <p:sp>
        <p:nvSpPr>
          <p:cNvPr id="142" name="Google Shape;142;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17"/>
          <p:cNvSpPr txBox="1"/>
          <p:nvPr/>
        </p:nvSpPr>
        <p:spPr>
          <a:xfrm>
            <a:off x="5397125" y="2748325"/>
            <a:ext cx="442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Sans Pro"/>
                <a:ea typeface="Source Sans Pro"/>
                <a:cs typeface="Source Sans Pro"/>
                <a:sym typeface="Source Sans Pro"/>
              </a:rPr>
              <a:t> </a:t>
            </a:r>
            <a:endParaRPr>
              <a:solidFill>
                <a:schemeClr val="dk1"/>
              </a:solidFill>
              <a:latin typeface="Source Sans Pro"/>
              <a:ea typeface="Source Sans Pro"/>
              <a:cs typeface="Source Sans Pro"/>
              <a:sym typeface="Source Sans Pro"/>
            </a:endParaRPr>
          </a:p>
        </p:txBody>
      </p:sp>
      <p:pic>
        <p:nvPicPr>
          <p:cNvPr id="144" name="Google Shape;144;p17"/>
          <p:cNvPicPr preferRelativeResize="0"/>
          <p:nvPr/>
        </p:nvPicPr>
        <p:blipFill>
          <a:blip r:embed="rId3">
            <a:alphaModFix/>
          </a:blip>
          <a:stretch>
            <a:fillRect/>
          </a:stretch>
        </p:blipFill>
        <p:spPr>
          <a:xfrm>
            <a:off x="2397225" y="2022063"/>
            <a:ext cx="1084950" cy="3098499"/>
          </a:xfrm>
          <a:prstGeom prst="rect">
            <a:avLst/>
          </a:prstGeom>
          <a:noFill/>
          <a:ln>
            <a:noFill/>
          </a:ln>
        </p:spPr>
      </p:pic>
      <p:pic>
        <p:nvPicPr>
          <p:cNvPr id="145" name="Google Shape;145;p17"/>
          <p:cNvPicPr preferRelativeResize="0"/>
          <p:nvPr/>
        </p:nvPicPr>
        <p:blipFill>
          <a:blip r:embed="rId4">
            <a:alphaModFix/>
          </a:blip>
          <a:stretch>
            <a:fillRect/>
          </a:stretch>
        </p:blipFill>
        <p:spPr>
          <a:xfrm>
            <a:off x="6774025" y="2022026"/>
            <a:ext cx="1462225" cy="3098524"/>
          </a:xfrm>
          <a:prstGeom prst="rect">
            <a:avLst/>
          </a:prstGeom>
          <a:noFill/>
          <a:ln>
            <a:noFill/>
          </a:ln>
        </p:spPr>
      </p:pic>
      <p:sp>
        <p:nvSpPr>
          <p:cNvPr id="146" name="Google Shape;146;p17"/>
          <p:cNvSpPr txBox="1"/>
          <p:nvPr/>
        </p:nvSpPr>
        <p:spPr>
          <a:xfrm>
            <a:off x="591300" y="2206100"/>
            <a:ext cx="155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A) Input file</a:t>
            </a:r>
            <a:r>
              <a:rPr b="1" lang="en">
                <a:solidFill>
                  <a:schemeClr val="dk1"/>
                </a:solidFill>
                <a:latin typeface="Source Sans Pro"/>
                <a:ea typeface="Source Sans Pro"/>
                <a:cs typeface="Source Sans Pro"/>
                <a:sym typeface="Source Sans Pro"/>
              </a:rPr>
              <a:t> for a complete binary tree of height 4</a:t>
            </a:r>
            <a:endParaRPr>
              <a:solidFill>
                <a:schemeClr val="dk1"/>
              </a:solidFill>
              <a:latin typeface="Source Sans Pro"/>
              <a:ea typeface="Source Sans Pro"/>
              <a:cs typeface="Source Sans Pro"/>
              <a:sym typeface="Source Sans Pro"/>
            </a:endParaRPr>
          </a:p>
        </p:txBody>
      </p:sp>
      <p:sp>
        <p:nvSpPr>
          <p:cNvPr id="147" name="Google Shape;147;p17"/>
          <p:cNvSpPr txBox="1"/>
          <p:nvPr/>
        </p:nvSpPr>
        <p:spPr>
          <a:xfrm>
            <a:off x="4345675" y="2098400"/>
            <a:ext cx="2243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Source Sans Pro"/>
                <a:ea typeface="Source Sans Pro"/>
                <a:cs typeface="Source Sans Pro"/>
                <a:sym typeface="Source Sans Pro"/>
              </a:rPr>
              <a:t>B) Snippet of the input file generated for a complete multi-partite graph with n = 5 and k = 4</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idx="4294967295" type="ctrTitle"/>
          </p:nvPr>
        </p:nvSpPr>
        <p:spPr>
          <a:xfrm>
            <a:off x="533400" y="419421"/>
            <a:ext cx="4779600" cy="19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Orthogonal Layout</a:t>
            </a:r>
            <a:endParaRPr b="1" sz="6000"/>
          </a:p>
        </p:txBody>
      </p:sp>
      <p:cxnSp>
        <p:nvCxnSpPr>
          <p:cNvPr id="153" name="Google Shape;153;p18"/>
          <p:cNvCxnSpPr/>
          <p:nvPr/>
        </p:nvCxnSpPr>
        <p:spPr>
          <a:xfrm flipH="1" rot="10800000">
            <a:off x="6805299" y="540952"/>
            <a:ext cx="143700" cy="377100"/>
          </a:xfrm>
          <a:prstGeom prst="straightConnector1">
            <a:avLst/>
          </a:prstGeom>
          <a:noFill/>
          <a:ln cap="flat" cmpd="sng" w="9525">
            <a:solidFill>
              <a:srgbClr val="CFD8DC"/>
            </a:solidFill>
            <a:prstDash val="solid"/>
            <a:round/>
            <a:headEnd len="med" w="med" type="none"/>
            <a:tailEnd len="med" w="med" type="none"/>
          </a:ln>
        </p:spPr>
      </p:cxnSp>
      <p:cxnSp>
        <p:nvCxnSpPr>
          <p:cNvPr id="154" name="Google Shape;154;p18"/>
          <p:cNvCxnSpPr/>
          <p:nvPr/>
        </p:nvCxnSpPr>
        <p:spPr>
          <a:xfrm flipH="1">
            <a:off x="7451750" y="1182125"/>
            <a:ext cx="337200" cy="131100"/>
          </a:xfrm>
          <a:prstGeom prst="straightConnector1">
            <a:avLst/>
          </a:prstGeom>
          <a:noFill/>
          <a:ln cap="flat" cmpd="sng" w="9525">
            <a:solidFill>
              <a:srgbClr val="CFD8DC"/>
            </a:solidFill>
            <a:prstDash val="solid"/>
            <a:round/>
            <a:headEnd len="med" w="med" type="none"/>
            <a:tailEnd len="med" w="med" type="none"/>
          </a:ln>
        </p:spPr>
      </p:cxnSp>
      <p:cxnSp>
        <p:nvCxnSpPr>
          <p:cNvPr id="155" name="Google Shape;155;p18"/>
          <p:cNvCxnSpPr>
            <a:endCxn id="156" idx="6"/>
          </p:cNvCxnSpPr>
          <p:nvPr/>
        </p:nvCxnSpPr>
        <p:spPr>
          <a:xfrm rot="10800000">
            <a:off x="7601250" y="1836015"/>
            <a:ext cx="998100" cy="98100"/>
          </a:xfrm>
          <a:prstGeom prst="straightConnector1">
            <a:avLst/>
          </a:prstGeom>
          <a:noFill/>
          <a:ln cap="flat" cmpd="sng" w="9525">
            <a:solidFill>
              <a:srgbClr val="CFD8DC"/>
            </a:solidFill>
            <a:prstDash val="solid"/>
            <a:round/>
            <a:headEnd len="med" w="med" type="none"/>
            <a:tailEnd len="med" w="med" type="none"/>
          </a:ln>
        </p:spPr>
      </p:cxnSp>
      <p:sp>
        <p:nvSpPr>
          <p:cNvPr id="157" name="Google Shape;157;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18"/>
          <p:cNvPicPr preferRelativeResize="0"/>
          <p:nvPr/>
        </p:nvPicPr>
        <p:blipFill>
          <a:blip r:embed="rId3">
            <a:alphaModFix/>
          </a:blip>
          <a:stretch>
            <a:fillRect/>
          </a:stretch>
        </p:blipFill>
        <p:spPr>
          <a:xfrm>
            <a:off x="5531075" y="2107626"/>
            <a:ext cx="2578375" cy="237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Roadmap to achieve orthogonal layout</a:t>
            </a:r>
            <a:endParaRPr/>
          </a:p>
        </p:txBody>
      </p:sp>
      <p:sp>
        <p:nvSpPr>
          <p:cNvPr id="164" name="Google Shape;164;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19"/>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9"/>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7" name="Google Shape;167;p19"/>
          <p:cNvGrpSpPr/>
          <p:nvPr/>
        </p:nvGrpSpPr>
        <p:grpSpPr>
          <a:xfrm>
            <a:off x="3814414" y="1703401"/>
            <a:ext cx="473400" cy="473400"/>
            <a:chOff x="3814414" y="1703401"/>
            <a:chExt cx="473400" cy="473400"/>
          </a:xfrm>
        </p:grpSpPr>
        <p:sp>
          <p:nvSpPr>
            <p:cNvPr id="168" name="Google Shape;168;p19"/>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170" name="Google Shape;170;p19"/>
          <p:cNvGrpSpPr/>
          <p:nvPr/>
        </p:nvGrpSpPr>
        <p:grpSpPr>
          <a:xfrm>
            <a:off x="4852739" y="3576300"/>
            <a:ext cx="473400" cy="473400"/>
            <a:chOff x="6880814" y="3576300"/>
            <a:chExt cx="473400" cy="473400"/>
          </a:xfrm>
        </p:grpSpPr>
        <p:sp>
          <p:nvSpPr>
            <p:cNvPr id="171" name="Google Shape;171;p19"/>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173" name="Google Shape;173;p19"/>
          <p:cNvGrpSpPr/>
          <p:nvPr/>
        </p:nvGrpSpPr>
        <p:grpSpPr>
          <a:xfrm>
            <a:off x="2824664" y="3576300"/>
            <a:ext cx="473400" cy="473400"/>
            <a:chOff x="2824664" y="3576300"/>
            <a:chExt cx="473400" cy="473400"/>
          </a:xfrm>
        </p:grpSpPr>
        <p:sp>
          <p:nvSpPr>
            <p:cNvPr id="174" name="Google Shape;174;p19"/>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176" name="Google Shape;176;p19"/>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t/>
            </a:r>
            <a:endParaRPr sz="900">
              <a:solidFill>
                <a:schemeClr val="dk2"/>
              </a:solidFill>
              <a:latin typeface="Source Sans Pro"/>
              <a:ea typeface="Source Sans Pro"/>
              <a:cs typeface="Source Sans Pro"/>
              <a:sym typeface="Source Sans Pro"/>
            </a:endParaRPr>
          </a:p>
        </p:txBody>
      </p:sp>
      <p:sp>
        <p:nvSpPr>
          <p:cNvPr id="177" name="Google Shape;177;p19"/>
          <p:cNvSpPr txBox="1"/>
          <p:nvPr/>
        </p:nvSpPr>
        <p:spPr>
          <a:xfrm>
            <a:off x="2418180" y="3849875"/>
            <a:ext cx="1286400" cy="533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900">
                <a:solidFill>
                  <a:schemeClr val="dk2"/>
                </a:solidFill>
                <a:latin typeface="Source Sans Pro"/>
                <a:ea typeface="Source Sans Pro"/>
                <a:cs typeface="Source Sans Pro"/>
                <a:sym typeface="Source Sans Pro"/>
              </a:rPr>
              <a:t>Construct the ST Ordering List</a:t>
            </a:r>
            <a:endParaRPr sz="900">
              <a:solidFill>
                <a:schemeClr val="dk2"/>
              </a:solidFill>
              <a:latin typeface="Source Sans Pro"/>
              <a:ea typeface="Source Sans Pro"/>
              <a:cs typeface="Source Sans Pro"/>
              <a:sym typeface="Source Sans Pro"/>
            </a:endParaRPr>
          </a:p>
        </p:txBody>
      </p:sp>
      <p:sp>
        <p:nvSpPr>
          <p:cNvPr id="178" name="Google Shape;178;p19"/>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Add all edges with appropriate bends</a:t>
            </a:r>
            <a:endParaRPr sz="900">
              <a:solidFill>
                <a:schemeClr val="dk2"/>
              </a:solidFill>
              <a:latin typeface="Source Sans Pro"/>
              <a:ea typeface="Source Sans Pro"/>
              <a:cs typeface="Source Sans Pro"/>
              <a:sym typeface="Source Sans Pro"/>
            </a:endParaRPr>
          </a:p>
        </p:txBody>
      </p:sp>
      <p:sp>
        <p:nvSpPr>
          <p:cNvPr id="179" name="Google Shape;179;p19"/>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Orthogonal Layout - Embed all vertices </a:t>
            </a:r>
            <a:endParaRPr sz="900">
              <a:solidFill>
                <a:schemeClr val="dk2"/>
              </a:solidFill>
              <a:latin typeface="Source Sans Pro"/>
              <a:ea typeface="Source Sans Pro"/>
              <a:cs typeface="Source Sans Pro"/>
              <a:sym typeface="Source Sans Pro"/>
            </a:endParaRPr>
          </a:p>
        </p:txBody>
      </p:sp>
      <p:sp>
        <p:nvSpPr>
          <p:cNvPr id="180" name="Google Shape;180;p19"/>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t/>
            </a:r>
            <a:endParaRPr sz="900">
              <a:solidFill>
                <a:schemeClr val="dk2"/>
              </a:solidFill>
              <a:latin typeface="Source Sans Pro"/>
              <a:ea typeface="Source Sans Pro"/>
              <a:cs typeface="Source Sans Pro"/>
              <a:sym typeface="Source Sans Pro"/>
            </a:endParaRPr>
          </a:p>
        </p:txBody>
      </p:sp>
      <p:grpSp>
        <p:nvGrpSpPr>
          <p:cNvPr id="181" name="Google Shape;181;p19"/>
          <p:cNvGrpSpPr/>
          <p:nvPr/>
        </p:nvGrpSpPr>
        <p:grpSpPr>
          <a:xfrm>
            <a:off x="5842489" y="1703401"/>
            <a:ext cx="473400" cy="473400"/>
            <a:chOff x="1786339" y="1703401"/>
            <a:chExt cx="473400" cy="473400"/>
          </a:xfrm>
        </p:grpSpPr>
        <p:sp>
          <p:nvSpPr>
            <p:cNvPr id="182" name="Google Shape;182;p19"/>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184" name="Google Shape;184;p19"/>
          <p:cNvGrpSpPr/>
          <p:nvPr/>
        </p:nvGrpSpPr>
        <p:grpSpPr>
          <a:xfrm>
            <a:off x="1714889" y="1703401"/>
            <a:ext cx="473400" cy="473400"/>
            <a:chOff x="1786339" y="1703401"/>
            <a:chExt cx="473400" cy="473400"/>
          </a:xfrm>
        </p:grpSpPr>
        <p:sp>
          <p:nvSpPr>
            <p:cNvPr id="185" name="Google Shape;185;p19"/>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sp>
        <p:nvSpPr>
          <p:cNvPr id="187" name="Google Shape;187;p19"/>
          <p:cNvSpPr txBox="1"/>
          <p:nvPr/>
        </p:nvSpPr>
        <p:spPr>
          <a:xfrm>
            <a:off x="1318400" y="1424175"/>
            <a:ext cx="1286400" cy="533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00">
                <a:solidFill>
                  <a:schemeClr val="dk2"/>
                </a:solidFill>
                <a:latin typeface="Source Sans Pro"/>
                <a:ea typeface="Source Sans Pro"/>
                <a:cs typeface="Source Sans Pro"/>
                <a:sym typeface="Source Sans Pro"/>
              </a:rPr>
              <a:t>Compute vertex numbers, low values</a:t>
            </a:r>
            <a:endParaRPr sz="900">
              <a:solidFill>
                <a:schemeClr val="dk2"/>
              </a:solidFill>
              <a:latin typeface="Source Sans Pro"/>
              <a:ea typeface="Source Sans Pro"/>
              <a:cs typeface="Source Sans Pro"/>
              <a:sym typeface="Source Sans Pro"/>
            </a:endParaRPr>
          </a:p>
        </p:txBody>
      </p:sp>
      <p:sp>
        <p:nvSpPr>
          <p:cNvPr id="188" name="Google Shape;188;p19"/>
          <p:cNvSpPr txBox="1"/>
          <p:nvPr/>
        </p:nvSpPr>
        <p:spPr>
          <a:xfrm>
            <a:off x="3566360" y="1156100"/>
            <a:ext cx="1286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2"/>
                </a:solidFill>
                <a:latin typeface="Source Sans Pro"/>
                <a:ea typeface="Source Sans Pro"/>
                <a:cs typeface="Source Sans Pro"/>
                <a:sym typeface="Source Sans Pro"/>
              </a:rPr>
              <a:t>Get a list of left, right neighbours for all vertices</a:t>
            </a:r>
            <a:endParaRPr sz="900">
              <a:solidFill>
                <a:schemeClr val="dk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idx="4294967295" type="body"/>
          </p:nvPr>
        </p:nvSpPr>
        <p:spPr>
          <a:xfrm>
            <a:off x="253400" y="59225"/>
            <a:ext cx="8287200" cy="3939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800">
                <a:solidFill>
                  <a:schemeClr val="accent1"/>
                </a:solidFill>
                <a:highlight>
                  <a:schemeClr val="lt2"/>
                </a:highlight>
                <a:latin typeface="Roboto Slab"/>
                <a:ea typeface="Roboto Slab"/>
                <a:cs typeface="Roboto Slab"/>
                <a:sym typeface="Roboto Slab"/>
              </a:rPr>
              <a:t>Task 5</a:t>
            </a:r>
            <a:endParaRPr b="1" sz="2800">
              <a:solidFill>
                <a:schemeClr val="accent1"/>
              </a:solidFill>
              <a:highlight>
                <a:schemeClr val="lt2"/>
              </a:highlight>
              <a:latin typeface="Roboto Slab"/>
              <a:ea typeface="Roboto Slab"/>
              <a:cs typeface="Roboto Slab"/>
              <a:sym typeface="Roboto Slab"/>
            </a:endParaRPr>
          </a:p>
          <a:p>
            <a:pPr indent="-330200" lvl="0" marL="457200" rtl="0" algn="l">
              <a:spcBef>
                <a:spcPts val="600"/>
              </a:spcBef>
              <a:spcAft>
                <a:spcPts val="0"/>
              </a:spcAft>
              <a:buClr>
                <a:schemeClr val="dk1"/>
              </a:buClr>
              <a:buSzPts val="1600"/>
              <a:buChar char="◎"/>
            </a:pPr>
            <a:r>
              <a:rPr lang="en" sz="1600">
                <a:highlight>
                  <a:schemeClr val="lt2"/>
                </a:highlight>
              </a:rPr>
              <a:t>st-numbering is a numbering of the vertices of a biconnected graph by the integers 1 through n such that s is vertex 1, t is vertex n, and every other vertex is </a:t>
            </a:r>
            <a:r>
              <a:rPr b="1" lang="en" sz="1600">
                <a:highlight>
                  <a:schemeClr val="lt2"/>
                </a:highlight>
              </a:rPr>
              <a:t>adjacent both to a lower-numbered and to a higher-numbered vertex.</a:t>
            </a:r>
            <a:endParaRPr b="1" sz="1600">
              <a:highlight>
                <a:schemeClr val="lt2"/>
              </a:highlight>
            </a:endParaRPr>
          </a:p>
          <a:p>
            <a:pPr indent="0" lvl="0" marL="457200" rtl="0" algn="l">
              <a:spcBef>
                <a:spcPts val="600"/>
              </a:spcBef>
              <a:spcAft>
                <a:spcPts val="0"/>
              </a:spcAft>
              <a:buNone/>
            </a:pPr>
            <a:r>
              <a:t/>
            </a:r>
            <a:endParaRPr b="1" sz="1600">
              <a:highlight>
                <a:schemeClr val="lt2"/>
              </a:highlight>
            </a:endParaRPr>
          </a:p>
          <a:p>
            <a:pPr indent="-330200" lvl="0" marL="457200" rtl="0" algn="l">
              <a:spcBef>
                <a:spcPts val="600"/>
              </a:spcBef>
              <a:spcAft>
                <a:spcPts val="0"/>
              </a:spcAft>
              <a:buClr>
                <a:schemeClr val="dk1"/>
              </a:buClr>
              <a:buSzPts val="1600"/>
              <a:buChar char="◎"/>
            </a:pPr>
            <a:r>
              <a:rPr lang="en" sz="1600">
                <a:highlight>
                  <a:schemeClr val="lt2"/>
                </a:highlight>
              </a:rPr>
              <a:t>We number the vertices from 1 to n in the order they are first visited during the depth first search. This numbering is a preorder numbering.</a:t>
            </a:r>
            <a:endParaRPr sz="1600">
              <a:highlight>
                <a:schemeClr val="lt2"/>
              </a:highlight>
            </a:endParaRPr>
          </a:p>
          <a:p>
            <a:pPr indent="0" lvl="0" marL="457200" rtl="0" algn="l">
              <a:spcBef>
                <a:spcPts val="600"/>
              </a:spcBef>
              <a:spcAft>
                <a:spcPts val="0"/>
              </a:spcAft>
              <a:buNone/>
            </a:pPr>
            <a:r>
              <a:t/>
            </a:r>
            <a:endParaRPr sz="1600">
              <a:highlight>
                <a:schemeClr val="lt2"/>
              </a:highlight>
            </a:endParaRPr>
          </a:p>
          <a:p>
            <a:pPr indent="-330200" lvl="0" marL="457200" rtl="0" algn="l">
              <a:spcBef>
                <a:spcPts val="600"/>
              </a:spcBef>
              <a:spcAft>
                <a:spcPts val="0"/>
              </a:spcAft>
              <a:buClr>
                <a:schemeClr val="dk1"/>
              </a:buClr>
              <a:buSzPts val="1600"/>
              <a:buChar char="◎"/>
            </a:pPr>
            <a:r>
              <a:rPr lang="en" sz="1600">
                <a:highlight>
                  <a:schemeClr val="lt2"/>
                </a:highlight>
              </a:rPr>
              <a:t>Denote low(v) to be the vertex of smallest number reachable from v by a path consisting of zero or more tree edges followed by at most one back edge.</a:t>
            </a:r>
            <a:endParaRPr sz="1600">
              <a:highlight>
                <a:schemeClr val="lt2"/>
              </a:highlight>
            </a:endParaRPr>
          </a:p>
          <a:p>
            <a:pPr indent="0" lvl="0" marL="457200" rtl="0" algn="l">
              <a:spcBef>
                <a:spcPts val="600"/>
              </a:spcBef>
              <a:spcAft>
                <a:spcPts val="0"/>
              </a:spcAft>
              <a:buNone/>
            </a:pPr>
            <a:r>
              <a:t/>
            </a:r>
            <a:endParaRPr sz="1600">
              <a:highlight>
                <a:schemeClr val="lt2"/>
              </a:highlight>
            </a:endParaRPr>
          </a:p>
          <a:p>
            <a:pPr indent="-330200" lvl="0" marL="457200" rtl="0" algn="l">
              <a:spcBef>
                <a:spcPts val="600"/>
              </a:spcBef>
              <a:spcAft>
                <a:spcPts val="0"/>
              </a:spcAft>
              <a:buClr>
                <a:schemeClr val="dk1"/>
              </a:buClr>
              <a:buSzPts val="1600"/>
              <a:buChar char="◎"/>
            </a:pPr>
            <a:r>
              <a:rPr lang="en" sz="1600">
                <a:highlight>
                  <a:schemeClr val="lt2"/>
                </a:highlight>
              </a:rPr>
              <a:t>The vertex low(v) is guaranteed to be an ancestor of v in the spanning tree.</a:t>
            </a:r>
            <a:endParaRPr sz="1600">
              <a:highlight>
                <a:schemeClr val="lt2"/>
              </a:highlight>
            </a:endParaRPr>
          </a:p>
          <a:p>
            <a:pPr indent="0" lvl="0" marL="457200" rtl="0" algn="l">
              <a:spcBef>
                <a:spcPts val="600"/>
              </a:spcBef>
              <a:spcAft>
                <a:spcPts val="0"/>
              </a:spcAft>
              <a:buNone/>
            </a:pPr>
            <a:r>
              <a:t/>
            </a:r>
            <a:endParaRPr sz="1600">
              <a:highlight>
                <a:schemeClr val="lt2"/>
              </a:highlight>
            </a:endParaRPr>
          </a:p>
        </p:txBody>
      </p:sp>
      <p:sp>
        <p:nvSpPr>
          <p:cNvPr id="194" name="Google Shape;194;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0"/>
          <p:cNvPicPr preferRelativeResize="0"/>
          <p:nvPr/>
        </p:nvPicPr>
        <p:blipFill>
          <a:blip r:embed="rId3">
            <a:alphaModFix/>
          </a:blip>
          <a:stretch>
            <a:fillRect/>
          </a:stretch>
        </p:blipFill>
        <p:spPr>
          <a:xfrm>
            <a:off x="404638" y="4035775"/>
            <a:ext cx="8240877" cy="9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