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91"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1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3" autoAdjust="0"/>
    <p:restoredTop sz="94660"/>
  </p:normalViewPr>
  <p:slideViewPr>
    <p:cSldViewPr snapToGrid="0">
      <p:cViewPr varScale="1">
        <p:scale>
          <a:sx n="110" d="100"/>
          <a:sy n="110" d="100"/>
        </p:scale>
        <p:origin x="50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9/7/2017</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9/7/2017</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9/7/2017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9/7/2017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9/7/2017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9/7/2017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9/7/2017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9/7/2017</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www.imdb.com/title/tt0059742/"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www.imdb.com/title/tt0059742/"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ark.apache.org/docs/preview/mllib-collaborative-filtering.html#collaborative-filtering" TargetMode="External"/><Relationship Id="rId2" Type="http://schemas.openxmlformats.org/officeDocument/2006/relationships/hyperlink" Target="https://github.com/apache/spark/blob/master/examples/src/main/python/ml/als_example.py"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6578" y="610567"/>
            <a:ext cx="9591422" cy="1610119"/>
          </a:xfrm>
        </p:spPr>
        <p:txBody>
          <a:bodyPr/>
          <a:lstStyle/>
          <a:p>
            <a:pPr algn="ctr"/>
            <a:r>
              <a:rPr lang="en-US" sz="4400" b="1" dirty="0" smtClean="0">
                <a:latin typeface="Arial" panose="020B0604020202020204" pitchFamily="34" charset="0"/>
                <a:cs typeface="Arial" panose="020B0604020202020204" pitchFamily="34" charset="0"/>
              </a:rPr>
              <a:t>Big data with Hadoop and Spark</a:t>
            </a:r>
            <a:endParaRPr lang="en-US" sz="44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215914" y="2382523"/>
            <a:ext cx="9312748" cy="1771466"/>
          </a:xfrm>
        </p:spPr>
        <p:txBody>
          <a:bodyPr>
            <a:normAutofit/>
          </a:bodyPr>
          <a:lstStyle/>
          <a:p>
            <a:pPr algn="ctr"/>
            <a:r>
              <a:rPr lang="en-US" b="1" u="sng" dirty="0" smtClean="0">
                <a:solidFill>
                  <a:schemeClr val="bg1"/>
                </a:solidFill>
                <a:latin typeface="Arial" panose="020B0604020202020204" pitchFamily="34" charset="0"/>
                <a:cs typeface="Arial" panose="020B0604020202020204" pitchFamily="34" charset="0"/>
              </a:rPr>
              <a:t>PROJECT</a:t>
            </a:r>
          </a:p>
          <a:p>
            <a:pPr algn="ctr"/>
            <a:endParaRPr lang="en-US" b="1" dirty="0">
              <a:solidFill>
                <a:srgbClr val="FFFF00"/>
              </a:solidFill>
              <a:latin typeface="Arial" panose="020B0604020202020204" pitchFamily="34" charset="0"/>
              <a:cs typeface="Arial" panose="020B0604020202020204" pitchFamily="34" charset="0"/>
            </a:endParaRPr>
          </a:p>
          <a:p>
            <a:pPr algn="ctr"/>
            <a:r>
              <a:rPr lang="en-US" b="1" dirty="0" smtClean="0">
                <a:solidFill>
                  <a:srgbClr val="FFFF00"/>
                </a:solidFill>
                <a:latin typeface="Arial" panose="020B0604020202020204" pitchFamily="34" charset="0"/>
                <a:cs typeface="Arial" panose="020B0604020202020204" pitchFamily="34" charset="0"/>
              </a:rPr>
              <a:t>Building a movies recommendation system using collaborative filtering and Alternate least square(ALS) </a:t>
            </a:r>
            <a:endParaRPr lang="en-US" b="1" dirty="0">
              <a:solidFill>
                <a:srgbClr val="FFFF00"/>
              </a:solidFill>
              <a:latin typeface="Arial" panose="020B0604020202020204" pitchFamily="34" charset="0"/>
              <a:cs typeface="Arial" panose="020B0604020202020204" pitchFamily="34" charset="0"/>
            </a:endParaRPr>
          </a:p>
        </p:txBody>
      </p:sp>
      <p:sp>
        <p:nvSpPr>
          <p:cNvPr id="4" name="TextBox 3"/>
          <p:cNvSpPr txBox="1"/>
          <p:nvPr/>
        </p:nvSpPr>
        <p:spPr>
          <a:xfrm>
            <a:off x="4491980" y="4302034"/>
            <a:ext cx="2760617" cy="923330"/>
          </a:xfrm>
          <a:prstGeom prst="rect">
            <a:avLst/>
          </a:prstGeom>
          <a:noFill/>
        </p:spPr>
        <p:txBody>
          <a:bodyPr wrap="square" rtlCol="0">
            <a:spAutoFit/>
          </a:bodyPr>
          <a:lstStyle/>
          <a:p>
            <a:pPr algn="ctr"/>
            <a:r>
              <a:rPr lang="en-US" b="1" dirty="0" smtClean="0"/>
              <a:t>By</a:t>
            </a:r>
          </a:p>
          <a:p>
            <a:pPr algn="ctr"/>
            <a:r>
              <a:rPr lang="en-US" b="1" dirty="0" smtClean="0"/>
              <a:t>Meghana Vasavada</a:t>
            </a:r>
          </a:p>
          <a:p>
            <a:pPr algn="ctr"/>
            <a:r>
              <a:rPr lang="en-US" b="1" dirty="0" smtClean="0"/>
              <a:t>Date: </a:t>
            </a:r>
            <a:r>
              <a:rPr lang="en-US" b="1" dirty="0" smtClean="0"/>
              <a:t>09-07-2017</a:t>
            </a:r>
            <a:endParaRPr lang="en-US" b="1" dirty="0"/>
          </a:p>
        </p:txBody>
      </p:sp>
    </p:spTree>
    <p:extLst>
      <p:ext uri="{BB962C8B-B14F-4D97-AF65-F5344CB8AC3E}">
        <p14:creationId xmlns:p14="http://schemas.microsoft.com/office/powerpoint/2010/main" val="17888616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65000"/>
                  </a:schemeClr>
                </a:solidFill>
              </a:rPr>
              <a:t>Alternating Least </a:t>
            </a:r>
            <a:r>
              <a:rPr lang="en-US" b="1" dirty="0" smtClean="0">
                <a:solidFill>
                  <a:schemeClr val="bg1">
                    <a:lumMod val="65000"/>
                  </a:schemeClr>
                </a:solidFill>
              </a:rPr>
              <a:t>Squares(ALS)</a:t>
            </a:r>
            <a:endParaRPr lang="en-US" dirty="0">
              <a:solidFill>
                <a:schemeClr val="bg1">
                  <a:lumMod val="65000"/>
                </a:schemeClr>
              </a:solidFill>
            </a:endParaRPr>
          </a:p>
        </p:txBody>
      </p:sp>
      <p:sp>
        <p:nvSpPr>
          <p:cNvPr id="3" name="Content Placeholder 2"/>
          <p:cNvSpPr>
            <a:spLocks noGrp="1"/>
          </p:cNvSpPr>
          <p:nvPr>
            <p:ph idx="1"/>
          </p:nvPr>
        </p:nvSpPr>
        <p:spPr>
          <a:xfrm>
            <a:off x="2072641" y="9227959"/>
            <a:ext cx="7627066" cy="869629"/>
          </a:xfrm>
        </p:spPr>
        <p:txBody>
          <a:bodyPr>
            <a:normAutofit/>
          </a:bodyPr>
          <a:lstStyle/>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1026" name="Picture 2" descr="matrix_factoriz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924" y="2433772"/>
            <a:ext cx="7238002" cy="414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297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solidFill>
                  <a:schemeClr val="bg1">
                    <a:lumMod val="65000"/>
                  </a:schemeClr>
                </a:solidFill>
              </a:rPr>
              <a:t>MovieLens</a:t>
            </a:r>
            <a:r>
              <a:rPr lang="en-US" b="1" dirty="0" smtClean="0">
                <a:solidFill>
                  <a:schemeClr val="bg1">
                    <a:lumMod val="65000"/>
                  </a:schemeClr>
                </a:solidFill>
              </a:rPr>
              <a:t> Dataset</a:t>
            </a:r>
            <a:endParaRPr lang="en-US" dirty="0">
              <a:solidFill>
                <a:schemeClr val="bg1">
                  <a:lumMod val="65000"/>
                </a:schemeClr>
              </a:solidFill>
            </a:endParaRPr>
          </a:p>
        </p:txBody>
      </p:sp>
      <p:sp>
        <p:nvSpPr>
          <p:cNvPr id="3" name="Content Placeholder 2"/>
          <p:cNvSpPr>
            <a:spLocks noGrp="1"/>
          </p:cNvSpPr>
          <p:nvPr>
            <p:ph idx="1"/>
          </p:nvPr>
        </p:nvSpPr>
        <p:spPr>
          <a:xfrm>
            <a:off x="191589" y="2603499"/>
            <a:ext cx="11843657" cy="4254501"/>
          </a:xfrm>
        </p:spPr>
        <p:txBody>
          <a:bodyPr>
            <a:normAutofit/>
          </a:bodyPr>
          <a:lstStyle/>
          <a:p>
            <a:r>
              <a:rPr lang="en-US" sz="2000" dirty="0" err="1" smtClean="0">
                <a:latin typeface="Arial" panose="020B0604020202020204" pitchFamily="34" charset="0"/>
                <a:cs typeface="Arial" panose="020B0604020202020204" pitchFamily="34" charset="0"/>
              </a:rPr>
              <a:t>UserId</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MovieLens</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users were selected at random for inclusion. Their ids have been anonymized. User ids are </a:t>
            </a:r>
            <a:r>
              <a:rPr lang="en-US" sz="2000" dirty="0" smtClean="0">
                <a:latin typeface="Arial" panose="020B0604020202020204" pitchFamily="34" charset="0"/>
                <a:cs typeface="Arial" panose="020B0604020202020204" pitchFamily="34" charset="0"/>
              </a:rPr>
              <a:t>consistent between </a:t>
            </a:r>
            <a:r>
              <a:rPr lang="en-US" sz="2000" dirty="0">
                <a:latin typeface="Arial" panose="020B0604020202020204" pitchFamily="34" charset="0"/>
                <a:cs typeface="Arial" panose="020B0604020202020204" pitchFamily="34" charset="0"/>
              </a:rPr>
              <a:t>ratings.csv and tags.csv (i.e., the same id refers to the same user across the two files</a:t>
            </a:r>
            <a:r>
              <a:rPr lang="en-US" sz="2000" dirty="0" smtClean="0">
                <a:latin typeface="Arial" panose="020B0604020202020204" pitchFamily="34" charset="0"/>
                <a:cs typeface="Arial" panose="020B0604020202020204" pitchFamily="34" charset="0"/>
              </a:rPr>
              <a:t>)</a:t>
            </a:r>
          </a:p>
          <a:p>
            <a:r>
              <a:rPr lang="en-US" sz="2000" dirty="0" err="1" smtClean="0">
                <a:latin typeface="Arial" panose="020B0604020202020204" pitchFamily="34" charset="0"/>
                <a:cs typeface="Arial" panose="020B0604020202020204" pitchFamily="34" charset="0"/>
              </a:rPr>
              <a:t>MovieId</a:t>
            </a:r>
            <a:r>
              <a:rPr lang="en-US" sz="2000" dirty="0" smtClean="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Only movies with at least one rating or tag are included in the </a:t>
            </a:r>
            <a:r>
              <a:rPr lang="en-US" sz="2000" dirty="0" smtClean="0">
                <a:latin typeface="Arial" panose="020B0604020202020204" pitchFamily="34" charset="0"/>
                <a:cs typeface="Arial" panose="020B0604020202020204" pitchFamily="34" charset="0"/>
              </a:rPr>
              <a:t>dataset. Movie ids are </a:t>
            </a:r>
            <a:r>
              <a:rPr lang="en-US" sz="2000" dirty="0">
                <a:latin typeface="Arial" panose="020B0604020202020204" pitchFamily="34" charset="0"/>
                <a:cs typeface="Arial" panose="020B0604020202020204" pitchFamily="34" charset="0"/>
              </a:rPr>
              <a:t>consistent between ratings.csv, tags.csv, movies.csv, and </a:t>
            </a:r>
            <a:r>
              <a:rPr lang="en-US" sz="2000" dirty="0" smtClean="0">
                <a:latin typeface="Arial" panose="020B0604020202020204" pitchFamily="34" charset="0"/>
                <a:cs typeface="Arial" panose="020B0604020202020204" pitchFamily="34" charset="0"/>
              </a:rPr>
              <a:t>links.csv</a:t>
            </a:r>
          </a:p>
          <a:p>
            <a:r>
              <a:rPr lang="en-US" sz="2000" dirty="0" smtClean="0">
                <a:latin typeface="Arial" panose="020B0604020202020204" pitchFamily="34" charset="0"/>
                <a:cs typeface="Arial" panose="020B0604020202020204" pitchFamily="34" charset="0"/>
              </a:rPr>
              <a:t>Ratings: </a:t>
            </a:r>
            <a:r>
              <a:rPr lang="en-US" sz="2000" dirty="0">
                <a:latin typeface="Arial" panose="020B0604020202020204" pitchFamily="34" charset="0"/>
                <a:cs typeface="Arial" panose="020B0604020202020204" pitchFamily="34" charset="0"/>
              </a:rPr>
              <a:t>All ratings are contained in the file ratings.csv</a:t>
            </a:r>
            <a:r>
              <a:rPr lang="en-US" sz="2000" dirty="0" smtClean="0">
                <a:latin typeface="Arial" panose="020B0604020202020204" pitchFamily="34" charset="0"/>
                <a:cs typeface="Arial" panose="020B0604020202020204" pitchFamily="34" charset="0"/>
              </a:rPr>
              <a:t>. Ratings are made on a 5-star scale</a:t>
            </a:r>
          </a:p>
          <a:p>
            <a:r>
              <a:rPr lang="en-US" sz="2000" dirty="0" smtClean="0">
                <a:latin typeface="Arial" panose="020B0604020202020204" pitchFamily="34" charset="0"/>
                <a:cs typeface="Arial" panose="020B0604020202020204" pitchFamily="34" charset="0"/>
              </a:rPr>
              <a:t>Tags: All </a:t>
            </a:r>
            <a:r>
              <a:rPr lang="en-US" sz="2000" dirty="0">
                <a:latin typeface="Arial" panose="020B0604020202020204" pitchFamily="34" charset="0"/>
                <a:cs typeface="Arial" panose="020B0604020202020204" pitchFamily="34" charset="0"/>
              </a:rPr>
              <a:t>tags are contained in the file tags.csv. Each line of this file after the header row represents one tag </a:t>
            </a:r>
            <a:r>
              <a:rPr lang="en-US" sz="2000" dirty="0" smtClean="0">
                <a:latin typeface="Arial" panose="020B0604020202020204" pitchFamily="34" charset="0"/>
                <a:cs typeface="Arial" panose="020B0604020202020204" pitchFamily="34" charset="0"/>
              </a:rPr>
              <a:t>applied to </a:t>
            </a:r>
            <a:r>
              <a:rPr lang="en-US" sz="2000" dirty="0">
                <a:latin typeface="Arial" panose="020B0604020202020204" pitchFamily="34" charset="0"/>
                <a:cs typeface="Arial" panose="020B0604020202020204" pitchFamily="34" charset="0"/>
              </a:rPr>
              <a:t>one movie by one </a:t>
            </a:r>
            <a:r>
              <a:rPr lang="en-US" sz="2000" dirty="0" smtClean="0">
                <a:latin typeface="Arial" panose="020B0604020202020204" pitchFamily="34" charset="0"/>
                <a:cs typeface="Arial" panose="020B0604020202020204" pitchFamily="34" charset="0"/>
              </a:rPr>
              <a:t>user</a:t>
            </a:r>
          </a:p>
          <a:p>
            <a:r>
              <a:rPr lang="en-US" sz="2000" dirty="0" smtClean="0">
                <a:latin typeface="Arial" panose="020B0604020202020204" pitchFamily="34" charset="0"/>
                <a:cs typeface="Arial" panose="020B0604020202020204" pitchFamily="34" charset="0"/>
              </a:rPr>
              <a:t>Title: Title of the movies from movies.csv</a:t>
            </a:r>
          </a:p>
          <a:p>
            <a:r>
              <a:rPr lang="en-US" sz="2000" dirty="0" smtClean="0">
                <a:latin typeface="Arial" panose="020B0604020202020204" pitchFamily="34" charset="0"/>
                <a:cs typeface="Arial" panose="020B0604020202020204" pitchFamily="34" charset="0"/>
              </a:rPr>
              <a:t>Genres: </a:t>
            </a:r>
            <a:r>
              <a:rPr lang="en-US" sz="2000" dirty="0">
                <a:latin typeface="Arial" panose="020B0604020202020204" pitchFamily="34" charset="0"/>
                <a:cs typeface="Arial" panose="020B0604020202020204" pitchFamily="34" charset="0"/>
              </a:rPr>
              <a:t>Genres are a </a:t>
            </a:r>
            <a:r>
              <a:rPr lang="en-US" sz="2000" dirty="0" smtClean="0">
                <a:latin typeface="Arial" panose="020B0604020202020204" pitchFamily="34" charset="0"/>
                <a:cs typeface="Arial" panose="020B0604020202020204" pitchFamily="34" charset="0"/>
              </a:rPr>
              <a:t>pipe-separated list, </a:t>
            </a:r>
            <a:r>
              <a:rPr lang="en-US" sz="2000" dirty="0" err="1" smtClean="0">
                <a:latin typeface="Arial" panose="020B0604020202020204" pitchFamily="34" charset="0"/>
                <a:cs typeface="Arial" panose="020B0604020202020204" pitchFamily="34" charset="0"/>
              </a:rPr>
              <a:t>e.g</a:t>
            </a:r>
            <a:r>
              <a:rPr lang="en-US" sz="2000" dirty="0" smtClean="0">
                <a:latin typeface="Arial" panose="020B0604020202020204" pitchFamily="34" charset="0"/>
                <a:cs typeface="Arial" panose="020B0604020202020204" pitchFamily="34" charset="0"/>
              </a:rPr>
              <a:t> Action, Animation</a:t>
            </a:r>
          </a:p>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2248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9881"/>
            <a:ext cx="8761413" cy="708025"/>
          </a:xfrm>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Movies Recommendation-Pipeline</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4" name="Rounded Rectangle 3"/>
          <p:cNvSpPr/>
          <p:nvPr/>
        </p:nvSpPr>
        <p:spPr>
          <a:xfrm>
            <a:off x="2931250" y="767977"/>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 </a:t>
            </a:r>
            <a:r>
              <a:rPr lang="en-US" dirty="0" err="1" smtClean="0"/>
              <a:t>Dataframe</a:t>
            </a:r>
            <a:r>
              <a:rPr lang="en-US" dirty="0" smtClean="0"/>
              <a:t> from Movies.csv and Ratings.csv</a:t>
            </a:r>
            <a:endParaRPr lang="en-US" dirty="0"/>
          </a:p>
        </p:txBody>
      </p:sp>
      <p:sp>
        <p:nvSpPr>
          <p:cNvPr id="5" name="Rounded Rectangle 4"/>
          <p:cNvSpPr/>
          <p:nvPr/>
        </p:nvSpPr>
        <p:spPr>
          <a:xfrm>
            <a:off x="2892864" y="1561343"/>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a Training and Test Dataset (80:20)</a:t>
            </a:r>
            <a:endParaRPr lang="en-US" dirty="0"/>
          </a:p>
        </p:txBody>
      </p:sp>
      <p:sp>
        <p:nvSpPr>
          <p:cNvPr id="6" name="Down Arrow 5"/>
          <p:cNvSpPr/>
          <p:nvPr/>
        </p:nvSpPr>
        <p:spPr>
          <a:xfrm>
            <a:off x="5826846" y="1347785"/>
            <a:ext cx="249962" cy="189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864146" y="2389728"/>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Training model with ALS training parameters</a:t>
            </a:r>
            <a:endParaRPr lang="en-US" dirty="0"/>
          </a:p>
        </p:txBody>
      </p:sp>
      <p:sp>
        <p:nvSpPr>
          <p:cNvPr id="8" name="Down Arrow 7"/>
          <p:cNvSpPr/>
          <p:nvPr/>
        </p:nvSpPr>
        <p:spPr>
          <a:xfrm>
            <a:off x="5809962" y="2113070"/>
            <a:ext cx="266845" cy="26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826846" y="2941311"/>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864146" y="3245730"/>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 the model to predict the test dataset and compute the </a:t>
            </a:r>
            <a:r>
              <a:rPr lang="en-US" dirty="0" smtClean="0"/>
              <a:t>Root Mean Square Error (RMSE)</a:t>
            </a:r>
            <a:endParaRPr lang="en-US" dirty="0"/>
          </a:p>
        </p:txBody>
      </p:sp>
      <p:sp>
        <p:nvSpPr>
          <p:cNvPr id="11" name="Rounded Rectangle 10"/>
          <p:cNvSpPr/>
          <p:nvPr/>
        </p:nvSpPr>
        <p:spPr>
          <a:xfrm>
            <a:off x="2931250" y="4881973"/>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Evaluate the model by Cross Validation approach by fine tuning the parameters- New model</a:t>
            </a:r>
            <a:endParaRPr lang="en-US" dirty="0"/>
          </a:p>
        </p:txBody>
      </p:sp>
      <p:sp>
        <p:nvSpPr>
          <p:cNvPr id="12" name="Rounded Rectangle 11"/>
          <p:cNvSpPr/>
          <p:nvPr/>
        </p:nvSpPr>
        <p:spPr>
          <a:xfrm>
            <a:off x="2892862" y="4101732"/>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 the model to predict the test dataset</a:t>
            </a:r>
            <a:endParaRPr lang="en-US" dirty="0"/>
          </a:p>
        </p:txBody>
      </p:sp>
      <p:sp>
        <p:nvSpPr>
          <p:cNvPr id="13" name="Down Arrow 12"/>
          <p:cNvSpPr/>
          <p:nvPr/>
        </p:nvSpPr>
        <p:spPr>
          <a:xfrm>
            <a:off x="5826846" y="3797892"/>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813569" y="4596234"/>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864146" y="5660405"/>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Transform the </a:t>
            </a:r>
            <a:r>
              <a:rPr lang="en-US" dirty="0" smtClean="0"/>
              <a:t>validated model </a:t>
            </a:r>
            <a:r>
              <a:rPr lang="en-US" dirty="0"/>
              <a:t>to predict the test dataset</a:t>
            </a:r>
          </a:p>
        </p:txBody>
      </p:sp>
      <p:sp>
        <p:nvSpPr>
          <p:cNvPr id="16" name="Down Arrow 15"/>
          <p:cNvSpPr/>
          <p:nvPr/>
        </p:nvSpPr>
        <p:spPr>
          <a:xfrm>
            <a:off x="5826846" y="5406228"/>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17"/>
          <p:cNvSpPr/>
          <p:nvPr/>
        </p:nvSpPr>
        <p:spPr>
          <a:xfrm>
            <a:off x="5784851" y="6211987"/>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7758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9881"/>
            <a:ext cx="8761413" cy="708025"/>
          </a:xfrm>
        </p:spPr>
        <p:txBody>
          <a:bodyPr/>
          <a:lstStyle/>
          <a:p>
            <a:r>
              <a:rPr lang="en-US" b="1" dirty="0">
                <a:solidFill>
                  <a:schemeClr val="bg1">
                    <a:lumMod val="65000"/>
                  </a:schemeClr>
                </a:solidFill>
                <a:latin typeface="Arial" panose="020B0604020202020204" pitchFamily="34" charset="0"/>
                <a:cs typeface="Arial" panose="020B0604020202020204" pitchFamily="34" charset="0"/>
              </a:rPr>
              <a:t>Movies Recommendation-Pipeline</a:t>
            </a:r>
            <a:endParaRPr lang="en-US" dirty="0">
              <a:solidFill>
                <a:schemeClr val="bg1">
                  <a:lumMod val="65000"/>
                </a:schemeClr>
              </a:solidFill>
            </a:endParaRPr>
          </a:p>
        </p:txBody>
      </p:sp>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4" name="Rounded Rectangle 3"/>
          <p:cNvSpPr/>
          <p:nvPr/>
        </p:nvSpPr>
        <p:spPr>
          <a:xfrm>
            <a:off x="2906138" y="1555369"/>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the new dataset to the training dataset</a:t>
            </a:r>
            <a:endParaRPr lang="en-US" dirty="0"/>
          </a:p>
        </p:txBody>
      </p:sp>
      <p:sp>
        <p:nvSpPr>
          <p:cNvPr id="5" name="Rounded Rectangle 4"/>
          <p:cNvSpPr/>
          <p:nvPr/>
        </p:nvSpPr>
        <p:spPr>
          <a:xfrm>
            <a:off x="2864143" y="2401380"/>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 the new training dataset with ALS training parameters from best model</a:t>
            </a:r>
            <a:endParaRPr lang="en-US" dirty="0"/>
          </a:p>
        </p:txBody>
      </p:sp>
      <p:sp>
        <p:nvSpPr>
          <p:cNvPr id="6" name="Down Arrow 5"/>
          <p:cNvSpPr/>
          <p:nvPr/>
        </p:nvSpPr>
        <p:spPr>
          <a:xfrm>
            <a:off x="5826846" y="1347785"/>
            <a:ext cx="249962" cy="1898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a:off x="5809962" y="2113070"/>
            <a:ext cx="266845" cy="26500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Down Arrow 8"/>
          <p:cNvSpPr/>
          <p:nvPr/>
        </p:nvSpPr>
        <p:spPr>
          <a:xfrm>
            <a:off x="5826846" y="2941311"/>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5826846" y="3797892"/>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5813569" y="4596234"/>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2864144" y="782105"/>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Create the new dataset of 10 new User ratings with </a:t>
            </a:r>
            <a:r>
              <a:rPr lang="en-US" dirty="0" err="1" smtClean="0"/>
              <a:t>UserId</a:t>
            </a:r>
            <a:r>
              <a:rPr lang="en-US" dirty="0" smtClean="0"/>
              <a:t> as 0</a:t>
            </a:r>
            <a:endParaRPr lang="en-US" dirty="0"/>
          </a:p>
        </p:txBody>
      </p:sp>
      <p:sp>
        <p:nvSpPr>
          <p:cNvPr id="16" name="Down Arrow 15"/>
          <p:cNvSpPr/>
          <p:nvPr/>
        </p:nvSpPr>
        <p:spPr>
          <a:xfrm>
            <a:off x="5826846" y="5406228"/>
            <a:ext cx="249961" cy="2651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2906138" y="3203092"/>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Repeat the steps for testing the prediction and RMSE</a:t>
            </a:r>
            <a:endParaRPr lang="en-US" dirty="0"/>
          </a:p>
        </p:txBody>
      </p:sp>
      <p:sp>
        <p:nvSpPr>
          <p:cNvPr id="20" name="Rounded Rectangle 19"/>
          <p:cNvSpPr/>
          <p:nvPr/>
        </p:nvSpPr>
        <p:spPr>
          <a:xfrm>
            <a:off x="2906138" y="4089760"/>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 against the unrated movies</a:t>
            </a:r>
            <a:endParaRPr lang="en-US" dirty="0"/>
          </a:p>
        </p:txBody>
      </p:sp>
      <p:sp>
        <p:nvSpPr>
          <p:cNvPr id="21" name="Rounded Rectangle 20"/>
          <p:cNvSpPr/>
          <p:nvPr/>
        </p:nvSpPr>
        <p:spPr>
          <a:xfrm>
            <a:off x="2906138" y="4880908"/>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Get the top 20 recommended movies having </a:t>
            </a:r>
            <a:r>
              <a:rPr lang="en-US" dirty="0" err="1" smtClean="0"/>
              <a:t>atleast</a:t>
            </a:r>
            <a:r>
              <a:rPr lang="en-US" dirty="0" smtClean="0"/>
              <a:t> &gt; 500 reviews</a:t>
            </a:r>
            <a:endParaRPr lang="en-US" dirty="0"/>
          </a:p>
        </p:txBody>
      </p:sp>
      <p:sp>
        <p:nvSpPr>
          <p:cNvPr id="22" name="Rounded Rectangle 21"/>
          <p:cNvSpPr/>
          <p:nvPr/>
        </p:nvSpPr>
        <p:spPr>
          <a:xfrm>
            <a:off x="2906138" y="5684189"/>
            <a:ext cx="6091373" cy="539930"/>
          </a:xfrm>
          <a:prstGeom prst="roundRect">
            <a:avLst/>
          </a:prstGeom>
          <a:solidFill>
            <a:srgbClr val="03A1C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 the model and export the csv file</a:t>
            </a:r>
            <a:endParaRPr lang="en-US" dirty="0"/>
          </a:p>
        </p:txBody>
      </p:sp>
    </p:spTree>
    <p:extLst>
      <p:ext uri="{BB962C8B-B14F-4D97-AF65-F5344CB8AC3E}">
        <p14:creationId xmlns:p14="http://schemas.microsoft.com/office/powerpoint/2010/main" val="4983097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 y="89881"/>
            <a:ext cx="10415452" cy="807102"/>
          </a:xfrm>
        </p:spPr>
        <p:txBody>
          <a:bodyPr/>
          <a:lstStyle/>
          <a:p>
            <a:r>
              <a:rPr lang="en-US" sz="2800" b="1" dirty="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8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800" b="1" dirty="0">
              <a:solidFill>
                <a:schemeClr val="bg1">
                  <a:lumMod val="65000"/>
                </a:schemeClr>
              </a:solidFill>
            </a:endParaRPr>
          </a:p>
        </p:txBody>
      </p:sp>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349250" y="1031166"/>
            <a:ext cx="6096000" cy="923330"/>
          </a:xfrm>
          <a:prstGeom prst="rect">
            <a:avLst/>
          </a:prstGeom>
        </p:spPr>
        <p:txBody>
          <a:bodyPr>
            <a:spAutoFit/>
          </a:bodyPr>
          <a:lstStyle/>
          <a:p>
            <a:r>
              <a:rPr lang="en-US" b="1" dirty="0" smtClean="0">
                <a:latin typeface="Arial" panose="020B0604020202020204" pitchFamily="34" charset="0"/>
                <a:cs typeface="Arial" panose="020B0604020202020204" pitchFamily="34" charset="0"/>
              </a:rPr>
              <a:t>Creating a </a:t>
            </a:r>
            <a:r>
              <a:rPr lang="en-US" b="1" dirty="0" err="1" smtClean="0">
                <a:latin typeface="Arial" panose="020B0604020202020204" pitchFamily="34" charset="0"/>
                <a:cs typeface="Arial" panose="020B0604020202020204" pitchFamily="34" charset="0"/>
              </a:rPr>
              <a:t>Dataframe</a:t>
            </a:r>
            <a:r>
              <a:rPr lang="en-US" b="1" dirty="0" smtClean="0">
                <a:latin typeface="Arial" panose="020B0604020202020204" pitchFamily="34" charset="0"/>
                <a:cs typeface="Arial" panose="020B0604020202020204" pitchFamily="34" charset="0"/>
              </a:rPr>
              <a:t> from movies.csv</a:t>
            </a:r>
          </a:p>
          <a:p>
            <a:r>
              <a:rPr lang="en-US" dirty="0" err="1" smtClean="0">
                <a:latin typeface="Arial" panose="020B0604020202020204" pitchFamily="34" charset="0"/>
                <a:cs typeface="Arial" panose="020B0604020202020204" pitchFamily="34" charset="0"/>
              </a:rPr>
              <a:t>moviesDF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spark.sql</a:t>
            </a:r>
            <a:r>
              <a:rPr lang="en-US" dirty="0">
                <a:latin typeface="Arial" panose="020B0604020202020204" pitchFamily="34" charset="0"/>
                <a:cs typeface="Arial" panose="020B0604020202020204" pitchFamily="34" charset="0"/>
              </a:rPr>
              <a:t>("select * from movies")</a:t>
            </a:r>
          </a:p>
          <a:p>
            <a:r>
              <a:rPr lang="en-US" dirty="0" err="1">
                <a:latin typeface="Arial" panose="020B0604020202020204" pitchFamily="34" charset="0"/>
                <a:cs typeface="Arial" panose="020B0604020202020204" pitchFamily="34" charset="0"/>
              </a:rPr>
              <a:t>moviesDF.show</a:t>
            </a:r>
            <a:r>
              <a:rPr lang="en-US" dirty="0">
                <a:latin typeface="Arial" panose="020B0604020202020204" pitchFamily="34" charset="0"/>
                <a:cs typeface="Arial" panose="020B0604020202020204" pitchFamily="34" charset="0"/>
              </a:rPr>
              <a:t>(truncate = False)</a:t>
            </a:r>
          </a:p>
        </p:txBody>
      </p:sp>
      <p:pic>
        <p:nvPicPr>
          <p:cNvPr id="10" name="Picture 9"/>
          <p:cNvPicPr>
            <a:picLocks noChangeAspect="1"/>
          </p:cNvPicPr>
          <p:nvPr/>
        </p:nvPicPr>
        <p:blipFill>
          <a:blip r:embed="rId2"/>
          <a:stretch>
            <a:fillRect/>
          </a:stretch>
        </p:blipFill>
        <p:spPr>
          <a:xfrm>
            <a:off x="2143670" y="2167057"/>
            <a:ext cx="6858000" cy="4467225"/>
          </a:xfrm>
          <a:prstGeom prst="rect">
            <a:avLst/>
          </a:prstGeom>
        </p:spPr>
      </p:pic>
    </p:spTree>
    <p:extLst>
      <p:ext uri="{BB962C8B-B14F-4D97-AF65-F5344CB8AC3E}">
        <p14:creationId xmlns:p14="http://schemas.microsoft.com/office/powerpoint/2010/main" val="31708873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67418" y="1295672"/>
            <a:ext cx="6096000" cy="923330"/>
          </a:xfrm>
          <a:prstGeom prst="rect">
            <a:avLst/>
          </a:prstGeom>
        </p:spPr>
        <p:txBody>
          <a:bodyPr>
            <a:spAutoFit/>
          </a:bodyPr>
          <a:lstStyle/>
          <a:p>
            <a:r>
              <a:rPr lang="en-US" b="1" dirty="0" smtClean="0">
                <a:latin typeface="Arial" panose="020B0604020202020204" pitchFamily="34" charset="0"/>
                <a:cs typeface="Arial" panose="020B0604020202020204" pitchFamily="34" charset="0"/>
              </a:rPr>
              <a:t>Creating a </a:t>
            </a:r>
            <a:r>
              <a:rPr lang="en-US" b="1" dirty="0" err="1" smtClean="0">
                <a:latin typeface="Arial" panose="020B0604020202020204" pitchFamily="34" charset="0"/>
                <a:cs typeface="Arial" panose="020B0604020202020204" pitchFamily="34" charset="0"/>
              </a:rPr>
              <a:t>Dataframe</a:t>
            </a:r>
            <a:r>
              <a:rPr lang="en-US" b="1" dirty="0" smtClean="0">
                <a:latin typeface="Arial" panose="020B0604020202020204" pitchFamily="34" charset="0"/>
                <a:cs typeface="Arial" panose="020B0604020202020204" pitchFamily="34" charset="0"/>
              </a:rPr>
              <a:t> from ratings.csv</a:t>
            </a:r>
          </a:p>
          <a:p>
            <a:r>
              <a:rPr lang="en-US" dirty="0" err="1" smtClean="0">
                <a:latin typeface="Arial" panose="020B0604020202020204" pitchFamily="34" charset="0"/>
                <a:cs typeface="Arial" panose="020B0604020202020204" pitchFamily="34" charset="0"/>
              </a:rPr>
              <a:t>ratingsDF</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spark.sql</a:t>
            </a:r>
            <a:r>
              <a:rPr lang="en-US" dirty="0">
                <a:latin typeface="Arial" panose="020B0604020202020204" pitchFamily="34" charset="0"/>
                <a:cs typeface="Arial" panose="020B0604020202020204" pitchFamily="34" charset="0"/>
              </a:rPr>
              <a:t>("select * from ratings")</a:t>
            </a:r>
          </a:p>
          <a:p>
            <a:r>
              <a:rPr lang="en-US" dirty="0" err="1">
                <a:latin typeface="Arial" panose="020B0604020202020204" pitchFamily="34" charset="0"/>
                <a:cs typeface="Arial" panose="020B0604020202020204" pitchFamily="34" charset="0"/>
              </a:rPr>
              <a:t>ratingsDF.show</a:t>
            </a:r>
            <a:r>
              <a:rPr lang="en-US" dirty="0">
                <a:latin typeface="Arial" panose="020B0604020202020204" pitchFamily="34" charset="0"/>
                <a:cs typeface="Arial" panose="020B0604020202020204" pitchFamily="34" charset="0"/>
              </a:rPr>
              <a:t>()</a:t>
            </a:r>
          </a:p>
        </p:txBody>
      </p:sp>
      <p:pic>
        <p:nvPicPr>
          <p:cNvPr id="4" name="Picture 3"/>
          <p:cNvPicPr>
            <a:picLocks noChangeAspect="1"/>
          </p:cNvPicPr>
          <p:nvPr/>
        </p:nvPicPr>
        <p:blipFill>
          <a:blip r:embed="rId2"/>
          <a:stretch>
            <a:fillRect/>
          </a:stretch>
        </p:blipFill>
        <p:spPr>
          <a:xfrm>
            <a:off x="3222715" y="2152262"/>
            <a:ext cx="4457700" cy="4343400"/>
          </a:xfrm>
          <a:prstGeom prst="rect">
            <a:avLst/>
          </a:prstGeom>
        </p:spPr>
      </p:pic>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8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800" b="1" dirty="0">
              <a:solidFill>
                <a:schemeClr val="bg1">
                  <a:lumMod val="65000"/>
                </a:schemeClr>
              </a:solidFill>
            </a:endParaRPr>
          </a:p>
        </p:txBody>
      </p:sp>
    </p:spTree>
    <p:extLst>
      <p:ext uri="{BB962C8B-B14F-4D97-AF65-F5344CB8AC3E}">
        <p14:creationId xmlns:p14="http://schemas.microsoft.com/office/powerpoint/2010/main" val="11440469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445498" y="933929"/>
            <a:ext cx="9856742" cy="338554"/>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EDA</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Compute statistics </a:t>
            </a:r>
            <a:r>
              <a:rPr lang="en-US" sz="1600" dirty="0" smtClean="0">
                <a:latin typeface="Arial" panose="020B0604020202020204" pitchFamily="34" charset="0"/>
                <a:cs typeface="Arial" panose="020B0604020202020204" pitchFamily="34" charset="0"/>
              </a:rPr>
              <a:t>to </a:t>
            </a:r>
            <a:r>
              <a:rPr lang="en-US" sz="1600" dirty="0">
                <a:latin typeface="Arial" panose="020B0604020202020204" pitchFamily="34" charset="0"/>
                <a:cs typeface="Arial" panose="020B0604020202020204" pitchFamily="34" charset="0"/>
              </a:rPr>
              <a:t>get a better understanding of the data</a:t>
            </a:r>
          </a:p>
        </p:txBody>
      </p:sp>
      <p:pic>
        <p:nvPicPr>
          <p:cNvPr id="5" name="Picture 4"/>
          <p:cNvPicPr>
            <a:picLocks noChangeAspect="1"/>
          </p:cNvPicPr>
          <p:nvPr/>
        </p:nvPicPr>
        <p:blipFill>
          <a:blip r:embed="rId2"/>
          <a:stretch>
            <a:fillRect/>
          </a:stretch>
        </p:blipFill>
        <p:spPr>
          <a:xfrm>
            <a:off x="445498" y="1615261"/>
            <a:ext cx="6381750" cy="2543175"/>
          </a:xfrm>
          <a:prstGeom prst="rect">
            <a:avLst/>
          </a:prstGeom>
        </p:spPr>
      </p:pic>
      <p:pic>
        <p:nvPicPr>
          <p:cNvPr id="6" name="Picture 5"/>
          <p:cNvPicPr>
            <a:picLocks noChangeAspect="1"/>
          </p:cNvPicPr>
          <p:nvPr/>
        </p:nvPicPr>
        <p:blipFill>
          <a:blip r:embed="rId3"/>
          <a:stretch>
            <a:fillRect/>
          </a:stretch>
        </p:blipFill>
        <p:spPr>
          <a:xfrm>
            <a:off x="614362" y="4151918"/>
            <a:ext cx="5362575" cy="2619375"/>
          </a:xfrm>
          <a:prstGeom prst="rect">
            <a:avLst/>
          </a:prstGeom>
        </p:spPr>
      </p:pic>
      <p:sp>
        <p:nvSpPr>
          <p:cNvPr id="8" name="Title 1"/>
          <p:cNvSpPr txBox="1">
            <a:spLocks/>
          </p:cNvSpPr>
          <p:nvPr/>
        </p:nvSpPr>
        <p:spPr bwMode="gray">
          <a:xfrm>
            <a:off x="156754" y="91826"/>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smtClean="0">
                <a:solidFill>
                  <a:schemeClr val="bg1">
                    <a:lumMod val="65000"/>
                  </a:schemeClr>
                </a:solidFill>
                <a:latin typeface="Arial" panose="020B0604020202020204" pitchFamily="34" charset="0"/>
                <a:cs typeface="Arial" panose="020B0604020202020204" pitchFamily="34" charset="0"/>
              </a:rPr>
              <a:t>ALS model and movies Prediction using SPARK in Databricks</a:t>
            </a:r>
            <a:endParaRPr lang="en-US" sz="2800" b="1" dirty="0">
              <a:solidFill>
                <a:schemeClr val="bg1">
                  <a:lumMod val="65000"/>
                </a:schemeClr>
              </a:solidFill>
            </a:endParaRPr>
          </a:p>
        </p:txBody>
      </p:sp>
    </p:spTree>
    <p:extLst>
      <p:ext uri="{BB962C8B-B14F-4D97-AF65-F5344CB8AC3E}">
        <p14:creationId xmlns:p14="http://schemas.microsoft.com/office/powerpoint/2010/main" val="73083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15167" y="1024402"/>
            <a:ext cx="8907508" cy="646331"/>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Analysis to display movies with Highest ratings with more than 500 reviews before training</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057275" y="1662692"/>
            <a:ext cx="8715375" cy="4800600"/>
          </a:xfrm>
          <a:prstGeom prst="rect">
            <a:avLst/>
          </a:prstGeom>
        </p:spPr>
      </p:pic>
      <p:sp>
        <p:nvSpPr>
          <p:cNvPr id="8"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8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800" b="1" dirty="0">
              <a:solidFill>
                <a:schemeClr val="bg1">
                  <a:lumMod val="65000"/>
                </a:schemeClr>
              </a:solidFill>
            </a:endParaRPr>
          </a:p>
        </p:txBody>
      </p:sp>
    </p:spTree>
    <p:extLst>
      <p:ext uri="{BB962C8B-B14F-4D97-AF65-F5344CB8AC3E}">
        <p14:creationId xmlns:p14="http://schemas.microsoft.com/office/powerpoint/2010/main" val="18384309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349249" y="815408"/>
            <a:ext cx="10858682" cy="1077218"/>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Collaborative Filtering: </a:t>
            </a:r>
          </a:p>
          <a:p>
            <a:r>
              <a:rPr lang="en-US" sz="1400" dirty="0" smtClean="0">
                <a:latin typeface="Arial" panose="020B0604020202020204" pitchFamily="34" charset="0"/>
                <a:cs typeface="Arial" panose="020B0604020202020204" pitchFamily="34" charset="0"/>
              </a:rPr>
              <a:t>- Splitting </a:t>
            </a:r>
            <a:r>
              <a:rPr lang="en-US" sz="1400" dirty="0">
                <a:latin typeface="Arial" panose="020B0604020202020204" pitchFamily="34" charset="0"/>
                <a:cs typeface="Arial" panose="020B0604020202020204" pitchFamily="34" charset="0"/>
              </a:rPr>
              <a:t>Data into Train </a:t>
            </a:r>
            <a:r>
              <a:rPr lang="en-US" sz="1400" dirty="0" smtClean="0">
                <a:latin typeface="Arial" panose="020B0604020202020204" pitchFamily="34" charset="0"/>
                <a:cs typeface="Arial" panose="020B0604020202020204" pitchFamily="34" charset="0"/>
              </a:rPr>
              <a:t>and test datasets</a:t>
            </a:r>
          </a:p>
          <a:p>
            <a:r>
              <a:rPr lang="en-US" sz="1400" dirty="0" smtClean="0">
                <a:latin typeface="Arial" panose="020B0604020202020204" pitchFamily="34" charset="0"/>
                <a:cs typeface="Arial" panose="020B0604020202020204" pitchFamily="34" charset="0"/>
              </a:rPr>
              <a:t>- Generate a Recommendation model using ALS on the training data and transforming it with Test dataset to generate predictions</a:t>
            </a:r>
            <a:endParaRPr lang="en-US" sz="1400"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90663" y="2008743"/>
            <a:ext cx="7424738" cy="4704564"/>
          </a:xfrm>
          <a:prstGeom prst="rect">
            <a:avLst/>
          </a:prstGeom>
        </p:spPr>
      </p:pic>
      <p:sp>
        <p:nvSpPr>
          <p:cNvPr id="8" name="Rectangle 7"/>
          <p:cNvSpPr/>
          <p:nvPr/>
        </p:nvSpPr>
        <p:spPr>
          <a:xfrm>
            <a:off x="349250" y="1622510"/>
            <a:ext cx="6096000" cy="369332"/>
          </a:xfrm>
          <a:prstGeom prst="rect">
            <a:avLst/>
          </a:prstGeom>
        </p:spPr>
        <p:txBody>
          <a:bodyPr>
            <a:spAutoFit/>
          </a:bodyPr>
          <a:lstStyle/>
          <a:p>
            <a:r>
              <a:rPr lang="en-US" dirty="0" smtClean="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training, test) = </a:t>
            </a:r>
            <a:r>
              <a:rPr lang="en-US" dirty="0" err="1">
                <a:latin typeface="Arial" panose="020B0604020202020204" pitchFamily="34" charset="0"/>
                <a:cs typeface="Arial" panose="020B0604020202020204" pitchFamily="34" charset="0"/>
              </a:rPr>
              <a:t>ratingsDF.randomSplit</a:t>
            </a:r>
            <a:r>
              <a:rPr lang="en-US" dirty="0">
                <a:latin typeface="Arial" panose="020B0604020202020204" pitchFamily="34" charset="0"/>
                <a:cs typeface="Arial" panose="020B0604020202020204" pitchFamily="34" charset="0"/>
              </a:rPr>
              <a:t>([0.8, 0.2])</a:t>
            </a:r>
          </a:p>
        </p:txBody>
      </p:sp>
      <p:sp>
        <p:nvSpPr>
          <p:cNvPr id="9"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2998948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349250" y="854115"/>
            <a:ext cx="6096000" cy="369332"/>
          </a:xfrm>
          <a:prstGeom prst="rect">
            <a:avLst/>
          </a:prstGeom>
        </p:spPr>
        <p:txBody>
          <a:bodyPr>
            <a:spAutoFit/>
          </a:bodyPr>
          <a:lstStyle/>
          <a:p>
            <a:r>
              <a:rPr lang="en-US" b="1" dirty="0" smtClean="0">
                <a:latin typeface="Arial" panose="020B0604020202020204" pitchFamily="34" charset="0"/>
                <a:cs typeface="Arial" panose="020B0604020202020204" pitchFamily="34" charset="0"/>
              </a:rPr>
              <a:t>Collaborative Filtering:</a:t>
            </a:r>
            <a:endParaRPr lang="en-US" b="1" dirty="0">
              <a:latin typeface="Arial" panose="020B0604020202020204" pitchFamily="34" charset="0"/>
              <a:cs typeface="Arial" panose="020B0604020202020204" pitchFamily="34" charset="0"/>
            </a:endParaRPr>
          </a:p>
        </p:txBody>
      </p:sp>
      <p:sp>
        <p:nvSpPr>
          <p:cNvPr id="8" name="Rectangle 7"/>
          <p:cNvSpPr/>
          <p:nvPr/>
        </p:nvSpPr>
        <p:spPr>
          <a:xfrm>
            <a:off x="349250" y="1228932"/>
            <a:ext cx="8108950" cy="1323439"/>
          </a:xfrm>
          <a:prstGeom prst="rect">
            <a:avLst/>
          </a:prstGeom>
        </p:spPr>
        <p:txBody>
          <a:bodyPr wrap="square">
            <a:spAutoFit/>
          </a:bodyPr>
          <a:lstStyle/>
          <a:p>
            <a:r>
              <a:rPr lang="en-US" sz="1600" dirty="0" smtClean="0">
                <a:latin typeface="Arial" panose="020B0604020202020204" pitchFamily="34" charset="0"/>
                <a:cs typeface="Arial" panose="020B0604020202020204" pitchFamily="34" charset="0"/>
              </a:rPr>
              <a:t>The script below generates </a:t>
            </a:r>
            <a:r>
              <a:rPr lang="en-US" sz="1600" dirty="0">
                <a:latin typeface="Arial" panose="020B0604020202020204" pitchFamily="34" charset="0"/>
                <a:cs typeface="Arial" panose="020B0604020202020204" pitchFamily="34" charset="0"/>
              </a:rPr>
              <a:t>top 10 user recommendations for each </a:t>
            </a:r>
            <a:r>
              <a:rPr lang="en-US" sz="1600" dirty="0" smtClean="0">
                <a:latin typeface="Arial" panose="020B0604020202020204" pitchFamily="34" charset="0"/>
                <a:cs typeface="Arial" panose="020B0604020202020204" pitchFamily="34" charset="0"/>
              </a:rPr>
              <a:t>movie. Here 10 movies</a:t>
            </a:r>
          </a:p>
          <a:p>
            <a:endParaRPr lang="en-US" sz="1600" dirty="0">
              <a:latin typeface="Arial" panose="020B0604020202020204" pitchFamily="34" charset="0"/>
              <a:cs typeface="Arial" panose="020B0604020202020204" pitchFamily="34" charset="0"/>
            </a:endParaRPr>
          </a:p>
          <a:p>
            <a:r>
              <a:rPr lang="en-US" sz="1600" dirty="0" err="1">
                <a:latin typeface="Arial" panose="020B0604020202020204" pitchFamily="34" charset="0"/>
                <a:cs typeface="Arial" panose="020B0604020202020204" pitchFamily="34" charset="0"/>
              </a:rPr>
              <a:t>movieRecs</a:t>
            </a:r>
            <a:r>
              <a:rPr lang="en-US" sz="1600" dirty="0">
                <a:latin typeface="Arial" panose="020B0604020202020204" pitchFamily="34" charset="0"/>
                <a:cs typeface="Arial" panose="020B0604020202020204" pitchFamily="34" charset="0"/>
              </a:rPr>
              <a:t> = </a:t>
            </a:r>
            <a:r>
              <a:rPr lang="en-US" sz="1600" dirty="0" err="1">
                <a:latin typeface="Arial" panose="020B0604020202020204" pitchFamily="34" charset="0"/>
                <a:cs typeface="Arial" panose="020B0604020202020204" pitchFamily="34" charset="0"/>
              </a:rPr>
              <a:t>model.recommendForAllItems</a:t>
            </a:r>
            <a:r>
              <a:rPr lang="en-US" sz="1600" dirty="0">
                <a:latin typeface="Arial" panose="020B0604020202020204" pitchFamily="34" charset="0"/>
                <a:cs typeface="Arial" panose="020B0604020202020204" pitchFamily="34" charset="0"/>
              </a:rPr>
              <a:t>(10)</a:t>
            </a:r>
          </a:p>
          <a:p>
            <a:r>
              <a:rPr lang="en-US" sz="1600" dirty="0" err="1">
                <a:latin typeface="Arial" panose="020B0604020202020204" pitchFamily="34" charset="0"/>
                <a:cs typeface="Arial" panose="020B0604020202020204" pitchFamily="34" charset="0"/>
              </a:rPr>
              <a:t>movieRecs.show</a:t>
            </a:r>
            <a:r>
              <a:rPr lang="en-US" sz="1600" dirty="0">
                <a:latin typeface="Arial" panose="020B0604020202020204" pitchFamily="34" charset="0"/>
                <a:cs typeface="Arial" panose="020B0604020202020204" pitchFamily="34" charset="0"/>
              </a:rPr>
              <a:t>(10,truncate = False)</a:t>
            </a:r>
          </a:p>
        </p:txBody>
      </p:sp>
      <p:pic>
        <p:nvPicPr>
          <p:cNvPr id="4" name="Picture 3"/>
          <p:cNvPicPr>
            <a:picLocks noChangeAspect="1"/>
          </p:cNvPicPr>
          <p:nvPr/>
        </p:nvPicPr>
        <p:blipFill>
          <a:blip r:embed="rId2"/>
          <a:stretch>
            <a:fillRect/>
          </a:stretch>
        </p:blipFill>
        <p:spPr>
          <a:xfrm>
            <a:off x="523875" y="2491010"/>
            <a:ext cx="11126505" cy="2328639"/>
          </a:xfrm>
          <a:prstGeom prst="rect">
            <a:avLst/>
          </a:prstGeom>
        </p:spPr>
      </p:pic>
      <p:sp>
        <p:nvSpPr>
          <p:cNvPr id="9" name="Title 1"/>
          <p:cNvSpPr txBox="1">
            <a:spLocks/>
          </p:cNvSpPr>
          <p:nvPr/>
        </p:nvSpPr>
        <p:spPr bwMode="gray">
          <a:xfrm>
            <a:off x="121919" y="6949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13552927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75000"/>
                  </a:schemeClr>
                </a:solidFill>
                <a:latin typeface="Arial" panose="020B0604020202020204" pitchFamily="34" charset="0"/>
                <a:cs typeface="Arial" panose="020B0604020202020204" pitchFamily="34" charset="0"/>
              </a:rPr>
              <a:t>CONTENTS</a:t>
            </a:r>
            <a:endParaRPr lang="en-US" b="1" dirty="0">
              <a:solidFill>
                <a:schemeClr val="bg1">
                  <a:lumMod val="7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154954" y="2316479"/>
            <a:ext cx="9034075" cy="4214949"/>
          </a:xfrm>
        </p:spPr>
        <p:txBody>
          <a:bodyPr>
            <a:normAutofit fontScale="92500" lnSpcReduction="10000"/>
          </a:bodyPr>
          <a:lstStyle/>
          <a:p>
            <a:r>
              <a:rPr lang="en-US" sz="2800" dirty="0" smtClean="0">
                <a:solidFill>
                  <a:schemeClr val="accent1">
                    <a:lumMod val="50000"/>
                  </a:schemeClr>
                </a:solidFill>
                <a:latin typeface="Arial" panose="020B0604020202020204" pitchFamily="34" charset="0"/>
                <a:cs typeface="Arial" panose="020B0604020202020204" pitchFamily="34" charset="0"/>
              </a:rPr>
              <a:t>Recommender System</a:t>
            </a:r>
          </a:p>
          <a:p>
            <a:r>
              <a:rPr lang="en-US" sz="2800" dirty="0" smtClean="0">
                <a:solidFill>
                  <a:schemeClr val="accent1">
                    <a:lumMod val="50000"/>
                  </a:schemeClr>
                </a:solidFill>
                <a:latin typeface="Arial" panose="020B0604020202020204" pitchFamily="34" charset="0"/>
                <a:cs typeface="Arial" panose="020B0604020202020204" pitchFamily="34" charset="0"/>
              </a:rPr>
              <a:t>Collaborative Filtering</a:t>
            </a:r>
          </a:p>
          <a:p>
            <a:r>
              <a:rPr lang="en-US" sz="2800" dirty="0" smtClean="0">
                <a:solidFill>
                  <a:schemeClr val="accent1">
                    <a:lumMod val="50000"/>
                  </a:schemeClr>
                </a:solidFill>
                <a:latin typeface="Arial" panose="020B0604020202020204" pitchFamily="34" charset="0"/>
                <a:cs typeface="Arial" panose="020B0604020202020204" pitchFamily="34" charset="0"/>
              </a:rPr>
              <a:t>Alternating Least Squares (ALS)Algorithm</a:t>
            </a:r>
          </a:p>
          <a:p>
            <a:r>
              <a:rPr lang="en-US" sz="2800" dirty="0" err="1" smtClean="0">
                <a:solidFill>
                  <a:schemeClr val="accent1">
                    <a:lumMod val="50000"/>
                  </a:schemeClr>
                </a:solidFill>
                <a:latin typeface="Arial" panose="020B0604020202020204" pitchFamily="34" charset="0"/>
                <a:cs typeface="Arial" panose="020B0604020202020204" pitchFamily="34" charset="0"/>
              </a:rPr>
              <a:t>MovieLens</a:t>
            </a:r>
            <a:r>
              <a:rPr lang="en-US" sz="2800" dirty="0" smtClean="0">
                <a:solidFill>
                  <a:schemeClr val="accent1">
                    <a:lumMod val="50000"/>
                  </a:schemeClr>
                </a:solidFill>
                <a:latin typeface="Arial" panose="020B0604020202020204" pitchFamily="34" charset="0"/>
                <a:cs typeface="Arial" panose="020B0604020202020204" pitchFamily="34" charset="0"/>
              </a:rPr>
              <a:t> Dataset</a:t>
            </a:r>
          </a:p>
          <a:p>
            <a:r>
              <a:rPr lang="en-US" sz="2800" dirty="0" smtClean="0">
                <a:solidFill>
                  <a:schemeClr val="accent1">
                    <a:lumMod val="50000"/>
                  </a:schemeClr>
                </a:solidFill>
                <a:latin typeface="Arial" panose="020B0604020202020204" pitchFamily="34" charset="0"/>
                <a:cs typeface="Arial" panose="020B0604020202020204" pitchFamily="34" charset="0"/>
              </a:rPr>
              <a:t>Movies Recommendation Pipeline</a:t>
            </a:r>
          </a:p>
          <a:p>
            <a:r>
              <a:rPr lang="en-US" sz="2800" dirty="0" smtClean="0">
                <a:solidFill>
                  <a:schemeClr val="accent1">
                    <a:lumMod val="50000"/>
                  </a:schemeClr>
                </a:solidFill>
                <a:latin typeface="Arial" panose="020B0604020202020204" pitchFamily="34" charset="0"/>
                <a:cs typeface="Arial" panose="020B0604020202020204" pitchFamily="34" charset="0"/>
              </a:rPr>
              <a:t>ALS model and movies Prediction using SPARK in </a:t>
            </a:r>
            <a:r>
              <a:rPr lang="en-US" sz="2800" dirty="0" err="1" smtClean="0">
                <a:solidFill>
                  <a:schemeClr val="accent1">
                    <a:lumMod val="50000"/>
                  </a:schemeClr>
                </a:solidFill>
                <a:latin typeface="Arial" panose="020B0604020202020204" pitchFamily="34" charset="0"/>
                <a:cs typeface="Arial" panose="020B0604020202020204" pitchFamily="34" charset="0"/>
              </a:rPr>
              <a:t>Databricks</a:t>
            </a:r>
            <a:r>
              <a:rPr lang="en-US" sz="2800" dirty="0" smtClean="0">
                <a:solidFill>
                  <a:schemeClr val="accent1">
                    <a:lumMod val="50000"/>
                  </a:schemeClr>
                </a:solidFill>
                <a:latin typeface="Arial" panose="020B0604020202020204" pitchFamily="34" charset="0"/>
                <a:cs typeface="Arial" panose="020B0604020202020204" pitchFamily="34" charset="0"/>
              </a:rPr>
              <a:t> </a:t>
            </a:r>
          </a:p>
          <a:p>
            <a:r>
              <a:rPr lang="en-US" sz="2800" dirty="0" smtClean="0">
                <a:solidFill>
                  <a:schemeClr val="accent1">
                    <a:lumMod val="50000"/>
                  </a:schemeClr>
                </a:solidFill>
                <a:latin typeface="Arial" panose="020B0604020202020204" pitchFamily="34" charset="0"/>
                <a:cs typeface="Arial" panose="020B0604020202020204" pitchFamily="34" charset="0"/>
              </a:rPr>
              <a:t>Conclusion</a:t>
            </a:r>
          </a:p>
          <a:p>
            <a:r>
              <a:rPr lang="en-US" sz="2800" dirty="0" smtClean="0">
                <a:solidFill>
                  <a:schemeClr val="accent1">
                    <a:lumMod val="50000"/>
                  </a:schemeClr>
                </a:solidFill>
                <a:latin typeface="Arial" panose="020B0604020202020204" pitchFamily="34" charset="0"/>
                <a:cs typeface="Arial" panose="020B0604020202020204" pitchFamily="34" charset="0"/>
              </a:rPr>
              <a:t>References</a:t>
            </a:r>
            <a:endParaRPr lang="en-US" sz="2800"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89875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5" y="797906"/>
            <a:ext cx="9856742"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Collaborative Filtering: </a:t>
            </a:r>
            <a:r>
              <a:rPr lang="en-US" dirty="0" smtClean="0">
                <a:latin typeface="Arial" panose="020B0604020202020204" pitchFamily="34" charset="0"/>
                <a:cs typeface="Arial" panose="020B0604020202020204" pitchFamily="34" charset="0"/>
              </a:rPr>
              <a:t>Computing </a:t>
            </a:r>
            <a:r>
              <a:rPr lang="en-US" dirty="0" smtClean="0">
                <a:latin typeface="Arial" panose="020B0604020202020204" pitchFamily="34" charset="0"/>
                <a:cs typeface="Arial" panose="020B0604020202020204" pitchFamily="34" charset="0"/>
              </a:rPr>
              <a:t>Root Mean Square error (RMSE) </a:t>
            </a:r>
            <a:r>
              <a:rPr lang="en-US" dirty="0" smtClean="0">
                <a:latin typeface="Arial" panose="020B0604020202020204" pitchFamily="34" charset="0"/>
                <a:cs typeface="Arial" panose="020B0604020202020204" pitchFamily="34" charset="0"/>
              </a:rPr>
              <a:t>from </a:t>
            </a:r>
            <a:r>
              <a:rPr lang="en-US" dirty="0" smtClean="0">
                <a:latin typeface="Arial" panose="020B0604020202020204" pitchFamily="34" charset="0"/>
                <a:cs typeface="Arial" panose="020B0604020202020204" pitchFamily="34" charset="0"/>
              </a:rPr>
              <a:t>the first model</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523876" y="1390650"/>
            <a:ext cx="6000750" cy="2987644"/>
          </a:xfrm>
          <a:prstGeom prst="rect">
            <a:avLst/>
          </a:prstGeom>
        </p:spPr>
      </p:pic>
      <p:pic>
        <p:nvPicPr>
          <p:cNvPr id="6" name="Picture 5"/>
          <p:cNvPicPr>
            <a:picLocks noChangeAspect="1"/>
          </p:cNvPicPr>
          <p:nvPr/>
        </p:nvPicPr>
        <p:blipFill>
          <a:blip r:embed="rId3"/>
          <a:stretch>
            <a:fillRect/>
          </a:stretch>
        </p:blipFill>
        <p:spPr>
          <a:xfrm>
            <a:off x="7219950" y="2747407"/>
            <a:ext cx="4524375" cy="3721396"/>
          </a:xfrm>
          <a:prstGeom prst="rect">
            <a:avLst/>
          </a:prstGeom>
        </p:spPr>
      </p:pic>
      <p:sp>
        <p:nvSpPr>
          <p:cNvPr id="9" name="TextBox 8"/>
          <p:cNvSpPr txBox="1"/>
          <p:nvPr/>
        </p:nvSpPr>
        <p:spPr>
          <a:xfrm>
            <a:off x="8001000" y="2193407"/>
            <a:ext cx="35433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Plot: Ratings vs Predictions</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4"/>
          <a:stretch>
            <a:fillRect/>
          </a:stretch>
        </p:blipFill>
        <p:spPr>
          <a:xfrm>
            <a:off x="625475" y="4601705"/>
            <a:ext cx="5270500" cy="2126533"/>
          </a:xfrm>
          <a:prstGeom prst="rect">
            <a:avLst/>
          </a:prstGeom>
        </p:spPr>
      </p:pic>
      <p:sp>
        <p:nvSpPr>
          <p:cNvPr id="10"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39913708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8601075" cy="369332"/>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Collaborative Filtering</a:t>
            </a:r>
            <a:r>
              <a:rPr lang="en-US" dirty="0" smtClean="0">
                <a:latin typeface="Arial" panose="020B0604020202020204" pitchFamily="34" charset="0"/>
                <a:cs typeface="Arial" panose="020B0604020202020204" pitchFamily="34" charset="0"/>
              </a:rPr>
              <a:t>: Validating the model by fine tuning the parameters</a:t>
            </a:r>
            <a:endParaRPr lang="en-US"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523875" y="1338262"/>
            <a:ext cx="6848475" cy="5210175"/>
          </a:xfrm>
          <a:prstGeom prst="rect">
            <a:avLst/>
          </a:prstGeom>
        </p:spPr>
      </p:pic>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1999057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r>
              <a:rPr lang="en-US" dirty="0" smtClean="0">
                <a:solidFill>
                  <a:schemeClr val="tx1"/>
                </a:solidFill>
                <a:latin typeface="Arial" panose="020B0604020202020204" pitchFamily="34" charset="0"/>
                <a:cs typeface="Arial" panose="020B0604020202020204" pitchFamily="34" charset="0"/>
              </a:rPr>
              <a:t>          Plotting Ratings vs Predictions</a:t>
            </a: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8601075" cy="646331"/>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Collaborative Filtering</a:t>
            </a:r>
            <a:r>
              <a:rPr lang="en-US" dirty="0" smtClean="0">
                <a:latin typeface="Arial" panose="020B0604020202020204" pitchFamily="34" charset="0"/>
                <a:cs typeface="Arial" panose="020B0604020202020204" pitchFamily="34" charset="0"/>
              </a:rPr>
              <a:t>: Computing RMSE and generating plot of data from Validated model model</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881856" y="3282342"/>
            <a:ext cx="4143375" cy="3355371"/>
          </a:xfrm>
          <a:prstGeom prst="rect">
            <a:avLst/>
          </a:prstGeom>
        </p:spPr>
      </p:pic>
      <p:pic>
        <p:nvPicPr>
          <p:cNvPr id="5" name="Picture 4"/>
          <p:cNvPicPr>
            <a:picLocks noChangeAspect="1"/>
          </p:cNvPicPr>
          <p:nvPr/>
        </p:nvPicPr>
        <p:blipFill>
          <a:blip r:embed="rId3"/>
          <a:stretch>
            <a:fillRect/>
          </a:stretch>
        </p:blipFill>
        <p:spPr>
          <a:xfrm>
            <a:off x="5025231" y="2378075"/>
            <a:ext cx="6972300" cy="3143250"/>
          </a:xfrm>
          <a:prstGeom prst="rect">
            <a:avLst/>
          </a:prstGeom>
        </p:spPr>
      </p:pic>
      <p:sp>
        <p:nvSpPr>
          <p:cNvPr id="8"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pic>
        <p:nvPicPr>
          <p:cNvPr id="6" name="Picture 5"/>
          <p:cNvPicPr>
            <a:picLocks noChangeAspect="1"/>
          </p:cNvPicPr>
          <p:nvPr/>
        </p:nvPicPr>
        <p:blipFill>
          <a:blip r:embed="rId4"/>
          <a:stretch>
            <a:fillRect/>
          </a:stretch>
        </p:blipFill>
        <p:spPr>
          <a:xfrm>
            <a:off x="253205" y="1673029"/>
            <a:ext cx="5400675" cy="657225"/>
          </a:xfrm>
          <a:prstGeom prst="rect">
            <a:avLst/>
          </a:prstGeom>
        </p:spPr>
      </p:pic>
    </p:spTree>
    <p:extLst>
      <p:ext uri="{BB962C8B-B14F-4D97-AF65-F5344CB8AC3E}">
        <p14:creationId xmlns:p14="http://schemas.microsoft.com/office/powerpoint/2010/main" val="26219306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8601075" cy="1077218"/>
          </a:xfrm>
          <a:prstGeom prst="rect">
            <a:avLst/>
          </a:prstGeom>
        </p:spPr>
        <p:txBody>
          <a:bodyPr wrap="square">
            <a:spAutoFit/>
          </a:bodyPr>
          <a:lstStyle/>
          <a:p>
            <a:r>
              <a:rPr lang="en-US" b="1" dirty="0" smtClean="0"/>
              <a:t>Collaborative Filtering</a:t>
            </a:r>
            <a:r>
              <a:rPr lang="en-US" dirty="0" smtClean="0"/>
              <a:t>: </a:t>
            </a:r>
            <a:r>
              <a:rPr lang="en-US" dirty="0" smtClean="0">
                <a:latin typeface="Arial" panose="020B0604020202020204" pitchFamily="34" charset="0"/>
                <a:cs typeface="Arial" panose="020B0604020202020204" pitchFamily="34" charset="0"/>
              </a:rPr>
              <a:t>Predicting new user ratings</a:t>
            </a:r>
          </a:p>
          <a:p>
            <a:endParaRPr lang="en-US" dirty="0"/>
          </a:p>
          <a:p>
            <a:r>
              <a:rPr lang="en-US" sz="1400" dirty="0" smtClean="0">
                <a:latin typeface="Arial" panose="020B0604020202020204" pitchFamily="34" charset="0"/>
                <a:cs typeface="Arial" panose="020B0604020202020204" pitchFamily="34" charset="0"/>
              </a:rPr>
              <a:t>We </a:t>
            </a:r>
            <a:r>
              <a:rPr lang="en-US" sz="1400" dirty="0">
                <a:latin typeface="Arial" panose="020B0604020202020204" pitchFamily="34" charset="0"/>
                <a:cs typeface="Arial" panose="020B0604020202020204" pitchFamily="34" charset="0"/>
              </a:rPr>
              <a:t>need to rate some movies for the new user. We will put them in a new RDD and we will use the user ID 0, that is not assigned in the </a:t>
            </a:r>
            <a:r>
              <a:rPr lang="en-US" sz="1400" dirty="0" err="1">
                <a:latin typeface="Arial" panose="020B0604020202020204" pitchFamily="34" charset="0"/>
                <a:cs typeface="Arial" panose="020B0604020202020204" pitchFamily="34" charset="0"/>
              </a:rPr>
              <a:t>MovieLens</a:t>
            </a:r>
            <a:r>
              <a:rPr lang="en-US" sz="1400" dirty="0">
                <a:latin typeface="Arial" panose="020B0604020202020204" pitchFamily="34" charset="0"/>
                <a:cs typeface="Arial" panose="020B0604020202020204" pitchFamily="34" charset="0"/>
              </a:rPr>
              <a:t> </a:t>
            </a:r>
            <a:r>
              <a:rPr lang="en-US" sz="1400" dirty="0" smtClean="0">
                <a:latin typeface="Arial" panose="020B0604020202020204" pitchFamily="34" charset="0"/>
                <a:cs typeface="Arial" panose="020B0604020202020204" pitchFamily="34" charset="0"/>
              </a:rPr>
              <a:t>dataset.</a:t>
            </a:r>
            <a:endParaRPr lang="en-US" sz="14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38125" y="2153939"/>
            <a:ext cx="11491034" cy="3619500"/>
          </a:xfrm>
          <a:prstGeom prst="rect">
            <a:avLst/>
          </a:prstGeom>
        </p:spPr>
      </p:pic>
      <p:sp>
        <p:nvSpPr>
          <p:cNvPr id="8" name="Title 1"/>
          <p:cNvSpPr txBox="1">
            <a:spLocks/>
          </p:cNvSpPr>
          <p:nvPr/>
        </p:nvSpPr>
        <p:spPr bwMode="gray">
          <a:xfrm>
            <a:off x="156753" y="115540"/>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21492976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9403897" cy="769441"/>
          </a:xfrm>
          <a:prstGeom prst="rect">
            <a:avLst/>
          </a:prstGeom>
        </p:spPr>
        <p:txBody>
          <a:bodyPr wrap="square">
            <a:spAutoFit/>
          </a:bodyPr>
          <a:lstStyle/>
          <a:p>
            <a:r>
              <a:rPr lang="en-US" sz="1600" b="1" dirty="0" smtClean="0">
                <a:latin typeface="Arial" panose="020B0604020202020204" pitchFamily="34" charset="0"/>
                <a:cs typeface="Arial" panose="020B0604020202020204" pitchFamily="34" charset="0"/>
              </a:rPr>
              <a:t>Collaborative Filtering: Predicting new user ratings</a:t>
            </a:r>
          </a:p>
          <a:p>
            <a:r>
              <a:rPr lang="en-US" sz="1400" dirty="0" smtClean="0">
                <a:latin typeface="Arial" panose="020B0604020202020204" pitchFamily="34" charset="0"/>
                <a:cs typeface="Arial" panose="020B0604020202020204" pitchFamily="34" charset="0"/>
              </a:rPr>
              <a:t>New Training data = new user ratings +  training dataset</a:t>
            </a:r>
          </a:p>
          <a:p>
            <a:r>
              <a:rPr lang="en-US" sz="1400" dirty="0" smtClean="0">
                <a:latin typeface="Arial" panose="020B0604020202020204" pitchFamily="34" charset="0"/>
                <a:cs typeface="Arial" panose="020B0604020202020204" pitchFamily="34" charset="0"/>
              </a:rPr>
              <a:t>Building a new model with ALS on new Training dataset</a:t>
            </a:r>
            <a:endParaRPr lang="en-US" sz="1400" dirty="0"/>
          </a:p>
        </p:txBody>
      </p:sp>
      <p:pic>
        <p:nvPicPr>
          <p:cNvPr id="4" name="Picture 3"/>
          <p:cNvPicPr>
            <a:picLocks noChangeAspect="1"/>
          </p:cNvPicPr>
          <p:nvPr/>
        </p:nvPicPr>
        <p:blipFill>
          <a:blip r:embed="rId2"/>
          <a:stretch>
            <a:fillRect/>
          </a:stretch>
        </p:blipFill>
        <p:spPr>
          <a:xfrm>
            <a:off x="1258252" y="1720747"/>
            <a:ext cx="8425679" cy="5019913"/>
          </a:xfrm>
          <a:prstGeom prst="rect">
            <a:avLst/>
          </a:prstGeom>
        </p:spPr>
      </p:pic>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4010303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8601075" cy="646331"/>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Collaborative Filtering: Testing </a:t>
            </a:r>
            <a:r>
              <a:rPr lang="en-US" dirty="0" smtClean="0">
                <a:latin typeface="Arial" panose="020B0604020202020204" pitchFamily="34" charset="0"/>
                <a:cs typeface="Arial" panose="020B0604020202020204" pitchFamily="34" charset="0"/>
              </a:rPr>
              <a:t>the new model with test dataset</a:t>
            </a:r>
          </a:p>
          <a:p>
            <a:endParaRPr lang="en-US" dirty="0"/>
          </a:p>
        </p:txBody>
      </p:sp>
      <p:pic>
        <p:nvPicPr>
          <p:cNvPr id="5" name="Picture 4"/>
          <p:cNvPicPr>
            <a:picLocks noChangeAspect="1"/>
          </p:cNvPicPr>
          <p:nvPr/>
        </p:nvPicPr>
        <p:blipFill>
          <a:blip r:embed="rId2"/>
          <a:stretch>
            <a:fillRect/>
          </a:stretch>
        </p:blipFill>
        <p:spPr>
          <a:xfrm>
            <a:off x="614362" y="1682750"/>
            <a:ext cx="6962775" cy="1390650"/>
          </a:xfrm>
          <a:prstGeom prst="rect">
            <a:avLst/>
          </a:prstGeom>
        </p:spPr>
      </p:pic>
      <p:pic>
        <p:nvPicPr>
          <p:cNvPr id="6" name="Picture 5"/>
          <p:cNvPicPr>
            <a:picLocks noChangeAspect="1"/>
          </p:cNvPicPr>
          <p:nvPr/>
        </p:nvPicPr>
        <p:blipFill>
          <a:blip r:embed="rId3"/>
          <a:stretch>
            <a:fillRect/>
          </a:stretch>
        </p:blipFill>
        <p:spPr>
          <a:xfrm>
            <a:off x="614362" y="4071937"/>
            <a:ext cx="6715125" cy="2085975"/>
          </a:xfrm>
          <a:prstGeom prst="rect">
            <a:avLst/>
          </a:prstGeom>
        </p:spPr>
      </p:pic>
      <p:sp>
        <p:nvSpPr>
          <p:cNvPr id="8" name="Rectangle 7"/>
          <p:cNvSpPr/>
          <p:nvPr/>
        </p:nvSpPr>
        <p:spPr>
          <a:xfrm>
            <a:off x="523874" y="3311913"/>
            <a:ext cx="7486652" cy="646331"/>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Computing RMSE</a:t>
            </a:r>
            <a:endParaRPr lang="en-US" dirty="0" smtClean="0">
              <a:latin typeface="Arial" panose="020B0604020202020204" pitchFamily="34" charset="0"/>
              <a:cs typeface="Arial" panose="020B0604020202020204" pitchFamily="34" charset="0"/>
            </a:endParaRPr>
          </a:p>
          <a:p>
            <a:endParaRPr lang="en-US" dirty="0"/>
          </a:p>
        </p:txBody>
      </p:sp>
      <p:sp>
        <p:nvSpPr>
          <p:cNvPr id="9"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496981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Rectangle 6"/>
          <p:cNvSpPr/>
          <p:nvPr/>
        </p:nvSpPr>
        <p:spPr>
          <a:xfrm>
            <a:off x="523874" y="797906"/>
            <a:ext cx="8601075" cy="92333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Predicting new user ratings: Top 10 user recommendations for each </a:t>
            </a:r>
            <a:r>
              <a:rPr lang="en-US" dirty="0" smtClean="0">
                <a:latin typeface="Arial" panose="020B0604020202020204" pitchFamily="34" charset="0"/>
                <a:cs typeface="Arial" panose="020B0604020202020204" pitchFamily="34" charset="0"/>
              </a:rPr>
              <a:t>movie from the new model</a:t>
            </a:r>
            <a:endParaRPr lang="en-US" dirty="0" smtClean="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stretch>
            <a:fillRect/>
          </a:stretch>
        </p:blipFill>
        <p:spPr>
          <a:xfrm>
            <a:off x="228600" y="1900238"/>
            <a:ext cx="11820525" cy="3116454"/>
          </a:xfrm>
          <a:prstGeom prst="rect">
            <a:avLst/>
          </a:prstGeom>
        </p:spPr>
      </p:pic>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17950536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462088" y="1603740"/>
            <a:ext cx="6672262" cy="5167517"/>
          </a:xfrm>
          <a:prstGeom prst="rect">
            <a:avLst/>
          </a:prstGeom>
        </p:spPr>
      </p:pic>
      <p:sp>
        <p:nvSpPr>
          <p:cNvPr id="8" name="TextBox 7"/>
          <p:cNvSpPr txBox="1"/>
          <p:nvPr/>
        </p:nvSpPr>
        <p:spPr>
          <a:xfrm>
            <a:off x="1123950" y="946514"/>
            <a:ext cx="8648700" cy="338554"/>
          </a:xfrm>
          <a:prstGeom prst="rect">
            <a:avLst/>
          </a:prstGeom>
          <a:noFill/>
        </p:spPr>
        <p:txBody>
          <a:bodyPr wrap="square" rtlCol="0">
            <a:spAutoFit/>
          </a:bodyPr>
          <a:lstStyle/>
          <a:p>
            <a:r>
              <a:rPr lang="en-US" sz="1600" dirty="0" smtClean="0">
                <a:latin typeface="Arial" panose="020B0604020202020204" pitchFamily="34" charset="0"/>
                <a:cs typeface="Arial" panose="020B0604020202020204" pitchFamily="34" charset="0"/>
              </a:rPr>
              <a:t>Filter out movies with high ratings &gt; 500 reviews from the predicted dataset</a:t>
            </a:r>
            <a:endParaRPr lang="en-US" sz="1600" dirty="0">
              <a:latin typeface="Arial" panose="020B0604020202020204" pitchFamily="34" charset="0"/>
              <a:cs typeface="Arial" panose="020B0604020202020204" pitchFamily="34" charset="0"/>
            </a:endParaRPr>
          </a:p>
        </p:txBody>
      </p:sp>
      <p:sp>
        <p:nvSpPr>
          <p:cNvPr id="7"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9812440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8" name="TextBox 7"/>
          <p:cNvSpPr txBox="1"/>
          <p:nvPr/>
        </p:nvSpPr>
        <p:spPr>
          <a:xfrm>
            <a:off x="1123950" y="946514"/>
            <a:ext cx="8648700" cy="36933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Filter out movies with high ratings &gt; 500 reviews from the predicted dataset</a:t>
            </a: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1204913" y="1464455"/>
            <a:ext cx="8567738" cy="5295916"/>
          </a:xfrm>
          <a:prstGeom prst="rect">
            <a:avLst/>
          </a:prstGeom>
        </p:spPr>
      </p:pic>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1293033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graphicFrame>
        <p:nvGraphicFramePr>
          <p:cNvPr id="7" name="Table 6"/>
          <p:cNvGraphicFramePr>
            <a:graphicFrameLocks noGrp="1"/>
          </p:cNvGraphicFramePr>
          <p:nvPr/>
        </p:nvGraphicFramePr>
        <p:xfrm>
          <a:off x="1695450" y="1257299"/>
          <a:ext cx="8905876" cy="4772025"/>
        </p:xfrm>
        <a:graphic>
          <a:graphicData uri="http://schemas.openxmlformats.org/drawingml/2006/table">
            <a:tbl>
              <a:tblPr>
                <a:tableStyleId>{5C22544A-7EE6-4342-B048-85BDC9FD1C3A}</a:tableStyleId>
              </a:tblPr>
              <a:tblGrid>
                <a:gridCol w="2401766">
                  <a:extLst>
                    <a:ext uri="{9D8B030D-6E8A-4147-A177-3AD203B41FA5}">
                      <a16:colId xmlns:a16="http://schemas.microsoft.com/office/drawing/2014/main" val="2703594569"/>
                    </a:ext>
                  </a:extLst>
                </a:gridCol>
                <a:gridCol w="4182940">
                  <a:extLst>
                    <a:ext uri="{9D8B030D-6E8A-4147-A177-3AD203B41FA5}">
                      <a16:colId xmlns:a16="http://schemas.microsoft.com/office/drawing/2014/main" val="2565059229"/>
                    </a:ext>
                  </a:extLst>
                </a:gridCol>
                <a:gridCol w="1160585">
                  <a:extLst>
                    <a:ext uri="{9D8B030D-6E8A-4147-A177-3AD203B41FA5}">
                      <a16:colId xmlns:a16="http://schemas.microsoft.com/office/drawing/2014/main" val="943454278"/>
                    </a:ext>
                  </a:extLst>
                </a:gridCol>
                <a:gridCol w="1160585">
                  <a:extLst>
                    <a:ext uri="{9D8B030D-6E8A-4147-A177-3AD203B41FA5}">
                      <a16:colId xmlns:a16="http://schemas.microsoft.com/office/drawing/2014/main" val="3689643514"/>
                    </a:ext>
                  </a:extLst>
                </a:gridCol>
              </a:tblGrid>
              <a:tr h="315610">
                <a:tc>
                  <a:txBody>
                    <a:bodyPr/>
                    <a:lstStyle/>
                    <a:p>
                      <a:pPr algn="l" fontAlgn="b"/>
                      <a:r>
                        <a:rPr lang="en-US" sz="1600" u="none" strike="noStrike" dirty="0">
                          <a:solidFill>
                            <a:srgbClr val="002060"/>
                          </a:solidFill>
                          <a:effectLst/>
                          <a:latin typeface="Arial" panose="020B0604020202020204" pitchFamily="34" charset="0"/>
                          <a:cs typeface="Arial" panose="020B0604020202020204" pitchFamily="34" charset="0"/>
                        </a:rPr>
                        <a:t>average</a:t>
                      </a:r>
                      <a:endParaRPr lang="en-US" sz="1600" b="0" i="0" u="none" strike="noStrike" dirty="0">
                        <a:solidFill>
                          <a:srgbClr val="00206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solidFill>
                            <a:srgbClr val="002060"/>
                          </a:solidFill>
                          <a:effectLst/>
                          <a:latin typeface="Arial" panose="020B0604020202020204" pitchFamily="34" charset="0"/>
                          <a:cs typeface="Arial" panose="020B0604020202020204" pitchFamily="34" charset="0"/>
                        </a:rPr>
                        <a:t>title</a:t>
                      </a:r>
                      <a:endParaRPr lang="en-US" sz="1600" b="0" i="0" u="none" strike="noStrike" dirty="0">
                        <a:solidFill>
                          <a:srgbClr val="00206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a:solidFill>
                            <a:srgbClr val="002060"/>
                          </a:solidFill>
                          <a:effectLst/>
                          <a:latin typeface="Arial" panose="020B0604020202020204" pitchFamily="34" charset="0"/>
                          <a:cs typeface="Arial" panose="020B0604020202020204" pitchFamily="34" charset="0"/>
                        </a:rPr>
                        <a:t>count</a:t>
                      </a:r>
                      <a:endParaRPr lang="en-US" sz="1600" b="0" i="0" u="none" strike="noStrike" dirty="0">
                        <a:solidFill>
                          <a:srgbClr val="00206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600" u="none" strike="noStrike" dirty="0" err="1">
                          <a:solidFill>
                            <a:srgbClr val="002060"/>
                          </a:solidFill>
                          <a:effectLst/>
                          <a:latin typeface="Arial" panose="020B0604020202020204" pitchFamily="34" charset="0"/>
                          <a:cs typeface="Arial" panose="020B0604020202020204" pitchFamily="34" charset="0"/>
                        </a:rPr>
                        <a:t>movieId</a:t>
                      </a:r>
                      <a:endParaRPr lang="en-US" sz="1600" b="0" i="0" u="none" strike="noStrike" dirty="0">
                        <a:solidFill>
                          <a:srgbClr val="00206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071388739"/>
                  </a:ext>
                </a:extLst>
              </a:tr>
              <a:tr h="571255">
                <a:tc>
                  <a:txBody>
                    <a:bodyPr/>
                    <a:lstStyle/>
                    <a:p>
                      <a:pPr algn="l" fontAlgn="b"/>
                      <a:r>
                        <a:rPr lang="en-US" sz="1400" u="none" strike="noStrike" dirty="0">
                          <a:effectLst/>
                          <a:latin typeface="Arial" panose="020B0604020202020204" pitchFamily="34" charset="0"/>
                          <a:cs typeface="Arial" panose="020B0604020202020204" pitchFamily="34" charset="0"/>
                        </a:rPr>
                        <a:t>4.254283139</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Shawshank Redemption, The (1994)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12513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318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579147286"/>
                  </a:ext>
                </a:extLst>
              </a:tr>
              <a:tr h="315610">
                <a:tc>
                  <a:txBody>
                    <a:bodyPr/>
                    <a:lstStyle/>
                    <a:p>
                      <a:pPr algn="l" fontAlgn="b"/>
                      <a:r>
                        <a:rPr lang="en-US" sz="1400" u="none" strike="noStrike" dirty="0">
                          <a:effectLst/>
                          <a:latin typeface="Arial" panose="020B0604020202020204" pitchFamily="34" charset="0"/>
                          <a:cs typeface="Arial" panose="020B0604020202020204" pitchFamily="34" charset="0"/>
                        </a:rPr>
                        <a:t>4.225036725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Third Man, The (1949)</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1317</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1212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96387232"/>
                  </a:ext>
                </a:extLst>
              </a:tr>
              <a:tr h="315610">
                <a:tc>
                  <a:txBody>
                    <a:bodyPr/>
                    <a:lstStyle/>
                    <a:p>
                      <a:pPr algn="l" fontAlgn="b"/>
                      <a:r>
                        <a:rPr lang="en-US" sz="1400" u="none" strike="noStrike">
                          <a:effectLst/>
                          <a:latin typeface="Arial" panose="020B0604020202020204" pitchFamily="34" charset="0"/>
                          <a:cs typeface="Arial" panose="020B0604020202020204" pitchFamily="34" charset="0"/>
                        </a:rPr>
                        <a:t>4.195024232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Godfather, The (1972)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8345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858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524178936"/>
                  </a:ext>
                </a:extLst>
              </a:tr>
              <a:tr h="571255">
                <a:tc>
                  <a:txBody>
                    <a:bodyPr/>
                    <a:lstStyle/>
                    <a:p>
                      <a:pPr algn="l" fontAlgn="b"/>
                      <a:r>
                        <a:rPr lang="en-US" sz="1400" u="none" strike="noStrike">
                          <a:effectLst/>
                          <a:latin typeface="Arial" panose="020B0604020202020204" pitchFamily="34" charset="0"/>
                          <a:cs typeface="Arial" panose="020B0604020202020204" pitchFamily="34" charset="0"/>
                        </a:rPr>
                        <a:t>4.175523699</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Seven Samurai (</a:t>
                      </a:r>
                      <a:r>
                        <a:rPr lang="en-US" sz="1400" u="none" strike="noStrike" dirty="0" err="1">
                          <a:effectLst/>
                          <a:latin typeface="Arial" panose="020B0604020202020204" pitchFamily="34" charset="0"/>
                          <a:cs typeface="Arial" panose="020B0604020202020204" pitchFamily="34" charset="0"/>
                        </a:rPr>
                        <a:t>Shichinin</a:t>
                      </a:r>
                      <a:r>
                        <a:rPr lang="en-US" sz="1400" u="none" strike="noStrike" dirty="0">
                          <a:effectLst/>
                          <a:latin typeface="Arial" panose="020B0604020202020204" pitchFamily="34" charset="0"/>
                          <a:cs typeface="Arial" panose="020B0604020202020204" pitchFamily="34" charset="0"/>
                        </a:rPr>
                        <a:t> no samurai) (1954)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2359</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2019</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327682106"/>
                  </a:ext>
                </a:extLst>
              </a:tr>
              <a:tr h="315610">
                <a:tc>
                  <a:txBody>
                    <a:bodyPr/>
                    <a:lstStyle/>
                    <a:p>
                      <a:pPr algn="l" fontAlgn="b"/>
                      <a:r>
                        <a:rPr lang="en-US" sz="1400" u="none" strike="noStrike">
                          <a:effectLst/>
                          <a:latin typeface="Arial" panose="020B0604020202020204" pitchFamily="34" charset="0"/>
                          <a:cs typeface="Arial" panose="020B0604020202020204" pitchFamily="34" charset="0"/>
                        </a:rPr>
                        <a:t>4.174060711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Rear Window (1954)</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3538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904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1307128991"/>
                  </a:ext>
                </a:extLst>
              </a:tr>
              <a:tr h="315610">
                <a:tc>
                  <a:txBody>
                    <a:bodyPr/>
                    <a:lstStyle/>
                    <a:p>
                      <a:pPr algn="l" fontAlgn="b"/>
                      <a:r>
                        <a:rPr lang="en-US" sz="1400" u="none" strike="noStrike">
                          <a:effectLst/>
                          <a:latin typeface="Arial" panose="020B0604020202020204" pitchFamily="34" charset="0"/>
                          <a:cs typeface="Arial" panose="020B0604020202020204" pitchFamily="34" charset="0"/>
                        </a:rPr>
                        <a:t>4.173247438</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Usual Suspects, The (1995)</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9424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50</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768970629"/>
                  </a:ext>
                </a:extLst>
              </a:tr>
              <a:tr h="571255">
                <a:tc>
                  <a:txBody>
                    <a:bodyPr/>
                    <a:lstStyle/>
                    <a:p>
                      <a:pPr algn="l" fontAlgn="b"/>
                      <a:r>
                        <a:rPr lang="en-US" sz="1400" u="none" strike="noStrike">
                          <a:effectLst/>
                          <a:latin typeface="Arial" panose="020B0604020202020204" pitchFamily="34" charset="0"/>
                          <a:cs typeface="Arial" panose="020B0604020202020204" pitchFamily="34" charset="0"/>
                        </a:rPr>
                        <a:t>4.172001172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Sunset Blvd. (a.k.a. Sunset Boulevard) (1950)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1322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922</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899012899"/>
                  </a:ext>
                </a:extLst>
              </a:tr>
              <a:tr h="315610">
                <a:tc>
                  <a:txBody>
                    <a:bodyPr/>
                    <a:lstStyle/>
                    <a:p>
                      <a:pPr algn="l" fontAlgn="b"/>
                      <a:r>
                        <a:rPr lang="en-US" sz="1400" u="none" strike="noStrike">
                          <a:effectLst/>
                          <a:latin typeface="Arial" panose="020B0604020202020204" pitchFamily="34" charset="0"/>
                          <a:cs typeface="Arial" panose="020B0604020202020204" pitchFamily="34" charset="0"/>
                        </a:rPr>
                        <a:t>4.170191934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Casablanca (1942)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4949</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912</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533846229"/>
                  </a:ext>
                </a:extLst>
              </a:tr>
              <a:tr h="848990">
                <a:tc>
                  <a:txBody>
                    <a:bodyPr/>
                    <a:lstStyle/>
                    <a:p>
                      <a:pPr algn="l" fontAlgn="b"/>
                      <a:r>
                        <a:rPr lang="en-US" sz="1400" u="none" strike="noStrike">
                          <a:effectLst/>
                          <a:latin typeface="Arial" panose="020B0604020202020204" pitchFamily="34" charset="0"/>
                          <a:cs typeface="Arial" panose="020B0604020202020204" pitchFamily="34" charset="0"/>
                        </a:rPr>
                        <a:t>4.152172995</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Dr. Strangelove or: How I Learned to Stop Worrying and Love the Bomb (1964)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4591</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750</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2823091172"/>
                  </a:ext>
                </a:extLst>
              </a:tr>
              <a:tr h="315610">
                <a:tc>
                  <a:txBody>
                    <a:bodyPr/>
                    <a:lstStyle/>
                    <a:p>
                      <a:pPr algn="l" fontAlgn="b"/>
                      <a:r>
                        <a:rPr lang="en-US" sz="1400" u="none" strike="noStrike">
                          <a:effectLst/>
                          <a:latin typeface="Arial" panose="020B0604020202020204" pitchFamily="34" charset="0"/>
                          <a:cs typeface="Arial" panose="020B0604020202020204" pitchFamily="34" charset="0"/>
                        </a:rPr>
                        <a:t>4.140182386</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Schindler's List (1993)</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a:effectLst/>
                          <a:latin typeface="Arial" panose="020B0604020202020204" pitchFamily="34" charset="0"/>
                          <a:cs typeface="Arial" panose="020B0604020202020204" pitchFamily="34" charset="0"/>
                        </a:rPr>
                        <a:t>9804</a:t>
                      </a:r>
                      <a:endParaRPr lang="en-US" sz="14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b"/>
                </a:tc>
                <a:tc>
                  <a:txBody>
                    <a:bodyPr/>
                    <a:lstStyle/>
                    <a:p>
                      <a:pPr algn="l" fontAlgn="b"/>
                      <a:r>
                        <a:rPr lang="en-US" sz="1400" u="none" strike="noStrike" dirty="0">
                          <a:effectLst/>
                          <a:latin typeface="Arial" panose="020B0604020202020204" pitchFamily="34" charset="0"/>
                          <a:cs typeface="Arial" panose="020B0604020202020204" pitchFamily="34" charset="0"/>
                        </a:rPr>
                        <a:t>527</a:t>
                      </a:r>
                      <a:endParaRPr lang="en-US" sz="14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tc>
                <a:extLst>
                  <a:ext uri="{0D108BD9-81ED-4DB2-BD59-A6C34878D82A}">
                    <a16:rowId xmlns:a16="http://schemas.microsoft.com/office/drawing/2014/main" val="3072457652"/>
                  </a:ext>
                </a:extLst>
              </a:tr>
            </a:tbl>
          </a:graphicData>
        </a:graphic>
      </p:graphicFrame>
      <p:sp>
        <p:nvSpPr>
          <p:cNvPr id="6"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4032641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Recommender System</a:t>
            </a:r>
            <a:endParaRPr 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22514" y="2351314"/>
            <a:ext cx="11469189" cy="4206239"/>
          </a:xfrm>
        </p:spPr>
        <p:txBody>
          <a:bodyPr>
            <a:normAutofit/>
          </a:bodyPr>
          <a:lstStyle/>
          <a:p>
            <a:pPr marL="0" indent="0">
              <a:lnSpc>
                <a:spcPct val="90000"/>
              </a:lnSpc>
              <a:buNone/>
            </a:pPr>
            <a:r>
              <a:rPr lang="en-US" altLang="en-US" b="1" dirty="0" smtClean="0">
                <a:solidFill>
                  <a:schemeClr val="accent1">
                    <a:lumMod val="75000"/>
                  </a:schemeClr>
                </a:solidFill>
                <a:latin typeface="Arial" panose="020B0604020202020204" pitchFamily="34" charset="0"/>
                <a:cs typeface="Arial" panose="020B0604020202020204" pitchFamily="34" charset="0"/>
              </a:rPr>
              <a:t>What is a Recommender System?</a:t>
            </a:r>
          </a:p>
          <a:p>
            <a:pPr>
              <a:lnSpc>
                <a:spcPct val="90000"/>
              </a:lnSpc>
              <a:buFont typeface="Wingdings" panose="05000000000000000000" pitchFamily="2" charset="2"/>
              <a:buChar char="q"/>
            </a:pPr>
            <a:r>
              <a:rPr lang="en-US" altLang="en-US" b="1" dirty="0" smtClean="0">
                <a:latin typeface="Arial" panose="020B0604020202020204" pitchFamily="34" charset="0"/>
                <a:cs typeface="Arial" panose="020B0604020202020204" pitchFamily="34" charset="0"/>
              </a:rPr>
              <a:t>Subclass </a:t>
            </a:r>
            <a:r>
              <a:rPr lang="en-US" altLang="en-US" b="1" dirty="0">
                <a:latin typeface="Arial" panose="020B0604020202020204" pitchFamily="34" charset="0"/>
                <a:cs typeface="Arial" panose="020B0604020202020204" pitchFamily="34" charset="0"/>
              </a:rPr>
              <a:t>of information filtering system that seeks to predict the "rating" or "preference" that a user would give to an item </a:t>
            </a:r>
            <a:r>
              <a:rPr lang="en-GB" altLang="en-US" b="1" dirty="0" smtClean="0">
                <a:latin typeface="Arial" panose="020B0604020202020204" pitchFamily="34" charset="0"/>
                <a:cs typeface="Arial" panose="020B0604020202020204" pitchFamily="34" charset="0"/>
              </a:rPr>
              <a:t>E.g</a:t>
            </a:r>
            <a:r>
              <a:rPr lang="en-GB" altLang="en-US" b="1" dirty="0">
                <a:latin typeface="Arial" panose="020B0604020202020204" pitchFamily="34" charset="0"/>
                <a:cs typeface="Arial" panose="020B0604020202020204" pitchFamily="34" charset="0"/>
              </a:rPr>
              <a:t>. music, books and movies</a:t>
            </a:r>
          </a:p>
          <a:p>
            <a:pPr marL="0" indent="0">
              <a:lnSpc>
                <a:spcPct val="90000"/>
              </a:lnSpc>
              <a:buNone/>
            </a:pPr>
            <a:r>
              <a:rPr lang="en-GB" altLang="en-US" b="1" dirty="0" smtClean="0">
                <a:solidFill>
                  <a:schemeClr val="accent1">
                    <a:lumMod val="75000"/>
                  </a:schemeClr>
                </a:solidFill>
                <a:latin typeface="Arial" panose="020B0604020202020204" pitchFamily="34" charset="0"/>
                <a:cs typeface="Arial" panose="020B0604020202020204" pitchFamily="34" charset="0"/>
              </a:rPr>
              <a:t>Examples:</a:t>
            </a:r>
          </a:p>
          <a:p>
            <a:pPr marL="0" indent="0">
              <a:lnSpc>
                <a:spcPct val="90000"/>
              </a:lnSpc>
              <a:spcBef>
                <a:spcPts val="0"/>
              </a:spcBef>
              <a:buNone/>
            </a:pPr>
            <a:r>
              <a:rPr lang="en-GB" altLang="en-US" b="1" dirty="0" smtClean="0">
                <a:latin typeface="Arial" panose="020B0604020202020204" pitchFamily="34" charset="0"/>
                <a:cs typeface="Arial" panose="020B0604020202020204" pitchFamily="34" charset="0"/>
              </a:rPr>
              <a:t>In </a:t>
            </a:r>
            <a:r>
              <a:rPr lang="en-GB" altLang="en-US" b="1" dirty="0" err="1">
                <a:latin typeface="Arial" panose="020B0604020202020204" pitchFamily="34" charset="0"/>
                <a:cs typeface="Arial" panose="020B0604020202020204" pitchFamily="34" charset="0"/>
              </a:rPr>
              <a:t>eCommerce</a:t>
            </a:r>
            <a:r>
              <a:rPr lang="en-GB" altLang="en-US" b="1" dirty="0">
                <a:latin typeface="Arial" panose="020B0604020202020204" pitchFamily="34" charset="0"/>
                <a:cs typeface="Arial" panose="020B0604020202020204" pitchFamily="34" charset="0"/>
              </a:rPr>
              <a:t> recommend </a:t>
            </a:r>
            <a:r>
              <a:rPr lang="en-GB" altLang="en-US" b="1" i="1" dirty="0">
                <a:latin typeface="Arial" panose="020B0604020202020204" pitchFamily="34" charset="0"/>
                <a:cs typeface="Arial" panose="020B0604020202020204" pitchFamily="34" charset="0"/>
              </a:rPr>
              <a:t>items</a:t>
            </a:r>
          </a:p>
          <a:p>
            <a:pPr marL="0" indent="0">
              <a:lnSpc>
                <a:spcPct val="90000"/>
              </a:lnSpc>
              <a:spcBef>
                <a:spcPts val="0"/>
              </a:spcBef>
              <a:buNone/>
            </a:pPr>
            <a:r>
              <a:rPr lang="en-GB" altLang="en-US" b="1" dirty="0">
                <a:latin typeface="Arial" panose="020B0604020202020204" pitchFamily="34" charset="0"/>
                <a:cs typeface="Arial" panose="020B0604020202020204" pitchFamily="34" charset="0"/>
              </a:rPr>
              <a:t>In eLearning recommend </a:t>
            </a:r>
            <a:r>
              <a:rPr lang="en-GB" altLang="en-US" b="1" i="1" dirty="0">
                <a:latin typeface="Arial" panose="020B0604020202020204" pitchFamily="34" charset="0"/>
                <a:cs typeface="Arial" panose="020B0604020202020204" pitchFamily="34" charset="0"/>
              </a:rPr>
              <a:t>content </a:t>
            </a:r>
          </a:p>
          <a:p>
            <a:pPr marL="0" indent="0">
              <a:lnSpc>
                <a:spcPct val="90000"/>
              </a:lnSpc>
              <a:spcBef>
                <a:spcPts val="0"/>
              </a:spcBef>
              <a:buNone/>
            </a:pPr>
            <a:r>
              <a:rPr lang="en-GB" altLang="en-US" b="1" dirty="0">
                <a:latin typeface="Arial" panose="020B0604020202020204" pitchFamily="34" charset="0"/>
                <a:cs typeface="Arial" panose="020B0604020202020204" pitchFamily="34" charset="0"/>
              </a:rPr>
              <a:t>In search and navigation recommend </a:t>
            </a:r>
            <a:r>
              <a:rPr lang="en-GB" altLang="en-US" b="1" i="1" dirty="0">
                <a:latin typeface="Arial" panose="020B0604020202020204" pitchFamily="34" charset="0"/>
                <a:cs typeface="Arial" panose="020B0604020202020204" pitchFamily="34" charset="0"/>
              </a:rPr>
              <a:t>links</a:t>
            </a:r>
          </a:p>
          <a:p>
            <a:pPr marL="0" indent="0">
              <a:lnSpc>
                <a:spcPct val="90000"/>
              </a:lnSpc>
              <a:spcBef>
                <a:spcPts val="0"/>
              </a:spcBef>
              <a:buNone/>
            </a:pPr>
            <a:r>
              <a:rPr lang="en-GB" altLang="en-US" b="1" dirty="0" smtClean="0">
                <a:latin typeface="Arial" panose="020B0604020202020204" pitchFamily="34" charset="0"/>
                <a:cs typeface="Arial" panose="020B0604020202020204" pitchFamily="34" charset="0"/>
              </a:rPr>
              <a:t>Use </a:t>
            </a:r>
            <a:r>
              <a:rPr lang="en-GB" altLang="en-US" b="1" i="1" dirty="0">
                <a:latin typeface="Arial" panose="020B0604020202020204" pitchFamily="34" charset="0"/>
                <a:cs typeface="Arial" panose="020B0604020202020204" pitchFamily="34" charset="0"/>
              </a:rPr>
              <a:t>items </a:t>
            </a:r>
            <a:r>
              <a:rPr lang="en-GB" altLang="en-US" b="1" dirty="0">
                <a:latin typeface="Arial" panose="020B0604020202020204" pitchFamily="34" charset="0"/>
                <a:cs typeface="Arial" panose="020B0604020202020204" pitchFamily="34" charset="0"/>
              </a:rPr>
              <a:t>as generic term for what is </a:t>
            </a:r>
            <a:r>
              <a:rPr lang="en-GB" altLang="en-US" b="1" dirty="0" smtClean="0">
                <a:latin typeface="Arial" panose="020B0604020202020204" pitchFamily="34" charset="0"/>
                <a:cs typeface="Arial" panose="020B0604020202020204" pitchFamily="34" charset="0"/>
              </a:rPr>
              <a:t>recommended</a:t>
            </a:r>
          </a:p>
          <a:p>
            <a:pPr marL="0" indent="0">
              <a:lnSpc>
                <a:spcPct val="90000"/>
              </a:lnSpc>
              <a:buNone/>
            </a:pPr>
            <a:r>
              <a:rPr lang="en-GB" altLang="en-US" b="1" dirty="0" smtClean="0">
                <a:solidFill>
                  <a:schemeClr val="accent1">
                    <a:lumMod val="75000"/>
                  </a:schemeClr>
                </a:solidFill>
                <a:latin typeface="Arial" panose="020B0604020202020204" pitchFamily="34" charset="0"/>
                <a:cs typeface="Arial" panose="020B0604020202020204" pitchFamily="34" charset="0"/>
              </a:rPr>
              <a:t>How does it Help?</a:t>
            </a:r>
            <a:endParaRPr lang="en-GB" altLang="en-US" b="1" dirty="0">
              <a:solidFill>
                <a:schemeClr val="accent1">
                  <a:lumMod val="75000"/>
                </a:schemeClr>
              </a:solidFill>
              <a:latin typeface="Arial" panose="020B0604020202020204" pitchFamily="34" charset="0"/>
              <a:cs typeface="Arial" panose="020B0604020202020204" pitchFamily="34" charset="0"/>
            </a:endParaRPr>
          </a:p>
          <a:p>
            <a:pPr>
              <a:lnSpc>
                <a:spcPct val="90000"/>
              </a:lnSpc>
              <a:spcBef>
                <a:spcPts val="0"/>
              </a:spcBef>
              <a:buFont typeface="Arial" panose="020B0604020202020204" pitchFamily="34" charset="0"/>
              <a:buChar char="•"/>
            </a:pPr>
            <a:r>
              <a:rPr lang="en-GB" altLang="en-US" b="1" dirty="0">
                <a:latin typeface="Arial" panose="020B0604020202020204" pitchFamily="34" charset="0"/>
                <a:cs typeface="Arial" panose="020B0604020202020204" pitchFamily="34" charset="0"/>
              </a:rPr>
              <a:t>Help people (customers, users) make </a:t>
            </a:r>
            <a:r>
              <a:rPr lang="en-GB" altLang="en-US" b="1" i="1" dirty="0">
                <a:latin typeface="Arial" panose="020B0604020202020204" pitchFamily="34" charset="0"/>
                <a:cs typeface="Arial" panose="020B0604020202020204" pitchFamily="34" charset="0"/>
              </a:rPr>
              <a:t>decisions</a:t>
            </a:r>
          </a:p>
          <a:p>
            <a:pPr>
              <a:lnSpc>
                <a:spcPct val="90000"/>
              </a:lnSpc>
              <a:spcBef>
                <a:spcPts val="0"/>
              </a:spcBef>
              <a:buFont typeface="Arial" panose="020B0604020202020204" pitchFamily="34" charset="0"/>
              <a:buChar char="•"/>
            </a:pPr>
            <a:r>
              <a:rPr lang="en-GB" altLang="en-US" b="1" dirty="0">
                <a:latin typeface="Arial" panose="020B0604020202020204" pitchFamily="34" charset="0"/>
                <a:cs typeface="Arial" panose="020B0604020202020204" pitchFamily="34" charset="0"/>
              </a:rPr>
              <a:t>Recommendation is based on </a:t>
            </a:r>
            <a:r>
              <a:rPr lang="en-GB" altLang="en-US" b="1" i="1" dirty="0" smtClean="0">
                <a:latin typeface="Arial" panose="020B0604020202020204" pitchFamily="34" charset="0"/>
                <a:cs typeface="Arial" panose="020B0604020202020204" pitchFamily="34" charset="0"/>
              </a:rPr>
              <a:t>preferences</a:t>
            </a:r>
          </a:p>
          <a:p>
            <a:pPr lvl="1">
              <a:lnSpc>
                <a:spcPct val="90000"/>
              </a:lnSpc>
              <a:spcBef>
                <a:spcPts val="0"/>
              </a:spcBef>
              <a:buFont typeface="Arial" panose="020B0604020202020204" pitchFamily="34" charset="0"/>
              <a:buChar char="•"/>
            </a:pPr>
            <a:r>
              <a:rPr lang="en-GB" altLang="en-US" sz="1800" b="1" dirty="0" smtClean="0">
                <a:latin typeface="Arial" panose="020B0604020202020204" pitchFamily="34" charset="0"/>
                <a:cs typeface="Arial" panose="020B0604020202020204" pitchFamily="34" charset="0"/>
              </a:rPr>
              <a:t>Of </a:t>
            </a:r>
            <a:r>
              <a:rPr lang="en-GB" altLang="en-US" sz="1800" b="1" dirty="0">
                <a:latin typeface="Arial" panose="020B0604020202020204" pitchFamily="34" charset="0"/>
                <a:cs typeface="Arial" panose="020B0604020202020204" pitchFamily="34" charset="0"/>
              </a:rPr>
              <a:t>an </a:t>
            </a:r>
            <a:r>
              <a:rPr lang="en-GB" altLang="en-US" sz="1800" b="1" dirty="0" smtClean="0">
                <a:latin typeface="Arial" panose="020B0604020202020204" pitchFamily="34" charset="0"/>
                <a:cs typeface="Arial" panose="020B0604020202020204" pitchFamily="34" charset="0"/>
              </a:rPr>
              <a:t>individual</a:t>
            </a:r>
          </a:p>
          <a:p>
            <a:pPr lvl="1">
              <a:lnSpc>
                <a:spcPct val="90000"/>
              </a:lnSpc>
              <a:spcBef>
                <a:spcPts val="0"/>
              </a:spcBef>
              <a:buFont typeface="Arial" panose="020B0604020202020204" pitchFamily="34" charset="0"/>
              <a:buChar char="•"/>
            </a:pPr>
            <a:r>
              <a:rPr lang="en-GB" altLang="en-US" sz="1800" b="1" dirty="0" smtClean="0">
                <a:latin typeface="Arial" panose="020B0604020202020204" pitchFamily="34" charset="0"/>
                <a:cs typeface="Arial" panose="020B0604020202020204" pitchFamily="34" charset="0"/>
              </a:rPr>
              <a:t>Of </a:t>
            </a:r>
            <a:r>
              <a:rPr lang="en-GB" altLang="en-US" sz="1800" b="1" dirty="0">
                <a:latin typeface="Arial" panose="020B0604020202020204" pitchFamily="34" charset="0"/>
                <a:cs typeface="Arial" panose="020B0604020202020204" pitchFamily="34" charset="0"/>
              </a:rPr>
              <a:t>a group or community </a:t>
            </a:r>
          </a:p>
          <a:p>
            <a:pPr marL="0" indent="0">
              <a:buNone/>
            </a:pPr>
            <a:endParaRPr lang="en-US" dirty="0"/>
          </a:p>
        </p:txBody>
      </p:sp>
    </p:spTree>
    <p:extLst>
      <p:ext uri="{BB962C8B-B14F-4D97-AF65-F5344CB8AC3E}">
        <p14:creationId xmlns:p14="http://schemas.microsoft.com/office/powerpoint/2010/main" val="28751769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5" name="Rectangle 4"/>
          <p:cNvSpPr/>
          <p:nvPr/>
        </p:nvSpPr>
        <p:spPr>
          <a:xfrm>
            <a:off x="349250" y="933334"/>
            <a:ext cx="10642600" cy="2031325"/>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Getting </a:t>
            </a:r>
            <a:r>
              <a:rPr lang="en-US" sz="1400" dirty="0">
                <a:latin typeface="Arial" panose="020B0604020202020204" pitchFamily="34" charset="0"/>
                <a:cs typeface="Arial" panose="020B0604020202020204" pitchFamily="34" charset="0"/>
              </a:rPr>
              <a:t>the movies from </a:t>
            </a:r>
            <a:r>
              <a:rPr lang="en-US" sz="1400" dirty="0" err="1" smtClean="0">
                <a:latin typeface="Arial" panose="020B0604020202020204" pitchFamily="34" charset="0"/>
                <a:cs typeface="Arial" panose="020B0604020202020204" pitchFamily="34" charset="0"/>
              </a:rPr>
              <a:t>Recommended_movies</a:t>
            </a:r>
            <a:r>
              <a:rPr lang="en-US" sz="1400" dirty="0" smtClean="0">
                <a:latin typeface="Arial" panose="020B0604020202020204" pitchFamily="34" charset="0"/>
                <a:cs typeface="Arial" panose="020B0604020202020204" pitchFamily="34" charset="0"/>
              </a:rPr>
              <a:t> table and Predictions </a:t>
            </a:r>
            <a:r>
              <a:rPr lang="en-US" sz="1400" dirty="0" err="1" smtClean="0">
                <a:latin typeface="Arial" panose="020B0604020202020204" pitchFamily="34" charset="0"/>
                <a:cs typeface="Arial" panose="020B0604020202020204" pitchFamily="34" charset="0"/>
              </a:rPr>
              <a:t>Dataframe</a:t>
            </a:r>
            <a:endParaRPr lang="en-US" sz="1400" dirty="0" smtClean="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a:p>
            <a:r>
              <a:rPr lang="en-US" sz="1400" dirty="0" smtClean="0">
                <a:latin typeface="Arial" panose="020B0604020202020204" pitchFamily="34" charset="0"/>
                <a:cs typeface="Arial" panose="020B0604020202020204" pitchFamily="34" charset="0"/>
              </a:rPr>
              <a:t>Rec_movies_gt_500_reviews </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spark.sql</a:t>
            </a:r>
            <a:r>
              <a:rPr lang="en-US" sz="1400" dirty="0">
                <a:latin typeface="Arial" panose="020B0604020202020204" pitchFamily="34" charset="0"/>
                <a:cs typeface="Arial" panose="020B0604020202020204" pitchFamily="34" charset="0"/>
              </a:rPr>
              <a:t>("select </a:t>
            </a:r>
            <a:r>
              <a:rPr lang="en-US" sz="1400" dirty="0" err="1">
                <a:latin typeface="Arial" panose="020B0604020202020204" pitchFamily="34" charset="0"/>
                <a:cs typeface="Arial" panose="020B0604020202020204" pitchFamily="34" charset="0"/>
              </a:rPr>
              <a:t>Recommended_movies.movieId</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Recommended_movies.title</a:t>
            </a:r>
            <a:r>
              <a:rPr lang="en-US" sz="1400" dirty="0">
                <a:latin typeface="Arial" panose="020B0604020202020204" pitchFamily="34" charset="0"/>
                <a:cs typeface="Arial" panose="020B0604020202020204" pitchFamily="34" charset="0"/>
              </a:rPr>
              <a:t>, </a:t>
            </a:r>
            <a:r>
              <a:rPr lang="en-US" sz="1400" dirty="0" err="1">
                <a:latin typeface="Arial" panose="020B0604020202020204" pitchFamily="34" charset="0"/>
                <a:cs typeface="Arial" panose="020B0604020202020204" pitchFamily="34" charset="0"/>
              </a:rPr>
              <a:t>Recommended_movies.count</a:t>
            </a:r>
            <a:r>
              <a:rPr lang="en-US" sz="1400" dirty="0">
                <a:latin typeface="Arial" panose="020B0604020202020204" pitchFamily="34" charset="0"/>
                <a:cs typeface="Arial" panose="020B0604020202020204" pitchFamily="34" charset="0"/>
              </a:rPr>
              <a:t>, Recommended_movies.average,predictions_with_my_ratings_table.prediction \</a:t>
            </a:r>
          </a:p>
          <a:p>
            <a:r>
              <a:rPr lang="en-US" sz="1400" dirty="0">
                <a:latin typeface="Arial" panose="020B0604020202020204" pitchFamily="34" charset="0"/>
                <a:cs typeface="Arial" panose="020B0604020202020204" pitchFamily="34" charset="0"/>
              </a:rPr>
              <a:t>           FROM </a:t>
            </a:r>
            <a:r>
              <a:rPr lang="en-US" sz="1400" dirty="0" err="1">
                <a:latin typeface="Arial" panose="020B0604020202020204" pitchFamily="34" charset="0"/>
                <a:cs typeface="Arial" panose="020B0604020202020204" pitchFamily="34" charset="0"/>
              </a:rPr>
              <a:t>Recommended_movies</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JOIN </a:t>
            </a:r>
            <a:r>
              <a:rPr lang="en-US" sz="1400" dirty="0" err="1">
                <a:latin typeface="Arial" panose="020B0604020202020204" pitchFamily="34" charset="0"/>
                <a:cs typeface="Arial" panose="020B0604020202020204" pitchFamily="34" charset="0"/>
              </a:rPr>
              <a:t>predictions_with_my_ratings_table</a:t>
            </a:r>
            <a:r>
              <a:rPr lang="en-US" sz="1400" dirty="0">
                <a:latin typeface="Arial" panose="020B0604020202020204" pitchFamily="34" charset="0"/>
                <a:cs typeface="Arial" panose="020B0604020202020204" pitchFamily="34" charset="0"/>
              </a:rPr>
              <a:t> ON </a:t>
            </a:r>
            <a:r>
              <a:rPr lang="en-US" sz="1400" dirty="0" err="1">
                <a:latin typeface="Arial" panose="020B0604020202020204" pitchFamily="34" charset="0"/>
                <a:cs typeface="Arial" panose="020B0604020202020204" pitchFamily="34" charset="0"/>
              </a:rPr>
              <a:t>predictions_with_my_ratings_table.movieId</a:t>
            </a:r>
            <a:r>
              <a:rPr lang="en-US" sz="1400" dirty="0">
                <a:latin typeface="Arial" panose="020B0604020202020204" pitchFamily="34" charset="0"/>
                <a:cs typeface="Arial" panose="020B0604020202020204" pitchFamily="34" charset="0"/>
              </a:rPr>
              <a:t>=</a:t>
            </a:r>
            <a:r>
              <a:rPr lang="en-US" sz="1400" dirty="0" err="1">
                <a:latin typeface="Arial" panose="020B0604020202020204" pitchFamily="34" charset="0"/>
                <a:cs typeface="Arial" panose="020B0604020202020204" pitchFamily="34" charset="0"/>
              </a:rPr>
              <a:t>Recommended_movies.movieId</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           ORDER BY </a:t>
            </a:r>
            <a:r>
              <a:rPr lang="en-US" sz="1400" dirty="0" err="1">
                <a:latin typeface="Arial" panose="020B0604020202020204" pitchFamily="34" charset="0"/>
                <a:cs typeface="Arial" panose="020B0604020202020204" pitchFamily="34" charset="0"/>
              </a:rPr>
              <a:t>predictions_with_my_ratings_table.prediction</a:t>
            </a:r>
            <a:r>
              <a:rPr lang="en-US" sz="1400" dirty="0">
                <a:latin typeface="Arial" panose="020B0604020202020204" pitchFamily="34" charset="0"/>
                <a:cs typeface="Arial" panose="020B0604020202020204" pitchFamily="34" charset="0"/>
              </a:rPr>
              <a:t> DESC\</a:t>
            </a:r>
          </a:p>
          <a:p>
            <a:r>
              <a:rPr lang="en-US" sz="1400" dirty="0">
                <a:latin typeface="Arial" panose="020B0604020202020204" pitchFamily="34" charset="0"/>
                <a:cs typeface="Arial" panose="020B0604020202020204" pitchFamily="34" charset="0"/>
              </a:rPr>
              <a:t>           LIMIT 20")</a:t>
            </a:r>
          </a:p>
          <a:p>
            <a:r>
              <a:rPr lang="en-US" sz="1400" dirty="0" smtClean="0">
                <a:latin typeface="Arial" panose="020B0604020202020204" pitchFamily="34" charset="0"/>
                <a:cs typeface="Arial" panose="020B0604020202020204" pitchFamily="34" charset="0"/>
              </a:rPr>
              <a:t>Rec_movies_gt_500_reviews.show(truncate </a:t>
            </a:r>
            <a:r>
              <a:rPr lang="en-US" sz="1400" dirty="0">
                <a:latin typeface="Arial" panose="020B0604020202020204" pitchFamily="34" charset="0"/>
                <a:cs typeface="Arial" panose="020B0604020202020204" pitchFamily="34" charset="0"/>
              </a:rPr>
              <a:t>= False)</a:t>
            </a:r>
          </a:p>
        </p:txBody>
      </p:sp>
      <p:pic>
        <p:nvPicPr>
          <p:cNvPr id="6" name="Picture 5"/>
          <p:cNvPicPr>
            <a:picLocks noChangeAspect="1"/>
          </p:cNvPicPr>
          <p:nvPr/>
        </p:nvPicPr>
        <p:blipFill>
          <a:blip r:embed="rId2"/>
          <a:stretch>
            <a:fillRect/>
          </a:stretch>
        </p:blipFill>
        <p:spPr>
          <a:xfrm>
            <a:off x="1171575" y="3087104"/>
            <a:ext cx="6762750" cy="3770896"/>
          </a:xfrm>
          <a:prstGeom prst="rect">
            <a:avLst/>
          </a:prstGeom>
        </p:spPr>
      </p:pic>
      <p:sp>
        <p:nvSpPr>
          <p:cNvPr id="7" name="Title 1"/>
          <p:cNvSpPr txBox="1">
            <a:spLocks/>
          </p:cNvSpPr>
          <p:nvPr/>
        </p:nvSpPr>
        <p:spPr bwMode="gray">
          <a:xfrm>
            <a:off x="243839" y="12623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20217801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931892164"/>
              </p:ext>
            </p:extLst>
          </p:nvPr>
        </p:nvGraphicFramePr>
        <p:xfrm>
          <a:off x="1657349" y="1369461"/>
          <a:ext cx="8020051" cy="5320119"/>
        </p:xfrm>
        <a:graphic>
          <a:graphicData uri="http://schemas.openxmlformats.org/drawingml/2006/table">
            <a:tbl>
              <a:tblPr>
                <a:tableStyleId>{5C22544A-7EE6-4342-B048-85BDC9FD1C3A}</a:tableStyleId>
              </a:tblPr>
              <a:tblGrid>
                <a:gridCol w="831003">
                  <a:extLst>
                    <a:ext uri="{9D8B030D-6E8A-4147-A177-3AD203B41FA5}">
                      <a16:colId xmlns:a16="http://schemas.microsoft.com/office/drawing/2014/main" val="1993682367"/>
                    </a:ext>
                  </a:extLst>
                </a:gridCol>
                <a:gridCol w="3029702">
                  <a:extLst>
                    <a:ext uri="{9D8B030D-6E8A-4147-A177-3AD203B41FA5}">
                      <a16:colId xmlns:a16="http://schemas.microsoft.com/office/drawing/2014/main" val="3927574222"/>
                    </a:ext>
                  </a:extLst>
                </a:gridCol>
                <a:gridCol w="1337397">
                  <a:extLst>
                    <a:ext uri="{9D8B030D-6E8A-4147-A177-3AD203B41FA5}">
                      <a16:colId xmlns:a16="http://schemas.microsoft.com/office/drawing/2014/main" val="1336153638"/>
                    </a:ext>
                  </a:extLst>
                </a:gridCol>
                <a:gridCol w="1367695">
                  <a:extLst>
                    <a:ext uri="{9D8B030D-6E8A-4147-A177-3AD203B41FA5}">
                      <a16:colId xmlns:a16="http://schemas.microsoft.com/office/drawing/2014/main" val="1018036020"/>
                    </a:ext>
                  </a:extLst>
                </a:gridCol>
                <a:gridCol w="1454254">
                  <a:extLst>
                    <a:ext uri="{9D8B030D-6E8A-4147-A177-3AD203B41FA5}">
                      <a16:colId xmlns:a16="http://schemas.microsoft.com/office/drawing/2014/main" val="792343767"/>
                    </a:ext>
                  </a:extLst>
                </a:gridCol>
              </a:tblGrid>
              <a:tr h="230027">
                <a:tc>
                  <a:txBody>
                    <a:bodyPr/>
                    <a:lstStyle/>
                    <a:p>
                      <a:pPr algn="l" fontAlgn="b"/>
                      <a:r>
                        <a:rPr lang="en-US" sz="1600" u="none" strike="noStrike" dirty="0" err="1">
                          <a:solidFill>
                            <a:srgbClr val="0070C0"/>
                          </a:solidFill>
                          <a:effectLst/>
                          <a:latin typeface="Arial" panose="020B0604020202020204" pitchFamily="34" charset="0"/>
                          <a:cs typeface="Arial" panose="020B0604020202020204" pitchFamily="34" charset="0"/>
                        </a:rPr>
                        <a:t>movieId</a:t>
                      </a:r>
                      <a:endParaRPr lang="en-US" sz="1600" b="0" i="0" u="none" strike="noStrike" dirty="0">
                        <a:solidFill>
                          <a:srgbClr val="0070C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600" u="none" strike="noStrike" dirty="0">
                          <a:solidFill>
                            <a:srgbClr val="0070C0"/>
                          </a:solidFill>
                          <a:effectLst/>
                          <a:latin typeface="Arial" panose="020B0604020202020204" pitchFamily="34" charset="0"/>
                          <a:cs typeface="Arial" panose="020B0604020202020204" pitchFamily="34" charset="0"/>
                        </a:rPr>
                        <a:t>title</a:t>
                      </a:r>
                      <a:endParaRPr lang="en-US" sz="1600" b="0" i="0" u="none" strike="noStrike" dirty="0">
                        <a:solidFill>
                          <a:srgbClr val="0070C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600" u="none" strike="noStrike" dirty="0">
                          <a:solidFill>
                            <a:srgbClr val="0070C0"/>
                          </a:solidFill>
                          <a:effectLst/>
                          <a:latin typeface="Arial" panose="020B0604020202020204" pitchFamily="34" charset="0"/>
                          <a:cs typeface="Arial" panose="020B0604020202020204" pitchFamily="34" charset="0"/>
                        </a:rPr>
                        <a:t>count</a:t>
                      </a:r>
                      <a:endParaRPr lang="en-US" sz="1600" b="0" i="0" u="none" strike="noStrike" dirty="0">
                        <a:solidFill>
                          <a:srgbClr val="0070C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600" u="none" strike="noStrike">
                          <a:solidFill>
                            <a:srgbClr val="0070C0"/>
                          </a:solidFill>
                          <a:effectLst/>
                          <a:latin typeface="Arial" panose="020B0604020202020204" pitchFamily="34" charset="0"/>
                          <a:cs typeface="Arial" panose="020B0604020202020204" pitchFamily="34" charset="0"/>
                        </a:rPr>
                        <a:t>average</a:t>
                      </a:r>
                      <a:endParaRPr lang="en-US" sz="1600" b="0" i="0" u="none" strike="noStrike">
                        <a:solidFill>
                          <a:srgbClr val="0070C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600" u="none" strike="noStrike" dirty="0">
                          <a:solidFill>
                            <a:srgbClr val="0070C0"/>
                          </a:solidFill>
                          <a:effectLst/>
                          <a:latin typeface="Arial" panose="020B0604020202020204" pitchFamily="34" charset="0"/>
                          <a:cs typeface="Arial" panose="020B0604020202020204" pitchFamily="34" charset="0"/>
                        </a:rPr>
                        <a:t>prediction</a:t>
                      </a:r>
                      <a:endParaRPr lang="en-US" sz="1600" b="0" i="0" u="none" strike="noStrike" dirty="0">
                        <a:solidFill>
                          <a:srgbClr val="0070C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430890455"/>
                  </a:ext>
                </a:extLst>
              </a:tr>
              <a:tr h="192287">
                <a:tc>
                  <a:txBody>
                    <a:bodyPr/>
                    <a:lstStyle/>
                    <a:p>
                      <a:pPr algn="l" fontAlgn="b"/>
                      <a:r>
                        <a:rPr lang="en-US" sz="1200" u="none" strike="noStrike" dirty="0">
                          <a:effectLst/>
                          <a:latin typeface="Arial" panose="020B0604020202020204" pitchFamily="34" charset="0"/>
                          <a:cs typeface="Arial" panose="020B0604020202020204" pitchFamily="34" charset="0"/>
                        </a:rPr>
                        <a:t>1035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hlinkClick r:id="rId2"/>
                        </a:rPr>
                        <a:t>Sound of Music, The (1965)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2818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3.710417884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7.885456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286022762"/>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1354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Breaking the Waves (1996)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756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3.739736924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7.354319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101797578"/>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913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Maltese Falcon, The (1941)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2451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4.097776025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7.315525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473586297"/>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327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Tank Girl (1995)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1441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2.808372372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7.1648254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956718484"/>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1923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There's Something About Mary (1998)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4882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3.436193599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7.1481495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233794904"/>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1721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Titanic (1997)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6576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3.196229032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7.135368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758788183"/>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39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Clueless (1995)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5173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3.359562762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7.1215887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4043175637"/>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39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Clueless (1995)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5173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3.359562762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7.068882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575881305"/>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2700</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South Park: Bigger, Longer and Uncut (1999)</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3442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3.521844896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7.043368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2747435812"/>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231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Dumb &amp;amp; Dumber (Dumb and Dumber) (1994)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6354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2.8606807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7.019651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2373623799"/>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1088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Dirty Dancing (1987)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2220</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3.164470894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6.9840746</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177996818"/>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Toy Story (1995)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9991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3.779025166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6.9619803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48768546"/>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34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Babe (1995)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6462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3.54798302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6.9606657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3326893594"/>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920</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Gone with the Wind (1939)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2895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3.715983302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6.943983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2145845976"/>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6503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Charlie's Angels: Full Throttle (2003)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862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2.463607353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6.9119782</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394044680"/>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899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Singin' in the Rain (1952)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2064</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4.0114797</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6.868468</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766147712"/>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5618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Spirited Away (Sen to Chihiro no kamikakushi) (2001)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2665</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4.095016691</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6.836734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275985023"/>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7153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Lord of the Rings: The Return of the King, The (2003)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6349</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3.969171228</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6.835625</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364511452"/>
                  </a:ext>
                </a:extLst>
              </a:tr>
              <a:tr h="192287">
                <a:tc>
                  <a:txBody>
                    <a:bodyPr/>
                    <a:lstStyle/>
                    <a:p>
                      <a:pPr algn="l" fontAlgn="b"/>
                      <a:r>
                        <a:rPr lang="en-US" sz="1200" u="none" strike="noStrike">
                          <a:effectLst/>
                          <a:latin typeface="Arial" panose="020B0604020202020204" pitchFamily="34" charset="0"/>
                          <a:cs typeface="Arial" panose="020B0604020202020204" pitchFamily="34" charset="0"/>
                        </a:rPr>
                        <a:t>1721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Titanic (1997)</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6576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3.196229032</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6.8279424</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427297808"/>
                  </a:ext>
                </a:extLst>
              </a:tr>
              <a:tr h="353417">
                <a:tc>
                  <a:txBody>
                    <a:bodyPr/>
                    <a:lstStyle/>
                    <a:p>
                      <a:pPr algn="l" fontAlgn="b"/>
                      <a:r>
                        <a:rPr lang="en-US" sz="1200" u="none" strike="noStrike">
                          <a:effectLst/>
                          <a:latin typeface="Arial" panose="020B0604020202020204" pitchFamily="34" charset="0"/>
                          <a:cs typeface="Arial" panose="020B0604020202020204" pitchFamily="34" charset="0"/>
                        </a:rPr>
                        <a:t>4993</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Lord of the Rings: The Fellowship of the Ring, The (2001)</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7490</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a:effectLst/>
                          <a:latin typeface="Arial" panose="020B0604020202020204" pitchFamily="34" charset="0"/>
                          <a:cs typeface="Arial" panose="020B0604020202020204" pitchFamily="34" charset="0"/>
                        </a:rPr>
                        <a:t>3.984718856</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6819" marR="6819" marT="6819" marB="0" anchor="b"/>
                </a:tc>
                <a:tc>
                  <a:txBody>
                    <a:bodyPr/>
                    <a:lstStyle/>
                    <a:p>
                      <a:pPr algn="l" fontAlgn="b"/>
                      <a:r>
                        <a:rPr lang="en-US" sz="1200" u="none" strike="noStrike" dirty="0">
                          <a:effectLst/>
                          <a:latin typeface="Arial" panose="020B0604020202020204" pitchFamily="34" charset="0"/>
                          <a:cs typeface="Arial" panose="020B0604020202020204" pitchFamily="34" charset="0"/>
                        </a:rPr>
                        <a:t>6.8215823</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6819" marR="6819" marT="6819" marB="0" anchor="b"/>
                </a:tc>
                <a:extLst>
                  <a:ext uri="{0D108BD9-81ED-4DB2-BD59-A6C34878D82A}">
                    <a16:rowId xmlns:a16="http://schemas.microsoft.com/office/drawing/2014/main" val="1390490969"/>
                  </a:ext>
                </a:extLst>
              </a:tr>
            </a:tbl>
          </a:graphicData>
        </a:graphic>
      </p:graphicFrame>
      <p:sp>
        <p:nvSpPr>
          <p:cNvPr id="7" name="TextBox 6"/>
          <p:cNvSpPr txBox="1"/>
          <p:nvPr/>
        </p:nvSpPr>
        <p:spPr>
          <a:xfrm>
            <a:off x="742950" y="797906"/>
            <a:ext cx="9402536" cy="523220"/>
          </a:xfrm>
          <a:prstGeom prst="rect">
            <a:avLst/>
          </a:prstGeom>
          <a:noFill/>
        </p:spPr>
        <p:txBody>
          <a:bodyPr wrap="square" rtlCol="0">
            <a:spAutoFit/>
          </a:bodyPr>
          <a:lstStyle/>
          <a:p>
            <a:r>
              <a:rPr lang="en-US" sz="1400" dirty="0" smtClean="0">
                <a:latin typeface="Arial" panose="020B0604020202020204" pitchFamily="34" charset="0"/>
                <a:cs typeface="Arial" panose="020B0604020202020204" pitchFamily="34" charset="0"/>
              </a:rPr>
              <a:t>Recommended movies with &gt; 500 reviews and </a:t>
            </a:r>
            <a:r>
              <a:rPr lang="en-US" sz="1400" dirty="0" smtClean="0">
                <a:latin typeface="Arial" panose="020B0604020202020204" pitchFamily="34" charset="0"/>
                <a:cs typeface="Arial" panose="020B0604020202020204" pitchFamily="34" charset="0"/>
              </a:rPr>
              <a:t>ratings: From </a:t>
            </a:r>
            <a:r>
              <a:rPr lang="en-US" sz="1400" dirty="0" err="1" smtClean="0">
                <a:latin typeface="Arial" panose="020B0604020202020204" pitchFamily="34" charset="0"/>
                <a:cs typeface="Arial" panose="020B0604020202020204" pitchFamily="34" charset="0"/>
              </a:rPr>
              <a:t>Recommended_movies</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table and Predictions </a:t>
            </a:r>
            <a:r>
              <a:rPr lang="en-US" sz="1400" dirty="0" err="1">
                <a:latin typeface="Arial" panose="020B0604020202020204" pitchFamily="34" charset="0"/>
                <a:cs typeface="Arial" panose="020B0604020202020204" pitchFamily="34" charset="0"/>
              </a:rPr>
              <a:t>Dataframe</a:t>
            </a:r>
            <a:endParaRPr lang="en-US" sz="1400" dirty="0">
              <a:latin typeface="Arial" panose="020B0604020202020204" pitchFamily="34" charset="0"/>
              <a:cs typeface="Arial" panose="020B0604020202020204" pitchFamily="34" charset="0"/>
            </a:endParaRPr>
          </a:p>
        </p:txBody>
      </p:sp>
      <p:sp>
        <p:nvSpPr>
          <p:cNvPr id="6" name="Title 1"/>
          <p:cNvSpPr txBox="1">
            <a:spLocks/>
          </p:cNvSpPr>
          <p:nvPr/>
        </p:nvSpPr>
        <p:spPr bwMode="gray">
          <a:xfrm>
            <a:off x="592182" y="58052"/>
            <a:ext cx="10415452" cy="807102"/>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smtClean="0">
                <a:solidFill>
                  <a:schemeClr val="bg1">
                    <a:lumMod val="65000"/>
                  </a:schemeClr>
                </a:solidFill>
                <a:latin typeface="Arial" panose="020B0604020202020204" pitchFamily="34" charset="0"/>
                <a:cs typeface="Arial" panose="020B0604020202020204" pitchFamily="34" charset="0"/>
              </a:rPr>
              <a:t>ALS model and movies Prediction using SPARK in </a:t>
            </a:r>
            <a:r>
              <a:rPr lang="en-US" sz="2400" b="1" dirty="0" err="1" smtClean="0">
                <a:solidFill>
                  <a:schemeClr val="bg1">
                    <a:lumMod val="65000"/>
                  </a:schemeClr>
                </a:solidFill>
                <a:latin typeface="Arial" panose="020B0604020202020204" pitchFamily="34" charset="0"/>
                <a:cs typeface="Arial" panose="020B0604020202020204" pitchFamily="34" charset="0"/>
              </a:rPr>
              <a:t>Databricks</a:t>
            </a:r>
            <a:endParaRPr lang="en-US" sz="2400" b="1" dirty="0">
              <a:solidFill>
                <a:schemeClr val="bg1">
                  <a:lumMod val="65000"/>
                </a:schemeClr>
              </a:solidFill>
            </a:endParaRPr>
          </a:p>
        </p:txBody>
      </p:sp>
    </p:spTree>
    <p:extLst>
      <p:ext uri="{BB962C8B-B14F-4D97-AF65-F5344CB8AC3E}">
        <p14:creationId xmlns:p14="http://schemas.microsoft.com/office/powerpoint/2010/main" val="2096216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89881"/>
            <a:ext cx="9772650" cy="708025"/>
          </a:xfrm>
        </p:spPr>
        <p:txBody>
          <a:bodyPr/>
          <a:lstStyle/>
          <a:p>
            <a:r>
              <a:rPr lang="en-US" b="1" dirty="0" smtClean="0">
                <a:solidFill>
                  <a:schemeClr val="bg1">
                    <a:lumMod val="65000"/>
                  </a:schemeClr>
                </a:solidFill>
              </a:rPr>
              <a:t>Movies Recommendation</a:t>
            </a:r>
            <a:endParaRPr lang="en-US" dirty="0">
              <a:solidFill>
                <a:schemeClr val="bg1">
                  <a:lumMod val="65000"/>
                </a:schemeClr>
              </a:solidFill>
            </a:endParaRPr>
          </a:p>
        </p:txBody>
      </p:sp>
      <p:sp>
        <p:nvSpPr>
          <p:cNvPr id="3" name="Content Placeholder 2"/>
          <p:cNvSpPr>
            <a:spLocks noGrp="1"/>
          </p:cNvSpPr>
          <p:nvPr>
            <p:ph idx="4294967295"/>
          </p:nvPr>
        </p:nvSpPr>
        <p:spPr>
          <a:xfrm>
            <a:off x="349250" y="2378075"/>
            <a:ext cx="11842750" cy="4479925"/>
          </a:xfrm>
        </p:spPr>
        <p:txBody>
          <a:bodyPr>
            <a:normAutofit/>
          </a:bodyPr>
          <a:lstStyle/>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sp>
        <p:nvSpPr>
          <p:cNvPr id="7" name="TextBox 6"/>
          <p:cNvSpPr txBox="1"/>
          <p:nvPr/>
        </p:nvSpPr>
        <p:spPr>
          <a:xfrm>
            <a:off x="742950" y="797906"/>
            <a:ext cx="6286500" cy="369332"/>
          </a:xfrm>
          <a:prstGeom prst="rect">
            <a:avLst/>
          </a:prstGeom>
          <a:noFill/>
        </p:spPr>
        <p:txBody>
          <a:bodyPr wrap="square" rtlCol="0">
            <a:spAutoFit/>
          </a:bodyPr>
          <a:lstStyle/>
          <a:p>
            <a:pPr fontAlgn="b"/>
            <a:r>
              <a:rPr lang="en-US" dirty="0">
                <a:latin typeface="Arial" panose="020B0604020202020204" pitchFamily="34" charset="0"/>
                <a:cs typeface="Arial" panose="020B0604020202020204" pitchFamily="34" charset="0"/>
                <a:hlinkClick r:id="rId2"/>
              </a:rPr>
              <a:t>Sound of Music, The (1965)</a:t>
            </a:r>
            <a:endParaRPr lang="en-US" dirty="0">
              <a:solidFill>
                <a:srgbClr val="000000"/>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1257300" y="1174443"/>
            <a:ext cx="6562725" cy="5212716"/>
          </a:xfrm>
          <a:prstGeom prst="rect">
            <a:avLst/>
          </a:prstGeom>
        </p:spPr>
      </p:pic>
    </p:spTree>
    <p:extLst>
      <p:ext uri="{BB962C8B-B14F-4D97-AF65-F5344CB8AC3E}">
        <p14:creationId xmlns:p14="http://schemas.microsoft.com/office/powerpoint/2010/main" val="208049480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Conclusion</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33375" y="2603499"/>
            <a:ext cx="11734799" cy="3997325"/>
          </a:xfrm>
        </p:spPr>
        <p:txBody>
          <a:bodyPr>
            <a:normAutofit/>
          </a:bodyPr>
          <a:lstStyle/>
          <a:p>
            <a:r>
              <a:rPr lang="en-US" sz="2400" dirty="0">
                <a:latin typeface="Arial" panose="020B0604020202020204" pitchFamily="34" charset="0"/>
                <a:cs typeface="Arial" panose="020B0604020202020204" pitchFamily="34" charset="0"/>
              </a:rPr>
              <a:t>Spark's </a:t>
            </a:r>
            <a:r>
              <a:rPr lang="en-US" sz="2400" dirty="0" err="1">
                <a:latin typeface="Arial" panose="020B0604020202020204" pitchFamily="34" charset="0"/>
                <a:cs typeface="Arial" panose="020B0604020202020204" pitchFamily="34" charset="0"/>
              </a:rPr>
              <a:t>MLlib</a:t>
            </a:r>
            <a:r>
              <a:rPr lang="en-US" sz="2400" dirty="0">
                <a:latin typeface="Arial" panose="020B0604020202020204" pitchFamily="34" charset="0"/>
                <a:cs typeface="Arial" panose="020B0604020202020204" pitchFamily="34" charset="0"/>
              </a:rPr>
              <a:t> library provides scalable data analytics through a rich set of methods.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Its </a:t>
            </a:r>
            <a:r>
              <a:rPr lang="en-US" sz="2400" dirty="0">
                <a:latin typeface="Arial" panose="020B0604020202020204" pitchFamily="34" charset="0"/>
                <a:cs typeface="Arial" panose="020B0604020202020204" pitchFamily="34" charset="0"/>
              </a:rPr>
              <a:t>Alternating Least Squares implementation for Collaborative </a:t>
            </a:r>
            <a:r>
              <a:rPr lang="en-US" sz="2400" dirty="0" smtClean="0">
                <a:latin typeface="Arial" panose="020B0604020202020204" pitchFamily="34" charset="0"/>
                <a:cs typeface="Arial" panose="020B0604020202020204" pitchFamily="34" charset="0"/>
              </a:rPr>
              <a:t>Filtering is </a:t>
            </a:r>
            <a:r>
              <a:rPr lang="en-US" sz="2400" dirty="0">
                <a:latin typeface="Arial" panose="020B0604020202020204" pitchFamily="34" charset="0"/>
                <a:cs typeface="Arial" panose="020B0604020202020204" pitchFamily="34" charset="0"/>
              </a:rPr>
              <a:t>one that fits perfectly in a recommendation engine.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Due </a:t>
            </a:r>
            <a:r>
              <a:rPr lang="en-US" sz="2400" dirty="0">
                <a:latin typeface="Arial" panose="020B0604020202020204" pitchFamily="34" charset="0"/>
                <a:cs typeface="Arial" panose="020B0604020202020204" pitchFamily="34" charset="0"/>
              </a:rPr>
              <a:t>to its very nature, collaborative filtering is a costly procedure since requires updating its model </a:t>
            </a:r>
            <a:r>
              <a:rPr lang="en-US" sz="2400" dirty="0" smtClean="0">
                <a:latin typeface="Arial" panose="020B0604020202020204" pitchFamily="34" charset="0"/>
                <a:cs typeface="Arial" panose="020B0604020202020204" pitchFamily="34" charset="0"/>
              </a:rPr>
              <a:t>when new </a:t>
            </a:r>
            <a:r>
              <a:rPr lang="en-US" sz="2400" dirty="0">
                <a:latin typeface="Arial" panose="020B0604020202020204" pitchFamily="34" charset="0"/>
                <a:cs typeface="Arial" panose="020B0604020202020204" pitchFamily="34" charset="0"/>
              </a:rPr>
              <a:t>user preferences arrive. </a:t>
            </a:r>
            <a:endParaRPr lang="en-US" sz="2400" dirty="0" smtClean="0">
              <a:latin typeface="Arial" panose="020B0604020202020204" pitchFamily="34" charset="0"/>
              <a:cs typeface="Arial" panose="020B0604020202020204" pitchFamily="34" charset="0"/>
            </a:endParaRPr>
          </a:p>
          <a:p>
            <a:r>
              <a:rPr lang="en-US" sz="2400" dirty="0" smtClean="0">
                <a:latin typeface="Arial" panose="020B0604020202020204" pitchFamily="34" charset="0"/>
                <a:cs typeface="Arial" panose="020B0604020202020204" pitchFamily="34" charset="0"/>
              </a:rPr>
              <a:t>Therefore</a:t>
            </a:r>
            <a:r>
              <a:rPr lang="en-US" sz="2400" dirty="0">
                <a:latin typeface="Arial" panose="020B0604020202020204" pitchFamily="34" charset="0"/>
                <a:cs typeface="Arial" panose="020B0604020202020204" pitchFamily="34" charset="0"/>
              </a:rPr>
              <a:t>, having a distributed computation engine such as Spark to perform model computation is a must in any </a:t>
            </a:r>
            <a:r>
              <a:rPr lang="en-US" sz="2400" dirty="0" smtClean="0">
                <a:latin typeface="Arial" panose="020B0604020202020204" pitchFamily="34" charset="0"/>
                <a:cs typeface="Arial" panose="020B0604020202020204" pitchFamily="34" charset="0"/>
              </a:rPr>
              <a:t>real world.</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15230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lumMod val="65000"/>
                  </a:schemeClr>
                </a:solidFill>
                <a:latin typeface="Arial" panose="020B0604020202020204" pitchFamily="34" charset="0"/>
                <a:cs typeface="Arial" panose="020B0604020202020204" pitchFamily="34" charset="0"/>
              </a:rPr>
              <a:t>References</a:t>
            </a:r>
            <a:endParaRPr lang="en-US"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28599" y="2603499"/>
            <a:ext cx="11706225" cy="3825875"/>
          </a:xfrm>
        </p:spPr>
        <p:txBody>
          <a:bodyPr/>
          <a:lstStyle/>
          <a:p>
            <a:r>
              <a:rPr lang="en-US" sz="2000" dirty="0">
                <a:latin typeface="Arial" panose="020B0604020202020204" pitchFamily="34" charset="0"/>
                <a:cs typeface="Arial" panose="020B0604020202020204" pitchFamily="34" charset="0"/>
                <a:hlinkClick r:id="rId2"/>
              </a:rPr>
              <a:t>https://</a:t>
            </a:r>
            <a:r>
              <a:rPr lang="en-US" sz="2000" dirty="0" smtClean="0">
                <a:latin typeface="Arial" panose="020B0604020202020204" pitchFamily="34" charset="0"/>
                <a:cs typeface="Arial" panose="020B0604020202020204" pitchFamily="34" charset="0"/>
                <a:hlinkClick r:id="rId2"/>
              </a:rPr>
              <a:t>github.com/apache/spark/blob/master/examples/src/main/python/ml/als_example.py</a:t>
            </a:r>
            <a:endParaRPr lang="en-US" sz="2000" dirty="0" smtClean="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hlinkClick r:id="rId3"/>
              </a:rPr>
              <a:t>http://</a:t>
            </a:r>
            <a:r>
              <a:rPr lang="en-US" sz="2000" dirty="0" smtClean="0">
                <a:latin typeface="Arial" panose="020B0604020202020204" pitchFamily="34" charset="0"/>
                <a:cs typeface="Arial" panose="020B0604020202020204" pitchFamily="34" charset="0"/>
                <a:hlinkClick r:id="rId3"/>
              </a:rPr>
              <a:t>spark.apache.org/docs/preview/mllib-collaborative-filtering.html#collaborative-filtering</a:t>
            </a:r>
            <a:endParaRPr lang="en-US" sz="2000" dirty="0" smtClean="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2344516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THANK YOU</a:t>
            </a:r>
            <a:endParaRPr lang="en-US" b="1" dirty="0"/>
          </a:p>
        </p:txBody>
      </p:sp>
      <p:sp>
        <p:nvSpPr>
          <p:cNvPr id="3" name="Content Placeholder 2"/>
          <p:cNvSpPr>
            <a:spLocks noGrp="1"/>
          </p:cNvSpPr>
          <p:nvPr>
            <p:ph idx="4294967295"/>
          </p:nvPr>
        </p:nvSpPr>
        <p:spPr>
          <a:xfrm>
            <a:off x="0" y="2603500"/>
            <a:ext cx="11706225" cy="3825875"/>
          </a:xfrm>
        </p:spPr>
        <p:txBody>
          <a:bodyPr/>
          <a:lstStyle/>
          <a:p>
            <a:endParaRPr lang="en-US" dirty="0"/>
          </a:p>
        </p:txBody>
      </p:sp>
    </p:spTree>
    <p:extLst>
      <p:ext uri="{BB962C8B-B14F-4D97-AF65-F5344CB8AC3E}">
        <p14:creationId xmlns:p14="http://schemas.microsoft.com/office/powerpoint/2010/main" val="2707809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Recommender System</a:t>
            </a:r>
            <a:endParaRPr 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8971" y="2603499"/>
            <a:ext cx="11469189" cy="3579587"/>
          </a:xfrm>
        </p:spPr>
        <p:txBody>
          <a:bodyPr>
            <a:normAutofit/>
          </a:bodyPr>
          <a:lstStyle/>
          <a:p>
            <a:pPr marL="0" indent="0">
              <a:lnSpc>
                <a:spcPct val="80000"/>
              </a:lnSpc>
              <a:buNone/>
            </a:pPr>
            <a:r>
              <a:rPr lang="en-GB" altLang="en-US" sz="2000" b="1" dirty="0" smtClean="0">
                <a:solidFill>
                  <a:schemeClr val="accent1">
                    <a:lumMod val="50000"/>
                  </a:schemeClr>
                </a:solidFill>
                <a:latin typeface="Arial" panose="020B0604020202020204" pitchFamily="34" charset="0"/>
                <a:cs typeface="Arial" panose="020B0604020202020204" pitchFamily="34" charset="0"/>
              </a:rPr>
              <a:t>TYPES OF RECOMMENDER SYSTEM</a:t>
            </a:r>
          </a:p>
          <a:p>
            <a:pPr>
              <a:lnSpc>
                <a:spcPct val="80000"/>
              </a:lnSpc>
              <a:buFont typeface="Wingdings" panose="05000000000000000000" pitchFamily="2" charset="2"/>
              <a:buChar char="q"/>
            </a:pPr>
            <a:r>
              <a:rPr lang="en-GB" altLang="en-US" sz="2000" i="1" dirty="0" smtClean="0">
                <a:latin typeface="Arial" panose="020B0604020202020204" pitchFamily="34" charset="0"/>
                <a:cs typeface="Arial" panose="020B0604020202020204" pitchFamily="34" charset="0"/>
              </a:rPr>
              <a:t>Content-Based</a:t>
            </a:r>
            <a:r>
              <a:rPr lang="en-GB" altLang="en-US" sz="2000" dirty="0" smtClean="0">
                <a:latin typeface="Arial" panose="020B0604020202020204" pitchFamily="34" charset="0"/>
                <a:cs typeface="Arial" panose="020B0604020202020204" pitchFamily="34" charset="0"/>
              </a:rPr>
              <a:t>  </a:t>
            </a:r>
            <a:r>
              <a:rPr lang="en-GB" altLang="en-US" sz="2000" dirty="0">
                <a:latin typeface="Arial" panose="020B0604020202020204" pitchFamily="34" charset="0"/>
                <a:cs typeface="Arial" panose="020B0604020202020204" pitchFamily="34" charset="0"/>
              </a:rPr>
              <a:t>(CB) – use personal preferences to match and filter items</a:t>
            </a:r>
          </a:p>
          <a:p>
            <a:pPr lvl="1">
              <a:lnSpc>
                <a:spcPct val="80000"/>
              </a:lnSpc>
              <a:buFont typeface="Wingdings" panose="05000000000000000000" pitchFamily="2" charset="2"/>
              <a:buChar char="§"/>
            </a:pPr>
            <a:r>
              <a:rPr lang="en-GB" altLang="en-US" sz="2000" dirty="0">
                <a:latin typeface="Arial" panose="020B0604020202020204" pitchFamily="34" charset="0"/>
                <a:cs typeface="Arial" panose="020B0604020202020204" pitchFamily="34" charset="0"/>
              </a:rPr>
              <a:t>E.g. what sort of books do I like?</a:t>
            </a:r>
          </a:p>
          <a:p>
            <a:pPr>
              <a:lnSpc>
                <a:spcPct val="80000"/>
              </a:lnSpc>
              <a:buFont typeface="Wingdings" panose="05000000000000000000" pitchFamily="2" charset="2"/>
              <a:buChar char="q"/>
            </a:pPr>
            <a:r>
              <a:rPr lang="en-GB" altLang="en-US" sz="2000" i="1" dirty="0">
                <a:latin typeface="Arial" panose="020B0604020202020204" pitchFamily="34" charset="0"/>
                <a:cs typeface="Arial" panose="020B0604020202020204" pitchFamily="34" charset="0"/>
              </a:rPr>
              <a:t>Collaborative Filtering</a:t>
            </a:r>
            <a:r>
              <a:rPr lang="en-GB" altLang="en-US" sz="2000" dirty="0">
                <a:latin typeface="Arial" panose="020B0604020202020204" pitchFamily="34" charset="0"/>
                <a:cs typeface="Arial" panose="020B0604020202020204" pitchFamily="34" charset="0"/>
              </a:rPr>
              <a:t> (CF) – match </a:t>
            </a:r>
            <a:r>
              <a:rPr lang="en-GB" altLang="en-US" sz="2000" dirty="0" smtClean="0">
                <a:latin typeface="Arial" panose="020B0604020202020204" pitchFamily="34" charset="0"/>
                <a:cs typeface="Arial" panose="020B0604020202020204" pitchFamily="34" charset="0"/>
              </a:rPr>
              <a:t>‘like-minded</a:t>
            </a:r>
            <a:r>
              <a:rPr lang="en-GB" altLang="en-US" sz="2000" dirty="0">
                <a:latin typeface="Arial" panose="020B0604020202020204" pitchFamily="34" charset="0"/>
                <a:cs typeface="Arial" panose="020B0604020202020204" pitchFamily="34" charset="0"/>
              </a:rPr>
              <a:t>’ people </a:t>
            </a:r>
          </a:p>
          <a:p>
            <a:pPr lvl="1">
              <a:lnSpc>
                <a:spcPct val="80000"/>
              </a:lnSpc>
              <a:buFont typeface="Wingdings" panose="05000000000000000000" pitchFamily="2" charset="2"/>
              <a:buChar char="§"/>
            </a:pPr>
            <a:r>
              <a:rPr lang="en-GB" altLang="en-US" sz="2000" dirty="0">
                <a:latin typeface="Arial" panose="020B0604020202020204" pitchFamily="34" charset="0"/>
                <a:cs typeface="Arial" panose="020B0604020202020204" pitchFamily="34" charset="0"/>
              </a:rPr>
              <a:t>E.g. if two people have similar ‘taste’ they can recommend items to each other</a:t>
            </a:r>
          </a:p>
          <a:p>
            <a:pPr>
              <a:lnSpc>
                <a:spcPct val="80000"/>
              </a:lnSpc>
              <a:buFont typeface="Wingdings" panose="05000000000000000000" pitchFamily="2" charset="2"/>
              <a:buChar char="q"/>
            </a:pPr>
            <a:r>
              <a:rPr lang="en-GB" altLang="en-US" sz="2000" i="1" dirty="0">
                <a:latin typeface="Arial" panose="020B0604020202020204" pitchFamily="34" charset="0"/>
                <a:cs typeface="Arial" panose="020B0604020202020204" pitchFamily="34" charset="0"/>
              </a:rPr>
              <a:t>Social Software </a:t>
            </a:r>
            <a:r>
              <a:rPr lang="en-GB" altLang="en-US" sz="2000" dirty="0">
                <a:latin typeface="Arial" panose="020B0604020202020204" pitchFamily="34" charset="0"/>
                <a:cs typeface="Arial" panose="020B0604020202020204" pitchFamily="34" charset="0"/>
              </a:rPr>
              <a:t>– the recommendation process is supported but not automated</a:t>
            </a:r>
          </a:p>
          <a:p>
            <a:pPr lvl="1">
              <a:lnSpc>
                <a:spcPct val="80000"/>
              </a:lnSpc>
              <a:buFont typeface="Wingdings" panose="05000000000000000000" pitchFamily="2" charset="2"/>
              <a:buChar char="§"/>
            </a:pPr>
            <a:r>
              <a:rPr lang="en-GB" altLang="en-US" sz="2000" dirty="0">
                <a:latin typeface="Arial" panose="020B0604020202020204" pitchFamily="34" charset="0"/>
                <a:cs typeface="Arial" panose="020B0604020202020204" pitchFamily="34" charset="0"/>
              </a:rPr>
              <a:t> E.g. Weblogs provide a medium for recommendation</a:t>
            </a:r>
          </a:p>
          <a:p>
            <a:pPr>
              <a:lnSpc>
                <a:spcPct val="80000"/>
              </a:lnSpc>
              <a:buFont typeface="Wingdings" panose="05000000000000000000" pitchFamily="2" charset="2"/>
              <a:buChar char="q"/>
            </a:pPr>
            <a:r>
              <a:rPr lang="en-GB" altLang="en-US" sz="2000" i="1" dirty="0">
                <a:latin typeface="Arial" panose="020B0604020202020204" pitchFamily="34" charset="0"/>
                <a:cs typeface="Arial" panose="020B0604020202020204" pitchFamily="34" charset="0"/>
              </a:rPr>
              <a:t>Social Data Mining</a:t>
            </a:r>
            <a:r>
              <a:rPr lang="en-GB" altLang="en-US" sz="2000" dirty="0">
                <a:latin typeface="Arial" panose="020B0604020202020204" pitchFamily="34" charset="0"/>
                <a:cs typeface="Arial" panose="020B0604020202020204" pitchFamily="34" charset="0"/>
              </a:rPr>
              <a:t> – Mine log data of social activity to learn group preferences</a:t>
            </a:r>
          </a:p>
          <a:p>
            <a:pPr lvl="1">
              <a:lnSpc>
                <a:spcPct val="80000"/>
              </a:lnSpc>
              <a:buFont typeface="Wingdings" panose="05000000000000000000" pitchFamily="2" charset="2"/>
              <a:buChar char="§"/>
            </a:pPr>
            <a:r>
              <a:rPr lang="en-GB" altLang="en-US" sz="2000" dirty="0">
                <a:latin typeface="Arial" panose="020B0604020202020204" pitchFamily="34" charset="0"/>
                <a:cs typeface="Arial" panose="020B0604020202020204" pitchFamily="34" charset="0"/>
              </a:rPr>
              <a:t> E.g. web usage mining</a:t>
            </a:r>
          </a:p>
          <a:p>
            <a:endParaRPr lang="en-US" dirty="0"/>
          </a:p>
        </p:txBody>
      </p:sp>
    </p:spTree>
    <p:extLst>
      <p:ext uri="{BB962C8B-B14F-4D97-AF65-F5344CB8AC3E}">
        <p14:creationId xmlns:p14="http://schemas.microsoft.com/office/powerpoint/2010/main" val="40791901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Collaborative filtering</a:t>
            </a:r>
            <a:endParaRPr 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8971" y="2603499"/>
            <a:ext cx="11469189" cy="4254501"/>
          </a:xfrm>
        </p:spPr>
        <p:txBody>
          <a:bodyPr>
            <a:normAutofit lnSpcReduction="10000"/>
          </a:bodyPr>
          <a:lstStyle/>
          <a:p>
            <a:pPr marL="0" indent="0">
              <a:buNone/>
            </a:pPr>
            <a:r>
              <a:rPr lang="en-GB" altLang="en-US" sz="2400" b="1" dirty="0" smtClean="0">
                <a:latin typeface="Arial" panose="020B0604020202020204" pitchFamily="34" charset="0"/>
                <a:cs typeface="Arial" panose="020B0604020202020204" pitchFamily="34" charset="0"/>
              </a:rPr>
              <a:t>Collaborative filtering: An </a:t>
            </a:r>
            <a:r>
              <a:rPr lang="en-GB" altLang="en-US" sz="2400" b="1" dirty="0">
                <a:latin typeface="Arial" panose="020B0604020202020204" pitchFamily="34" charset="0"/>
                <a:cs typeface="Arial" panose="020B0604020202020204" pitchFamily="34" charset="0"/>
              </a:rPr>
              <a:t>efficient algorithm to match people with similar </a:t>
            </a:r>
            <a:r>
              <a:rPr lang="en-GB" altLang="en-US" sz="2400" b="1" dirty="0" smtClean="0">
                <a:latin typeface="Arial" panose="020B0604020202020204" pitchFamily="34" charset="0"/>
                <a:cs typeface="Arial" panose="020B0604020202020204" pitchFamily="34" charset="0"/>
              </a:rPr>
              <a:t>interests</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In Collaborative filtering we make predictions (filtering) about the interests of a user by collecting preferences or taste information from many </a:t>
            </a:r>
            <a:r>
              <a:rPr lang="en-US" sz="2400" dirty="0" smtClean="0">
                <a:latin typeface="Arial" panose="020B0604020202020204" pitchFamily="34" charset="0"/>
                <a:cs typeface="Arial" panose="020B0604020202020204" pitchFamily="34" charset="0"/>
              </a:rPr>
              <a:t>users(collaborating</a:t>
            </a:r>
            <a:r>
              <a:rPr lang="en-US" sz="2400" dirty="0">
                <a:latin typeface="Arial" panose="020B0604020202020204" pitchFamily="34" charset="0"/>
                <a:cs typeface="Arial" panose="020B0604020202020204" pitchFamily="34" charset="0"/>
              </a:rPr>
              <a:t>). </a:t>
            </a:r>
            <a:endParaRPr lang="en-US" sz="2400" dirty="0" smtClean="0">
              <a:latin typeface="Arial" panose="020B0604020202020204" pitchFamily="34" charset="0"/>
              <a:cs typeface="Arial" panose="020B0604020202020204" pitchFamily="34" charset="0"/>
            </a:endParaRP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The </a:t>
            </a:r>
            <a:r>
              <a:rPr lang="en-US" sz="2400" dirty="0">
                <a:latin typeface="Arial" panose="020B0604020202020204" pitchFamily="34" charset="0"/>
                <a:cs typeface="Arial" panose="020B0604020202020204" pitchFamily="34" charset="0"/>
              </a:rPr>
              <a:t>underlying assumption is that if a user A has the same opinion as a user B on an issue, A is more likely to have B's opinion on a </a:t>
            </a:r>
            <a:r>
              <a:rPr lang="en-US" sz="2400" dirty="0" smtClean="0">
                <a:latin typeface="Arial" panose="020B0604020202020204" pitchFamily="34" charset="0"/>
                <a:cs typeface="Arial" panose="020B0604020202020204" pitchFamily="34" charset="0"/>
              </a:rPr>
              <a:t>different issue </a:t>
            </a:r>
            <a:r>
              <a:rPr lang="en-US" sz="2400" dirty="0">
                <a:latin typeface="Arial" panose="020B0604020202020204" pitchFamily="34" charset="0"/>
                <a:cs typeface="Arial" panose="020B0604020202020204" pitchFamily="34" charset="0"/>
              </a:rPr>
              <a:t>x than to have the opinion on x of a user chosen </a:t>
            </a:r>
            <a:r>
              <a:rPr lang="en-US" sz="2400" dirty="0" smtClean="0">
                <a:latin typeface="Arial" panose="020B0604020202020204" pitchFamily="34" charset="0"/>
                <a:cs typeface="Arial" panose="020B0604020202020204" pitchFamily="34" charset="0"/>
              </a:rPr>
              <a:t>randomly.</a:t>
            </a:r>
          </a:p>
          <a:p>
            <a:pPr>
              <a:buFont typeface="Wingdings" panose="05000000000000000000" pitchFamily="2" charset="2"/>
              <a:buChar char="v"/>
            </a:pPr>
            <a:r>
              <a:rPr lang="en-US" sz="2400" dirty="0" smtClean="0">
                <a:latin typeface="Arial" panose="020B0604020202020204" pitchFamily="34" charset="0"/>
                <a:cs typeface="Arial" panose="020B0604020202020204" pitchFamily="34" charset="0"/>
              </a:rPr>
              <a:t>Commonly used </a:t>
            </a:r>
            <a:r>
              <a:rPr lang="en-US" sz="2400" dirty="0">
                <a:latin typeface="Arial" panose="020B0604020202020204" pitchFamily="34" charset="0"/>
                <a:cs typeface="Arial" panose="020B0604020202020204" pitchFamily="34" charset="0"/>
              </a:rPr>
              <a:t>for recommender </a:t>
            </a:r>
            <a:r>
              <a:rPr lang="en-US" sz="2400" dirty="0" smtClean="0">
                <a:latin typeface="Arial" panose="020B0604020202020204" pitchFamily="34" charset="0"/>
                <a:cs typeface="Arial" panose="020B0604020202020204" pitchFamily="34" charset="0"/>
              </a:rPr>
              <a:t>systems.</a:t>
            </a:r>
          </a:p>
          <a:p>
            <a:pPr>
              <a:buFont typeface="Wingdings" panose="05000000000000000000" pitchFamily="2" charset="2"/>
              <a:buChar char="v"/>
            </a:pPr>
            <a:r>
              <a:rPr lang="en-US" sz="2400" dirty="0">
                <a:latin typeface="Arial" panose="020B0604020202020204" pitchFamily="34" charset="0"/>
                <a:cs typeface="Arial" panose="020B0604020202020204" pitchFamily="34" charset="0"/>
              </a:rPr>
              <a:t>These techniques aim to fill in the missing entries of a user-item association matrix.</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349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Collaborative filtering</a:t>
            </a:r>
            <a:endParaRPr 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8971" y="2603499"/>
            <a:ext cx="11469189" cy="4254501"/>
          </a:xfrm>
        </p:spPr>
        <p:txBody>
          <a:bodyPr>
            <a:normAutofit/>
          </a:bodyPr>
          <a:lstStyle/>
          <a:p>
            <a:pPr marL="0" indent="0">
              <a:buNone/>
            </a:pPr>
            <a:r>
              <a:rPr lang="en-GB" altLang="en-US" sz="2400" b="1" dirty="0" smtClean="0">
                <a:latin typeface="Arial" panose="020B0604020202020204" pitchFamily="34" charset="0"/>
                <a:cs typeface="Arial" panose="020B0604020202020204" pitchFamily="34" charset="0"/>
              </a:rPr>
              <a:t>How does Collaborative filtering work?</a:t>
            </a:r>
          </a:p>
          <a:p>
            <a:pPr>
              <a:lnSpc>
                <a:spcPct val="90000"/>
              </a:lnSpc>
            </a:pPr>
            <a:r>
              <a:rPr lang="en-GB" altLang="en-US" sz="2400" dirty="0">
                <a:latin typeface="Arial" panose="020B0604020202020204" pitchFamily="34" charset="0"/>
                <a:cs typeface="Arial" panose="020B0604020202020204" pitchFamily="34" charset="0"/>
              </a:rPr>
              <a:t>Users rate items – user interests recorded. Ratings may be:</a:t>
            </a:r>
          </a:p>
          <a:p>
            <a:pPr lvl="1">
              <a:lnSpc>
                <a:spcPct val="90000"/>
              </a:lnSpc>
              <a:buFont typeface="Courier New" panose="02070309020205020404" pitchFamily="49" charset="0"/>
              <a:buChar char="o"/>
            </a:pPr>
            <a:r>
              <a:rPr lang="en-GB" altLang="en-US" sz="2400" dirty="0">
                <a:latin typeface="Arial" panose="020B0604020202020204" pitchFamily="34" charset="0"/>
                <a:cs typeface="Arial" panose="020B0604020202020204" pitchFamily="34" charset="0"/>
              </a:rPr>
              <a:t> </a:t>
            </a:r>
            <a:r>
              <a:rPr lang="en-GB" altLang="en-US" sz="2400" dirty="0" smtClean="0">
                <a:latin typeface="Arial" panose="020B0604020202020204" pitchFamily="34" charset="0"/>
                <a:cs typeface="Arial" panose="020B0604020202020204" pitchFamily="34" charset="0"/>
              </a:rPr>
              <a:t>Explicit:- buying </a:t>
            </a:r>
            <a:r>
              <a:rPr lang="en-GB" altLang="en-US" sz="2400" dirty="0">
                <a:latin typeface="Arial" panose="020B0604020202020204" pitchFamily="34" charset="0"/>
                <a:cs typeface="Arial" panose="020B0604020202020204" pitchFamily="34" charset="0"/>
              </a:rPr>
              <a:t>or rating an item</a:t>
            </a:r>
          </a:p>
          <a:p>
            <a:pPr lvl="1">
              <a:lnSpc>
                <a:spcPct val="90000"/>
              </a:lnSpc>
              <a:buFont typeface="Courier New" panose="02070309020205020404" pitchFamily="49" charset="0"/>
              <a:buChar char="o"/>
            </a:pPr>
            <a:r>
              <a:rPr lang="en-GB" altLang="en-US" sz="2400" dirty="0" smtClean="0">
                <a:latin typeface="Arial" panose="020B0604020202020204" pitchFamily="34" charset="0"/>
                <a:cs typeface="Arial" panose="020B0604020202020204" pitchFamily="34" charset="0"/>
              </a:rPr>
              <a:t>Implicit:- browsing </a:t>
            </a:r>
            <a:r>
              <a:rPr lang="en-GB" altLang="en-US" sz="2400" dirty="0">
                <a:latin typeface="Arial" panose="020B0604020202020204" pitchFamily="34" charset="0"/>
                <a:cs typeface="Arial" panose="020B0604020202020204" pitchFamily="34" charset="0"/>
              </a:rPr>
              <a:t>time, no. of mouse clicks</a:t>
            </a:r>
          </a:p>
          <a:p>
            <a:pPr lvl="1">
              <a:lnSpc>
                <a:spcPct val="90000"/>
              </a:lnSpc>
              <a:buFontTx/>
              <a:buNone/>
            </a:pPr>
            <a:endParaRPr lang="en-GB" altLang="en-US" sz="2400" dirty="0">
              <a:latin typeface="Arial" panose="020B0604020202020204" pitchFamily="34" charset="0"/>
              <a:cs typeface="Arial" panose="020B0604020202020204" pitchFamily="34" charset="0"/>
            </a:endParaRPr>
          </a:p>
          <a:p>
            <a:pPr>
              <a:lnSpc>
                <a:spcPct val="90000"/>
              </a:lnSpc>
            </a:pPr>
            <a:r>
              <a:rPr lang="en-GB" altLang="en-US" sz="2400" i="1" dirty="0">
                <a:latin typeface="Arial" panose="020B0604020202020204" pitchFamily="34" charset="0"/>
                <a:cs typeface="Arial" panose="020B0604020202020204" pitchFamily="34" charset="0"/>
              </a:rPr>
              <a:t>Nearest neighbour</a:t>
            </a:r>
            <a:r>
              <a:rPr lang="en-GB" altLang="en-US" sz="2400" dirty="0">
                <a:latin typeface="Arial" panose="020B0604020202020204" pitchFamily="34" charset="0"/>
                <a:cs typeface="Arial" panose="020B0604020202020204" pitchFamily="34" charset="0"/>
              </a:rPr>
              <a:t> matching used to find people with similar interests</a:t>
            </a:r>
          </a:p>
          <a:p>
            <a:pPr>
              <a:lnSpc>
                <a:spcPct val="90000"/>
              </a:lnSpc>
            </a:pPr>
            <a:r>
              <a:rPr lang="en-GB" altLang="en-US" sz="2400" dirty="0">
                <a:latin typeface="Arial" panose="020B0604020202020204" pitchFamily="34" charset="0"/>
                <a:cs typeface="Arial" panose="020B0604020202020204" pitchFamily="34" charset="0"/>
              </a:rPr>
              <a:t>Items that neighbours rate highly but that you have </a:t>
            </a:r>
            <a:r>
              <a:rPr lang="en-GB" altLang="en-US" sz="2400" i="1" dirty="0">
                <a:latin typeface="Arial" panose="020B0604020202020204" pitchFamily="34" charset="0"/>
                <a:cs typeface="Arial" panose="020B0604020202020204" pitchFamily="34" charset="0"/>
              </a:rPr>
              <a:t>not </a:t>
            </a:r>
            <a:r>
              <a:rPr lang="en-GB" altLang="en-US" sz="2400" dirty="0">
                <a:latin typeface="Arial" panose="020B0604020202020204" pitchFamily="34" charset="0"/>
                <a:cs typeface="Arial" panose="020B0604020202020204" pitchFamily="34" charset="0"/>
              </a:rPr>
              <a:t>rated are recommended to you</a:t>
            </a:r>
          </a:p>
          <a:p>
            <a:pPr>
              <a:lnSpc>
                <a:spcPct val="90000"/>
              </a:lnSpc>
            </a:pPr>
            <a:r>
              <a:rPr lang="en-GB" altLang="en-US" sz="2400" dirty="0">
                <a:latin typeface="Arial" panose="020B0604020202020204" pitchFamily="34" charset="0"/>
                <a:cs typeface="Arial" panose="020B0604020202020204" pitchFamily="34" charset="0"/>
              </a:rPr>
              <a:t>User can then rate recommended items</a:t>
            </a:r>
            <a:endParaRPr lang="en-US" altLang="en-US" sz="2400"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20321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6424" y="441915"/>
            <a:ext cx="10162902" cy="1918108"/>
          </a:xfrm>
        </p:spPr>
        <p:txBody>
          <a:bodyPr/>
          <a:lstStyle/>
          <a:p>
            <a:r>
              <a:rPr lang="en-US" sz="1600" dirty="0" smtClean="0">
                <a:solidFill>
                  <a:schemeClr val="tx1"/>
                </a:solidFill>
                <a:latin typeface="Arial" panose="020B0604020202020204" pitchFamily="34" charset="0"/>
                <a:cs typeface="Arial" panose="020B0604020202020204" pitchFamily="34" charset="0"/>
              </a:rPr>
              <a:t>The image </a:t>
            </a:r>
            <a:r>
              <a:rPr lang="en-US" sz="1600" dirty="0">
                <a:solidFill>
                  <a:schemeClr val="tx1"/>
                </a:solidFill>
                <a:latin typeface="Arial" panose="020B0604020202020204" pitchFamily="34" charset="0"/>
                <a:cs typeface="Arial" panose="020B0604020202020204" pitchFamily="34" charset="0"/>
              </a:rPr>
              <a:t>below </a:t>
            </a:r>
            <a:r>
              <a:rPr lang="en-US" sz="1600" dirty="0" smtClean="0">
                <a:solidFill>
                  <a:schemeClr val="tx1"/>
                </a:solidFill>
                <a:latin typeface="Arial" panose="020B0604020202020204" pitchFamily="34" charset="0"/>
                <a:cs typeface="Arial" panose="020B0604020202020204" pitchFamily="34" charset="0"/>
              </a:rPr>
              <a:t>shows </a:t>
            </a:r>
            <a:r>
              <a:rPr lang="en-US" sz="1600" dirty="0">
                <a:solidFill>
                  <a:schemeClr val="tx1"/>
                </a:solidFill>
                <a:latin typeface="Arial" panose="020B0604020202020204" pitchFamily="34" charset="0"/>
                <a:cs typeface="Arial" panose="020B0604020202020204" pitchFamily="34" charset="0"/>
              </a:rPr>
              <a:t>an example of collaborative filtering. At first, people rate different items (like videos, images, games). Then, </a:t>
            </a:r>
            <a:r>
              <a:rPr lang="en-US" sz="1600" dirty="0" smtClean="0">
                <a:solidFill>
                  <a:schemeClr val="tx1"/>
                </a:solidFill>
                <a:latin typeface="Arial" panose="020B0604020202020204" pitchFamily="34" charset="0"/>
                <a:cs typeface="Arial" panose="020B0604020202020204" pitchFamily="34" charset="0"/>
              </a:rPr>
              <a:t>the system </a:t>
            </a:r>
            <a:r>
              <a:rPr lang="en-US" sz="1600" dirty="0">
                <a:solidFill>
                  <a:schemeClr val="tx1"/>
                </a:solidFill>
                <a:latin typeface="Arial" panose="020B0604020202020204" pitchFamily="34" charset="0"/>
                <a:cs typeface="Arial" panose="020B0604020202020204" pitchFamily="34" charset="0"/>
              </a:rPr>
              <a:t>makes predictions about a user's rating for an item not rated yet. The new predictions are built upon the existing ratings of other users with </a:t>
            </a:r>
            <a:r>
              <a:rPr lang="en-US" sz="1600" dirty="0" smtClean="0">
                <a:solidFill>
                  <a:schemeClr val="tx1"/>
                </a:solidFill>
                <a:latin typeface="Arial" panose="020B0604020202020204" pitchFamily="34" charset="0"/>
                <a:cs typeface="Arial" panose="020B0604020202020204" pitchFamily="34" charset="0"/>
              </a:rPr>
              <a:t>similar ratings </a:t>
            </a:r>
            <a:r>
              <a:rPr lang="en-US" sz="1600" dirty="0">
                <a:solidFill>
                  <a:schemeClr val="tx1"/>
                </a:solidFill>
                <a:latin typeface="Arial" panose="020B0604020202020204" pitchFamily="34" charset="0"/>
                <a:cs typeface="Arial" panose="020B0604020202020204" pitchFamily="34" charset="0"/>
              </a:rPr>
              <a:t>with the active user. In the image, the system predicts that the user will not like </a:t>
            </a:r>
            <a:r>
              <a:rPr lang="en-US" sz="1600" dirty="0" smtClean="0">
                <a:solidFill>
                  <a:schemeClr val="tx1"/>
                </a:solidFill>
                <a:latin typeface="Arial" panose="020B0604020202020204" pitchFamily="34" charset="0"/>
                <a:cs typeface="Arial" panose="020B0604020202020204" pitchFamily="34" charset="0"/>
              </a:rPr>
              <a:t>the video</a:t>
            </a:r>
            <a:endParaRPr lang="en-US" sz="1600" dirty="0">
              <a:solidFill>
                <a:schemeClr val="tx1"/>
              </a:solidFill>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2668498" y="2165334"/>
            <a:ext cx="5012464" cy="4536728"/>
          </a:xfrm>
          <a:prstGeom prst="rect">
            <a:avLst/>
          </a:prstGeom>
        </p:spPr>
      </p:pic>
    </p:spTree>
    <p:extLst>
      <p:ext uri="{BB962C8B-B14F-4D97-AF65-F5344CB8AC3E}">
        <p14:creationId xmlns:p14="http://schemas.microsoft.com/office/powerpoint/2010/main" val="2025017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bg1">
                    <a:lumMod val="65000"/>
                  </a:schemeClr>
                </a:solidFill>
                <a:latin typeface="Arial" panose="020B0604020202020204" pitchFamily="34" charset="0"/>
                <a:cs typeface="Arial" panose="020B0604020202020204" pitchFamily="34" charset="0"/>
              </a:rPr>
              <a:t>Collaborative filtering</a:t>
            </a:r>
            <a:endParaRPr lang="en-US" b="1" dirty="0">
              <a:solidFill>
                <a:schemeClr val="bg1">
                  <a:lumMod val="65000"/>
                </a:scheme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8971" y="2603499"/>
            <a:ext cx="11469189" cy="4254501"/>
          </a:xfrm>
        </p:spPr>
        <p:txBody>
          <a:bodyPr>
            <a:normAutofit/>
          </a:bodyPr>
          <a:lstStyle/>
          <a:p>
            <a:pPr marL="0" indent="0">
              <a:buNone/>
            </a:pPr>
            <a:r>
              <a:rPr lang="en-US" b="1" dirty="0">
                <a:solidFill>
                  <a:srgbClr val="7030A0"/>
                </a:solidFill>
              </a:rPr>
              <a:t>Spark </a:t>
            </a:r>
            <a:r>
              <a:rPr lang="en-US" b="1" dirty="0" err="1">
                <a:solidFill>
                  <a:srgbClr val="7030A0"/>
                </a:solidFill>
              </a:rPr>
              <a:t>MLlib</a:t>
            </a:r>
            <a:r>
              <a:rPr lang="en-US" b="1" dirty="0">
                <a:solidFill>
                  <a:srgbClr val="7030A0"/>
                </a:solidFill>
              </a:rPr>
              <a:t> library for Machine Learning provides a Collaborative Filtering implementation by using Alternating Least </a:t>
            </a:r>
            <a:r>
              <a:rPr lang="en-US" b="1" dirty="0" smtClean="0">
                <a:solidFill>
                  <a:srgbClr val="7030A0"/>
                </a:solidFill>
              </a:rPr>
              <a:t>Squares (ALS). </a:t>
            </a:r>
            <a:r>
              <a:rPr lang="en-US" b="1" dirty="0">
                <a:solidFill>
                  <a:srgbClr val="7030A0"/>
                </a:solidFill>
              </a:rPr>
              <a:t>The implementation </a:t>
            </a:r>
            <a:r>
              <a:rPr lang="en-US" b="1" dirty="0" smtClean="0">
                <a:solidFill>
                  <a:srgbClr val="7030A0"/>
                </a:solidFill>
              </a:rPr>
              <a:t>in </a:t>
            </a:r>
            <a:r>
              <a:rPr lang="en-US" b="1" dirty="0" err="1" smtClean="0">
                <a:solidFill>
                  <a:srgbClr val="7030A0"/>
                </a:solidFill>
              </a:rPr>
              <a:t>MLlib</a:t>
            </a:r>
            <a:r>
              <a:rPr lang="en-US" b="1" dirty="0" smtClean="0">
                <a:solidFill>
                  <a:srgbClr val="7030A0"/>
                </a:solidFill>
              </a:rPr>
              <a:t> </a:t>
            </a:r>
            <a:r>
              <a:rPr lang="en-US" b="1" dirty="0">
                <a:solidFill>
                  <a:srgbClr val="7030A0"/>
                </a:solidFill>
              </a:rPr>
              <a:t>has the following parameters:</a:t>
            </a:r>
          </a:p>
          <a:p>
            <a:pPr>
              <a:buFont typeface="+mj-lt"/>
              <a:buAutoNum type="arabicPeriod"/>
            </a:pPr>
            <a:r>
              <a:rPr lang="en-US" dirty="0" err="1">
                <a:solidFill>
                  <a:srgbClr val="0070C0"/>
                </a:solidFill>
                <a:latin typeface="Arial" panose="020B0604020202020204" pitchFamily="34" charset="0"/>
                <a:cs typeface="Arial" panose="020B0604020202020204" pitchFamily="34" charset="0"/>
              </a:rPr>
              <a:t>numBlocks</a:t>
            </a:r>
            <a:r>
              <a:rPr lang="en-US" dirty="0">
                <a:solidFill>
                  <a:srgbClr val="0070C0"/>
                </a:solidFill>
                <a:latin typeface="Arial" panose="020B0604020202020204" pitchFamily="34" charset="0"/>
                <a:cs typeface="Arial" panose="020B0604020202020204" pitchFamily="34" charset="0"/>
              </a:rPr>
              <a:t> is the number of blocks used to parallelize computation (set to </a:t>
            </a:r>
            <a:r>
              <a:rPr lang="en-US" dirty="0" smtClean="0">
                <a:solidFill>
                  <a:srgbClr val="0070C0"/>
                </a:solidFill>
                <a:latin typeface="Arial" panose="020B0604020202020204" pitchFamily="34" charset="0"/>
                <a:cs typeface="Arial" panose="020B0604020202020204" pitchFamily="34" charset="0"/>
              </a:rPr>
              <a:t>1to </a:t>
            </a:r>
            <a:r>
              <a:rPr lang="en-US" dirty="0" err="1">
                <a:solidFill>
                  <a:srgbClr val="0070C0"/>
                </a:solidFill>
                <a:latin typeface="Arial" panose="020B0604020202020204" pitchFamily="34" charset="0"/>
                <a:cs typeface="Arial" panose="020B0604020202020204" pitchFamily="34" charset="0"/>
              </a:rPr>
              <a:t>autoconfigure</a:t>
            </a:r>
            <a:r>
              <a:rPr lang="en-US" dirty="0">
                <a:solidFill>
                  <a:srgbClr val="0070C0"/>
                </a:solidFill>
                <a:latin typeface="Arial" panose="020B0604020202020204" pitchFamily="34" charset="0"/>
                <a:cs typeface="Arial" panose="020B0604020202020204" pitchFamily="34" charset="0"/>
              </a:rPr>
              <a:t>).</a:t>
            </a:r>
          </a:p>
          <a:p>
            <a:pPr>
              <a:buFont typeface="+mj-lt"/>
              <a:buAutoNum type="arabicPeriod"/>
            </a:pPr>
            <a:r>
              <a:rPr lang="en-US" dirty="0">
                <a:solidFill>
                  <a:srgbClr val="0070C0"/>
                </a:solidFill>
                <a:latin typeface="Arial" panose="020B0604020202020204" pitchFamily="34" charset="0"/>
                <a:cs typeface="Arial" panose="020B0604020202020204" pitchFamily="34" charset="0"/>
              </a:rPr>
              <a:t>rank is the number of latent factors in the model.</a:t>
            </a:r>
          </a:p>
          <a:p>
            <a:pPr>
              <a:buFont typeface="+mj-lt"/>
              <a:buAutoNum type="arabicPeriod"/>
            </a:pPr>
            <a:r>
              <a:rPr lang="en-US" dirty="0">
                <a:solidFill>
                  <a:srgbClr val="0070C0"/>
                </a:solidFill>
                <a:latin typeface="Arial" panose="020B0604020202020204" pitchFamily="34" charset="0"/>
                <a:cs typeface="Arial" panose="020B0604020202020204" pitchFamily="34" charset="0"/>
              </a:rPr>
              <a:t>iterations is the number of iterations to run.</a:t>
            </a:r>
          </a:p>
          <a:p>
            <a:pPr>
              <a:buFont typeface="+mj-lt"/>
              <a:buAutoNum type="arabicPeriod"/>
            </a:pPr>
            <a:r>
              <a:rPr lang="en-US" dirty="0">
                <a:solidFill>
                  <a:srgbClr val="0070C0"/>
                </a:solidFill>
                <a:latin typeface="Arial" panose="020B0604020202020204" pitchFamily="34" charset="0"/>
                <a:cs typeface="Arial" panose="020B0604020202020204" pitchFamily="34" charset="0"/>
              </a:rPr>
              <a:t>lambda specifies the regularization parameter in ALS.</a:t>
            </a:r>
          </a:p>
          <a:p>
            <a:pPr>
              <a:buFont typeface="+mj-lt"/>
              <a:buAutoNum type="arabicPeriod"/>
            </a:pPr>
            <a:r>
              <a:rPr lang="en-US" dirty="0" err="1">
                <a:solidFill>
                  <a:srgbClr val="0070C0"/>
                </a:solidFill>
                <a:latin typeface="Arial" panose="020B0604020202020204" pitchFamily="34" charset="0"/>
                <a:cs typeface="Arial" panose="020B0604020202020204" pitchFamily="34" charset="0"/>
              </a:rPr>
              <a:t>implicitPrefs</a:t>
            </a:r>
            <a:r>
              <a:rPr lang="en-US" dirty="0">
                <a:solidFill>
                  <a:srgbClr val="0070C0"/>
                </a:solidFill>
                <a:latin typeface="Arial" panose="020B0604020202020204" pitchFamily="34" charset="0"/>
                <a:cs typeface="Arial" panose="020B0604020202020204" pitchFamily="34" charset="0"/>
              </a:rPr>
              <a:t> specifies whether to use the explicit feedback ALS variant or one adapted for implicit feedback data</a:t>
            </a:r>
            <a:r>
              <a:rPr lang="en-US" dirty="0" smtClean="0">
                <a:solidFill>
                  <a:srgbClr val="0070C0"/>
                </a:solidFill>
                <a:latin typeface="Arial" panose="020B0604020202020204" pitchFamily="34" charset="0"/>
                <a:cs typeface="Arial" panose="020B0604020202020204" pitchFamily="34" charset="0"/>
              </a:rPr>
              <a:t>. (optional)</a:t>
            </a:r>
            <a:endParaRPr lang="en-US" dirty="0">
              <a:solidFill>
                <a:srgbClr val="0070C0"/>
              </a:solidFill>
              <a:latin typeface="Arial" panose="020B0604020202020204" pitchFamily="34" charset="0"/>
              <a:cs typeface="Arial" panose="020B0604020202020204" pitchFamily="34" charset="0"/>
            </a:endParaRPr>
          </a:p>
          <a:p>
            <a:pPr>
              <a:buFont typeface="+mj-lt"/>
              <a:buAutoNum type="arabicPeriod"/>
            </a:pPr>
            <a:r>
              <a:rPr lang="en-US" dirty="0">
                <a:solidFill>
                  <a:srgbClr val="0070C0"/>
                </a:solidFill>
                <a:latin typeface="Arial" panose="020B0604020202020204" pitchFamily="34" charset="0"/>
                <a:cs typeface="Arial" panose="020B0604020202020204" pitchFamily="34" charset="0"/>
              </a:rPr>
              <a:t>alpha is a parameter applicable to the implicit feedback variant of ALS that governs the baseline confidence in preference observations.</a:t>
            </a:r>
            <a:endParaRPr lang="en-US"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841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lumMod val="65000"/>
                  </a:schemeClr>
                </a:solidFill>
              </a:rPr>
              <a:t>Alternating Least </a:t>
            </a:r>
            <a:r>
              <a:rPr lang="en-US" b="1" dirty="0" smtClean="0">
                <a:solidFill>
                  <a:schemeClr val="bg1">
                    <a:lumMod val="65000"/>
                  </a:schemeClr>
                </a:solidFill>
              </a:rPr>
              <a:t>Squares(ALS)</a:t>
            </a:r>
            <a:endParaRPr lang="en-US" dirty="0">
              <a:solidFill>
                <a:schemeClr val="bg1">
                  <a:lumMod val="65000"/>
                </a:schemeClr>
              </a:solidFill>
            </a:endParaRPr>
          </a:p>
        </p:txBody>
      </p:sp>
      <p:sp>
        <p:nvSpPr>
          <p:cNvPr id="3" name="Content Placeholder 2"/>
          <p:cNvSpPr>
            <a:spLocks noGrp="1"/>
          </p:cNvSpPr>
          <p:nvPr>
            <p:ph idx="1"/>
          </p:nvPr>
        </p:nvSpPr>
        <p:spPr>
          <a:xfrm>
            <a:off x="191589" y="2603499"/>
            <a:ext cx="11843657" cy="4254501"/>
          </a:xfrm>
        </p:spPr>
        <p:txBody>
          <a:bodyPr>
            <a:normAutofit lnSpcReduction="10000"/>
          </a:bodyPr>
          <a:lstStyle/>
          <a:p>
            <a:pPr>
              <a:buFont typeface="Arial" panose="020B0604020202020204" pitchFamily="34" charset="0"/>
              <a:buChar char="•"/>
            </a:pPr>
            <a:r>
              <a:rPr lang="en-US" dirty="0" smtClean="0">
                <a:solidFill>
                  <a:schemeClr val="tx1"/>
                </a:solidFill>
                <a:latin typeface="Arial" panose="020B0604020202020204" pitchFamily="34" charset="0"/>
                <a:cs typeface="Arial" panose="020B0604020202020204" pitchFamily="34" charset="0"/>
              </a:rPr>
              <a:t>Matrix </a:t>
            </a:r>
            <a:r>
              <a:rPr lang="en-US" dirty="0">
                <a:solidFill>
                  <a:schemeClr val="tx1"/>
                </a:solidFill>
                <a:latin typeface="Arial" panose="020B0604020202020204" pitchFamily="34" charset="0"/>
                <a:cs typeface="Arial" panose="020B0604020202020204" pitchFamily="34" charset="0"/>
              </a:rPr>
              <a:t>R can be factorized into two nonnegative matrices, a user-preference matrix U and a preference-rating matrix </a:t>
            </a:r>
            <a:r>
              <a:rPr lang="en-US" dirty="0" smtClean="0">
                <a:solidFill>
                  <a:schemeClr val="tx1"/>
                </a:solidFill>
                <a:latin typeface="Arial" panose="020B0604020202020204" pitchFamily="34" charset="0"/>
                <a:cs typeface="Arial" panose="020B0604020202020204" pitchFamily="34" charset="0"/>
              </a:rPr>
              <a:t>M</a:t>
            </a:r>
          </a:p>
          <a:p>
            <a:r>
              <a:rPr lang="en-US" dirty="0">
                <a:latin typeface="Arial" panose="020B0604020202020204" pitchFamily="34" charset="0"/>
                <a:cs typeface="Arial" panose="020B0604020202020204" pitchFamily="34" charset="0"/>
              </a:rPr>
              <a:t>The loss function used in ALS is so called </a:t>
            </a:r>
            <a:r>
              <a:rPr lang="en-US" i="1" dirty="0">
                <a:latin typeface="Arial" panose="020B0604020202020204" pitchFamily="34" charset="0"/>
                <a:cs typeface="Arial" panose="020B0604020202020204" pitchFamily="34" charset="0"/>
              </a:rPr>
              <a:t>rooted mean square error (RMSE) </a:t>
            </a:r>
            <a:r>
              <a:rPr lang="en-US" dirty="0" smtClean="0">
                <a:latin typeface="Arial" panose="020B0604020202020204" pitchFamily="34" charset="0"/>
                <a:cs typeface="Arial" panose="020B0604020202020204" pitchFamily="34" charset="0"/>
              </a:rPr>
              <a:t>defined as</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 addition, ALS applies L norm regularization on the parameter spaces and U and M. </a:t>
            </a:r>
          </a:p>
          <a:p>
            <a:r>
              <a:rPr lang="en-US" dirty="0">
                <a:latin typeface="Arial" panose="020B0604020202020204" pitchFamily="34" charset="0"/>
                <a:cs typeface="Arial" panose="020B0604020202020204" pitchFamily="34" charset="0"/>
              </a:rPr>
              <a:t>Combine the loss function, the objective of ALS can be formulated </a:t>
            </a:r>
            <a:r>
              <a:rPr lang="en-US" dirty="0" smtClean="0">
                <a:latin typeface="Arial" panose="020B0604020202020204" pitchFamily="34" charset="0"/>
                <a:cs typeface="Arial" panose="020B0604020202020204" pitchFamily="34" charset="0"/>
              </a:rPr>
              <a:t>as</a:t>
            </a: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where </a:t>
            </a:r>
            <a:r>
              <a:rPr lang="en-US" dirty="0" smtClean="0">
                <a:latin typeface="Arial" panose="020B0604020202020204" pitchFamily="34" charset="0"/>
                <a:cs typeface="Arial" panose="020B0604020202020204" pitchFamily="34" charset="0"/>
              </a:rPr>
              <a:t>lambda is </a:t>
            </a:r>
            <a:r>
              <a:rPr lang="en-US" dirty="0">
                <a:latin typeface="Arial" panose="020B0604020202020204" pitchFamily="34" charset="0"/>
                <a:cs typeface="Arial" panose="020B0604020202020204" pitchFamily="34" charset="0"/>
              </a:rPr>
              <a:t>the regularization parameter that controls the balance of the loss term and the regularization term, </a:t>
            </a:r>
            <a:r>
              <a:rPr lang="en-US" i="1" dirty="0" err="1">
                <a:latin typeface="Arial" panose="020B0604020202020204" pitchFamily="34" charset="0"/>
                <a:cs typeface="Arial" panose="020B0604020202020204" pitchFamily="34" charset="0"/>
              </a:rPr>
              <a:t>nui</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number of movies rated by user </a:t>
            </a:r>
            <a:r>
              <a:rPr lang="en-US" i="1" dirty="0" err="1">
                <a:latin typeface="Arial" panose="020B0604020202020204" pitchFamily="34" charset="0"/>
                <a:cs typeface="Arial" panose="020B0604020202020204" pitchFamily="34" charset="0"/>
              </a:rPr>
              <a:t>i</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t>
            </a:r>
            <a:r>
              <a:rPr lang="en-US" i="1" dirty="0" err="1">
                <a:latin typeface="Arial" panose="020B0604020202020204" pitchFamily="34" charset="0"/>
                <a:cs typeface="Arial" panose="020B0604020202020204" pitchFamily="34" charset="0"/>
              </a:rPr>
              <a:t>nmi</a:t>
            </a:r>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the number of users that rate movies .</a:t>
            </a:r>
          </a:p>
          <a:p>
            <a:endParaRPr lang="en-US" dirty="0" smtClean="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buNone/>
            </a:pPr>
            <a:endParaRPr lang="en-US" dirty="0" smtClean="0">
              <a:solidFill>
                <a:schemeClr val="tx1"/>
              </a:solidFill>
              <a:latin typeface="Arial" panose="020B0604020202020204" pitchFamily="34" charset="0"/>
              <a:cs typeface="Arial" panose="020B0604020202020204" pitchFamily="34" charset="0"/>
            </a:endParaRPr>
          </a:p>
          <a:p>
            <a:pPr marL="0" indent="0">
              <a:buNone/>
            </a:pPr>
            <a:endParaRPr lang="en-US" dirty="0">
              <a:solidFill>
                <a:schemeClr val="tx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2468200" y="3796802"/>
            <a:ext cx="4742498" cy="929314"/>
          </a:xfrm>
          <a:prstGeom prst="rect">
            <a:avLst/>
          </a:prstGeom>
        </p:spPr>
      </p:pic>
      <p:pic>
        <p:nvPicPr>
          <p:cNvPr id="5" name="Picture 4"/>
          <p:cNvPicPr>
            <a:picLocks noChangeAspect="1"/>
          </p:cNvPicPr>
          <p:nvPr/>
        </p:nvPicPr>
        <p:blipFill>
          <a:blip r:embed="rId3"/>
          <a:stretch>
            <a:fillRect/>
          </a:stretch>
        </p:blipFill>
        <p:spPr>
          <a:xfrm>
            <a:off x="1854790" y="5442146"/>
            <a:ext cx="5617166" cy="699823"/>
          </a:xfrm>
          <a:prstGeom prst="rect">
            <a:avLst/>
          </a:prstGeom>
        </p:spPr>
      </p:pic>
    </p:spTree>
    <p:extLst>
      <p:ext uri="{BB962C8B-B14F-4D97-AF65-F5344CB8AC3E}">
        <p14:creationId xmlns:p14="http://schemas.microsoft.com/office/powerpoint/2010/main" val="26304488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554</TotalTime>
  <Words>1986</Words>
  <Application>Microsoft Office PowerPoint</Application>
  <PresentationFormat>Widescreen</PresentationFormat>
  <Paragraphs>344</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Century Gothic</vt:lpstr>
      <vt:lpstr>Courier New</vt:lpstr>
      <vt:lpstr>Wingdings</vt:lpstr>
      <vt:lpstr>Wingdings 3</vt:lpstr>
      <vt:lpstr>Ion Boardroom</vt:lpstr>
      <vt:lpstr>Big data with Hadoop and Spark</vt:lpstr>
      <vt:lpstr>CONTENTS</vt:lpstr>
      <vt:lpstr>Recommender System</vt:lpstr>
      <vt:lpstr>Recommender System</vt:lpstr>
      <vt:lpstr>Collaborative filtering</vt:lpstr>
      <vt:lpstr>Collaborative filtering</vt:lpstr>
      <vt:lpstr>The image below shows an example of collaborative filtering. At first, people rate different items (like videos, images, games). Then, the system makes predictions about a user's rating for an item not rated yet. The new predictions are built upon the existing ratings of other users with similar ratings with the active user. In the image, the system predicts that the user will not like the video</vt:lpstr>
      <vt:lpstr>Collaborative filtering</vt:lpstr>
      <vt:lpstr>Alternating Least Squares(ALS)</vt:lpstr>
      <vt:lpstr>Alternating Least Squares(ALS)</vt:lpstr>
      <vt:lpstr>MovieLens Dataset</vt:lpstr>
      <vt:lpstr>Movies Recommendation-Pipeline</vt:lpstr>
      <vt:lpstr>Movies Recommendation-Pipeline</vt:lpstr>
      <vt:lpstr>ALS model and movies Prediction using SPARK in Databricks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Movies Recommendation</vt:lpstr>
      <vt:lpstr>Conclusion</vt:lpstr>
      <vt:lpstr>References</vt:lpstr>
      <vt:lpstr>THANK YOU</vt:lpstr>
    </vt:vector>
  </TitlesOfParts>
  <Company>NYCDoE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with Hadoop and Spark</dc:title>
  <dc:creator>Vasavada Meghana</dc:creator>
  <cp:lastModifiedBy>Vasavada Meghana</cp:lastModifiedBy>
  <cp:revision>32</cp:revision>
  <dcterms:created xsi:type="dcterms:W3CDTF">2017-08-31T16:23:14Z</dcterms:created>
  <dcterms:modified xsi:type="dcterms:W3CDTF">2017-09-07T20:40:52Z</dcterms:modified>
</cp:coreProperties>
</file>