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71" r:id="rId16"/>
    <p:sldId id="269"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akrishna, Banuprakash" initials="BB" lastIdx="1" clrIdx="0">
    <p:extLst>
      <p:ext uri="{19B8F6BF-5375-455C-9EA6-DF929625EA0E}">
        <p15:presenceInfo xmlns:p15="http://schemas.microsoft.com/office/powerpoint/2012/main" userId="S::Banuprakash.Balakrishna@Honeywell.com::68f25826-6fb0-4a34-a5a2-ca4d48ad33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7T10:50:34.028" idx="1">
    <p:pos x="10" y="10"/>
    <p:text>https://quantdare.com/isolation-forest-algorithm/</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DE618-885A-49AE-94B6-334D02106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930F8BD-D918-4641-B6E2-94F1038722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9FC6FB5-37BA-4E6E-831C-5B4693851EE5}"/>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5" name="Footer Placeholder 4">
            <a:extLst>
              <a:ext uri="{FF2B5EF4-FFF2-40B4-BE49-F238E27FC236}">
                <a16:creationId xmlns:a16="http://schemas.microsoft.com/office/drawing/2014/main" xmlns="" id="{EE39394A-384A-4090-B696-E61901F2B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1864661-A9A2-495C-96BF-26D0FC0FCA3E}"/>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110731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F1F548-AAB2-4193-B664-2CE115B096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9C5E2A3-B2CE-4C71-B0B0-B230B4552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A6B912E-5670-4562-B223-51DD79E106F5}"/>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5" name="Footer Placeholder 4">
            <a:extLst>
              <a:ext uri="{FF2B5EF4-FFF2-40B4-BE49-F238E27FC236}">
                <a16:creationId xmlns:a16="http://schemas.microsoft.com/office/drawing/2014/main" xmlns="" id="{EDF890A2-AF41-4CF6-A826-0195DC718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2D0C5E-FC5B-499F-9B39-40E58617BC03}"/>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3087367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CCF9788-A876-43FC-9397-1CDE400975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71CDF96-3011-427D-BD3A-F64E6B47E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70CD15C-F265-4BBF-A0E4-EE4A4A8F8DC3}"/>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5" name="Footer Placeholder 4">
            <a:extLst>
              <a:ext uri="{FF2B5EF4-FFF2-40B4-BE49-F238E27FC236}">
                <a16:creationId xmlns:a16="http://schemas.microsoft.com/office/drawing/2014/main" xmlns="" id="{46C921D3-6BB3-49AA-A83C-0AF101137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9F442A1-5D05-43F8-AC2E-359DC3C251D9}"/>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423160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7EB73-8326-4430-97A4-91AE3369D5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FFB2C0D-3F8F-4CD8-8986-DD6077E58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9EF6140-E668-4295-828E-59D6AD34FC7E}"/>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5" name="Footer Placeholder 4">
            <a:extLst>
              <a:ext uri="{FF2B5EF4-FFF2-40B4-BE49-F238E27FC236}">
                <a16:creationId xmlns:a16="http://schemas.microsoft.com/office/drawing/2014/main" xmlns="" id="{4D93CF64-4EBC-4490-BB67-CFBA7684F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708056-FC1C-4833-BBEC-79A585FF8ACE}"/>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228435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7A588-7308-4FFC-8766-3ED74C756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ABA694D-C692-4BE5-81C6-8BE123226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18DB852-2BDF-4528-86A2-491519C595C0}"/>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5" name="Footer Placeholder 4">
            <a:extLst>
              <a:ext uri="{FF2B5EF4-FFF2-40B4-BE49-F238E27FC236}">
                <a16:creationId xmlns:a16="http://schemas.microsoft.com/office/drawing/2014/main" xmlns="" id="{EA539BBE-D2B9-4127-B5BD-D80B4E27E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D339B5-6387-4D05-80F7-54A9934AB98B}"/>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167757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60AB5A-6750-4434-89D5-86FC55C12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43CBE48-01E5-4A50-88BF-D4F097ABE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23752DD-8D4C-47BC-93D1-75C738BF71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2B1DE99-B1AE-4561-93CE-4202B6BA38D7}"/>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6" name="Footer Placeholder 5">
            <a:extLst>
              <a:ext uri="{FF2B5EF4-FFF2-40B4-BE49-F238E27FC236}">
                <a16:creationId xmlns:a16="http://schemas.microsoft.com/office/drawing/2014/main" xmlns="" id="{2AC24AC2-B6C1-4D37-88C4-8261D8272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A8199F8-640B-4969-906C-DBA08AFEA863}"/>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181416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F1B7E-6783-445F-B4B4-A23139424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054B22F-8B15-41BD-9B97-1C8D8AE6A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EF4DD18-3D9B-4FEB-A6D1-ED94CD0F46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1FE033B-892E-46B5-BB03-B6E49C5BA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56B786B-25BE-4BE9-A5FB-1442F694AA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6CF581-9252-43AA-A0FB-5607E7550154}"/>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8" name="Footer Placeholder 7">
            <a:extLst>
              <a:ext uri="{FF2B5EF4-FFF2-40B4-BE49-F238E27FC236}">
                <a16:creationId xmlns:a16="http://schemas.microsoft.com/office/drawing/2014/main" xmlns="" id="{EDF85A3A-10AA-499B-8E04-992FD1D2BC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1342FFB-8ADF-4003-AD6F-F82030EE1066}"/>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277198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1EDDE9-F8BA-4101-8D8A-538A736FBC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1A90788-3BA1-420C-B406-8650DFA09ECF}"/>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4" name="Footer Placeholder 3">
            <a:extLst>
              <a:ext uri="{FF2B5EF4-FFF2-40B4-BE49-F238E27FC236}">
                <a16:creationId xmlns:a16="http://schemas.microsoft.com/office/drawing/2014/main" xmlns="" id="{29CA3F13-A7C3-4769-8F14-870D6F388D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AB12137-4FBE-45C1-97C5-299B0410C6FB}"/>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280060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F7AE60A-8658-4AEC-9B52-732611902650}"/>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3" name="Footer Placeholder 2">
            <a:extLst>
              <a:ext uri="{FF2B5EF4-FFF2-40B4-BE49-F238E27FC236}">
                <a16:creationId xmlns:a16="http://schemas.microsoft.com/office/drawing/2014/main" xmlns="" id="{E1701D1A-E7D8-4342-9B7F-F18DBFFA8B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F1688A1-AA8A-4D3D-8708-B25C46DD1B1D}"/>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33248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1017C-65EE-4CD0-B6DB-7ECDB5B5C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4CCD040-9BAD-4655-AD1B-15759BCDC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FB35A68-6CC5-4A80-94CA-2A9D174C6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E2ADAA8-86F9-4EEA-8D11-35A4979FF423}"/>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6" name="Footer Placeholder 5">
            <a:extLst>
              <a:ext uri="{FF2B5EF4-FFF2-40B4-BE49-F238E27FC236}">
                <a16:creationId xmlns:a16="http://schemas.microsoft.com/office/drawing/2014/main" xmlns="" id="{602E26EA-87C0-4E37-81AF-6B7F4A4877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CDA51C-B1B8-4592-8E55-1ECF271E3495}"/>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355234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6FD6B-1CE2-4789-A62B-4BB30B462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8C2CB73-6CBC-4812-B820-A316D2258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AAE10C1-5C78-4F54-B117-4B909F8FF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08731CB-D4B7-4853-A855-CFF8B6B9EEF4}"/>
              </a:ext>
            </a:extLst>
          </p:cNvPr>
          <p:cNvSpPr>
            <a:spLocks noGrp="1"/>
          </p:cNvSpPr>
          <p:nvPr>
            <p:ph type="dt" sz="half" idx="10"/>
          </p:nvPr>
        </p:nvSpPr>
        <p:spPr/>
        <p:txBody>
          <a:bodyPr/>
          <a:lstStyle/>
          <a:p>
            <a:fld id="{786E21E8-DBC2-4F19-B934-40C3E406FD77}" type="datetimeFigureOut">
              <a:rPr lang="en-US" smtClean="0"/>
              <a:t>10/23/2021</a:t>
            </a:fld>
            <a:endParaRPr lang="en-US"/>
          </a:p>
        </p:txBody>
      </p:sp>
      <p:sp>
        <p:nvSpPr>
          <p:cNvPr id="6" name="Footer Placeholder 5">
            <a:extLst>
              <a:ext uri="{FF2B5EF4-FFF2-40B4-BE49-F238E27FC236}">
                <a16:creationId xmlns:a16="http://schemas.microsoft.com/office/drawing/2014/main" xmlns="" id="{E07A1A81-1416-430A-BB39-809E43F02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320B72D-76D2-4F7F-A896-5E43726BA818}"/>
              </a:ext>
            </a:extLst>
          </p:cNvPr>
          <p:cNvSpPr>
            <a:spLocks noGrp="1"/>
          </p:cNvSpPr>
          <p:nvPr>
            <p:ph type="sldNum" sz="quarter" idx="12"/>
          </p:nvPr>
        </p:nvSpPr>
        <p:spPr/>
        <p:txBody>
          <a:bodyPr/>
          <a:lstStyle/>
          <a:p>
            <a:fld id="{C80591D2-CC6F-4F00-881D-A20D7E71CBF9}" type="slidenum">
              <a:rPr lang="en-US" smtClean="0"/>
              <a:t>‹#›</a:t>
            </a:fld>
            <a:endParaRPr lang="en-US"/>
          </a:p>
        </p:txBody>
      </p:sp>
    </p:spTree>
    <p:extLst>
      <p:ext uri="{BB962C8B-B14F-4D97-AF65-F5344CB8AC3E}">
        <p14:creationId xmlns:p14="http://schemas.microsoft.com/office/powerpoint/2010/main" val="386239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2FD2B00-1278-4B94-B169-374B951C1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06CF198-368F-4738-949E-C9FB48668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4058D36-BB47-498A-99C8-C6DBEE80B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E21E8-DBC2-4F19-B934-40C3E406FD77}" type="datetimeFigureOut">
              <a:rPr lang="en-US" smtClean="0"/>
              <a:t>10/23/2021</a:t>
            </a:fld>
            <a:endParaRPr lang="en-US"/>
          </a:p>
        </p:txBody>
      </p:sp>
      <p:sp>
        <p:nvSpPr>
          <p:cNvPr id="5" name="Footer Placeholder 4">
            <a:extLst>
              <a:ext uri="{FF2B5EF4-FFF2-40B4-BE49-F238E27FC236}">
                <a16:creationId xmlns:a16="http://schemas.microsoft.com/office/drawing/2014/main" xmlns="" id="{BF84CA16-D534-4005-9D62-A3588419D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8EA3C9D-BDD0-4D82-B2B3-1342C0E821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591D2-CC6F-4F00-881D-A20D7E71CBF9}" type="slidenum">
              <a:rPr lang="en-US" smtClean="0"/>
              <a:t>‹#›</a:t>
            </a:fld>
            <a:endParaRPr lang="en-US"/>
          </a:p>
        </p:txBody>
      </p:sp>
    </p:spTree>
    <p:extLst>
      <p:ext uri="{BB962C8B-B14F-4D97-AF65-F5344CB8AC3E}">
        <p14:creationId xmlns:p14="http://schemas.microsoft.com/office/powerpoint/2010/main" val="3452672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stable/modules/generated/sklearn.neighbors.LocalOutlierFactor.html#sklearn.neighbors.LocalOutlierFactor.fit_predict"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link.springer.com/article/10.1007/s10618-012-0300-z" TargetMode="External"/><Relationship Id="rId4" Type="http://schemas.openxmlformats.org/officeDocument/2006/relationships/hyperlink" Target="https://scikit-learn.org/stable/modules/generated/sklearn.neighbors.LocalOutlierFactor.html#sklearn.neighbors.LocalOutlierFactor.fit"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zhao062/pyod"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stable/modules/generated/sklearn.svm.OneClassSVM.html#sklearn.svm.OneClassSVM.fit"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scikit-learn.org/stable/modules/generated/sklearn.svm.OneClassSVM.html#sklearn.svm.OneClassSVM.score_samples" TargetMode="External"/><Relationship Id="rId5" Type="http://schemas.openxmlformats.org/officeDocument/2006/relationships/hyperlink" Target="https://scikit-learn.org/stable/modules/generated/sklearn.svm.OneClassSVM.html#sklearn.svm.OneClassSVM.predict" TargetMode="External"/><Relationship Id="rId4" Type="http://schemas.openxmlformats.org/officeDocument/2006/relationships/hyperlink" Target="https://scikit-learn.org/stable/modules/generated/sklearn.svm.OneClassSVM.html#sklearn.svm.OneClassSVM.fit_predict"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datascience.com/blog/introduction-to-k-means-clustering-algorithm-learn-data-science-tutoria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quantdare.com/isolation-forest-algorith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geeksforgeeks.org/z-score-for-outlier-detection-python/"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link.springer.com/article/10.1007/s10618-012-0300-z" TargetMode="External"/><Relationship Id="rId2" Type="http://schemas.openxmlformats.org/officeDocument/2006/relationships/hyperlink" Target="http://www.scholarpedia.org/article/K-nearest_neighbor" TargetMode="External"/><Relationship Id="rId1" Type="http://schemas.openxmlformats.org/officeDocument/2006/relationships/slideLayout" Target="../slideLayouts/slideLayout2.xml"/><Relationship Id="rId4" Type="http://schemas.openxmlformats.org/officeDocument/2006/relationships/hyperlink" Target="https://scikit-learn.org/stable/modules/generated/sklearn.neighbors.LocalOutlierFacto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6D30EC8-132F-423A-9994-F8837AAD0E13}"/>
              </a:ext>
            </a:extLst>
          </p:cNvPr>
          <p:cNvSpPr txBox="1"/>
          <p:nvPr/>
        </p:nvSpPr>
        <p:spPr>
          <a:xfrm>
            <a:off x="4074160" y="2885440"/>
            <a:ext cx="3734292" cy="646331"/>
          </a:xfrm>
          <a:prstGeom prst="rect">
            <a:avLst/>
          </a:prstGeom>
          <a:noFill/>
        </p:spPr>
        <p:txBody>
          <a:bodyPr wrap="none" rtlCol="0">
            <a:spAutoFit/>
          </a:bodyPr>
          <a:lstStyle/>
          <a:p>
            <a:r>
              <a:rPr lang="en-US" sz="3600" dirty="0"/>
              <a:t>Anomaly detection</a:t>
            </a:r>
          </a:p>
        </p:txBody>
      </p:sp>
    </p:spTree>
    <p:extLst>
      <p:ext uri="{BB962C8B-B14F-4D97-AF65-F5344CB8AC3E}">
        <p14:creationId xmlns:p14="http://schemas.microsoft.com/office/powerpoint/2010/main" val="75455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CD51B53-179F-44A2-AF6F-3F4AB79F94F2}"/>
              </a:ext>
            </a:extLst>
          </p:cNvPr>
          <p:cNvPicPr>
            <a:picLocks noChangeAspect="1"/>
          </p:cNvPicPr>
          <p:nvPr/>
        </p:nvPicPr>
        <p:blipFill>
          <a:blip r:embed="rId2"/>
          <a:stretch>
            <a:fillRect/>
          </a:stretch>
        </p:blipFill>
        <p:spPr>
          <a:xfrm>
            <a:off x="647700" y="942975"/>
            <a:ext cx="7277100" cy="2486025"/>
          </a:xfrm>
          <a:prstGeom prst="rect">
            <a:avLst/>
          </a:prstGeom>
        </p:spPr>
      </p:pic>
      <p:graphicFrame>
        <p:nvGraphicFramePr>
          <p:cNvPr id="6" name="Table 5">
            <a:extLst>
              <a:ext uri="{FF2B5EF4-FFF2-40B4-BE49-F238E27FC236}">
                <a16:creationId xmlns:a16="http://schemas.microsoft.com/office/drawing/2014/main" xmlns="" id="{D5881693-6142-43D3-8B50-D0D1567FCE15}"/>
              </a:ext>
            </a:extLst>
          </p:cNvPr>
          <p:cNvGraphicFramePr>
            <a:graphicFrameLocks noGrp="1"/>
          </p:cNvGraphicFramePr>
          <p:nvPr>
            <p:extLst>
              <p:ext uri="{D42A27DB-BD31-4B8C-83A1-F6EECF244321}">
                <p14:modId xmlns:p14="http://schemas.microsoft.com/office/powerpoint/2010/main" val="469118977"/>
              </p:ext>
            </p:extLst>
          </p:nvPr>
        </p:nvGraphicFramePr>
        <p:xfrm>
          <a:off x="838200" y="3681254"/>
          <a:ext cx="10515600" cy="640080"/>
        </p:xfrm>
        <a:graphic>
          <a:graphicData uri="http://schemas.openxmlformats.org/drawingml/2006/table">
            <a:tbl>
              <a:tblPr/>
              <a:tblGrid>
                <a:gridCol w="5257800">
                  <a:extLst>
                    <a:ext uri="{9D8B030D-6E8A-4147-A177-3AD203B41FA5}">
                      <a16:colId xmlns:a16="http://schemas.microsoft.com/office/drawing/2014/main" xmlns="" val="632066065"/>
                    </a:ext>
                  </a:extLst>
                </a:gridCol>
                <a:gridCol w="5257800">
                  <a:extLst>
                    <a:ext uri="{9D8B030D-6E8A-4147-A177-3AD203B41FA5}">
                      <a16:colId xmlns:a16="http://schemas.microsoft.com/office/drawing/2014/main" xmlns="" val="2920680088"/>
                    </a:ext>
                  </a:extLst>
                </a:gridCol>
              </a:tblGrid>
              <a:tr h="0">
                <a:tc>
                  <a:txBody>
                    <a:bodyPr/>
                    <a:lstStyle/>
                    <a:p>
                      <a:r>
                        <a:rPr lang="en-US" u="none" strike="noStrike" dirty="0" err="1">
                          <a:solidFill>
                            <a:srgbClr val="2878A2"/>
                          </a:solidFill>
                          <a:effectLst/>
                          <a:hlinkClick r:id="rId3" tooltip="sklearn.neighbors.LocalOutlierFactor.fit_predict"/>
                        </a:rPr>
                        <a:t>fit_predict</a:t>
                      </a:r>
                      <a:r>
                        <a:rPr lang="en-US" dirty="0">
                          <a:effectLst/>
                        </a:rPr>
                        <a:t>(X[, y])</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7FA"/>
                    </a:solidFill>
                  </a:tcPr>
                </a:tc>
                <a:tc>
                  <a:txBody>
                    <a:bodyPr/>
                    <a:lstStyle/>
                    <a:p>
                      <a:r>
                        <a:rPr lang="en-US" dirty="0">
                          <a:effectLst/>
                        </a:rPr>
                        <a:t>Fits the model to the training set X and returns the labels.</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xmlns="" val="549034160"/>
                  </a:ext>
                </a:extLst>
              </a:tr>
            </a:tbl>
          </a:graphicData>
        </a:graphic>
      </p:graphicFrame>
      <p:graphicFrame>
        <p:nvGraphicFramePr>
          <p:cNvPr id="8" name="Table 7">
            <a:extLst>
              <a:ext uri="{FF2B5EF4-FFF2-40B4-BE49-F238E27FC236}">
                <a16:creationId xmlns:a16="http://schemas.microsoft.com/office/drawing/2014/main" xmlns="" id="{CD8DC36E-8082-41B9-85CE-DA90696EABDA}"/>
              </a:ext>
            </a:extLst>
          </p:cNvPr>
          <p:cNvGraphicFramePr>
            <a:graphicFrameLocks noGrp="1"/>
          </p:cNvGraphicFramePr>
          <p:nvPr>
            <p:extLst>
              <p:ext uri="{D42A27DB-BD31-4B8C-83A1-F6EECF244321}">
                <p14:modId xmlns:p14="http://schemas.microsoft.com/office/powerpoint/2010/main" val="110720860"/>
              </p:ext>
            </p:extLst>
          </p:nvPr>
        </p:nvGraphicFramePr>
        <p:xfrm>
          <a:off x="790575" y="4321334"/>
          <a:ext cx="10515600" cy="640080"/>
        </p:xfrm>
        <a:graphic>
          <a:graphicData uri="http://schemas.openxmlformats.org/drawingml/2006/table">
            <a:tbl>
              <a:tblPr/>
              <a:tblGrid>
                <a:gridCol w="5257800">
                  <a:extLst>
                    <a:ext uri="{9D8B030D-6E8A-4147-A177-3AD203B41FA5}">
                      <a16:colId xmlns:a16="http://schemas.microsoft.com/office/drawing/2014/main" xmlns="" val="810541935"/>
                    </a:ext>
                  </a:extLst>
                </a:gridCol>
                <a:gridCol w="5257800">
                  <a:extLst>
                    <a:ext uri="{9D8B030D-6E8A-4147-A177-3AD203B41FA5}">
                      <a16:colId xmlns:a16="http://schemas.microsoft.com/office/drawing/2014/main" xmlns="" val="3286574511"/>
                    </a:ext>
                  </a:extLst>
                </a:gridCol>
              </a:tblGrid>
              <a:tr h="0">
                <a:tc>
                  <a:txBody>
                    <a:bodyPr/>
                    <a:lstStyle/>
                    <a:p>
                      <a:r>
                        <a:rPr lang="en-US" u="none" strike="noStrike" dirty="0">
                          <a:solidFill>
                            <a:srgbClr val="2878A2"/>
                          </a:solidFill>
                          <a:effectLst/>
                          <a:hlinkClick r:id="rId4" tooltip="sklearn.neighbors.LocalOutlierFactor.fit"/>
                        </a:rPr>
                        <a:t>fit</a:t>
                      </a:r>
                      <a:r>
                        <a:rPr lang="en-US" dirty="0">
                          <a:effectLst/>
                        </a:rPr>
                        <a:t>(X[, y])</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Fit the local outlier factor detector from the training dataset.</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663322645"/>
                  </a:ext>
                </a:extLst>
              </a:tr>
            </a:tbl>
          </a:graphicData>
        </a:graphic>
      </p:graphicFrame>
      <p:sp>
        <p:nvSpPr>
          <p:cNvPr id="11" name="Rectangle 1">
            <a:extLst>
              <a:ext uri="{FF2B5EF4-FFF2-40B4-BE49-F238E27FC236}">
                <a16:creationId xmlns:a16="http://schemas.microsoft.com/office/drawing/2014/main" xmlns="" id="{4506C23A-DB70-469B-A1D7-C8F21923F5B2}"/>
              </a:ext>
            </a:extLst>
          </p:cNvPr>
          <p:cNvSpPr>
            <a:spLocks noChangeArrowheads="1"/>
          </p:cNvSpPr>
          <p:nvPr/>
        </p:nvSpPr>
        <p:spPr bwMode="auto">
          <a:xfrm>
            <a:off x="-47625" y="-120888"/>
            <a:ext cx="184731" cy="369332"/>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xmlns="" id="{AEE64E92-3179-49F6-BE8A-D4B7A70EDB9D}"/>
              </a:ext>
            </a:extLst>
          </p:cNvPr>
          <p:cNvGraphicFramePr>
            <a:graphicFrameLocks noGrp="1"/>
          </p:cNvGraphicFramePr>
          <p:nvPr>
            <p:extLst>
              <p:ext uri="{D42A27DB-BD31-4B8C-83A1-F6EECF244321}">
                <p14:modId xmlns:p14="http://schemas.microsoft.com/office/powerpoint/2010/main" val="2207465183"/>
              </p:ext>
            </p:extLst>
          </p:nvPr>
        </p:nvGraphicFramePr>
        <p:xfrm>
          <a:off x="790575" y="4961414"/>
          <a:ext cx="10515600" cy="1188720"/>
        </p:xfrm>
        <a:graphic>
          <a:graphicData uri="http://schemas.openxmlformats.org/drawingml/2006/table">
            <a:tbl>
              <a:tblPr/>
              <a:tblGrid>
                <a:gridCol w="5257800">
                  <a:extLst>
                    <a:ext uri="{9D8B030D-6E8A-4147-A177-3AD203B41FA5}">
                      <a16:colId xmlns:a16="http://schemas.microsoft.com/office/drawing/2014/main" xmlns="" val="4787096"/>
                    </a:ext>
                  </a:extLst>
                </a:gridCol>
                <a:gridCol w="5257800">
                  <a:extLst>
                    <a:ext uri="{9D8B030D-6E8A-4147-A177-3AD203B41FA5}">
                      <a16:colId xmlns:a16="http://schemas.microsoft.com/office/drawing/2014/main" xmlns="" val="1635280183"/>
                    </a:ext>
                  </a:extLst>
                </a:gridCol>
              </a:tblGrid>
              <a:tr h="0">
                <a:tc>
                  <a:txBody>
                    <a:bodyPr/>
                    <a:lstStyle/>
                    <a:p>
                      <a:r>
                        <a:rPr lang="en-US" b="1" i="0" dirty="0" err="1">
                          <a:solidFill>
                            <a:srgbClr val="212529"/>
                          </a:solidFill>
                          <a:effectLst/>
                          <a:latin typeface="-apple-system"/>
                        </a:rPr>
                        <a:t>negative_outlier_factor</a:t>
                      </a:r>
                      <a:r>
                        <a:rPr lang="en-US" b="1" i="0" dirty="0">
                          <a:solidFill>
                            <a:srgbClr val="212529"/>
                          </a:solidFill>
                          <a:effectLst/>
                          <a:latin typeface="-apple-system"/>
                        </a:rPr>
                        <a:t>_</a:t>
                      </a:r>
                      <a:endParaRPr lang="en-US" dirty="0"/>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529"/>
                          </a:solidFill>
                          <a:effectLst/>
                          <a:latin typeface="-apple-system"/>
                        </a:rPr>
                        <a:t>The opposite LOF of the training samples. The higher, the more normal. Inliers tend to have a LOF score close to 1 (</a:t>
                      </a:r>
                      <a:r>
                        <a:rPr kumimoji="0" lang="en-US" altLang="en-US" sz="1200" b="0" i="0" u="none" strike="noStrike" cap="none" normalizeH="0" baseline="0" dirty="0" err="1">
                          <a:ln>
                            <a:noFill/>
                          </a:ln>
                          <a:solidFill>
                            <a:srgbClr val="222222"/>
                          </a:solidFill>
                          <a:effectLst/>
                          <a:latin typeface="SFMono-Regular"/>
                        </a:rPr>
                        <a:t>negative_outlier_factor</a:t>
                      </a:r>
                      <a:r>
                        <a:rPr kumimoji="0" lang="en-US" altLang="en-US" sz="1200" b="0" i="0" u="none" strike="noStrike" cap="none" normalizeH="0" baseline="0" dirty="0">
                          <a:ln>
                            <a:noFill/>
                          </a:ln>
                          <a:solidFill>
                            <a:srgbClr val="222222"/>
                          </a:solidFill>
                          <a:effectLst/>
                          <a:latin typeface="SFMono-Regular"/>
                        </a:rPr>
                        <a:t>_</a:t>
                      </a:r>
                      <a:r>
                        <a:rPr kumimoji="0" lang="en-US" altLang="en-US" sz="1800" b="0" i="0" u="none" strike="noStrike" cap="none" normalizeH="0" baseline="0" dirty="0">
                          <a:ln>
                            <a:noFill/>
                          </a:ln>
                          <a:solidFill>
                            <a:srgbClr val="212529"/>
                          </a:solidFill>
                          <a:effectLst/>
                          <a:latin typeface="-apple-system"/>
                        </a:rPr>
                        <a:t> close to -1), while outliers tend to have a larger LOF score.</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2380708436"/>
                  </a:ext>
                </a:extLst>
              </a:tr>
            </a:tbl>
          </a:graphicData>
        </a:graphic>
      </p:graphicFrame>
      <p:sp>
        <p:nvSpPr>
          <p:cNvPr id="9" name="TextBox 8">
            <a:extLst>
              <a:ext uri="{FF2B5EF4-FFF2-40B4-BE49-F238E27FC236}">
                <a16:creationId xmlns:a16="http://schemas.microsoft.com/office/drawing/2014/main" xmlns="" id="{D2690A45-2728-4570-9C9C-427B656713CF}"/>
              </a:ext>
            </a:extLst>
          </p:cNvPr>
          <p:cNvSpPr txBox="1"/>
          <p:nvPr/>
        </p:nvSpPr>
        <p:spPr>
          <a:xfrm>
            <a:off x="647700" y="302895"/>
            <a:ext cx="6119812" cy="369332"/>
          </a:xfrm>
          <a:prstGeom prst="rect">
            <a:avLst/>
          </a:prstGeom>
          <a:noFill/>
        </p:spPr>
        <p:txBody>
          <a:bodyPr wrap="square">
            <a:spAutoFit/>
          </a:bodyPr>
          <a:lstStyle/>
          <a:p>
            <a:r>
              <a:rPr lang="en-US" b="0" i="0" dirty="0">
                <a:solidFill>
                  <a:srgbClr val="161513"/>
                </a:solidFill>
                <a:effectLst/>
                <a:latin typeface="OracleSansVF"/>
              </a:rPr>
              <a:t> </a:t>
            </a:r>
            <a:r>
              <a:rPr lang="en-US" dirty="0">
                <a:solidFill>
                  <a:srgbClr val="00688C"/>
                </a:solidFill>
                <a:latin typeface="OracleSansVF"/>
              </a:rPr>
              <a:t>L</a:t>
            </a:r>
            <a:r>
              <a:rPr lang="en-US" b="0" i="0" u="none" strike="noStrike" dirty="0">
                <a:solidFill>
                  <a:srgbClr val="00688C"/>
                </a:solidFill>
                <a:effectLst/>
                <a:latin typeface="OracleSansVF"/>
                <a:hlinkClick r:id="rId5"/>
              </a:rPr>
              <a:t>ocal outlier factor</a:t>
            </a:r>
            <a:r>
              <a:rPr lang="en-US" b="0" i="0" dirty="0">
                <a:solidFill>
                  <a:srgbClr val="161513"/>
                </a:solidFill>
                <a:effectLst/>
                <a:latin typeface="OracleSansVF"/>
              </a:rPr>
              <a:t> </a:t>
            </a:r>
            <a:endParaRPr lang="en-US" dirty="0"/>
          </a:p>
        </p:txBody>
      </p:sp>
    </p:spTree>
    <p:extLst>
      <p:ext uri="{BB962C8B-B14F-4D97-AF65-F5344CB8AC3E}">
        <p14:creationId xmlns:p14="http://schemas.microsoft.com/office/powerpoint/2010/main" val="2150439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86813B7-DD35-4FEF-A1F7-C74F19D3EF88}"/>
              </a:ext>
            </a:extLst>
          </p:cNvPr>
          <p:cNvSpPr txBox="1"/>
          <p:nvPr/>
        </p:nvSpPr>
        <p:spPr>
          <a:xfrm>
            <a:off x="95250" y="3457575"/>
            <a:ext cx="835485" cy="523220"/>
          </a:xfrm>
          <a:prstGeom prst="rect">
            <a:avLst/>
          </a:prstGeom>
          <a:noFill/>
        </p:spPr>
        <p:txBody>
          <a:bodyPr wrap="none" rtlCol="0">
            <a:spAutoFit/>
          </a:bodyPr>
          <a:lstStyle/>
          <a:p>
            <a:r>
              <a:rPr lang="en-US" sz="2800" dirty="0"/>
              <a:t>KNN</a:t>
            </a:r>
          </a:p>
        </p:txBody>
      </p:sp>
      <p:pic>
        <p:nvPicPr>
          <p:cNvPr id="7" name="Picture 6">
            <a:extLst>
              <a:ext uri="{FF2B5EF4-FFF2-40B4-BE49-F238E27FC236}">
                <a16:creationId xmlns:a16="http://schemas.microsoft.com/office/drawing/2014/main" xmlns="" id="{F2997769-E084-49BC-9C61-B48EA7D06F02}"/>
              </a:ext>
            </a:extLst>
          </p:cNvPr>
          <p:cNvPicPr>
            <a:picLocks noChangeAspect="1"/>
          </p:cNvPicPr>
          <p:nvPr/>
        </p:nvPicPr>
        <p:blipFill>
          <a:blip r:embed="rId2"/>
          <a:stretch>
            <a:fillRect/>
          </a:stretch>
        </p:blipFill>
        <p:spPr>
          <a:xfrm>
            <a:off x="1381124" y="903506"/>
            <a:ext cx="9096375" cy="5448300"/>
          </a:xfrm>
          <a:prstGeom prst="rect">
            <a:avLst/>
          </a:prstGeom>
        </p:spPr>
      </p:pic>
      <p:sp>
        <p:nvSpPr>
          <p:cNvPr id="13" name="TextBox 12">
            <a:extLst>
              <a:ext uri="{FF2B5EF4-FFF2-40B4-BE49-F238E27FC236}">
                <a16:creationId xmlns:a16="http://schemas.microsoft.com/office/drawing/2014/main" xmlns="" id="{A11B7A7C-18F5-4F75-8982-EE8155615B78}"/>
              </a:ext>
            </a:extLst>
          </p:cNvPr>
          <p:cNvSpPr txBox="1"/>
          <p:nvPr/>
        </p:nvSpPr>
        <p:spPr>
          <a:xfrm>
            <a:off x="323849" y="257175"/>
            <a:ext cx="11210926" cy="646331"/>
          </a:xfrm>
          <a:prstGeom prst="rect">
            <a:avLst/>
          </a:prstGeom>
          <a:noFill/>
        </p:spPr>
        <p:txBody>
          <a:bodyPr wrap="square">
            <a:spAutoFit/>
          </a:bodyPr>
          <a:lstStyle/>
          <a:p>
            <a:r>
              <a:rPr lang="en-US" b="1" i="0" u="sng" dirty="0" err="1">
                <a:solidFill>
                  <a:srgbClr val="0088CC"/>
                </a:solidFill>
                <a:effectLst/>
                <a:latin typeface="Helvetica Neue"/>
                <a:hlinkClick r:id="rId3"/>
              </a:rPr>
              <a:t>PyOD</a:t>
            </a:r>
            <a:r>
              <a:rPr lang="en-US" b="0" i="0" dirty="0">
                <a:solidFill>
                  <a:srgbClr val="000000"/>
                </a:solidFill>
                <a:effectLst/>
                <a:latin typeface="Helvetica Neue"/>
              </a:rPr>
              <a:t> is a comprehensive </a:t>
            </a:r>
            <a:r>
              <a:rPr lang="en-US" b="1" i="0" dirty="0">
                <a:solidFill>
                  <a:srgbClr val="000000"/>
                </a:solidFill>
                <a:effectLst/>
                <a:latin typeface="Helvetica Neue"/>
              </a:rPr>
              <a:t>Python toolkit</a:t>
            </a:r>
            <a:r>
              <a:rPr lang="en-US" b="0" i="0" dirty="0">
                <a:solidFill>
                  <a:srgbClr val="000000"/>
                </a:solidFill>
                <a:effectLst/>
                <a:latin typeface="Helvetica Neue"/>
              </a:rPr>
              <a:t> to </a:t>
            </a:r>
            <a:r>
              <a:rPr lang="en-US" b="1" i="0" dirty="0">
                <a:solidFill>
                  <a:srgbClr val="000000"/>
                </a:solidFill>
                <a:effectLst/>
                <a:latin typeface="Helvetica Neue"/>
              </a:rPr>
              <a:t>identify outlying objects</a:t>
            </a:r>
            <a:r>
              <a:rPr lang="en-US" b="0" i="0" dirty="0">
                <a:solidFill>
                  <a:srgbClr val="000000"/>
                </a:solidFill>
                <a:effectLst/>
                <a:latin typeface="Helvetica Neue"/>
              </a:rPr>
              <a:t> in multivariate data with both unsupervised and supervised approaches</a:t>
            </a:r>
            <a:endParaRPr lang="en-US" dirty="0"/>
          </a:p>
        </p:txBody>
      </p:sp>
      <p:sp>
        <p:nvSpPr>
          <p:cNvPr id="6" name="TextBox 5">
            <a:extLst>
              <a:ext uri="{FF2B5EF4-FFF2-40B4-BE49-F238E27FC236}">
                <a16:creationId xmlns:a16="http://schemas.microsoft.com/office/drawing/2014/main" xmlns="" id="{21CCE1F3-7155-4363-9343-73197A129C5F}"/>
              </a:ext>
            </a:extLst>
          </p:cNvPr>
          <p:cNvSpPr txBox="1"/>
          <p:nvPr/>
        </p:nvSpPr>
        <p:spPr>
          <a:xfrm>
            <a:off x="407194" y="6416159"/>
            <a:ext cx="6110286" cy="646331"/>
          </a:xfrm>
          <a:prstGeom prst="rect">
            <a:avLst/>
          </a:prstGeom>
          <a:noFill/>
        </p:spPr>
        <p:txBody>
          <a:bodyPr wrap="square">
            <a:spAutoFit/>
          </a:bodyPr>
          <a:lstStyle/>
          <a:p>
            <a:r>
              <a:rPr lang="en-US" dirty="0">
                <a:hlinkClick r:id="rId3"/>
              </a:rPr>
              <a:t>https://github.com/yzhao062/pyod</a:t>
            </a:r>
            <a:endParaRPr lang="en-US" dirty="0"/>
          </a:p>
          <a:p>
            <a:endParaRPr lang="en-US" dirty="0"/>
          </a:p>
        </p:txBody>
      </p:sp>
    </p:spTree>
    <p:extLst>
      <p:ext uri="{BB962C8B-B14F-4D97-AF65-F5344CB8AC3E}">
        <p14:creationId xmlns:p14="http://schemas.microsoft.com/office/powerpoint/2010/main" val="2476567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50E78F1A-D7D8-4EB4-9CFF-F1A701AA4E1A}"/>
              </a:ext>
            </a:extLst>
          </p:cNvPr>
          <p:cNvSpPr txBox="1"/>
          <p:nvPr/>
        </p:nvSpPr>
        <p:spPr>
          <a:xfrm>
            <a:off x="552450" y="558284"/>
            <a:ext cx="6096000" cy="369332"/>
          </a:xfrm>
          <a:prstGeom prst="rect">
            <a:avLst/>
          </a:prstGeom>
          <a:noFill/>
        </p:spPr>
        <p:txBody>
          <a:bodyPr wrap="square">
            <a:spAutoFit/>
          </a:bodyPr>
          <a:lstStyle/>
          <a:p>
            <a:r>
              <a:rPr lang="en-US" b="1" dirty="0"/>
              <a:t>One-Class Support Vector Machine</a:t>
            </a:r>
          </a:p>
        </p:txBody>
      </p:sp>
      <p:sp>
        <p:nvSpPr>
          <p:cNvPr id="9" name="TextBox 8">
            <a:extLst>
              <a:ext uri="{FF2B5EF4-FFF2-40B4-BE49-F238E27FC236}">
                <a16:creationId xmlns:a16="http://schemas.microsoft.com/office/drawing/2014/main" xmlns="" id="{56D0413C-AF74-4227-B7B1-C4C6D1DF49E2}"/>
              </a:ext>
            </a:extLst>
          </p:cNvPr>
          <p:cNvSpPr txBox="1"/>
          <p:nvPr/>
        </p:nvSpPr>
        <p:spPr>
          <a:xfrm>
            <a:off x="657225" y="1309211"/>
            <a:ext cx="10591800" cy="923330"/>
          </a:xfrm>
          <a:prstGeom prst="rect">
            <a:avLst/>
          </a:prstGeom>
          <a:noFill/>
        </p:spPr>
        <p:txBody>
          <a:bodyPr wrap="square">
            <a:spAutoFit/>
          </a:bodyPr>
          <a:lstStyle/>
          <a:p>
            <a:r>
              <a:rPr lang="en-US" dirty="0"/>
              <a:t>The One-Class SVM is a modified support vector machine model that is well-suited for novelty detection (an example of semi-supervised anomaly detection). The idea is that the model trains on normal data and is used to detect anomalies when new data is presented to it. </a:t>
            </a:r>
          </a:p>
        </p:txBody>
      </p:sp>
      <p:pic>
        <p:nvPicPr>
          <p:cNvPr id="11" name="Picture 10">
            <a:extLst>
              <a:ext uri="{FF2B5EF4-FFF2-40B4-BE49-F238E27FC236}">
                <a16:creationId xmlns:a16="http://schemas.microsoft.com/office/drawing/2014/main" xmlns="" id="{4299A8C3-983C-44FA-A7BD-25330621DE5C}"/>
              </a:ext>
            </a:extLst>
          </p:cNvPr>
          <p:cNvPicPr>
            <a:picLocks noChangeAspect="1"/>
          </p:cNvPicPr>
          <p:nvPr/>
        </p:nvPicPr>
        <p:blipFill>
          <a:blip r:embed="rId2"/>
          <a:stretch>
            <a:fillRect/>
          </a:stretch>
        </p:blipFill>
        <p:spPr>
          <a:xfrm>
            <a:off x="552450" y="2286000"/>
            <a:ext cx="7677150" cy="2286000"/>
          </a:xfrm>
          <a:prstGeom prst="rect">
            <a:avLst/>
          </a:prstGeom>
        </p:spPr>
      </p:pic>
      <p:graphicFrame>
        <p:nvGraphicFramePr>
          <p:cNvPr id="12" name="Table 11">
            <a:extLst>
              <a:ext uri="{FF2B5EF4-FFF2-40B4-BE49-F238E27FC236}">
                <a16:creationId xmlns:a16="http://schemas.microsoft.com/office/drawing/2014/main" xmlns="" id="{8AD59F1E-4D54-416D-814D-25B007EBFB33}"/>
              </a:ext>
            </a:extLst>
          </p:cNvPr>
          <p:cNvGraphicFramePr>
            <a:graphicFrameLocks noGrp="1"/>
          </p:cNvGraphicFramePr>
          <p:nvPr>
            <p:extLst>
              <p:ext uri="{D42A27DB-BD31-4B8C-83A1-F6EECF244321}">
                <p14:modId xmlns:p14="http://schemas.microsoft.com/office/powerpoint/2010/main" val="3376654112"/>
              </p:ext>
            </p:extLst>
          </p:nvPr>
        </p:nvGraphicFramePr>
        <p:xfrm>
          <a:off x="552450" y="4892159"/>
          <a:ext cx="10515600" cy="365760"/>
        </p:xfrm>
        <a:graphic>
          <a:graphicData uri="http://schemas.openxmlformats.org/drawingml/2006/table">
            <a:tbl>
              <a:tblPr/>
              <a:tblGrid>
                <a:gridCol w="5257800">
                  <a:extLst>
                    <a:ext uri="{9D8B030D-6E8A-4147-A177-3AD203B41FA5}">
                      <a16:colId xmlns:a16="http://schemas.microsoft.com/office/drawing/2014/main" xmlns="" val="1201973899"/>
                    </a:ext>
                  </a:extLst>
                </a:gridCol>
                <a:gridCol w="5257800">
                  <a:extLst>
                    <a:ext uri="{9D8B030D-6E8A-4147-A177-3AD203B41FA5}">
                      <a16:colId xmlns:a16="http://schemas.microsoft.com/office/drawing/2014/main" xmlns="" val="441500397"/>
                    </a:ext>
                  </a:extLst>
                </a:gridCol>
              </a:tblGrid>
              <a:tr h="0">
                <a:tc>
                  <a:txBody>
                    <a:bodyPr/>
                    <a:lstStyle/>
                    <a:p>
                      <a:r>
                        <a:rPr lang="en-US" u="none" strike="noStrike">
                          <a:solidFill>
                            <a:srgbClr val="2878A2"/>
                          </a:solidFill>
                          <a:effectLst/>
                          <a:hlinkClick r:id="rId3" tooltip="sklearn.svm.OneClassSVM.fit"/>
                        </a:rPr>
                        <a:t>fit</a:t>
                      </a:r>
                      <a:r>
                        <a:rPr lang="en-US">
                          <a:effectLst/>
                        </a:rPr>
                        <a:t>(X[, y, sample_weight])</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Detect the soft boundary of the set of samples X.</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664365680"/>
                  </a:ext>
                </a:extLst>
              </a:tr>
            </a:tbl>
          </a:graphicData>
        </a:graphic>
      </p:graphicFrame>
      <p:graphicFrame>
        <p:nvGraphicFramePr>
          <p:cNvPr id="13" name="Table 12">
            <a:extLst>
              <a:ext uri="{FF2B5EF4-FFF2-40B4-BE49-F238E27FC236}">
                <a16:creationId xmlns:a16="http://schemas.microsoft.com/office/drawing/2014/main" xmlns="" id="{25BF5A20-A287-4E4E-9920-89750F30C02A}"/>
              </a:ext>
            </a:extLst>
          </p:cNvPr>
          <p:cNvGraphicFramePr>
            <a:graphicFrameLocks noGrp="1"/>
          </p:cNvGraphicFramePr>
          <p:nvPr>
            <p:extLst>
              <p:ext uri="{D42A27DB-BD31-4B8C-83A1-F6EECF244321}">
                <p14:modId xmlns:p14="http://schemas.microsoft.com/office/powerpoint/2010/main" val="508106670"/>
              </p:ext>
            </p:extLst>
          </p:nvPr>
        </p:nvGraphicFramePr>
        <p:xfrm>
          <a:off x="552450" y="5257919"/>
          <a:ext cx="10515600" cy="365760"/>
        </p:xfrm>
        <a:graphic>
          <a:graphicData uri="http://schemas.openxmlformats.org/drawingml/2006/table">
            <a:tbl>
              <a:tblPr/>
              <a:tblGrid>
                <a:gridCol w="5257800">
                  <a:extLst>
                    <a:ext uri="{9D8B030D-6E8A-4147-A177-3AD203B41FA5}">
                      <a16:colId xmlns:a16="http://schemas.microsoft.com/office/drawing/2014/main" xmlns="" val="3820803600"/>
                    </a:ext>
                  </a:extLst>
                </a:gridCol>
                <a:gridCol w="5257800">
                  <a:extLst>
                    <a:ext uri="{9D8B030D-6E8A-4147-A177-3AD203B41FA5}">
                      <a16:colId xmlns:a16="http://schemas.microsoft.com/office/drawing/2014/main" xmlns="" val="3598840759"/>
                    </a:ext>
                  </a:extLst>
                </a:gridCol>
              </a:tblGrid>
              <a:tr h="0">
                <a:tc>
                  <a:txBody>
                    <a:bodyPr/>
                    <a:lstStyle/>
                    <a:p>
                      <a:r>
                        <a:rPr lang="en-US" u="none" strike="noStrike" dirty="0" err="1">
                          <a:solidFill>
                            <a:srgbClr val="2878A2"/>
                          </a:solidFill>
                          <a:effectLst/>
                          <a:hlinkClick r:id="rId4" tooltip="sklearn.svm.OneClassSVM.fit_predict"/>
                        </a:rPr>
                        <a:t>fit_predict</a:t>
                      </a:r>
                      <a:r>
                        <a:rPr lang="en-US" dirty="0">
                          <a:effectLst/>
                        </a:rPr>
                        <a:t>(X[, y])</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7FA"/>
                    </a:solidFill>
                  </a:tcPr>
                </a:tc>
                <a:tc>
                  <a:txBody>
                    <a:bodyPr/>
                    <a:lstStyle/>
                    <a:p>
                      <a:r>
                        <a:rPr lang="en-US" dirty="0">
                          <a:effectLst/>
                        </a:rPr>
                        <a:t>Perform fit on X and returns labels for X.</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xmlns="" val="2105584942"/>
                  </a:ext>
                </a:extLst>
              </a:tr>
            </a:tbl>
          </a:graphicData>
        </a:graphic>
      </p:graphicFrame>
      <p:graphicFrame>
        <p:nvGraphicFramePr>
          <p:cNvPr id="14" name="Table 13">
            <a:extLst>
              <a:ext uri="{FF2B5EF4-FFF2-40B4-BE49-F238E27FC236}">
                <a16:creationId xmlns:a16="http://schemas.microsoft.com/office/drawing/2014/main" xmlns="" id="{BD510BED-2AEE-404E-91C8-13598DF28E9D}"/>
              </a:ext>
            </a:extLst>
          </p:cNvPr>
          <p:cNvGraphicFramePr>
            <a:graphicFrameLocks noGrp="1"/>
          </p:cNvGraphicFramePr>
          <p:nvPr>
            <p:extLst>
              <p:ext uri="{D42A27DB-BD31-4B8C-83A1-F6EECF244321}">
                <p14:modId xmlns:p14="http://schemas.microsoft.com/office/powerpoint/2010/main" val="63202907"/>
              </p:ext>
            </p:extLst>
          </p:nvPr>
        </p:nvGraphicFramePr>
        <p:xfrm>
          <a:off x="571500" y="5650468"/>
          <a:ext cx="10515600" cy="365760"/>
        </p:xfrm>
        <a:graphic>
          <a:graphicData uri="http://schemas.openxmlformats.org/drawingml/2006/table">
            <a:tbl>
              <a:tblPr/>
              <a:tblGrid>
                <a:gridCol w="5257800">
                  <a:extLst>
                    <a:ext uri="{9D8B030D-6E8A-4147-A177-3AD203B41FA5}">
                      <a16:colId xmlns:a16="http://schemas.microsoft.com/office/drawing/2014/main" xmlns="" val="421505232"/>
                    </a:ext>
                  </a:extLst>
                </a:gridCol>
                <a:gridCol w="5257800">
                  <a:extLst>
                    <a:ext uri="{9D8B030D-6E8A-4147-A177-3AD203B41FA5}">
                      <a16:colId xmlns:a16="http://schemas.microsoft.com/office/drawing/2014/main" xmlns="" val="734134205"/>
                    </a:ext>
                  </a:extLst>
                </a:gridCol>
              </a:tblGrid>
              <a:tr h="0">
                <a:tc>
                  <a:txBody>
                    <a:bodyPr/>
                    <a:lstStyle/>
                    <a:p>
                      <a:r>
                        <a:rPr lang="en-US" u="none" strike="noStrike">
                          <a:solidFill>
                            <a:srgbClr val="2878A2"/>
                          </a:solidFill>
                          <a:effectLst/>
                          <a:hlinkClick r:id="rId5" tooltip="sklearn.svm.OneClassSVM.predict"/>
                        </a:rPr>
                        <a:t>predict</a:t>
                      </a:r>
                      <a:r>
                        <a:rPr lang="en-US">
                          <a:effectLst/>
                        </a:rPr>
                        <a:t>(X)</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7FA"/>
                    </a:solidFill>
                  </a:tcPr>
                </a:tc>
                <a:tc>
                  <a:txBody>
                    <a:bodyPr/>
                    <a:lstStyle/>
                    <a:p>
                      <a:r>
                        <a:rPr lang="en-US" dirty="0">
                          <a:effectLst/>
                        </a:rPr>
                        <a:t>Perform classification on samples in X.</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0F7FA"/>
                    </a:solidFill>
                  </a:tcPr>
                </a:tc>
                <a:extLst>
                  <a:ext uri="{0D108BD9-81ED-4DB2-BD59-A6C34878D82A}">
                    <a16:rowId xmlns:a16="http://schemas.microsoft.com/office/drawing/2014/main" xmlns="" val="1185753654"/>
                  </a:ext>
                </a:extLst>
              </a:tr>
            </a:tbl>
          </a:graphicData>
        </a:graphic>
      </p:graphicFrame>
      <p:graphicFrame>
        <p:nvGraphicFramePr>
          <p:cNvPr id="15" name="Table 14">
            <a:extLst>
              <a:ext uri="{FF2B5EF4-FFF2-40B4-BE49-F238E27FC236}">
                <a16:creationId xmlns:a16="http://schemas.microsoft.com/office/drawing/2014/main" xmlns="" id="{A2475E6B-6448-47F1-A836-8F4F69251321}"/>
              </a:ext>
            </a:extLst>
          </p:cNvPr>
          <p:cNvGraphicFramePr>
            <a:graphicFrameLocks noGrp="1"/>
          </p:cNvGraphicFramePr>
          <p:nvPr>
            <p:extLst>
              <p:ext uri="{D42A27DB-BD31-4B8C-83A1-F6EECF244321}">
                <p14:modId xmlns:p14="http://schemas.microsoft.com/office/powerpoint/2010/main" val="4165316103"/>
              </p:ext>
            </p:extLst>
          </p:nvPr>
        </p:nvGraphicFramePr>
        <p:xfrm>
          <a:off x="561975" y="6016228"/>
          <a:ext cx="10515600" cy="365760"/>
        </p:xfrm>
        <a:graphic>
          <a:graphicData uri="http://schemas.openxmlformats.org/drawingml/2006/table">
            <a:tbl>
              <a:tblPr/>
              <a:tblGrid>
                <a:gridCol w="5257800">
                  <a:extLst>
                    <a:ext uri="{9D8B030D-6E8A-4147-A177-3AD203B41FA5}">
                      <a16:colId xmlns:a16="http://schemas.microsoft.com/office/drawing/2014/main" xmlns="" val="3775310874"/>
                    </a:ext>
                  </a:extLst>
                </a:gridCol>
                <a:gridCol w="5257800">
                  <a:extLst>
                    <a:ext uri="{9D8B030D-6E8A-4147-A177-3AD203B41FA5}">
                      <a16:colId xmlns:a16="http://schemas.microsoft.com/office/drawing/2014/main" xmlns="" val="1822773846"/>
                    </a:ext>
                  </a:extLst>
                </a:gridCol>
              </a:tblGrid>
              <a:tr h="0">
                <a:tc>
                  <a:txBody>
                    <a:bodyPr/>
                    <a:lstStyle/>
                    <a:p>
                      <a:r>
                        <a:rPr lang="en-US" u="none" strike="noStrike">
                          <a:solidFill>
                            <a:srgbClr val="2878A2"/>
                          </a:solidFill>
                          <a:effectLst/>
                          <a:hlinkClick r:id="rId6" tooltip="sklearn.svm.OneClassSVM.score_samples"/>
                        </a:rPr>
                        <a:t>score_samples</a:t>
                      </a:r>
                      <a:r>
                        <a:rPr lang="en-US">
                          <a:effectLst/>
                        </a:rPr>
                        <a:t>(X)</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r>
                        <a:rPr lang="en-US" dirty="0">
                          <a:effectLst/>
                        </a:rPr>
                        <a:t>Raw scoring function of the samples.</a:t>
                      </a:r>
                    </a:p>
                  </a:txBody>
                  <a:tcPr anchor="ctr">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4214610353"/>
                  </a:ext>
                </a:extLst>
              </a:tr>
            </a:tbl>
          </a:graphicData>
        </a:graphic>
      </p:graphicFrame>
    </p:spTree>
    <p:extLst>
      <p:ext uri="{BB962C8B-B14F-4D97-AF65-F5344CB8AC3E}">
        <p14:creationId xmlns:p14="http://schemas.microsoft.com/office/powerpoint/2010/main" val="3167578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054E5E4-91F8-42EB-A05D-01197442C236}"/>
              </a:ext>
            </a:extLst>
          </p:cNvPr>
          <p:cNvSpPr txBox="1"/>
          <p:nvPr/>
        </p:nvSpPr>
        <p:spPr>
          <a:xfrm>
            <a:off x="542925" y="367784"/>
            <a:ext cx="6096000" cy="400110"/>
          </a:xfrm>
          <a:prstGeom prst="rect">
            <a:avLst/>
          </a:prstGeom>
          <a:noFill/>
        </p:spPr>
        <p:txBody>
          <a:bodyPr wrap="square">
            <a:spAutoFit/>
          </a:bodyPr>
          <a:lstStyle/>
          <a:p>
            <a:r>
              <a:rPr lang="en-US" sz="2000" b="1" i="0" dirty="0">
                <a:solidFill>
                  <a:srgbClr val="161513"/>
                </a:solidFill>
                <a:effectLst/>
                <a:latin typeface="OracleSansVF"/>
              </a:rPr>
              <a:t>Clustering-Based Anomaly Detection </a:t>
            </a:r>
            <a:endParaRPr lang="en-US" sz="2000" dirty="0"/>
          </a:p>
        </p:txBody>
      </p:sp>
      <p:sp>
        <p:nvSpPr>
          <p:cNvPr id="7" name="TextBox 6">
            <a:extLst>
              <a:ext uri="{FF2B5EF4-FFF2-40B4-BE49-F238E27FC236}">
                <a16:creationId xmlns:a16="http://schemas.microsoft.com/office/drawing/2014/main" xmlns="" id="{68A6BA35-2433-4D09-B8D0-8FD7D4E2ADA5}"/>
              </a:ext>
            </a:extLst>
          </p:cNvPr>
          <p:cNvSpPr txBox="1"/>
          <p:nvPr/>
        </p:nvSpPr>
        <p:spPr>
          <a:xfrm>
            <a:off x="542925" y="1417588"/>
            <a:ext cx="10629900" cy="1754326"/>
          </a:xfrm>
          <a:prstGeom prst="rect">
            <a:avLst/>
          </a:prstGeom>
          <a:noFill/>
        </p:spPr>
        <p:txBody>
          <a:bodyPr wrap="square">
            <a:spAutoFit/>
          </a:bodyPr>
          <a:lstStyle/>
          <a:p>
            <a:pPr algn="l"/>
            <a:r>
              <a:rPr lang="en-US" b="0" i="0" dirty="0">
                <a:solidFill>
                  <a:srgbClr val="161513"/>
                </a:solidFill>
                <a:effectLst/>
                <a:latin typeface="OracleSansVF"/>
              </a:rPr>
              <a:t>Clustering is one of the most popular concepts in the domain of unsupervised learning.</a:t>
            </a:r>
          </a:p>
          <a:p>
            <a:pPr algn="l"/>
            <a:r>
              <a:rPr lang="en-US" b="0" i="1" dirty="0">
                <a:solidFill>
                  <a:srgbClr val="161513"/>
                </a:solidFill>
                <a:effectLst/>
                <a:latin typeface="OracleSansVF"/>
              </a:rPr>
              <a:t>Assumption:</a:t>
            </a:r>
            <a:r>
              <a:rPr lang="en-US" b="0" i="0" dirty="0">
                <a:solidFill>
                  <a:srgbClr val="161513"/>
                </a:solidFill>
                <a:effectLst/>
                <a:latin typeface="OracleSansVF"/>
              </a:rPr>
              <a:t> Data points that are similar tend to belong to similar groups or clusters, as determined by their distance from local centroids.</a:t>
            </a:r>
          </a:p>
          <a:p>
            <a:pPr algn="l"/>
            <a:endParaRPr lang="en-US" b="0" i="0" dirty="0">
              <a:solidFill>
                <a:srgbClr val="161513"/>
              </a:solidFill>
              <a:effectLst/>
              <a:latin typeface="OracleSansVF"/>
            </a:endParaRPr>
          </a:p>
          <a:p>
            <a:pPr algn="l"/>
            <a:r>
              <a:rPr lang="en-US" b="0" i="0" u="none" strike="noStrike" dirty="0">
                <a:solidFill>
                  <a:srgbClr val="00688C"/>
                </a:solidFill>
                <a:effectLst/>
                <a:latin typeface="OracleSansVF"/>
                <a:hlinkClick r:id="rId2"/>
              </a:rPr>
              <a:t>K-means</a:t>
            </a:r>
            <a:r>
              <a:rPr lang="en-US" b="0" i="0" dirty="0">
                <a:solidFill>
                  <a:srgbClr val="161513"/>
                </a:solidFill>
                <a:effectLst/>
                <a:latin typeface="OracleSansVF"/>
              </a:rPr>
              <a:t> is a widely used clustering algorithm. It creates 'k' similar clusters of data points. Data instances that fall outside of these groups could potentially be marked as anomalies.</a:t>
            </a:r>
          </a:p>
        </p:txBody>
      </p:sp>
    </p:spTree>
    <p:extLst>
      <p:ext uri="{BB962C8B-B14F-4D97-AF65-F5344CB8AC3E}">
        <p14:creationId xmlns:p14="http://schemas.microsoft.com/office/powerpoint/2010/main" val="1732940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D669313-317A-460F-840E-D721DD25D363}"/>
              </a:ext>
            </a:extLst>
          </p:cNvPr>
          <p:cNvSpPr txBox="1"/>
          <p:nvPr/>
        </p:nvSpPr>
        <p:spPr>
          <a:xfrm>
            <a:off x="457199" y="305485"/>
            <a:ext cx="8105775" cy="369332"/>
          </a:xfrm>
          <a:prstGeom prst="rect">
            <a:avLst/>
          </a:prstGeom>
          <a:noFill/>
        </p:spPr>
        <p:txBody>
          <a:bodyPr wrap="square">
            <a:spAutoFit/>
          </a:bodyPr>
          <a:lstStyle/>
          <a:p>
            <a:pPr algn="l"/>
            <a:r>
              <a:rPr lang="en-US" b="1" i="0" dirty="0">
                <a:solidFill>
                  <a:srgbClr val="292929"/>
                </a:solidFill>
                <a:effectLst/>
                <a:latin typeface="sohne"/>
              </a:rPr>
              <a:t>DBSCAN (Density-Based Spatial Clustering of Applications with Noise)</a:t>
            </a:r>
            <a:endParaRPr lang="en-US" b="0" i="0" dirty="0">
              <a:solidFill>
                <a:srgbClr val="292929"/>
              </a:solidFill>
              <a:effectLst/>
              <a:latin typeface="sohne"/>
            </a:endParaRPr>
          </a:p>
        </p:txBody>
      </p:sp>
      <p:sp>
        <p:nvSpPr>
          <p:cNvPr id="6" name="TextBox 5">
            <a:extLst>
              <a:ext uri="{FF2B5EF4-FFF2-40B4-BE49-F238E27FC236}">
                <a16:creationId xmlns:a16="http://schemas.microsoft.com/office/drawing/2014/main" xmlns="" id="{7C588A4B-89D4-49E7-A62F-034A3E73E8C9}"/>
              </a:ext>
            </a:extLst>
          </p:cNvPr>
          <p:cNvSpPr txBox="1"/>
          <p:nvPr/>
        </p:nvSpPr>
        <p:spPr>
          <a:xfrm>
            <a:off x="457199" y="885736"/>
            <a:ext cx="10210801" cy="923330"/>
          </a:xfrm>
          <a:prstGeom prst="rect">
            <a:avLst/>
          </a:prstGeom>
          <a:noFill/>
        </p:spPr>
        <p:txBody>
          <a:bodyPr wrap="square">
            <a:spAutoFit/>
          </a:bodyPr>
          <a:lstStyle/>
          <a:p>
            <a:r>
              <a:rPr lang="en-US" b="0" i="0" dirty="0">
                <a:solidFill>
                  <a:srgbClr val="292929"/>
                </a:solidFill>
                <a:effectLst/>
                <a:latin typeface="charter"/>
              </a:rPr>
              <a:t>This is a clustering algorithm (an alternative to K-Means) that clusters points together and identifies any points not belonging to a cluster as outliers. It’s like K-means, except the number of clusters does not need to be specified in advance.</a:t>
            </a:r>
            <a:endParaRPr lang="en-US" dirty="0"/>
          </a:p>
        </p:txBody>
      </p:sp>
      <p:sp>
        <p:nvSpPr>
          <p:cNvPr id="8" name="TextBox 7">
            <a:extLst>
              <a:ext uri="{FF2B5EF4-FFF2-40B4-BE49-F238E27FC236}">
                <a16:creationId xmlns:a16="http://schemas.microsoft.com/office/drawing/2014/main" xmlns="" id="{63466278-2FD9-4A31-85BE-BE0BD2AE51EE}"/>
              </a:ext>
            </a:extLst>
          </p:cNvPr>
          <p:cNvSpPr txBox="1"/>
          <p:nvPr/>
        </p:nvSpPr>
        <p:spPr>
          <a:xfrm>
            <a:off x="457199" y="2600236"/>
            <a:ext cx="11106151" cy="923330"/>
          </a:xfrm>
          <a:prstGeom prst="rect">
            <a:avLst/>
          </a:prstGeom>
          <a:noFill/>
        </p:spPr>
        <p:txBody>
          <a:bodyPr wrap="square">
            <a:spAutoFit/>
          </a:bodyPr>
          <a:lstStyle/>
          <a:p>
            <a:r>
              <a:rPr lang="en-US" b="1" i="0" dirty="0">
                <a:solidFill>
                  <a:srgbClr val="212529"/>
                </a:solidFill>
                <a:effectLst/>
                <a:latin typeface="-apple-system"/>
              </a:rPr>
              <a:t>Epsilon : </a:t>
            </a:r>
            <a:r>
              <a:rPr lang="en-US" b="0" i="0" dirty="0">
                <a:solidFill>
                  <a:srgbClr val="212529"/>
                </a:solidFill>
                <a:effectLst/>
                <a:latin typeface="-apple-system"/>
              </a:rPr>
              <a:t>The maximum distance between two samples for one to be considered as in the neighborhood of the other</a:t>
            </a:r>
          </a:p>
          <a:p>
            <a:r>
              <a:rPr lang="en-US" b="1" dirty="0" err="1">
                <a:solidFill>
                  <a:srgbClr val="212529"/>
                </a:solidFill>
                <a:latin typeface="-apple-system"/>
              </a:rPr>
              <a:t>minPoints</a:t>
            </a:r>
            <a:r>
              <a:rPr lang="en-US" b="0" i="0" dirty="0">
                <a:solidFill>
                  <a:srgbClr val="222222"/>
                </a:solidFill>
                <a:effectLst/>
                <a:latin typeface="Lato" panose="020F0502020204030203" pitchFamily="34" charset="0"/>
              </a:rPr>
              <a:t> is the minimum number of data points required </a:t>
            </a:r>
            <a:r>
              <a:rPr lang="en-US" b="0" i="0" dirty="0">
                <a:solidFill>
                  <a:srgbClr val="212529"/>
                </a:solidFill>
                <a:effectLst/>
                <a:latin typeface="-apple-system"/>
              </a:rPr>
              <a:t>a point to be considered as a core point. This includes the point itself.</a:t>
            </a:r>
            <a:endParaRPr lang="en-US" dirty="0"/>
          </a:p>
        </p:txBody>
      </p:sp>
      <p:sp>
        <p:nvSpPr>
          <p:cNvPr id="20" name="TextBox 19">
            <a:extLst>
              <a:ext uri="{FF2B5EF4-FFF2-40B4-BE49-F238E27FC236}">
                <a16:creationId xmlns:a16="http://schemas.microsoft.com/office/drawing/2014/main" xmlns="" id="{CD1021FE-E23E-423A-9B22-F200772BDDCF}"/>
              </a:ext>
            </a:extLst>
          </p:cNvPr>
          <p:cNvSpPr txBox="1"/>
          <p:nvPr/>
        </p:nvSpPr>
        <p:spPr>
          <a:xfrm>
            <a:off x="457199" y="2019985"/>
            <a:ext cx="1363771" cy="369332"/>
          </a:xfrm>
          <a:prstGeom prst="rect">
            <a:avLst/>
          </a:prstGeom>
          <a:noFill/>
        </p:spPr>
        <p:txBody>
          <a:bodyPr wrap="none" rtlCol="0">
            <a:spAutoFit/>
          </a:bodyPr>
          <a:lstStyle/>
          <a:p>
            <a:r>
              <a:rPr lang="en-US" b="1" dirty="0"/>
              <a:t>Terminology</a:t>
            </a:r>
          </a:p>
        </p:txBody>
      </p:sp>
      <p:pic>
        <p:nvPicPr>
          <p:cNvPr id="21" name="Picture 20" descr="Diagram&#10;&#10;Description automatically generated">
            <a:extLst>
              <a:ext uri="{FF2B5EF4-FFF2-40B4-BE49-F238E27FC236}">
                <a16:creationId xmlns:a16="http://schemas.microsoft.com/office/drawing/2014/main" xmlns="" id="{06C42D0C-C328-4D60-B517-25368FE4A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270" y="3733165"/>
            <a:ext cx="6370955" cy="2810510"/>
          </a:xfrm>
          <a:prstGeom prst="rect">
            <a:avLst/>
          </a:prstGeom>
        </p:spPr>
      </p:pic>
      <p:sp>
        <p:nvSpPr>
          <p:cNvPr id="2" name="TextBox 1"/>
          <p:cNvSpPr txBox="1"/>
          <p:nvPr/>
        </p:nvSpPr>
        <p:spPr>
          <a:xfrm>
            <a:off x="5076202" y="4597637"/>
            <a:ext cx="435835" cy="369332"/>
          </a:xfrm>
          <a:prstGeom prst="rect">
            <a:avLst/>
          </a:prstGeom>
          <a:noFill/>
          <a:ln w="38100">
            <a:solidFill>
              <a:srgbClr val="FF0000"/>
            </a:solidFill>
          </a:ln>
        </p:spPr>
        <p:txBody>
          <a:bodyPr wrap="square" rtlCol="0">
            <a:spAutoFit/>
          </a:bodyPr>
          <a:lstStyle/>
          <a:p>
            <a:endParaRPr lang="en-IN" dirty="0"/>
          </a:p>
        </p:txBody>
      </p:sp>
    </p:spTree>
    <p:extLst>
      <p:ext uri="{BB962C8B-B14F-4D97-AF65-F5344CB8AC3E}">
        <p14:creationId xmlns:p14="http://schemas.microsoft.com/office/powerpoint/2010/main" val="3815827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7998270-1C28-41B5-8A87-12EFC764066B}"/>
              </a:ext>
            </a:extLst>
          </p:cNvPr>
          <p:cNvSpPr txBox="1"/>
          <p:nvPr/>
        </p:nvSpPr>
        <p:spPr>
          <a:xfrm>
            <a:off x="366709" y="1414500"/>
            <a:ext cx="11106151" cy="369332"/>
          </a:xfrm>
          <a:prstGeom prst="rect">
            <a:avLst/>
          </a:prstGeom>
          <a:noFill/>
        </p:spPr>
        <p:txBody>
          <a:bodyPr wrap="square">
            <a:spAutoFit/>
          </a:bodyPr>
          <a:lstStyle/>
          <a:p>
            <a:r>
              <a:rPr lang="en-US" b="1" dirty="0">
                <a:solidFill>
                  <a:srgbClr val="222222"/>
                </a:solidFill>
                <a:latin typeface="Lato" panose="020F0502020204030203" pitchFamily="34" charset="0"/>
              </a:rPr>
              <a:t>Core point </a:t>
            </a:r>
            <a:r>
              <a:rPr lang="en-US" b="1" i="0" dirty="0">
                <a:solidFill>
                  <a:srgbClr val="212529"/>
                </a:solidFill>
                <a:effectLst/>
                <a:latin typeface="-apple-system"/>
              </a:rPr>
              <a:t>: </a:t>
            </a:r>
            <a:r>
              <a:rPr lang="en-US" b="0" i="0" dirty="0">
                <a:solidFill>
                  <a:srgbClr val="222222"/>
                </a:solidFill>
                <a:effectLst/>
                <a:latin typeface="Lato" panose="020B0604020202020204" pitchFamily="34" charset="0"/>
              </a:rPr>
              <a:t>A data point is a </a:t>
            </a:r>
            <a:r>
              <a:rPr lang="en-US" b="1" i="0" dirty="0">
                <a:solidFill>
                  <a:srgbClr val="222222"/>
                </a:solidFill>
                <a:effectLst/>
                <a:latin typeface="Lato" panose="020B0604020202020204" pitchFamily="34" charset="0"/>
              </a:rPr>
              <a:t>Core</a:t>
            </a:r>
            <a:r>
              <a:rPr lang="en-US" b="0" i="0" dirty="0">
                <a:solidFill>
                  <a:srgbClr val="222222"/>
                </a:solidFill>
                <a:effectLst/>
                <a:latin typeface="Lato" panose="020B0604020202020204" pitchFamily="34" charset="0"/>
              </a:rPr>
              <a:t> point if the circle around it contains at least ‘</a:t>
            </a:r>
            <a:r>
              <a:rPr lang="en-US" b="0" i="1" dirty="0" err="1">
                <a:solidFill>
                  <a:srgbClr val="222222"/>
                </a:solidFill>
                <a:effectLst/>
                <a:latin typeface="Lato" panose="020B0604020202020204" pitchFamily="34" charset="0"/>
              </a:rPr>
              <a:t>minPoints</a:t>
            </a:r>
            <a:r>
              <a:rPr lang="en-US" b="0" i="1" dirty="0">
                <a:solidFill>
                  <a:srgbClr val="222222"/>
                </a:solidFill>
                <a:effectLst/>
                <a:latin typeface="Lato" panose="020B0604020202020204" pitchFamily="34" charset="0"/>
              </a:rPr>
              <a:t>’</a:t>
            </a:r>
            <a:r>
              <a:rPr lang="en-US" b="0" i="0" dirty="0">
                <a:solidFill>
                  <a:srgbClr val="222222"/>
                </a:solidFill>
                <a:effectLst/>
                <a:latin typeface="Lato" panose="020B0604020202020204" pitchFamily="34" charset="0"/>
              </a:rPr>
              <a:t> number of points</a:t>
            </a:r>
            <a:endParaRPr lang="en-US" dirty="0"/>
          </a:p>
        </p:txBody>
      </p:sp>
      <p:sp>
        <p:nvSpPr>
          <p:cNvPr id="7" name="TextBox 6">
            <a:extLst>
              <a:ext uri="{FF2B5EF4-FFF2-40B4-BE49-F238E27FC236}">
                <a16:creationId xmlns:a16="http://schemas.microsoft.com/office/drawing/2014/main" xmlns="" id="{BC905B04-79FE-4414-9A1A-FB1E8FAD12CD}"/>
              </a:ext>
            </a:extLst>
          </p:cNvPr>
          <p:cNvSpPr txBox="1"/>
          <p:nvPr/>
        </p:nvSpPr>
        <p:spPr>
          <a:xfrm>
            <a:off x="366711" y="651644"/>
            <a:ext cx="11458578" cy="646331"/>
          </a:xfrm>
          <a:prstGeom prst="rect">
            <a:avLst/>
          </a:prstGeom>
          <a:noFill/>
        </p:spPr>
        <p:txBody>
          <a:bodyPr wrap="square">
            <a:spAutoFit/>
          </a:bodyPr>
          <a:lstStyle/>
          <a:p>
            <a:r>
              <a:rPr lang="en-US" b="1" i="0" dirty="0">
                <a:solidFill>
                  <a:srgbClr val="222222"/>
                </a:solidFill>
                <a:effectLst/>
                <a:latin typeface="Lato" panose="020F0502020204030203" pitchFamily="34" charset="0"/>
              </a:rPr>
              <a:t>DBSCAN</a:t>
            </a:r>
            <a:r>
              <a:rPr lang="en-US" b="0" i="0" dirty="0">
                <a:solidFill>
                  <a:srgbClr val="222222"/>
                </a:solidFill>
                <a:effectLst/>
                <a:latin typeface="Lato" panose="020F0502020204030203" pitchFamily="34" charset="0"/>
              </a:rPr>
              <a:t> creates a circle of </a:t>
            </a:r>
            <a:r>
              <a:rPr lang="en-US" b="0" i="1" dirty="0">
                <a:solidFill>
                  <a:srgbClr val="222222"/>
                </a:solidFill>
                <a:effectLst/>
                <a:latin typeface="Lato" panose="020F0502020204030203" pitchFamily="34" charset="0"/>
              </a:rPr>
              <a:t>epsilon</a:t>
            </a:r>
            <a:r>
              <a:rPr lang="en-US" b="0" i="0" dirty="0">
                <a:solidFill>
                  <a:srgbClr val="222222"/>
                </a:solidFill>
                <a:effectLst/>
                <a:latin typeface="Lato" panose="020F0502020204030203" pitchFamily="34" charset="0"/>
              </a:rPr>
              <a:t> radius around every data point and classifies them into </a:t>
            </a:r>
            <a:r>
              <a:rPr lang="en-US" b="1" i="0" dirty="0">
                <a:solidFill>
                  <a:srgbClr val="222222"/>
                </a:solidFill>
                <a:effectLst/>
                <a:latin typeface="Lato" panose="020F0502020204030203" pitchFamily="34" charset="0"/>
              </a:rPr>
              <a:t>Core</a:t>
            </a:r>
            <a:r>
              <a:rPr lang="en-US" b="0" i="0" dirty="0">
                <a:solidFill>
                  <a:srgbClr val="222222"/>
                </a:solidFill>
                <a:effectLst/>
                <a:latin typeface="Lato" panose="020F0502020204030203" pitchFamily="34" charset="0"/>
              </a:rPr>
              <a:t> point,</a:t>
            </a:r>
          </a:p>
          <a:p>
            <a:r>
              <a:rPr lang="en-US" b="0" i="0" dirty="0">
                <a:solidFill>
                  <a:srgbClr val="222222"/>
                </a:solidFill>
                <a:effectLst/>
                <a:latin typeface="Lato" panose="020F0502020204030203" pitchFamily="34" charset="0"/>
              </a:rPr>
              <a:t>,</a:t>
            </a:r>
            <a:r>
              <a:rPr lang="en-US" b="1" i="0" dirty="0">
                <a:solidFill>
                  <a:srgbClr val="222222"/>
                </a:solidFill>
                <a:effectLst/>
                <a:latin typeface="Lato" panose="020F0502020204030203" pitchFamily="34" charset="0"/>
              </a:rPr>
              <a:t>Border</a:t>
            </a:r>
            <a:r>
              <a:rPr lang="en-US" b="0" i="0" dirty="0">
                <a:solidFill>
                  <a:srgbClr val="222222"/>
                </a:solidFill>
                <a:effectLst/>
                <a:latin typeface="Lato" panose="020F0502020204030203" pitchFamily="34" charset="0"/>
              </a:rPr>
              <a:t> point, and </a:t>
            </a:r>
            <a:r>
              <a:rPr lang="en-US" b="1" i="0" dirty="0">
                <a:solidFill>
                  <a:srgbClr val="222222"/>
                </a:solidFill>
                <a:effectLst/>
                <a:latin typeface="Lato" panose="020F0502020204030203" pitchFamily="34" charset="0"/>
              </a:rPr>
              <a:t>Noise</a:t>
            </a:r>
            <a:endParaRPr lang="en-US" dirty="0"/>
          </a:p>
        </p:txBody>
      </p:sp>
      <p:sp>
        <p:nvSpPr>
          <p:cNvPr id="8" name="TextBox 7">
            <a:extLst>
              <a:ext uri="{FF2B5EF4-FFF2-40B4-BE49-F238E27FC236}">
                <a16:creationId xmlns:a16="http://schemas.microsoft.com/office/drawing/2014/main" xmlns="" id="{25AE7ACE-2F40-4836-B168-C6EDEE596639}"/>
              </a:ext>
            </a:extLst>
          </p:cNvPr>
          <p:cNvSpPr txBox="1"/>
          <p:nvPr/>
        </p:nvSpPr>
        <p:spPr>
          <a:xfrm>
            <a:off x="366711" y="1900357"/>
            <a:ext cx="11544302" cy="646331"/>
          </a:xfrm>
          <a:prstGeom prst="rect">
            <a:avLst/>
          </a:prstGeom>
          <a:noFill/>
        </p:spPr>
        <p:txBody>
          <a:bodyPr wrap="square">
            <a:spAutoFit/>
          </a:bodyPr>
          <a:lstStyle/>
          <a:p>
            <a:r>
              <a:rPr lang="en-US" b="1" i="0" dirty="0">
                <a:solidFill>
                  <a:srgbClr val="222222"/>
                </a:solidFill>
                <a:effectLst/>
                <a:latin typeface="Lato" panose="020F0502020204030203" pitchFamily="34" charset="0"/>
              </a:rPr>
              <a:t>Border</a:t>
            </a:r>
            <a:r>
              <a:rPr lang="en-US" b="0" i="0" dirty="0">
                <a:solidFill>
                  <a:srgbClr val="222222"/>
                </a:solidFill>
                <a:effectLst/>
                <a:latin typeface="Lato" panose="020F0502020204030203" pitchFamily="34" charset="0"/>
              </a:rPr>
              <a:t> Point : A data point is Border point is it doesn’t contain </a:t>
            </a:r>
            <a:r>
              <a:rPr lang="en-US" dirty="0" err="1">
                <a:solidFill>
                  <a:srgbClr val="212529"/>
                </a:solidFill>
                <a:latin typeface="-apple-system"/>
              </a:rPr>
              <a:t>minPoints</a:t>
            </a:r>
            <a:r>
              <a:rPr lang="en-US" dirty="0">
                <a:solidFill>
                  <a:srgbClr val="212529"/>
                </a:solidFill>
                <a:latin typeface="-apple-system"/>
              </a:rPr>
              <a:t> of data points around it but its reachable to Core point</a:t>
            </a:r>
            <a:endParaRPr lang="en-US" dirty="0"/>
          </a:p>
        </p:txBody>
      </p:sp>
      <p:sp>
        <p:nvSpPr>
          <p:cNvPr id="9" name="TextBox 8">
            <a:extLst>
              <a:ext uri="{FF2B5EF4-FFF2-40B4-BE49-F238E27FC236}">
                <a16:creationId xmlns:a16="http://schemas.microsoft.com/office/drawing/2014/main" xmlns="" id="{184546FD-FE91-40DA-B243-E5472B223790}"/>
              </a:ext>
            </a:extLst>
          </p:cNvPr>
          <p:cNvSpPr txBox="1"/>
          <p:nvPr/>
        </p:nvSpPr>
        <p:spPr>
          <a:xfrm>
            <a:off x="366709" y="2640376"/>
            <a:ext cx="9610727" cy="369332"/>
          </a:xfrm>
          <a:prstGeom prst="rect">
            <a:avLst/>
          </a:prstGeom>
          <a:noFill/>
        </p:spPr>
        <p:txBody>
          <a:bodyPr wrap="square">
            <a:spAutoFit/>
          </a:bodyPr>
          <a:lstStyle>
            <a:defPPr>
              <a:defRPr lang="en-US"/>
            </a:defPPr>
            <a:lvl1pPr>
              <a:defRPr b="1" i="0">
                <a:solidFill>
                  <a:srgbClr val="222222"/>
                </a:solidFill>
                <a:effectLst/>
                <a:latin typeface="Lato" panose="020F0502020204030203" pitchFamily="34" charset="0"/>
              </a:defRPr>
            </a:lvl1pPr>
          </a:lstStyle>
          <a:p>
            <a:r>
              <a:rPr lang="en-US" dirty="0"/>
              <a:t>Noise : </a:t>
            </a:r>
            <a:r>
              <a:rPr lang="en-US" b="0" dirty="0"/>
              <a:t>A data point is noise if its neither a core point nor a boarder point</a:t>
            </a:r>
          </a:p>
        </p:txBody>
      </p:sp>
      <p:pic>
        <p:nvPicPr>
          <p:cNvPr id="11" name="Picture 10">
            <a:extLst>
              <a:ext uri="{FF2B5EF4-FFF2-40B4-BE49-F238E27FC236}">
                <a16:creationId xmlns:a16="http://schemas.microsoft.com/office/drawing/2014/main" xmlns="" id="{00542384-4F98-41AA-BE88-8EF55BF3EC2B}"/>
              </a:ext>
            </a:extLst>
          </p:cNvPr>
          <p:cNvPicPr>
            <a:picLocks noChangeAspect="1"/>
          </p:cNvPicPr>
          <p:nvPr/>
        </p:nvPicPr>
        <p:blipFill>
          <a:blip r:embed="rId2"/>
          <a:stretch>
            <a:fillRect/>
          </a:stretch>
        </p:blipFill>
        <p:spPr>
          <a:xfrm>
            <a:off x="647699" y="3605212"/>
            <a:ext cx="7667625" cy="2776538"/>
          </a:xfrm>
          <a:prstGeom prst="rect">
            <a:avLst/>
          </a:prstGeom>
        </p:spPr>
      </p:pic>
    </p:spTree>
    <p:extLst>
      <p:ext uri="{BB962C8B-B14F-4D97-AF65-F5344CB8AC3E}">
        <p14:creationId xmlns:p14="http://schemas.microsoft.com/office/powerpoint/2010/main" val="157175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3D88FB0-5073-4CC8-A35F-7BC85BF749DF}"/>
              </a:ext>
            </a:extLst>
          </p:cNvPr>
          <p:cNvSpPr txBox="1"/>
          <p:nvPr/>
        </p:nvSpPr>
        <p:spPr>
          <a:xfrm>
            <a:off x="542925" y="367784"/>
            <a:ext cx="6096000" cy="400110"/>
          </a:xfrm>
          <a:prstGeom prst="rect">
            <a:avLst/>
          </a:prstGeom>
          <a:noFill/>
        </p:spPr>
        <p:txBody>
          <a:bodyPr wrap="square">
            <a:spAutoFit/>
          </a:bodyPr>
          <a:lstStyle/>
          <a:p>
            <a:r>
              <a:rPr lang="en-US" sz="2000" b="1" i="0" dirty="0">
                <a:solidFill>
                  <a:srgbClr val="161513"/>
                </a:solidFill>
                <a:effectLst/>
                <a:latin typeface="OracleSansVF"/>
              </a:rPr>
              <a:t>Isolation forest Anomaly Detection </a:t>
            </a:r>
            <a:endParaRPr lang="en-US" sz="2000" dirty="0"/>
          </a:p>
        </p:txBody>
      </p:sp>
      <p:sp>
        <p:nvSpPr>
          <p:cNvPr id="5" name="TextBox 4">
            <a:extLst>
              <a:ext uri="{FF2B5EF4-FFF2-40B4-BE49-F238E27FC236}">
                <a16:creationId xmlns:a16="http://schemas.microsoft.com/office/drawing/2014/main" xmlns="" id="{733E06AE-17A2-4624-B1C5-BA46216E1193}"/>
              </a:ext>
            </a:extLst>
          </p:cNvPr>
          <p:cNvSpPr txBox="1"/>
          <p:nvPr/>
        </p:nvSpPr>
        <p:spPr>
          <a:xfrm>
            <a:off x="542925" y="1100435"/>
            <a:ext cx="11049000" cy="646331"/>
          </a:xfrm>
          <a:prstGeom prst="rect">
            <a:avLst/>
          </a:prstGeom>
          <a:noFill/>
        </p:spPr>
        <p:txBody>
          <a:bodyPr wrap="square">
            <a:spAutoFit/>
          </a:bodyPr>
          <a:lstStyle/>
          <a:p>
            <a:r>
              <a:rPr lang="en-US" b="0" i="0" dirty="0">
                <a:solidFill>
                  <a:srgbClr val="333333"/>
                </a:solidFill>
                <a:effectLst/>
                <a:latin typeface="Maven Pro"/>
              </a:rPr>
              <a:t>The algorithm isolates each point in the data and splits them into outliers or inliers. This split depends on how long it takes to separate the points.</a:t>
            </a:r>
            <a:endParaRPr lang="en-US" dirty="0"/>
          </a:p>
        </p:txBody>
      </p:sp>
      <p:sp>
        <p:nvSpPr>
          <p:cNvPr id="6" name="TextBox 5">
            <a:extLst>
              <a:ext uri="{FF2B5EF4-FFF2-40B4-BE49-F238E27FC236}">
                <a16:creationId xmlns:a16="http://schemas.microsoft.com/office/drawing/2014/main" xmlns="" id="{AC8A9AD2-B603-4819-AEDC-004A7EB40B85}"/>
              </a:ext>
            </a:extLst>
          </p:cNvPr>
          <p:cNvSpPr txBox="1"/>
          <p:nvPr/>
        </p:nvSpPr>
        <p:spPr>
          <a:xfrm>
            <a:off x="571500" y="1746766"/>
            <a:ext cx="11048999" cy="646331"/>
          </a:xfrm>
          <a:prstGeom prst="rect">
            <a:avLst/>
          </a:prstGeom>
          <a:noFill/>
        </p:spPr>
        <p:txBody>
          <a:bodyPr wrap="square">
            <a:spAutoFit/>
          </a:bodyPr>
          <a:lstStyle/>
          <a:p>
            <a:r>
              <a:rPr lang="en-US" b="0" i="0" dirty="0">
                <a:solidFill>
                  <a:srgbClr val="333333"/>
                </a:solidFill>
                <a:effectLst/>
                <a:latin typeface="Maven Pro"/>
              </a:rPr>
              <a:t>If we try to segregate a point which is obviously a non-outlier, it’ll have many points in its round, so that it will be really difficult to isolate. On the other hand, if the point is an outlier, it’ll be alone and we’ll find it very easily</a:t>
            </a:r>
            <a:endParaRPr lang="en-US" dirty="0"/>
          </a:p>
        </p:txBody>
      </p:sp>
      <p:sp>
        <p:nvSpPr>
          <p:cNvPr id="8" name="TextBox 7">
            <a:extLst>
              <a:ext uri="{FF2B5EF4-FFF2-40B4-BE49-F238E27FC236}">
                <a16:creationId xmlns:a16="http://schemas.microsoft.com/office/drawing/2014/main" xmlns="" id="{5635A017-EEDC-4185-A2BF-B72DF547DF41}"/>
              </a:ext>
            </a:extLst>
          </p:cNvPr>
          <p:cNvSpPr txBox="1"/>
          <p:nvPr/>
        </p:nvSpPr>
        <p:spPr>
          <a:xfrm>
            <a:off x="571500" y="2534335"/>
            <a:ext cx="10420350" cy="369332"/>
          </a:xfrm>
          <a:prstGeom prst="rect">
            <a:avLst/>
          </a:prstGeom>
          <a:noFill/>
        </p:spPr>
        <p:txBody>
          <a:bodyPr wrap="square">
            <a:spAutoFit/>
          </a:bodyPr>
          <a:lstStyle/>
          <a:p>
            <a:r>
              <a:rPr lang="en-US" b="0" i="0" dirty="0">
                <a:solidFill>
                  <a:srgbClr val="333333"/>
                </a:solidFill>
                <a:effectLst/>
                <a:latin typeface="Maven Pro"/>
              </a:rPr>
              <a:t>An advantage of this algorithm is that it works with a </a:t>
            </a:r>
            <a:r>
              <a:rPr lang="en-US" b="1" i="0" dirty="0">
                <a:solidFill>
                  <a:srgbClr val="333333"/>
                </a:solidFill>
                <a:effectLst/>
                <a:latin typeface="Maven Pro"/>
              </a:rPr>
              <a:t>huge data set and several dimensions</a:t>
            </a:r>
            <a:endParaRPr lang="en-US" dirty="0"/>
          </a:p>
        </p:txBody>
      </p:sp>
      <p:pic>
        <p:nvPicPr>
          <p:cNvPr id="12" name="Picture 11">
            <a:extLst>
              <a:ext uri="{FF2B5EF4-FFF2-40B4-BE49-F238E27FC236}">
                <a16:creationId xmlns:a16="http://schemas.microsoft.com/office/drawing/2014/main" xmlns="" id="{65305F35-F982-4546-AF38-F20F5C0EBE59}"/>
              </a:ext>
            </a:extLst>
          </p:cNvPr>
          <p:cNvPicPr>
            <a:picLocks noChangeAspect="1"/>
          </p:cNvPicPr>
          <p:nvPr/>
        </p:nvPicPr>
        <p:blipFill>
          <a:blip r:embed="rId2"/>
          <a:stretch>
            <a:fillRect/>
          </a:stretch>
        </p:blipFill>
        <p:spPr>
          <a:xfrm>
            <a:off x="1081087" y="3400425"/>
            <a:ext cx="4876800" cy="3162300"/>
          </a:xfrm>
          <a:prstGeom prst="rect">
            <a:avLst/>
          </a:prstGeom>
        </p:spPr>
      </p:pic>
      <p:pic>
        <p:nvPicPr>
          <p:cNvPr id="15" name="Picture 14">
            <a:extLst>
              <a:ext uri="{FF2B5EF4-FFF2-40B4-BE49-F238E27FC236}">
                <a16:creationId xmlns:a16="http://schemas.microsoft.com/office/drawing/2014/main" xmlns="" id="{F78D66E5-B0B5-4454-8E2F-1E77DB54B440}"/>
              </a:ext>
            </a:extLst>
          </p:cNvPr>
          <p:cNvPicPr>
            <a:picLocks noChangeAspect="1"/>
          </p:cNvPicPr>
          <p:nvPr/>
        </p:nvPicPr>
        <p:blipFill>
          <a:blip r:embed="rId3"/>
          <a:stretch>
            <a:fillRect/>
          </a:stretch>
        </p:blipFill>
        <p:spPr>
          <a:xfrm>
            <a:off x="7267575" y="3400425"/>
            <a:ext cx="4324350" cy="3057525"/>
          </a:xfrm>
          <a:prstGeom prst="rect">
            <a:avLst/>
          </a:prstGeom>
        </p:spPr>
      </p:pic>
      <p:sp>
        <p:nvSpPr>
          <p:cNvPr id="17" name="Oval 16">
            <a:extLst>
              <a:ext uri="{FF2B5EF4-FFF2-40B4-BE49-F238E27FC236}">
                <a16:creationId xmlns:a16="http://schemas.microsoft.com/office/drawing/2014/main" xmlns="" id="{B1F466B7-5EDC-4B2E-ABE3-A0D6E2758762}"/>
              </a:ext>
            </a:extLst>
          </p:cNvPr>
          <p:cNvSpPr/>
          <p:nvPr/>
        </p:nvSpPr>
        <p:spPr>
          <a:xfrm>
            <a:off x="10515600" y="4181475"/>
            <a:ext cx="104774" cy="666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4FA981B0-E3E5-4F7F-B2E5-77E1CA544E94}"/>
              </a:ext>
            </a:extLst>
          </p:cNvPr>
          <p:cNvSpPr txBox="1"/>
          <p:nvPr/>
        </p:nvSpPr>
        <p:spPr>
          <a:xfrm>
            <a:off x="2609850" y="4772025"/>
            <a:ext cx="400050" cy="369332"/>
          </a:xfrm>
          <a:prstGeom prst="rect">
            <a:avLst/>
          </a:prstGeom>
          <a:noFill/>
          <a:ln w="38100">
            <a:solidFill>
              <a:srgbClr val="92D05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xmlns="" id="{0FC539D5-3C8E-4872-B02F-690D2BFEE205}"/>
              </a:ext>
            </a:extLst>
          </p:cNvPr>
          <p:cNvSpPr txBox="1"/>
          <p:nvPr/>
        </p:nvSpPr>
        <p:spPr>
          <a:xfrm>
            <a:off x="10382250" y="4063484"/>
            <a:ext cx="361950" cy="369332"/>
          </a:xfrm>
          <a:prstGeom prst="rect">
            <a:avLst/>
          </a:prstGeom>
          <a:noFill/>
          <a:ln w="28575">
            <a:solidFill>
              <a:srgbClr val="FF0000"/>
            </a:solidFill>
          </a:ln>
        </p:spPr>
        <p:txBody>
          <a:bodyPr wrap="square" rtlCol="0">
            <a:spAutoFit/>
          </a:bodyPr>
          <a:lstStyle/>
          <a:p>
            <a:endParaRPr lang="en-US" dirty="0">
              <a:solidFill>
                <a:srgbClr val="FF0000"/>
              </a:solidFill>
            </a:endParaRPr>
          </a:p>
        </p:txBody>
      </p:sp>
    </p:spTree>
    <p:extLst>
      <p:ext uri="{BB962C8B-B14F-4D97-AF65-F5344CB8AC3E}">
        <p14:creationId xmlns:p14="http://schemas.microsoft.com/office/powerpoint/2010/main" val="3245008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3DC7DC5-CA39-472F-9ED3-CEB76054E124}"/>
              </a:ext>
            </a:extLst>
          </p:cNvPr>
          <p:cNvSpPr txBox="1"/>
          <p:nvPr/>
        </p:nvSpPr>
        <p:spPr>
          <a:xfrm>
            <a:off x="361950" y="320159"/>
            <a:ext cx="6096000" cy="646331"/>
          </a:xfrm>
          <a:prstGeom prst="rect">
            <a:avLst/>
          </a:prstGeom>
          <a:noFill/>
        </p:spPr>
        <p:txBody>
          <a:bodyPr wrap="square">
            <a:spAutoFit/>
          </a:bodyPr>
          <a:lstStyle/>
          <a:p>
            <a:pPr algn="just" fontAlgn="base"/>
            <a:r>
              <a:rPr lang="en-US" b="1" i="0" dirty="0">
                <a:solidFill>
                  <a:srgbClr val="333333"/>
                </a:solidFill>
                <a:effectLst/>
                <a:latin typeface="Maven Pro"/>
              </a:rPr>
              <a:t>Procedure:</a:t>
            </a:r>
          </a:p>
          <a:p>
            <a:pPr algn="just" fontAlgn="base"/>
            <a:endParaRPr lang="en-US" b="1" i="0" dirty="0">
              <a:solidFill>
                <a:srgbClr val="333333"/>
              </a:solidFill>
              <a:effectLst/>
              <a:latin typeface="Maven Pro"/>
            </a:endParaRPr>
          </a:p>
        </p:txBody>
      </p:sp>
      <p:sp>
        <p:nvSpPr>
          <p:cNvPr id="7" name="TextBox 6">
            <a:extLst>
              <a:ext uri="{FF2B5EF4-FFF2-40B4-BE49-F238E27FC236}">
                <a16:creationId xmlns:a16="http://schemas.microsoft.com/office/drawing/2014/main" xmlns="" id="{F1E6BF88-0CB9-4C2F-ADF7-0BE396122B52}"/>
              </a:ext>
            </a:extLst>
          </p:cNvPr>
          <p:cNvSpPr txBox="1"/>
          <p:nvPr/>
        </p:nvSpPr>
        <p:spPr>
          <a:xfrm>
            <a:off x="714375" y="762417"/>
            <a:ext cx="9925050" cy="3693319"/>
          </a:xfrm>
          <a:prstGeom prst="rect">
            <a:avLst/>
          </a:prstGeom>
          <a:noFill/>
        </p:spPr>
        <p:txBody>
          <a:bodyPr wrap="square">
            <a:spAutoFit/>
          </a:bodyPr>
          <a:lstStyle/>
          <a:p>
            <a:pPr algn="l" fontAlgn="base"/>
            <a:r>
              <a:rPr lang="en-US" b="1" i="0" dirty="0">
                <a:solidFill>
                  <a:srgbClr val="333333"/>
                </a:solidFill>
                <a:effectLst/>
                <a:latin typeface="inherit"/>
              </a:rPr>
              <a:t>How do we separate each point? The simple procedure is as follows for each point of the data set:</a:t>
            </a:r>
          </a:p>
          <a:p>
            <a:pPr algn="l" fontAlgn="base"/>
            <a:endParaRPr lang="en-US" b="1" i="0" dirty="0">
              <a:solidFill>
                <a:srgbClr val="333333"/>
              </a:solidFill>
              <a:effectLst/>
              <a:latin typeface="Maven Pro"/>
            </a:endParaRPr>
          </a:p>
          <a:p>
            <a:pPr algn="l" fontAlgn="base">
              <a:buFont typeface="+mj-lt"/>
              <a:buAutoNum type="arabicPeriod"/>
            </a:pPr>
            <a:r>
              <a:rPr lang="en-US" b="0" i="0" dirty="0">
                <a:solidFill>
                  <a:srgbClr val="333333"/>
                </a:solidFill>
                <a:effectLst/>
                <a:latin typeface="inherit"/>
              </a:rPr>
              <a:t>Select the point to isolate.</a:t>
            </a:r>
          </a:p>
          <a:p>
            <a:pPr algn="l" fontAlgn="base">
              <a:buFont typeface="+mj-lt"/>
              <a:buAutoNum type="arabicPeriod"/>
            </a:pPr>
            <a:r>
              <a:rPr lang="en-US" b="0" i="0" dirty="0">
                <a:solidFill>
                  <a:srgbClr val="333333"/>
                </a:solidFill>
                <a:effectLst/>
                <a:latin typeface="inherit"/>
              </a:rPr>
              <a:t>For each feature, set the range to isolate between the minimum and the maximum.</a:t>
            </a:r>
          </a:p>
          <a:p>
            <a:pPr algn="l" fontAlgn="base">
              <a:buFont typeface="+mj-lt"/>
              <a:buAutoNum type="arabicPeriod"/>
            </a:pPr>
            <a:r>
              <a:rPr lang="en-US" b="0" i="0" dirty="0">
                <a:solidFill>
                  <a:srgbClr val="333333"/>
                </a:solidFill>
                <a:effectLst/>
                <a:latin typeface="inherit"/>
              </a:rPr>
              <a:t>Choose a feature randomly.</a:t>
            </a:r>
          </a:p>
          <a:p>
            <a:pPr algn="l" fontAlgn="base">
              <a:buFont typeface="+mj-lt"/>
              <a:buAutoNum type="arabicPeriod"/>
            </a:pPr>
            <a:r>
              <a:rPr lang="en-US" b="0" i="0" dirty="0">
                <a:solidFill>
                  <a:srgbClr val="333333"/>
                </a:solidFill>
                <a:effectLst/>
                <a:latin typeface="inherit"/>
              </a:rPr>
              <a:t>Pick a value that’s in the range, again randomly:</a:t>
            </a:r>
          </a:p>
          <a:p>
            <a:pPr marL="742950" lvl="1" indent="-285750" algn="l" fontAlgn="base">
              <a:buFont typeface="+mj-lt"/>
              <a:buAutoNum type="arabicPeriod"/>
            </a:pPr>
            <a:r>
              <a:rPr lang="en-US" b="0" i="0" dirty="0">
                <a:solidFill>
                  <a:srgbClr val="333333"/>
                </a:solidFill>
                <a:effectLst/>
                <a:latin typeface="inherit"/>
              </a:rPr>
              <a:t>If the chosen value keeps the point </a:t>
            </a:r>
            <a:r>
              <a:rPr lang="en-US" b="0" i="1" dirty="0">
                <a:solidFill>
                  <a:srgbClr val="333333"/>
                </a:solidFill>
                <a:effectLst/>
                <a:latin typeface="inherit"/>
              </a:rPr>
              <a:t>above</a:t>
            </a:r>
            <a:r>
              <a:rPr lang="en-US" b="0" i="0" dirty="0">
                <a:solidFill>
                  <a:srgbClr val="333333"/>
                </a:solidFill>
                <a:effectLst/>
                <a:latin typeface="inherit"/>
              </a:rPr>
              <a:t>, switch the </a:t>
            </a:r>
            <a:r>
              <a:rPr lang="en-US" b="0" i="1" dirty="0">
                <a:solidFill>
                  <a:srgbClr val="333333"/>
                </a:solidFill>
                <a:effectLst/>
                <a:latin typeface="inherit"/>
              </a:rPr>
              <a:t>minimum</a:t>
            </a:r>
            <a:r>
              <a:rPr lang="en-US" b="0" i="0" dirty="0">
                <a:solidFill>
                  <a:srgbClr val="333333"/>
                </a:solidFill>
                <a:effectLst/>
                <a:latin typeface="inherit"/>
              </a:rPr>
              <a:t> of the range of the feature to the value.</a:t>
            </a:r>
          </a:p>
          <a:p>
            <a:pPr marL="742950" lvl="1" indent="-285750" algn="l" fontAlgn="base">
              <a:buFont typeface="+mj-lt"/>
              <a:buAutoNum type="arabicPeriod"/>
            </a:pPr>
            <a:r>
              <a:rPr lang="en-US" b="0" i="0" dirty="0">
                <a:solidFill>
                  <a:srgbClr val="333333"/>
                </a:solidFill>
                <a:effectLst/>
                <a:latin typeface="inherit"/>
              </a:rPr>
              <a:t>If the chosen value keeps the point </a:t>
            </a:r>
            <a:r>
              <a:rPr lang="en-US" b="0" i="1" dirty="0">
                <a:solidFill>
                  <a:srgbClr val="333333"/>
                </a:solidFill>
                <a:effectLst/>
                <a:latin typeface="inherit"/>
              </a:rPr>
              <a:t>below</a:t>
            </a:r>
            <a:r>
              <a:rPr lang="en-US" b="0" i="0" dirty="0">
                <a:solidFill>
                  <a:srgbClr val="333333"/>
                </a:solidFill>
                <a:effectLst/>
                <a:latin typeface="inherit"/>
              </a:rPr>
              <a:t>, switch the </a:t>
            </a:r>
            <a:r>
              <a:rPr lang="en-US" b="0" i="1" dirty="0">
                <a:solidFill>
                  <a:srgbClr val="333333"/>
                </a:solidFill>
                <a:effectLst/>
                <a:latin typeface="inherit"/>
              </a:rPr>
              <a:t>maximum</a:t>
            </a:r>
            <a:r>
              <a:rPr lang="en-US" b="0" i="0" dirty="0">
                <a:solidFill>
                  <a:srgbClr val="333333"/>
                </a:solidFill>
                <a:effectLst/>
                <a:latin typeface="inherit"/>
              </a:rPr>
              <a:t> of the range of the feature to the value.</a:t>
            </a:r>
          </a:p>
          <a:p>
            <a:pPr algn="l" fontAlgn="base">
              <a:buFont typeface="+mj-lt"/>
              <a:buAutoNum type="arabicPeriod"/>
            </a:pPr>
            <a:r>
              <a:rPr lang="en-US" b="0" i="0" dirty="0">
                <a:solidFill>
                  <a:srgbClr val="333333"/>
                </a:solidFill>
                <a:effectLst/>
                <a:latin typeface="inherit"/>
              </a:rPr>
              <a:t>Repeat steps 3 &amp; 4 until the point is isolated. That is, until the point is the only one which is inside the range for all features.</a:t>
            </a:r>
          </a:p>
          <a:p>
            <a:pPr algn="l" fontAlgn="base">
              <a:buFont typeface="+mj-lt"/>
              <a:buAutoNum type="arabicPeriod"/>
            </a:pPr>
            <a:r>
              <a:rPr lang="en-US" b="0" i="0" dirty="0">
                <a:solidFill>
                  <a:srgbClr val="333333"/>
                </a:solidFill>
                <a:effectLst/>
                <a:latin typeface="inherit"/>
              </a:rPr>
              <a:t>Count how many times you’ve had to repeat steps 3 &amp; 4. We call this quantity the </a:t>
            </a:r>
            <a:r>
              <a:rPr lang="en-US" b="1" i="0" dirty="0">
                <a:solidFill>
                  <a:srgbClr val="333333"/>
                </a:solidFill>
                <a:effectLst/>
                <a:latin typeface="inherit"/>
              </a:rPr>
              <a:t>isolation number.</a:t>
            </a:r>
            <a:endParaRPr lang="en-US" b="0" i="0" dirty="0">
              <a:solidFill>
                <a:srgbClr val="333333"/>
              </a:solidFill>
              <a:effectLst/>
              <a:latin typeface="inherit"/>
            </a:endParaRPr>
          </a:p>
        </p:txBody>
      </p:sp>
      <p:sp>
        <p:nvSpPr>
          <p:cNvPr id="9" name="TextBox 8">
            <a:extLst>
              <a:ext uri="{FF2B5EF4-FFF2-40B4-BE49-F238E27FC236}">
                <a16:creationId xmlns:a16="http://schemas.microsoft.com/office/drawing/2014/main" xmlns="" id="{F9E552A2-0094-4CE1-8B26-8DC00255A508}"/>
              </a:ext>
            </a:extLst>
          </p:cNvPr>
          <p:cNvSpPr txBox="1"/>
          <p:nvPr/>
        </p:nvSpPr>
        <p:spPr>
          <a:xfrm>
            <a:off x="552450" y="4897994"/>
            <a:ext cx="11087100" cy="1200329"/>
          </a:xfrm>
          <a:prstGeom prst="rect">
            <a:avLst/>
          </a:prstGeom>
          <a:noFill/>
        </p:spPr>
        <p:txBody>
          <a:bodyPr wrap="square">
            <a:spAutoFit/>
          </a:bodyPr>
          <a:lstStyle/>
          <a:p>
            <a:pPr algn="l" fontAlgn="base"/>
            <a:r>
              <a:rPr lang="en-US" b="1" i="0" dirty="0">
                <a:solidFill>
                  <a:srgbClr val="333333"/>
                </a:solidFill>
                <a:effectLst/>
                <a:latin typeface="inherit"/>
              </a:rPr>
              <a:t>The algorithm claims that a point is an outlier if it doesn’t have to repeat the steps 3 &amp; 4 several times.</a:t>
            </a:r>
            <a:endParaRPr lang="en-US" b="1" i="0" dirty="0">
              <a:solidFill>
                <a:srgbClr val="333333"/>
              </a:solidFill>
              <a:effectLst/>
              <a:latin typeface="Maven Pro"/>
            </a:endParaRPr>
          </a:p>
          <a:p>
            <a:pPr algn="l" fontAlgn="base"/>
            <a:r>
              <a:rPr lang="en-US" b="1" i="0" dirty="0">
                <a:solidFill>
                  <a:srgbClr val="333333"/>
                </a:solidFill>
                <a:effectLst/>
                <a:latin typeface="inherit"/>
              </a:rPr>
              <a:t>Note that the above pseudocode is a simplification of the real process to understand it better. Actually, as it uses random numbers, this procedure is applied several times and the final isolation number is a combination of all isolation numbers.</a:t>
            </a:r>
            <a:endParaRPr lang="en-US" b="1" i="0" dirty="0">
              <a:solidFill>
                <a:srgbClr val="333333"/>
              </a:solidFill>
              <a:effectLst/>
              <a:latin typeface="Maven Pro"/>
            </a:endParaRPr>
          </a:p>
        </p:txBody>
      </p:sp>
    </p:spTree>
    <p:extLst>
      <p:ext uri="{BB962C8B-B14F-4D97-AF65-F5344CB8AC3E}">
        <p14:creationId xmlns:p14="http://schemas.microsoft.com/office/powerpoint/2010/main" val="5539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FCEB26A-0DA2-408C-A3E2-DFC08D1C7F4E}"/>
              </a:ext>
            </a:extLst>
          </p:cNvPr>
          <p:cNvPicPr>
            <a:picLocks noChangeAspect="1"/>
          </p:cNvPicPr>
          <p:nvPr/>
        </p:nvPicPr>
        <p:blipFill>
          <a:blip r:embed="rId2"/>
          <a:stretch>
            <a:fillRect/>
          </a:stretch>
        </p:blipFill>
        <p:spPr>
          <a:xfrm>
            <a:off x="923925" y="376238"/>
            <a:ext cx="9296400" cy="2662238"/>
          </a:xfrm>
          <a:prstGeom prst="rect">
            <a:avLst/>
          </a:prstGeom>
        </p:spPr>
      </p:pic>
      <p:pic>
        <p:nvPicPr>
          <p:cNvPr id="7" name="Picture 6">
            <a:extLst>
              <a:ext uri="{FF2B5EF4-FFF2-40B4-BE49-F238E27FC236}">
                <a16:creationId xmlns:a16="http://schemas.microsoft.com/office/drawing/2014/main" xmlns="" id="{F84D5668-1BFF-46BC-B1CB-56E83D51F09C}"/>
              </a:ext>
            </a:extLst>
          </p:cNvPr>
          <p:cNvPicPr>
            <a:picLocks noChangeAspect="1"/>
          </p:cNvPicPr>
          <p:nvPr/>
        </p:nvPicPr>
        <p:blipFill>
          <a:blip r:embed="rId3"/>
          <a:stretch>
            <a:fillRect/>
          </a:stretch>
        </p:blipFill>
        <p:spPr>
          <a:xfrm>
            <a:off x="476250" y="3581400"/>
            <a:ext cx="10791825" cy="1943100"/>
          </a:xfrm>
          <a:prstGeom prst="rect">
            <a:avLst/>
          </a:prstGeom>
        </p:spPr>
      </p:pic>
      <p:sp>
        <p:nvSpPr>
          <p:cNvPr id="9" name="TextBox 8">
            <a:extLst>
              <a:ext uri="{FF2B5EF4-FFF2-40B4-BE49-F238E27FC236}">
                <a16:creationId xmlns:a16="http://schemas.microsoft.com/office/drawing/2014/main" xmlns="" id="{BA0864A6-058E-409A-8C8E-D4EF4969E090}"/>
              </a:ext>
            </a:extLst>
          </p:cNvPr>
          <p:cNvSpPr txBox="1"/>
          <p:nvPr/>
        </p:nvSpPr>
        <p:spPr>
          <a:xfrm>
            <a:off x="542925" y="5787509"/>
            <a:ext cx="6096000" cy="646331"/>
          </a:xfrm>
          <a:prstGeom prst="rect">
            <a:avLst/>
          </a:prstGeom>
          <a:noFill/>
        </p:spPr>
        <p:txBody>
          <a:bodyPr wrap="square">
            <a:spAutoFit/>
          </a:bodyPr>
          <a:lstStyle/>
          <a:p>
            <a:r>
              <a:rPr lang="en-US" dirty="0">
                <a:hlinkClick r:id="rId4"/>
              </a:rPr>
              <a:t>https://quantdare.com/isolation-forest-algorithm/</a:t>
            </a:r>
            <a:endParaRPr lang="en-US" dirty="0"/>
          </a:p>
          <a:p>
            <a:endParaRPr lang="en-US" dirty="0"/>
          </a:p>
        </p:txBody>
      </p:sp>
    </p:spTree>
    <p:extLst>
      <p:ext uri="{BB962C8B-B14F-4D97-AF65-F5344CB8AC3E}">
        <p14:creationId xmlns:p14="http://schemas.microsoft.com/office/powerpoint/2010/main" val="266045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304C96D-2C8C-4937-A533-1BD8521F7317}"/>
              </a:ext>
            </a:extLst>
          </p:cNvPr>
          <p:cNvSpPr txBox="1"/>
          <p:nvPr/>
        </p:nvSpPr>
        <p:spPr>
          <a:xfrm>
            <a:off x="523875" y="501134"/>
            <a:ext cx="6096000" cy="369332"/>
          </a:xfrm>
          <a:prstGeom prst="rect">
            <a:avLst/>
          </a:prstGeom>
          <a:noFill/>
        </p:spPr>
        <p:txBody>
          <a:bodyPr wrap="square">
            <a:spAutoFit/>
          </a:bodyPr>
          <a:lstStyle/>
          <a:p>
            <a:r>
              <a:rPr lang="en-US" b="1" dirty="0"/>
              <a:t>What Is Anomaly Detection?</a:t>
            </a:r>
          </a:p>
        </p:txBody>
      </p:sp>
      <p:sp>
        <p:nvSpPr>
          <p:cNvPr id="7" name="TextBox 6">
            <a:extLst>
              <a:ext uri="{FF2B5EF4-FFF2-40B4-BE49-F238E27FC236}">
                <a16:creationId xmlns:a16="http://schemas.microsoft.com/office/drawing/2014/main" xmlns="" id="{914D772E-5A32-4D57-A762-63DB743AAE05}"/>
              </a:ext>
            </a:extLst>
          </p:cNvPr>
          <p:cNvSpPr txBox="1"/>
          <p:nvPr/>
        </p:nvSpPr>
        <p:spPr>
          <a:xfrm>
            <a:off x="523874" y="1372285"/>
            <a:ext cx="11115675" cy="1200329"/>
          </a:xfrm>
          <a:prstGeom prst="rect">
            <a:avLst/>
          </a:prstGeom>
          <a:noFill/>
        </p:spPr>
        <p:txBody>
          <a:bodyPr wrap="square">
            <a:spAutoFit/>
          </a:bodyPr>
          <a:lstStyle/>
          <a:p>
            <a:r>
              <a:rPr lang="en-US" dirty="0"/>
              <a:t>Anomaly detection is finding patterns that do not adhere to what is considered as normal or expected behavior</a:t>
            </a:r>
          </a:p>
          <a:p>
            <a:endParaRPr lang="en-US" dirty="0"/>
          </a:p>
          <a:p>
            <a:r>
              <a:rPr lang="en-US" dirty="0"/>
              <a:t>Generally, an anomaly is an outcome or value that deviates from what is expected, but the exact criteria for what determines an anomaly can vary from situation to situation.</a:t>
            </a:r>
          </a:p>
        </p:txBody>
      </p:sp>
      <p:sp>
        <p:nvSpPr>
          <p:cNvPr id="9" name="TextBox 8">
            <a:extLst>
              <a:ext uri="{FF2B5EF4-FFF2-40B4-BE49-F238E27FC236}">
                <a16:creationId xmlns:a16="http://schemas.microsoft.com/office/drawing/2014/main" xmlns="" id="{A7FCD031-9905-4394-AE3B-6122BE5C9DE8}"/>
              </a:ext>
            </a:extLst>
          </p:cNvPr>
          <p:cNvSpPr txBox="1"/>
          <p:nvPr/>
        </p:nvSpPr>
        <p:spPr>
          <a:xfrm>
            <a:off x="628649" y="3691146"/>
            <a:ext cx="6096000" cy="369332"/>
          </a:xfrm>
          <a:prstGeom prst="rect">
            <a:avLst/>
          </a:prstGeom>
          <a:noFill/>
        </p:spPr>
        <p:txBody>
          <a:bodyPr wrap="square">
            <a:spAutoFit/>
          </a:bodyPr>
          <a:lstStyle/>
          <a:p>
            <a:r>
              <a:rPr lang="en-US" b="1" dirty="0"/>
              <a:t>Categories of Anomalies</a:t>
            </a:r>
          </a:p>
        </p:txBody>
      </p:sp>
      <p:sp>
        <p:nvSpPr>
          <p:cNvPr id="11" name="TextBox 10">
            <a:extLst>
              <a:ext uri="{FF2B5EF4-FFF2-40B4-BE49-F238E27FC236}">
                <a16:creationId xmlns:a16="http://schemas.microsoft.com/office/drawing/2014/main" xmlns="" id="{058CE751-9F02-47CD-81DB-580CCE16B8E3}"/>
              </a:ext>
            </a:extLst>
          </p:cNvPr>
          <p:cNvSpPr txBox="1"/>
          <p:nvPr/>
        </p:nvSpPr>
        <p:spPr>
          <a:xfrm>
            <a:off x="628649" y="4285387"/>
            <a:ext cx="6096000" cy="923330"/>
          </a:xfrm>
          <a:prstGeom prst="rect">
            <a:avLst/>
          </a:prstGeom>
          <a:noFill/>
        </p:spPr>
        <p:txBody>
          <a:bodyPr wrap="square">
            <a:spAutoFit/>
          </a:bodyPr>
          <a:lstStyle/>
          <a:p>
            <a:r>
              <a:rPr lang="en-US" dirty="0"/>
              <a:t>• Data point-based anomalies</a:t>
            </a:r>
          </a:p>
          <a:p>
            <a:r>
              <a:rPr lang="en-US" dirty="0"/>
              <a:t>• Context-based anomalies </a:t>
            </a:r>
          </a:p>
          <a:p>
            <a:r>
              <a:rPr lang="en-US" dirty="0"/>
              <a:t>• Pattern-based anomalies</a:t>
            </a:r>
          </a:p>
        </p:txBody>
      </p:sp>
    </p:spTree>
    <p:extLst>
      <p:ext uri="{BB962C8B-B14F-4D97-AF65-F5344CB8AC3E}">
        <p14:creationId xmlns:p14="http://schemas.microsoft.com/office/powerpoint/2010/main" val="336326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FE64693-69B6-48E5-B6AA-4E6CD6EFEAE4}"/>
              </a:ext>
            </a:extLst>
          </p:cNvPr>
          <p:cNvSpPr txBox="1"/>
          <p:nvPr/>
        </p:nvSpPr>
        <p:spPr>
          <a:xfrm>
            <a:off x="781050" y="510659"/>
            <a:ext cx="6096000" cy="461665"/>
          </a:xfrm>
          <a:prstGeom prst="rect">
            <a:avLst/>
          </a:prstGeom>
          <a:noFill/>
        </p:spPr>
        <p:txBody>
          <a:bodyPr wrap="square">
            <a:spAutoFit/>
          </a:bodyPr>
          <a:lstStyle/>
          <a:p>
            <a:r>
              <a:rPr lang="en-US" sz="2400" b="1" dirty="0"/>
              <a:t>Data Point-Based Anomalies</a:t>
            </a:r>
          </a:p>
        </p:txBody>
      </p:sp>
      <p:sp>
        <p:nvSpPr>
          <p:cNvPr id="7" name="TextBox 6">
            <a:extLst>
              <a:ext uri="{FF2B5EF4-FFF2-40B4-BE49-F238E27FC236}">
                <a16:creationId xmlns:a16="http://schemas.microsoft.com/office/drawing/2014/main" xmlns="" id="{D88F3565-86DC-4C6E-8DD2-09A96C280E0C}"/>
              </a:ext>
            </a:extLst>
          </p:cNvPr>
          <p:cNvSpPr txBox="1"/>
          <p:nvPr/>
        </p:nvSpPr>
        <p:spPr>
          <a:xfrm>
            <a:off x="857249" y="972324"/>
            <a:ext cx="10734675" cy="338554"/>
          </a:xfrm>
          <a:prstGeom prst="rect">
            <a:avLst/>
          </a:prstGeom>
          <a:noFill/>
        </p:spPr>
        <p:txBody>
          <a:bodyPr wrap="square">
            <a:spAutoFit/>
          </a:bodyPr>
          <a:lstStyle/>
          <a:p>
            <a:r>
              <a:rPr lang="en-US" sz="1600" i="0" dirty="0">
                <a:solidFill>
                  <a:srgbClr val="202124"/>
                </a:solidFill>
                <a:effectLst/>
                <a:latin typeface="arial" panose="020B0604020202020204" pitchFamily="34" charset="0"/>
              </a:rPr>
              <a:t>If a single instance in a given dataset is different from others with respect to its attributes</a:t>
            </a:r>
            <a:endParaRPr lang="en-US" sz="1600" dirty="0"/>
          </a:p>
        </p:txBody>
      </p:sp>
      <p:sp>
        <p:nvSpPr>
          <p:cNvPr id="9" name="TextBox 8">
            <a:extLst>
              <a:ext uri="{FF2B5EF4-FFF2-40B4-BE49-F238E27FC236}">
                <a16:creationId xmlns:a16="http://schemas.microsoft.com/office/drawing/2014/main" xmlns="" id="{8107D28E-3C58-4AFE-9623-7654BB4F9E70}"/>
              </a:ext>
            </a:extLst>
          </p:cNvPr>
          <p:cNvSpPr txBox="1"/>
          <p:nvPr/>
        </p:nvSpPr>
        <p:spPr>
          <a:xfrm>
            <a:off x="828675" y="1306592"/>
            <a:ext cx="10734675" cy="646331"/>
          </a:xfrm>
          <a:prstGeom prst="rect">
            <a:avLst/>
          </a:prstGeom>
          <a:noFill/>
        </p:spPr>
        <p:txBody>
          <a:bodyPr wrap="square">
            <a:spAutoFit/>
          </a:bodyPr>
          <a:lstStyle/>
          <a:p>
            <a:r>
              <a:rPr lang="en-US" b="0" i="0" dirty="0">
                <a:solidFill>
                  <a:srgbClr val="161513"/>
                </a:solidFill>
                <a:effectLst/>
                <a:latin typeface="OracleSansVF"/>
              </a:rPr>
              <a:t>A single instance of data is anomalous if it's too far off from the rest. </a:t>
            </a:r>
            <a:r>
              <a:rPr lang="en-US" b="0" i="1" dirty="0">
                <a:solidFill>
                  <a:srgbClr val="161513"/>
                </a:solidFill>
                <a:effectLst/>
                <a:latin typeface="OracleSansVF"/>
              </a:rPr>
              <a:t>Business use case:</a:t>
            </a:r>
            <a:r>
              <a:rPr lang="en-US" b="0" i="0" dirty="0">
                <a:solidFill>
                  <a:srgbClr val="161513"/>
                </a:solidFill>
                <a:effectLst/>
                <a:latin typeface="OracleSansVF"/>
              </a:rPr>
              <a:t> Detecting credit card fraud based on "amount spent."</a:t>
            </a:r>
            <a:endParaRPr lang="en-US" dirty="0"/>
          </a:p>
        </p:txBody>
      </p:sp>
      <p:sp>
        <p:nvSpPr>
          <p:cNvPr id="11" name="TextBox 10">
            <a:extLst>
              <a:ext uri="{FF2B5EF4-FFF2-40B4-BE49-F238E27FC236}">
                <a16:creationId xmlns:a16="http://schemas.microsoft.com/office/drawing/2014/main" xmlns="" id="{598EAA1F-9997-46AD-BEC2-905F8CAD18BB}"/>
              </a:ext>
            </a:extLst>
          </p:cNvPr>
          <p:cNvSpPr txBox="1"/>
          <p:nvPr/>
        </p:nvSpPr>
        <p:spPr>
          <a:xfrm>
            <a:off x="828675" y="2362305"/>
            <a:ext cx="6096000" cy="461665"/>
          </a:xfrm>
          <a:prstGeom prst="rect">
            <a:avLst/>
          </a:prstGeom>
          <a:noFill/>
        </p:spPr>
        <p:txBody>
          <a:bodyPr wrap="square">
            <a:spAutoFit/>
          </a:bodyPr>
          <a:lstStyle>
            <a:defPPr>
              <a:defRPr lang="en-US"/>
            </a:defPPr>
            <a:lvl1pPr>
              <a:defRPr sz="2400" b="1"/>
            </a:lvl1pPr>
          </a:lstStyle>
          <a:p>
            <a:r>
              <a:rPr lang="en-US" dirty="0"/>
              <a:t>Contextual Based anomalies:</a:t>
            </a:r>
          </a:p>
        </p:txBody>
      </p:sp>
      <p:sp>
        <p:nvSpPr>
          <p:cNvPr id="13" name="TextBox 12">
            <a:extLst>
              <a:ext uri="{FF2B5EF4-FFF2-40B4-BE49-F238E27FC236}">
                <a16:creationId xmlns:a16="http://schemas.microsoft.com/office/drawing/2014/main" xmlns="" id="{E183C961-9E90-48DA-9C52-770A4A45F199}"/>
              </a:ext>
            </a:extLst>
          </p:cNvPr>
          <p:cNvSpPr txBox="1"/>
          <p:nvPr/>
        </p:nvSpPr>
        <p:spPr>
          <a:xfrm>
            <a:off x="828675" y="2959968"/>
            <a:ext cx="6096000" cy="369332"/>
          </a:xfrm>
          <a:prstGeom prst="rect">
            <a:avLst/>
          </a:prstGeom>
          <a:noFill/>
        </p:spPr>
        <p:txBody>
          <a:bodyPr wrap="square">
            <a:spAutoFit/>
          </a:bodyPr>
          <a:lstStyle/>
          <a:p>
            <a:r>
              <a:rPr lang="en-US" b="0" i="0" dirty="0">
                <a:solidFill>
                  <a:srgbClr val="161513"/>
                </a:solidFill>
                <a:effectLst/>
                <a:latin typeface="OracleSansVF"/>
              </a:rPr>
              <a:t>The abnormality is context specific</a:t>
            </a:r>
            <a:endParaRPr lang="en-US" dirty="0"/>
          </a:p>
        </p:txBody>
      </p:sp>
      <p:sp>
        <p:nvSpPr>
          <p:cNvPr id="15" name="TextBox 14">
            <a:extLst>
              <a:ext uri="{FF2B5EF4-FFF2-40B4-BE49-F238E27FC236}">
                <a16:creationId xmlns:a16="http://schemas.microsoft.com/office/drawing/2014/main" xmlns="" id="{7DE0A711-11A3-43D4-88F6-4FD503E121B5}"/>
              </a:ext>
            </a:extLst>
          </p:cNvPr>
          <p:cNvSpPr txBox="1"/>
          <p:nvPr/>
        </p:nvSpPr>
        <p:spPr>
          <a:xfrm>
            <a:off x="828675" y="3349020"/>
            <a:ext cx="10296526" cy="646331"/>
          </a:xfrm>
          <a:prstGeom prst="rect">
            <a:avLst/>
          </a:prstGeom>
          <a:noFill/>
        </p:spPr>
        <p:txBody>
          <a:bodyPr wrap="square">
            <a:spAutoFit/>
          </a:bodyPr>
          <a:lstStyle/>
          <a:p>
            <a:r>
              <a:rPr lang="en-US" dirty="0"/>
              <a:t>For example, you might expect a sudden surge in purchases near certain holidays, but these purchases could seem out of place otherwise</a:t>
            </a:r>
          </a:p>
        </p:txBody>
      </p:sp>
      <p:sp>
        <p:nvSpPr>
          <p:cNvPr id="17" name="TextBox 16">
            <a:extLst>
              <a:ext uri="{FF2B5EF4-FFF2-40B4-BE49-F238E27FC236}">
                <a16:creationId xmlns:a16="http://schemas.microsoft.com/office/drawing/2014/main" xmlns="" id="{559C974A-97E8-4DDB-93BF-8849BB036EE1}"/>
              </a:ext>
            </a:extLst>
          </p:cNvPr>
          <p:cNvSpPr txBox="1"/>
          <p:nvPr/>
        </p:nvSpPr>
        <p:spPr>
          <a:xfrm>
            <a:off x="857248" y="4593014"/>
            <a:ext cx="10734675" cy="1292662"/>
          </a:xfrm>
          <a:prstGeom prst="rect">
            <a:avLst/>
          </a:prstGeom>
          <a:noFill/>
        </p:spPr>
        <p:txBody>
          <a:bodyPr wrap="square">
            <a:spAutoFit/>
          </a:bodyPr>
          <a:lstStyle/>
          <a:p>
            <a:r>
              <a:rPr lang="en-US" sz="2400" b="1" dirty="0"/>
              <a:t>Collective anomalies</a:t>
            </a:r>
            <a:r>
              <a:rPr lang="en-US" b="1" i="0" dirty="0">
                <a:solidFill>
                  <a:srgbClr val="161513"/>
                </a:solidFill>
                <a:effectLst/>
                <a:latin typeface="OracleSansVF"/>
              </a:rPr>
              <a:t>:</a:t>
            </a:r>
            <a:r>
              <a:rPr lang="en-US" b="0" i="0" dirty="0">
                <a:solidFill>
                  <a:srgbClr val="161513"/>
                </a:solidFill>
                <a:effectLst/>
                <a:latin typeface="OracleSansVF"/>
              </a:rPr>
              <a:t> </a:t>
            </a:r>
          </a:p>
          <a:p>
            <a:r>
              <a:rPr lang="en-US" b="0" i="0" dirty="0">
                <a:solidFill>
                  <a:srgbClr val="161513"/>
                </a:solidFill>
                <a:effectLst/>
                <a:latin typeface="OracleSansVF"/>
              </a:rPr>
              <a:t>A set of data instances collectively helps in detecting anomalies. </a:t>
            </a:r>
            <a:r>
              <a:rPr lang="en-US" b="0" i="1" dirty="0">
                <a:solidFill>
                  <a:srgbClr val="161513"/>
                </a:solidFill>
                <a:effectLst/>
                <a:latin typeface="OracleSansVF"/>
              </a:rPr>
              <a:t>Business use case: </a:t>
            </a:r>
            <a:r>
              <a:rPr lang="en-US" b="0" i="0" dirty="0">
                <a:solidFill>
                  <a:srgbClr val="161513"/>
                </a:solidFill>
                <a:effectLst/>
                <a:latin typeface="OracleSansVF"/>
              </a:rPr>
              <a:t>Someone is trying to copy </a:t>
            </a:r>
            <a:r>
              <a:rPr lang="en-US" dirty="0"/>
              <a:t>data form a remote machine to a local host unexpectedly, an anomaly that would be flagged as a potential cyber attack.</a:t>
            </a:r>
          </a:p>
        </p:txBody>
      </p:sp>
    </p:spTree>
    <p:extLst>
      <p:ext uri="{BB962C8B-B14F-4D97-AF65-F5344CB8AC3E}">
        <p14:creationId xmlns:p14="http://schemas.microsoft.com/office/powerpoint/2010/main" val="386339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FE6440D-C679-4E86-A006-211A801CEC90}"/>
              </a:ext>
            </a:extLst>
          </p:cNvPr>
          <p:cNvSpPr txBox="1"/>
          <p:nvPr/>
        </p:nvSpPr>
        <p:spPr>
          <a:xfrm>
            <a:off x="742950" y="476935"/>
            <a:ext cx="10572750" cy="369332"/>
          </a:xfrm>
          <a:prstGeom prst="rect">
            <a:avLst/>
          </a:prstGeom>
          <a:noFill/>
        </p:spPr>
        <p:txBody>
          <a:bodyPr wrap="square">
            <a:spAutoFit/>
          </a:bodyPr>
          <a:lstStyle/>
          <a:p>
            <a:r>
              <a:rPr lang="en-US" b="1" i="0" dirty="0">
                <a:solidFill>
                  <a:srgbClr val="161513"/>
                </a:solidFill>
                <a:effectLst/>
                <a:latin typeface="OracleSansVF"/>
              </a:rPr>
              <a:t>Anomaly detection is similar to — but not entirely the same as — noise removal and novelty detection. </a:t>
            </a:r>
            <a:endParaRPr lang="en-US" b="1" dirty="0"/>
          </a:p>
        </p:txBody>
      </p:sp>
      <p:sp>
        <p:nvSpPr>
          <p:cNvPr id="7" name="TextBox 6">
            <a:extLst>
              <a:ext uri="{FF2B5EF4-FFF2-40B4-BE49-F238E27FC236}">
                <a16:creationId xmlns:a16="http://schemas.microsoft.com/office/drawing/2014/main" xmlns="" id="{29C8CAFC-F048-4ECD-A1FA-DEDF2A6FD73F}"/>
              </a:ext>
            </a:extLst>
          </p:cNvPr>
          <p:cNvSpPr txBox="1"/>
          <p:nvPr/>
        </p:nvSpPr>
        <p:spPr>
          <a:xfrm>
            <a:off x="595312" y="1027545"/>
            <a:ext cx="6096000" cy="369332"/>
          </a:xfrm>
          <a:prstGeom prst="rect">
            <a:avLst/>
          </a:prstGeom>
          <a:noFill/>
        </p:spPr>
        <p:txBody>
          <a:bodyPr wrap="square">
            <a:spAutoFit/>
          </a:bodyPr>
          <a:lstStyle>
            <a:defPPr>
              <a:defRPr lang="en-US"/>
            </a:defPPr>
            <a:lvl1pPr>
              <a:defRPr b="0" i="0">
                <a:solidFill>
                  <a:srgbClr val="161513"/>
                </a:solidFill>
                <a:effectLst/>
                <a:latin typeface="OracleSansVF"/>
              </a:defRPr>
            </a:lvl1pPr>
          </a:lstStyle>
          <a:p>
            <a:r>
              <a:rPr lang="en-US" b="1" dirty="0"/>
              <a:t>Outlier Detection: </a:t>
            </a:r>
          </a:p>
        </p:txBody>
      </p:sp>
      <p:sp>
        <p:nvSpPr>
          <p:cNvPr id="9" name="TextBox 8">
            <a:extLst>
              <a:ext uri="{FF2B5EF4-FFF2-40B4-BE49-F238E27FC236}">
                <a16:creationId xmlns:a16="http://schemas.microsoft.com/office/drawing/2014/main" xmlns="" id="{BCB41EF3-42FC-42C0-B755-636CDFFD142A}"/>
              </a:ext>
            </a:extLst>
          </p:cNvPr>
          <p:cNvSpPr txBox="1"/>
          <p:nvPr/>
        </p:nvSpPr>
        <p:spPr>
          <a:xfrm>
            <a:off x="671512" y="1427484"/>
            <a:ext cx="11239500" cy="646331"/>
          </a:xfrm>
          <a:prstGeom prst="rect">
            <a:avLst/>
          </a:prstGeom>
          <a:noFill/>
        </p:spPr>
        <p:txBody>
          <a:bodyPr wrap="square">
            <a:spAutoFit/>
          </a:bodyPr>
          <a:lstStyle>
            <a:defPPr>
              <a:defRPr lang="en-US"/>
            </a:defPPr>
            <a:lvl1pPr>
              <a:defRPr b="0" i="0">
                <a:solidFill>
                  <a:srgbClr val="161513"/>
                </a:solidFill>
                <a:effectLst/>
                <a:latin typeface="OracleSansVF"/>
              </a:defRPr>
            </a:lvl1pPr>
          </a:lstStyle>
          <a:p>
            <a:r>
              <a:rPr lang="en-US" dirty="0"/>
              <a:t>An outlier may be defined as a piece of data or observation that deviates drastically from the given norm or average of the data set.</a:t>
            </a:r>
          </a:p>
        </p:txBody>
      </p:sp>
      <p:sp>
        <p:nvSpPr>
          <p:cNvPr id="11" name="TextBox 10">
            <a:extLst>
              <a:ext uri="{FF2B5EF4-FFF2-40B4-BE49-F238E27FC236}">
                <a16:creationId xmlns:a16="http://schemas.microsoft.com/office/drawing/2014/main" xmlns="" id="{1CC535BA-2487-49D2-BC17-6CCD92C1DDA1}"/>
              </a:ext>
            </a:extLst>
          </p:cNvPr>
          <p:cNvSpPr txBox="1"/>
          <p:nvPr/>
        </p:nvSpPr>
        <p:spPr>
          <a:xfrm>
            <a:off x="671512" y="2012477"/>
            <a:ext cx="10639425" cy="923330"/>
          </a:xfrm>
          <a:prstGeom prst="rect">
            <a:avLst/>
          </a:prstGeom>
          <a:noFill/>
        </p:spPr>
        <p:txBody>
          <a:bodyPr wrap="square">
            <a:spAutoFit/>
          </a:bodyPr>
          <a:lstStyle>
            <a:defPPr>
              <a:defRPr lang="en-US"/>
            </a:defPPr>
            <a:lvl1pPr>
              <a:defRPr b="0" i="0">
                <a:solidFill>
                  <a:srgbClr val="161513"/>
                </a:solidFill>
                <a:effectLst/>
                <a:latin typeface="OracleSansVF"/>
              </a:defRPr>
            </a:lvl1pPr>
          </a:lstStyle>
          <a:p>
            <a:r>
              <a:rPr lang="en-US" dirty="0"/>
              <a:t>Here is a simple scenario in outlier detection, a measurement process consistently produces readouts between 1 and 100(Age), but in some rare cases we get measurements of greater than 200</a:t>
            </a:r>
          </a:p>
          <a:p>
            <a:endParaRPr lang="en-US" dirty="0"/>
          </a:p>
        </p:txBody>
      </p:sp>
      <p:sp>
        <p:nvSpPr>
          <p:cNvPr id="13" name="TextBox 12">
            <a:extLst>
              <a:ext uri="{FF2B5EF4-FFF2-40B4-BE49-F238E27FC236}">
                <a16:creationId xmlns:a16="http://schemas.microsoft.com/office/drawing/2014/main" xmlns="" id="{2AF40FB5-9569-4311-919E-CD6F43D252FF}"/>
              </a:ext>
            </a:extLst>
          </p:cNvPr>
          <p:cNvSpPr txBox="1"/>
          <p:nvPr/>
        </p:nvSpPr>
        <p:spPr>
          <a:xfrm>
            <a:off x="595312" y="2821963"/>
            <a:ext cx="6096000" cy="369332"/>
          </a:xfrm>
          <a:prstGeom prst="rect">
            <a:avLst/>
          </a:prstGeom>
          <a:noFill/>
        </p:spPr>
        <p:txBody>
          <a:bodyPr wrap="square">
            <a:spAutoFit/>
          </a:bodyPr>
          <a:lstStyle/>
          <a:p>
            <a:r>
              <a:rPr lang="en-US" b="0" i="0" dirty="0">
                <a:solidFill>
                  <a:srgbClr val="161513"/>
                </a:solidFill>
                <a:effectLst/>
                <a:latin typeface="OracleSansVF"/>
              </a:rPr>
              <a:t> </a:t>
            </a:r>
            <a:r>
              <a:rPr lang="en-US" b="1" i="0" dirty="0">
                <a:solidFill>
                  <a:srgbClr val="161513"/>
                </a:solidFill>
                <a:effectLst/>
                <a:latin typeface="OracleSansVF"/>
              </a:rPr>
              <a:t>Novelty detection</a:t>
            </a:r>
            <a:endParaRPr lang="en-US" dirty="0"/>
          </a:p>
        </p:txBody>
      </p:sp>
      <p:sp>
        <p:nvSpPr>
          <p:cNvPr id="15" name="TextBox 14">
            <a:extLst>
              <a:ext uri="{FF2B5EF4-FFF2-40B4-BE49-F238E27FC236}">
                <a16:creationId xmlns:a16="http://schemas.microsoft.com/office/drawing/2014/main" xmlns="" id="{B970FC8E-A8BA-4FCE-8EB4-C351DE139E5E}"/>
              </a:ext>
            </a:extLst>
          </p:cNvPr>
          <p:cNvSpPr txBox="1"/>
          <p:nvPr/>
        </p:nvSpPr>
        <p:spPr>
          <a:xfrm>
            <a:off x="671512" y="3191295"/>
            <a:ext cx="10310813" cy="369332"/>
          </a:xfrm>
          <a:prstGeom prst="rect">
            <a:avLst/>
          </a:prstGeom>
          <a:noFill/>
        </p:spPr>
        <p:txBody>
          <a:bodyPr wrap="square">
            <a:spAutoFit/>
          </a:bodyPr>
          <a:lstStyle/>
          <a:p>
            <a:r>
              <a:rPr lang="en-US" dirty="0">
                <a:solidFill>
                  <a:srgbClr val="161513"/>
                </a:solidFill>
                <a:latin typeface="OracleSansVF"/>
              </a:rPr>
              <a:t>I</a:t>
            </a:r>
            <a:r>
              <a:rPr lang="en-US" b="0" i="0" dirty="0">
                <a:solidFill>
                  <a:srgbClr val="161513"/>
                </a:solidFill>
                <a:effectLst/>
                <a:latin typeface="OracleSansVF"/>
              </a:rPr>
              <a:t>s concerned with identifying an unobserved pattern in new observations not included in training data</a:t>
            </a:r>
            <a:endParaRPr lang="en-US" dirty="0"/>
          </a:p>
        </p:txBody>
      </p:sp>
      <p:sp>
        <p:nvSpPr>
          <p:cNvPr id="17" name="TextBox 16">
            <a:extLst>
              <a:ext uri="{FF2B5EF4-FFF2-40B4-BE49-F238E27FC236}">
                <a16:creationId xmlns:a16="http://schemas.microsoft.com/office/drawing/2014/main" xmlns="" id="{B950D5CE-F010-4009-9309-57A6E54CA6FE}"/>
              </a:ext>
            </a:extLst>
          </p:cNvPr>
          <p:cNvSpPr txBox="1"/>
          <p:nvPr/>
        </p:nvSpPr>
        <p:spPr>
          <a:xfrm>
            <a:off x="776289" y="4406359"/>
            <a:ext cx="10639424" cy="369332"/>
          </a:xfrm>
          <a:prstGeom prst="rect">
            <a:avLst/>
          </a:prstGeom>
          <a:noFill/>
        </p:spPr>
        <p:txBody>
          <a:bodyPr wrap="square">
            <a:spAutoFit/>
          </a:bodyPr>
          <a:lstStyle/>
          <a:p>
            <a:r>
              <a:rPr lang="en-US" dirty="0"/>
              <a:t>In noise removal, there is constant background noise in the data set that must be filtered out</a:t>
            </a:r>
          </a:p>
        </p:txBody>
      </p:sp>
      <p:sp>
        <p:nvSpPr>
          <p:cNvPr id="19" name="TextBox 18">
            <a:extLst>
              <a:ext uri="{FF2B5EF4-FFF2-40B4-BE49-F238E27FC236}">
                <a16:creationId xmlns:a16="http://schemas.microsoft.com/office/drawing/2014/main" xmlns="" id="{555BCD1A-815B-459E-A2D6-52C3778D7043}"/>
              </a:ext>
            </a:extLst>
          </p:cNvPr>
          <p:cNvSpPr txBox="1"/>
          <p:nvPr/>
        </p:nvSpPr>
        <p:spPr>
          <a:xfrm>
            <a:off x="671512" y="3939442"/>
            <a:ext cx="6096000" cy="369332"/>
          </a:xfrm>
          <a:prstGeom prst="rect">
            <a:avLst/>
          </a:prstGeom>
          <a:noFill/>
        </p:spPr>
        <p:txBody>
          <a:bodyPr wrap="square">
            <a:spAutoFit/>
          </a:bodyPr>
          <a:lstStyle/>
          <a:p>
            <a:r>
              <a:rPr lang="en-US" b="1" dirty="0"/>
              <a:t>Noise removal</a:t>
            </a:r>
          </a:p>
        </p:txBody>
      </p:sp>
      <p:sp>
        <p:nvSpPr>
          <p:cNvPr id="21" name="TextBox 20">
            <a:extLst>
              <a:ext uri="{FF2B5EF4-FFF2-40B4-BE49-F238E27FC236}">
                <a16:creationId xmlns:a16="http://schemas.microsoft.com/office/drawing/2014/main" xmlns="" id="{006B388A-B587-43BD-9C23-F4B017F96FA5}"/>
              </a:ext>
            </a:extLst>
          </p:cNvPr>
          <p:cNvSpPr txBox="1"/>
          <p:nvPr/>
        </p:nvSpPr>
        <p:spPr>
          <a:xfrm>
            <a:off x="742949" y="4873276"/>
            <a:ext cx="10763249" cy="923330"/>
          </a:xfrm>
          <a:prstGeom prst="rect">
            <a:avLst/>
          </a:prstGeom>
          <a:noFill/>
        </p:spPr>
        <p:txBody>
          <a:bodyPr wrap="square">
            <a:spAutoFit/>
          </a:bodyPr>
          <a:lstStyle/>
          <a:p>
            <a:r>
              <a:rPr lang="en-US" dirty="0"/>
              <a:t>This can also be a case where an image has been altered in some form, such as by having perturbations, loss of detail, fog, etc. The model learns an accurate representation of the original image and outputs a reconstruction without any of the anomalous elements in the image</a:t>
            </a:r>
          </a:p>
        </p:txBody>
      </p:sp>
    </p:spTree>
    <p:extLst>
      <p:ext uri="{BB962C8B-B14F-4D97-AF65-F5344CB8AC3E}">
        <p14:creationId xmlns:p14="http://schemas.microsoft.com/office/powerpoint/2010/main" val="343737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007B9AA-2ECC-4991-A657-945A7AA1C0D4}"/>
              </a:ext>
            </a:extLst>
          </p:cNvPr>
          <p:cNvSpPr txBox="1"/>
          <p:nvPr/>
        </p:nvSpPr>
        <p:spPr>
          <a:xfrm>
            <a:off x="657225" y="586859"/>
            <a:ext cx="6096000" cy="461665"/>
          </a:xfrm>
          <a:prstGeom prst="rect">
            <a:avLst/>
          </a:prstGeom>
          <a:noFill/>
        </p:spPr>
        <p:txBody>
          <a:bodyPr wrap="square">
            <a:spAutoFit/>
          </a:bodyPr>
          <a:lstStyle/>
          <a:p>
            <a:r>
              <a:rPr lang="en-US" sz="2400" b="1" dirty="0"/>
              <a:t>The Three Styles of Anomaly Detection</a:t>
            </a:r>
          </a:p>
        </p:txBody>
      </p:sp>
      <p:sp>
        <p:nvSpPr>
          <p:cNvPr id="7" name="TextBox 6">
            <a:extLst>
              <a:ext uri="{FF2B5EF4-FFF2-40B4-BE49-F238E27FC236}">
                <a16:creationId xmlns:a16="http://schemas.microsoft.com/office/drawing/2014/main" xmlns="" id="{AA7F96D0-200E-40CC-B21D-E79F62AFB19D}"/>
              </a:ext>
            </a:extLst>
          </p:cNvPr>
          <p:cNvSpPr txBox="1"/>
          <p:nvPr/>
        </p:nvSpPr>
        <p:spPr>
          <a:xfrm>
            <a:off x="885825" y="2381845"/>
            <a:ext cx="6096000" cy="1200329"/>
          </a:xfrm>
          <a:prstGeom prst="rect">
            <a:avLst/>
          </a:prstGeom>
          <a:noFill/>
        </p:spPr>
        <p:txBody>
          <a:bodyPr wrap="square">
            <a:spAutoFit/>
          </a:bodyPr>
          <a:lstStyle/>
          <a:p>
            <a:pPr marL="285750" indent="-285750">
              <a:buFont typeface="Arial" panose="020B0604020202020204" pitchFamily="34" charset="0"/>
              <a:buChar char="•"/>
            </a:pPr>
            <a:r>
              <a:rPr lang="en-US" sz="2400" dirty="0"/>
              <a:t>Supervised anomaly detection </a:t>
            </a:r>
          </a:p>
          <a:p>
            <a:pPr marL="285750" indent="-285750">
              <a:buFont typeface="Arial" panose="020B0604020202020204" pitchFamily="34" charset="0"/>
              <a:buChar char="•"/>
            </a:pPr>
            <a:r>
              <a:rPr lang="en-US" sz="2400" dirty="0"/>
              <a:t>Semi-supervised anomaly detection</a:t>
            </a:r>
          </a:p>
          <a:p>
            <a:pPr marL="285750" indent="-285750">
              <a:buFont typeface="Arial" panose="020B0604020202020204" pitchFamily="34" charset="0"/>
              <a:buChar char="•"/>
            </a:pPr>
            <a:r>
              <a:rPr lang="en-US" sz="2400" dirty="0"/>
              <a:t>Unsupervised anomaly detection</a:t>
            </a:r>
          </a:p>
        </p:txBody>
      </p:sp>
    </p:spTree>
    <p:extLst>
      <p:ext uri="{BB962C8B-B14F-4D97-AF65-F5344CB8AC3E}">
        <p14:creationId xmlns:p14="http://schemas.microsoft.com/office/powerpoint/2010/main" val="3272662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53E8BF9-3463-4FF5-9D69-35105D817E82}"/>
              </a:ext>
            </a:extLst>
          </p:cNvPr>
          <p:cNvSpPr txBox="1"/>
          <p:nvPr/>
        </p:nvSpPr>
        <p:spPr>
          <a:xfrm>
            <a:off x="781050" y="409486"/>
            <a:ext cx="10058400" cy="1231106"/>
          </a:xfrm>
          <a:prstGeom prst="rect">
            <a:avLst/>
          </a:prstGeom>
          <a:noFill/>
        </p:spPr>
        <p:txBody>
          <a:bodyPr wrap="square">
            <a:spAutoFit/>
          </a:bodyPr>
          <a:lstStyle/>
          <a:p>
            <a:r>
              <a:rPr lang="en-US" sz="2000" b="1" dirty="0"/>
              <a:t>Supervised anomaly detection </a:t>
            </a:r>
            <a:r>
              <a:rPr lang="en-US" dirty="0"/>
              <a:t>is a technique in which the training data has labels for both anomalies and for normal data points. Basically, you tell the model during the training process if a data point is an anomaly or not.</a:t>
            </a:r>
          </a:p>
          <a:p>
            <a:r>
              <a:rPr lang="en-US" dirty="0"/>
              <a:t>Ex: Random forest, Logistic Regression, Xgboost etc.</a:t>
            </a:r>
          </a:p>
        </p:txBody>
      </p:sp>
      <p:sp>
        <p:nvSpPr>
          <p:cNvPr id="7" name="TextBox 6">
            <a:extLst>
              <a:ext uri="{FF2B5EF4-FFF2-40B4-BE49-F238E27FC236}">
                <a16:creationId xmlns:a16="http://schemas.microsoft.com/office/drawing/2014/main" xmlns="" id="{E8F10A8C-C853-4D8E-AAE8-B4EE87B807F5}"/>
              </a:ext>
            </a:extLst>
          </p:cNvPr>
          <p:cNvSpPr txBox="1"/>
          <p:nvPr/>
        </p:nvSpPr>
        <p:spPr>
          <a:xfrm>
            <a:off x="781050" y="2095411"/>
            <a:ext cx="10801350" cy="1785104"/>
          </a:xfrm>
          <a:prstGeom prst="rect">
            <a:avLst/>
          </a:prstGeom>
          <a:noFill/>
        </p:spPr>
        <p:txBody>
          <a:bodyPr wrap="square">
            <a:spAutoFit/>
          </a:bodyPr>
          <a:lstStyle/>
          <a:p>
            <a:r>
              <a:rPr lang="en-US" sz="2000" b="1" dirty="0"/>
              <a:t>Semi-supervised anomaly detection </a:t>
            </a:r>
            <a:r>
              <a:rPr lang="en-US" dirty="0"/>
              <a:t>involves partially labeling the training data set. In the context of anomaly detection, this can be a case where only the normal data is labeled. Ideally, the model will learn what normal data points look like, so that the model can flag anomalous data points as anomalies since they differ from normal data points. </a:t>
            </a:r>
          </a:p>
          <a:p>
            <a:r>
              <a:rPr lang="en-US" dirty="0"/>
              <a:t>Ex: One-Class Support Vector Machine</a:t>
            </a:r>
          </a:p>
          <a:p>
            <a:endParaRPr lang="en-US" dirty="0"/>
          </a:p>
        </p:txBody>
      </p:sp>
      <p:sp>
        <p:nvSpPr>
          <p:cNvPr id="9" name="TextBox 8">
            <a:extLst>
              <a:ext uri="{FF2B5EF4-FFF2-40B4-BE49-F238E27FC236}">
                <a16:creationId xmlns:a16="http://schemas.microsoft.com/office/drawing/2014/main" xmlns="" id="{4348FB18-11F4-4119-8552-1A3BFA3B1456}"/>
              </a:ext>
            </a:extLst>
          </p:cNvPr>
          <p:cNvSpPr txBox="1"/>
          <p:nvPr/>
        </p:nvSpPr>
        <p:spPr>
          <a:xfrm>
            <a:off x="695325" y="4028986"/>
            <a:ext cx="10801350" cy="1231106"/>
          </a:xfrm>
          <a:prstGeom prst="rect">
            <a:avLst/>
          </a:prstGeom>
          <a:noFill/>
        </p:spPr>
        <p:txBody>
          <a:bodyPr wrap="square">
            <a:spAutoFit/>
          </a:bodyPr>
          <a:lstStyle/>
          <a:p>
            <a:r>
              <a:rPr lang="en-US" sz="2000" b="1" dirty="0"/>
              <a:t>Unsupervised anomaly detection</a:t>
            </a:r>
            <a:r>
              <a:rPr lang="en-US" dirty="0"/>
              <a:t>, as the name implies, involves training the model on unlabeled data. After the training process, the model is expected to know what data points are normal and what points are anomalous within the data set. </a:t>
            </a:r>
          </a:p>
          <a:p>
            <a:r>
              <a:rPr lang="en-US" dirty="0"/>
              <a:t>Ex: Isolation forest</a:t>
            </a:r>
          </a:p>
        </p:txBody>
      </p:sp>
    </p:spTree>
    <p:extLst>
      <p:ext uri="{BB962C8B-B14F-4D97-AF65-F5344CB8AC3E}">
        <p14:creationId xmlns:p14="http://schemas.microsoft.com/office/powerpoint/2010/main" val="2239759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4E8ECDF-FEC4-4C7C-9258-11A7936B3380}"/>
              </a:ext>
            </a:extLst>
          </p:cNvPr>
          <p:cNvSpPr txBox="1"/>
          <p:nvPr/>
        </p:nvSpPr>
        <p:spPr>
          <a:xfrm>
            <a:off x="571500" y="495300"/>
            <a:ext cx="3819525" cy="707886"/>
          </a:xfrm>
          <a:prstGeom prst="rect">
            <a:avLst/>
          </a:prstGeom>
          <a:noFill/>
        </p:spPr>
        <p:txBody>
          <a:bodyPr wrap="square" rtlCol="0">
            <a:spAutoFit/>
          </a:bodyPr>
          <a:lstStyle/>
          <a:p>
            <a:r>
              <a:rPr lang="en-US" sz="2000" b="1" i="0" dirty="0">
                <a:solidFill>
                  <a:srgbClr val="161513"/>
                </a:solidFill>
                <a:effectLst/>
                <a:latin typeface="OracleSansVF"/>
              </a:rPr>
              <a:t>Anomaly Detection Techniques</a:t>
            </a:r>
          </a:p>
          <a:p>
            <a:endParaRPr lang="en-US" sz="2000" dirty="0"/>
          </a:p>
        </p:txBody>
      </p:sp>
      <p:sp>
        <p:nvSpPr>
          <p:cNvPr id="6" name="TextBox 5">
            <a:extLst>
              <a:ext uri="{FF2B5EF4-FFF2-40B4-BE49-F238E27FC236}">
                <a16:creationId xmlns:a16="http://schemas.microsoft.com/office/drawing/2014/main" xmlns="" id="{956BC598-4EFC-4C52-A0BD-8296B4E4E3E4}"/>
              </a:ext>
            </a:extLst>
          </p:cNvPr>
          <p:cNvSpPr txBox="1"/>
          <p:nvPr/>
        </p:nvSpPr>
        <p:spPr>
          <a:xfrm>
            <a:off x="571500" y="1203186"/>
            <a:ext cx="6096000" cy="369332"/>
          </a:xfrm>
          <a:prstGeom prst="rect">
            <a:avLst/>
          </a:prstGeom>
          <a:noFill/>
        </p:spPr>
        <p:txBody>
          <a:bodyPr wrap="square">
            <a:spAutoFit/>
          </a:bodyPr>
          <a:lstStyle/>
          <a:p>
            <a:r>
              <a:rPr lang="en-US" b="1" i="0" dirty="0">
                <a:solidFill>
                  <a:srgbClr val="161513"/>
                </a:solidFill>
                <a:effectLst/>
                <a:latin typeface="OracleSansVF"/>
              </a:rPr>
              <a:t>Simple Statistical Methods : </a:t>
            </a:r>
            <a:endParaRPr lang="en-US" dirty="0"/>
          </a:p>
        </p:txBody>
      </p:sp>
      <p:sp>
        <p:nvSpPr>
          <p:cNvPr id="8" name="TextBox 7">
            <a:extLst>
              <a:ext uri="{FF2B5EF4-FFF2-40B4-BE49-F238E27FC236}">
                <a16:creationId xmlns:a16="http://schemas.microsoft.com/office/drawing/2014/main" xmlns="" id="{6766FC1B-0E2C-406D-B2BE-5D16815B41CC}"/>
              </a:ext>
            </a:extLst>
          </p:cNvPr>
          <p:cNvSpPr txBox="1"/>
          <p:nvPr/>
        </p:nvSpPr>
        <p:spPr>
          <a:xfrm>
            <a:off x="571500" y="1761262"/>
            <a:ext cx="10934700" cy="923330"/>
          </a:xfrm>
          <a:prstGeom prst="rect">
            <a:avLst/>
          </a:prstGeom>
          <a:noFill/>
        </p:spPr>
        <p:txBody>
          <a:bodyPr wrap="square">
            <a:spAutoFit/>
          </a:bodyPr>
          <a:lstStyle/>
          <a:p>
            <a:r>
              <a:rPr lang="en-US" b="0" i="0" dirty="0">
                <a:solidFill>
                  <a:srgbClr val="161513"/>
                </a:solidFill>
                <a:effectLst/>
                <a:latin typeface="OracleSansVF"/>
              </a:rPr>
              <a:t>The simplest approach to identifying irregularities in data is to flag the data points that deviate from common statistical properties of a distribution, including mean, median, mode, and quantiles. Let's say the definition of an anomalous data point is one that deviates by a certain standard deviation from the mean.</a:t>
            </a:r>
            <a:endParaRPr lang="en-US" dirty="0"/>
          </a:p>
        </p:txBody>
      </p:sp>
      <p:sp>
        <p:nvSpPr>
          <p:cNvPr id="10" name="TextBox 9">
            <a:extLst>
              <a:ext uri="{FF2B5EF4-FFF2-40B4-BE49-F238E27FC236}">
                <a16:creationId xmlns:a16="http://schemas.microsoft.com/office/drawing/2014/main" xmlns="" id="{41F74899-5043-4246-B2EF-2CD069B42B62}"/>
              </a:ext>
            </a:extLst>
          </p:cNvPr>
          <p:cNvSpPr txBox="1"/>
          <p:nvPr/>
        </p:nvSpPr>
        <p:spPr>
          <a:xfrm>
            <a:off x="571500" y="2806661"/>
            <a:ext cx="10791825" cy="923330"/>
          </a:xfrm>
          <a:prstGeom prst="rect">
            <a:avLst/>
          </a:prstGeom>
          <a:noFill/>
        </p:spPr>
        <p:txBody>
          <a:bodyPr wrap="square">
            <a:spAutoFit/>
          </a:bodyPr>
          <a:lstStyle/>
          <a:p>
            <a:r>
              <a:rPr lang="en-US" b="1" i="0" dirty="0">
                <a:solidFill>
                  <a:srgbClr val="161513"/>
                </a:solidFill>
                <a:effectLst/>
                <a:latin typeface="OracleSansVF"/>
              </a:rPr>
              <a:t>In case of time series data</a:t>
            </a:r>
            <a:r>
              <a:rPr lang="en-US" b="0" i="0" dirty="0">
                <a:solidFill>
                  <a:srgbClr val="161513"/>
                </a:solidFill>
                <a:effectLst/>
                <a:latin typeface="OracleSansVF"/>
              </a:rPr>
              <a:t>, we use rolling window to compute the average across the data points. Technically, this is called a rolling average or a moving average, and it's intended to smooth short-term fluctuations and highlight long-term ones.</a:t>
            </a:r>
            <a:endParaRPr lang="en-US" dirty="0"/>
          </a:p>
        </p:txBody>
      </p:sp>
      <p:pic>
        <p:nvPicPr>
          <p:cNvPr id="12" name="Picture 11" descr="Text&#10;&#10;Description automatically generated">
            <a:extLst>
              <a:ext uri="{FF2B5EF4-FFF2-40B4-BE49-F238E27FC236}">
                <a16:creationId xmlns:a16="http://schemas.microsoft.com/office/drawing/2014/main" xmlns="" id="{3427E954-F703-4869-A475-88CD28D27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850" y="3985320"/>
            <a:ext cx="3829050" cy="2049660"/>
          </a:xfrm>
          <a:prstGeom prst="rect">
            <a:avLst/>
          </a:prstGeom>
        </p:spPr>
      </p:pic>
      <p:pic>
        <p:nvPicPr>
          <p:cNvPr id="14" name="Picture 13" descr="Chart, diagram&#10;&#10;Description automatically generated">
            <a:extLst>
              <a:ext uri="{FF2B5EF4-FFF2-40B4-BE49-F238E27FC236}">
                <a16:creationId xmlns:a16="http://schemas.microsoft.com/office/drawing/2014/main" xmlns="" id="{87A0D753-A8FB-4A44-8B01-F0A010550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326" y="3985320"/>
            <a:ext cx="4143374" cy="2049660"/>
          </a:xfrm>
          <a:prstGeom prst="rect">
            <a:avLst/>
          </a:prstGeom>
        </p:spPr>
      </p:pic>
    </p:spTree>
    <p:extLst>
      <p:ext uri="{BB962C8B-B14F-4D97-AF65-F5344CB8AC3E}">
        <p14:creationId xmlns:p14="http://schemas.microsoft.com/office/powerpoint/2010/main" val="1912760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194DAF4-E8F7-4D16-92AA-AEEEB2A9897E}"/>
              </a:ext>
            </a:extLst>
          </p:cNvPr>
          <p:cNvPicPr>
            <a:picLocks noChangeAspect="1"/>
          </p:cNvPicPr>
          <p:nvPr/>
        </p:nvPicPr>
        <p:blipFill>
          <a:blip r:embed="rId2"/>
          <a:stretch>
            <a:fillRect/>
          </a:stretch>
        </p:blipFill>
        <p:spPr>
          <a:xfrm>
            <a:off x="823912" y="1171575"/>
            <a:ext cx="6848475" cy="1104900"/>
          </a:xfrm>
          <a:prstGeom prst="rect">
            <a:avLst/>
          </a:prstGeom>
        </p:spPr>
      </p:pic>
      <p:sp>
        <p:nvSpPr>
          <p:cNvPr id="6" name="TextBox 5">
            <a:extLst>
              <a:ext uri="{FF2B5EF4-FFF2-40B4-BE49-F238E27FC236}">
                <a16:creationId xmlns:a16="http://schemas.microsoft.com/office/drawing/2014/main" xmlns="" id="{BB2FAC1A-D455-4B2D-B62E-C8DF6C5F2817}"/>
              </a:ext>
            </a:extLst>
          </p:cNvPr>
          <p:cNvSpPr txBox="1"/>
          <p:nvPr/>
        </p:nvSpPr>
        <p:spPr>
          <a:xfrm>
            <a:off x="504825" y="476250"/>
            <a:ext cx="1092607" cy="369332"/>
          </a:xfrm>
          <a:prstGeom prst="rect">
            <a:avLst/>
          </a:prstGeom>
          <a:noFill/>
        </p:spPr>
        <p:txBody>
          <a:bodyPr wrap="none" rtlCol="0">
            <a:spAutoFit/>
          </a:bodyPr>
          <a:lstStyle/>
          <a:p>
            <a:r>
              <a:rPr lang="en-US"/>
              <a:t>Example :</a:t>
            </a:r>
            <a:endParaRPr lang="en-US" dirty="0"/>
          </a:p>
        </p:txBody>
      </p:sp>
      <p:pic>
        <p:nvPicPr>
          <p:cNvPr id="8" name="Picture 7">
            <a:extLst>
              <a:ext uri="{FF2B5EF4-FFF2-40B4-BE49-F238E27FC236}">
                <a16:creationId xmlns:a16="http://schemas.microsoft.com/office/drawing/2014/main" xmlns="" id="{DB56C911-3CBF-47D6-9A8C-6A3B6D844E94}"/>
              </a:ext>
            </a:extLst>
          </p:cNvPr>
          <p:cNvPicPr>
            <a:picLocks noChangeAspect="1"/>
          </p:cNvPicPr>
          <p:nvPr/>
        </p:nvPicPr>
        <p:blipFill>
          <a:blip r:embed="rId3"/>
          <a:stretch>
            <a:fillRect/>
          </a:stretch>
        </p:blipFill>
        <p:spPr>
          <a:xfrm>
            <a:off x="823912" y="2816860"/>
            <a:ext cx="6284392" cy="1948180"/>
          </a:xfrm>
          <a:prstGeom prst="rect">
            <a:avLst/>
          </a:prstGeom>
        </p:spPr>
      </p:pic>
      <p:pic>
        <p:nvPicPr>
          <p:cNvPr id="10" name="Picture 9">
            <a:extLst>
              <a:ext uri="{FF2B5EF4-FFF2-40B4-BE49-F238E27FC236}">
                <a16:creationId xmlns:a16="http://schemas.microsoft.com/office/drawing/2014/main" xmlns="" id="{58B2A426-3B0C-43CB-902D-2785CE8B5800}"/>
              </a:ext>
            </a:extLst>
          </p:cNvPr>
          <p:cNvPicPr>
            <a:picLocks noChangeAspect="1"/>
          </p:cNvPicPr>
          <p:nvPr/>
        </p:nvPicPr>
        <p:blipFill>
          <a:blip r:embed="rId4"/>
          <a:stretch>
            <a:fillRect/>
          </a:stretch>
        </p:blipFill>
        <p:spPr>
          <a:xfrm>
            <a:off x="823912" y="5076825"/>
            <a:ext cx="3981450" cy="609600"/>
          </a:xfrm>
          <a:prstGeom prst="rect">
            <a:avLst/>
          </a:prstGeom>
        </p:spPr>
      </p:pic>
      <p:sp>
        <p:nvSpPr>
          <p:cNvPr id="44" name="TextBox 43">
            <a:extLst>
              <a:ext uri="{FF2B5EF4-FFF2-40B4-BE49-F238E27FC236}">
                <a16:creationId xmlns:a16="http://schemas.microsoft.com/office/drawing/2014/main" xmlns="" id="{E03362D4-92A5-420F-8B30-DBA3BB9FB552}"/>
              </a:ext>
            </a:extLst>
          </p:cNvPr>
          <p:cNvSpPr txBox="1"/>
          <p:nvPr/>
        </p:nvSpPr>
        <p:spPr>
          <a:xfrm>
            <a:off x="619125" y="6058584"/>
            <a:ext cx="8382000" cy="646331"/>
          </a:xfrm>
          <a:prstGeom prst="rect">
            <a:avLst/>
          </a:prstGeom>
          <a:noFill/>
        </p:spPr>
        <p:txBody>
          <a:bodyPr wrap="square">
            <a:spAutoFit/>
          </a:bodyPr>
          <a:lstStyle/>
          <a:p>
            <a:r>
              <a:rPr lang="en-US" dirty="0">
                <a:hlinkClick r:id="rId5"/>
              </a:rPr>
              <a:t>https://www.geeksforgeeks.org/z-score-for-outlier-detection-python/</a:t>
            </a:r>
            <a:endParaRPr lang="en-US" dirty="0"/>
          </a:p>
          <a:p>
            <a:endParaRPr lang="en-US" dirty="0"/>
          </a:p>
        </p:txBody>
      </p:sp>
    </p:spTree>
    <p:extLst>
      <p:ext uri="{BB962C8B-B14F-4D97-AF65-F5344CB8AC3E}">
        <p14:creationId xmlns:p14="http://schemas.microsoft.com/office/powerpoint/2010/main" val="2394412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84E0C87-8BFD-47B8-BD5F-FB166AC6B41A}"/>
              </a:ext>
            </a:extLst>
          </p:cNvPr>
          <p:cNvSpPr txBox="1"/>
          <p:nvPr/>
        </p:nvSpPr>
        <p:spPr>
          <a:xfrm>
            <a:off x="447674" y="205859"/>
            <a:ext cx="8886825" cy="461665"/>
          </a:xfrm>
          <a:prstGeom prst="rect">
            <a:avLst/>
          </a:prstGeom>
          <a:noFill/>
        </p:spPr>
        <p:txBody>
          <a:bodyPr wrap="square">
            <a:spAutoFit/>
          </a:bodyPr>
          <a:lstStyle/>
          <a:p>
            <a:pPr algn="l"/>
            <a:r>
              <a:rPr lang="en-US" sz="2400" b="1" i="0" dirty="0">
                <a:solidFill>
                  <a:srgbClr val="161513"/>
                </a:solidFill>
                <a:effectLst/>
                <a:latin typeface="OracleSansVF"/>
              </a:rPr>
              <a:t>Machine Learning-Based Approaches</a:t>
            </a:r>
          </a:p>
        </p:txBody>
      </p:sp>
      <p:sp>
        <p:nvSpPr>
          <p:cNvPr id="7" name="TextBox 6">
            <a:extLst>
              <a:ext uri="{FF2B5EF4-FFF2-40B4-BE49-F238E27FC236}">
                <a16:creationId xmlns:a16="http://schemas.microsoft.com/office/drawing/2014/main" xmlns="" id="{1CA602A8-C37E-46DC-9D68-32BFDD337C78}"/>
              </a:ext>
            </a:extLst>
          </p:cNvPr>
          <p:cNvSpPr txBox="1"/>
          <p:nvPr/>
        </p:nvSpPr>
        <p:spPr>
          <a:xfrm>
            <a:off x="619125" y="1361301"/>
            <a:ext cx="6096000" cy="369332"/>
          </a:xfrm>
          <a:prstGeom prst="rect">
            <a:avLst/>
          </a:prstGeom>
          <a:noFill/>
        </p:spPr>
        <p:txBody>
          <a:bodyPr wrap="square">
            <a:spAutoFit/>
          </a:bodyPr>
          <a:lstStyle/>
          <a:p>
            <a:r>
              <a:rPr lang="en-US" b="1" i="0" dirty="0">
                <a:solidFill>
                  <a:srgbClr val="161513"/>
                </a:solidFill>
                <a:effectLst/>
                <a:latin typeface="OracleSansVF"/>
              </a:rPr>
              <a:t>Density-Based Anomaly Detection</a:t>
            </a:r>
            <a:endParaRPr lang="en-US" dirty="0"/>
          </a:p>
        </p:txBody>
      </p:sp>
      <p:sp>
        <p:nvSpPr>
          <p:cNvPr id="9" name="TextBox 8">
            <a:extLst>
              <a:ext uri="{FF2B5EF4-FFF2-40B4-BE49-F238E27FC236}">
                <a16:creationId xmlns:a16="http://schemas.microsoft.com/office/drawing/2014/main" xmlns="" id="{C5BDD2FB-A567-490F-BA22-9AFB775B20E3}"/>
              </a:ext>
            </a:extLst>
          </p:cNvPr>
          <p:cNvSpPr txBox="1"/>
          <p:nvPr/>
        </p:nvSpPr>
        <p:spPr>
          <a:xfrm>
            <a:off x="1085850" y="1849338"/>
            <a:ext cx="10306050" cy="3970318"/>
          </a:xfrm>
          <a:prstGeom prst="rect">
            <a:avLst/>
          </a:prstGeom>
          <a:noFill/>
        </p:spPr>
        <p:txBody>
          <a:bodyPr wrap="square">
            <a:spAutoFit/>
          </a:bodyPr>
          <a:lstStyle/>
          <a:p>
            <a:pPr algn="l"/>
            <a:r>
              <a:rPr lang="en-US" b="0" i="0" dirty="0">
                <a:solidFill>
                  <a:srgbClr val="161513"/>
                </a:solidFill>
                <a:effectLst/>
                <a:latin typeface="OracleSansVF"/>
              </a:rPr>
              <a:t>Density-based anomaly detection is based on the k-nearest neighbors' algorithm.</a:t>
            </a:r>
          </a:p>
          <a:p>
            <a:pPr algn="l"/>
            <a:endParaRPr lang="en-US" b="0" i="0" dirty="0">
              <a:solidFill>
                <a:srgbClr val="161513"/>
              </a:solidFill>
              <a:effectLst/>
              <a:latin typeface="OracleSansVF"/>
            </a:endParaRPr>
          </a:p>
          <a:p>
            <a:pPr algn="l"/>
            <a:r>
              <a:rPr lang="en-US" b="1" i="1" dirty="0">
                <a:solidFill>
                  <a:srgbClr val="161513"/>
                </a:solidFill>
                <a:effectLst/>
                <a:latin typeface="OracleSansVF"/>
              </a:rPr>
              <a:t>Assumption</a:t>
            </a:r>
            <a:r>
              <a:rPr lang="en-US" b="0" i="1" dirty="0">
                <a:solidFill>
                  <a:srgbClr val="161513"/>
                </a:solidFill>
                <a:effectLst/>
                <a:latin typeface="OracleSansVF"/>
              </a:rPr>
              <a:t>:</a:t>
            </a:r>
            <a:r>
              <a:rPr lang="en-US" b="0" i="0" dirty="0">
                <a:solidFill>
                  <a:srgbClr val="161513"/>
                </a:solidFill>
                <a:effectLst/>
                <a:latin typeface="OracleSansVF"/>
              </a:rPr>
              <a:t> Normal data points occur around a dense neighborhood and abnormalities are far away. </a:t>
            </a:r>
          </a:p>
          <a:p>
            <a:pPr algn="l"/>
            <a:r>
              <a:rPr lang="en-US" b="0" i="0" dirty="0">
                <a:solidFill>
                  <a:srgbClr val="161513"/>
                </a:solidFill>
                <a:effectLst/>
                <a:latin typeface="OracleSansVF"/>
              </a:rPr>
              <a:t>The nearest set of data points are evaluated using a score, which could be Euclidian distance or a similar measure dependent on the type of the data (categorical or numerical). They could be broadly classified into two algorithms:</a:t>
            </a:r>
          </a:p>
          <a:p>
            <a:pPr algn="l"/>
            <a:endParaRPr lang="en-US" b="0" i="0" dirty="0">
              <a:solidFill>
                <a:srgbClr val="161513"/>
              </a:solidFill>
              <a:effectLst/>
              <a:latin typeface="OracleSansVF"/>
            </a:endParaRPr>
          </a:p>
          <a:p>
            <a:pPr algn="l">
              <a:buFont typeface="+mj-lt"/>
              <a:buAutoNum type="arabicPeriod"/>
            </a:pPr>
            <a:r>
              <a:rPr lang="en-US" b="0" i="0" u="none" strike="noStrike" dirty="0">
                <a:solidFill>
                  <a:srgbClr val="00688C"/>
                </a:solidFill>
                <a:effectLst/>
                <a:latin typeface="OracleSansVF"/>
                <a:hlinkClick r:id="rId2"/>
              </a:rPr>
              <a:t>K-nearest neighbor</a:t>
            </a:r>
            <a:r>
              <a:rPr lang="en-US" b="0" i="0" dirty="0">
                <a:solidFill>
                  <a:srgbClr val="161513"/>
                </a:solidFill>
                <a:effectLst/>
                <a:latin typeface="OracleSansVF"/>
              </a:rPr>
              <a:t>: k-NN is a simple, non-parametric lazy learning technique used to classify data based on similarities in distance metrics such as </a:t>
            </a:r>
            <a:r>
              <a:rPr lang="en-US" b="0" i="0" dirty="0" err="1">
                <a:solidFill>
                  <a:srgbClr val="161513"/>
                </a:solidFill>
                <a:effectLst/>
                <a:latin typeface="OracleSansVF"/>
              </a:rPr>
              <a:t>Eucledian</a:t>
            </a:r>
            <a:r>
              <a:rPr lang="en-US" b="0" i="0" dirty="0">
                <a:solidFill>
                  <a:srgbClr val="161513"/>
                </a:solidFill>
                <a:effectLst/>
                <a:latin typeface="OracleSansVF"/>
              </a:rPr>
              <a:t>, Manhattan, </a:t>
            </a:r>
            <a:r>
              <a:rPr lang="en-US" b="0" i="0" dirty="0" err="1">
                <a:solidFill>
                  <a:srgbClr val="161513"/>
                </a:solidFill>
                <a:effectLst/>
                <a:latin typeface="OracleSansVF"/>
              </a:rPr>
              <a:t>Minkowski</a:t>
            </a:r>
            <a:r>
              <a:rPr lang="en-US" b="0" i="0" dirty="0">
                <a:solidFill>
                  <a:srgbClr val="161513"/>
                </a:solidFill>
                <a:effectLst/>
                <a:latin typeface="OracleSansVF"/>
              </a:rPr>
              <a:t>, or Hamming distance.</a:t>
            </a:r>
          </a:p>
          <a:p>
            <a:pPr algn="l"/>
            <a:endParaRPr lang="en-US" b="0" i="0" dirty="0">
              <a:solidFill>
                <a:srgbClr val="161513"/>
              </a:solidFill>
              <a:effectLst/>
              <a:latin typeface="OracleSansVF"/>
            </a:endParaRPr>
          </a:p>
          <a:p>
            <a:pPr algn="l"/>
            <a:r>
              <a:rPr lang="en-US" b="0" i="0" dirty="0">
                <a:solidFill>
                  <a:srgbClr val="161513"/>
                </a:solidFill>
                <a:effectLst/>
                <a:latin typeface="OracleSansVF"/>
              </a:rPr>
              <a:t>2 </a:t>
            </a:r>
            <a:r>
              <a:rPr lang="en-US" b="0" i="0" u="none" strike="noStrike" dirty="0">
                <a:solidFill>
                  <a:srgbClr val="00688C"/>
                </a:solidFill>
                <a:effectLst/>
                <a:latin typeface="OracleSansVF"/>
                <a:hlinkClick r:id="rId3"/>
              </a:rPr>
              <a:t>local outlier factor</a:t>
            </a:r>
            <a:r>
              <a:rPr lang="en-US" b="0" i="0" dirty="0">
                <a:solidFill>
                  <a:srgbClr val="161513"/>
                </a:solidFill>
                <a:effectLst/>
                <a:latin typeface="OracleSansVF"/>
              </a:rPr>
              <a:t> (LOF). This concept is based on a distance metric called reachability distance.</a:t>
            </a:r>
          </a:p>
          <a:p>
            <a:pPr algn="l"/>
            <a:r>
              <a:rPr lang="en-US" b="0" i="0" dirty="0">
                <a:solidFill>
                  <a:srgbClr val="212529"/>
                </a:solidFill>
                <a:effectLst/>
                <a:latin typeface="-apple-system"/>
              </a:rPr>
              <a:t>It measures the local deviation of density of a given sample with respect to its neighbors. It is local in the sense  that  anomaly score depends on how isolated the object is with respect to the surrounding neighborhood. </a:t>
            </a:r>
            <a:endParaRPr lang="en-US" b="0" i="0" dirty="0">
              <a:solidFill>
                <a:srgbClr val="161513"/>
              </a:solidFill>
              <a:effectLst/>
              <a:latin typeface="OracleSansVF"/>
            </a:endParaRPr>
          </a:p>
        </p:txBody>
      </p:sp>
      <p:sp>
        <p:nvSpPr>
          <p:cNvPr id="11" name="TextBox 10">
            <a:extLst>
              <a:ext uri="{FF2B5EF4-FFF2-40B4-BE49-F238E27FC236}">
                <a16:creationId xmlns:a16="http://schemas.microsoft.com/office/drawing/2014/main" xmlns="" id="{63B7BCAA-B1A3-4DF5-B787-ECAC1340A6B9}"/>
              </a:ext>
            </a:extLst>
          </p:cNvPr>
          <p:cNvSpPr txBox="1"/>
          <p:nvPr/>
        </p:nvSpPr>
        <p:spPr>
          <a:xfrm>
            <a:off x="904875" y="6215360"/>
            <a:ext cx="10039350" cy="646331"/>
          </a:xfrm>
          <a:prstGeom prst="rect">
            <a:avLst/>
          </a:prstGeom>
          <a:noFill/>
        </p:spPr>
        <p:txBody>
          <a:bodyPr wrap="square">
            <a:spAutoFit/>
          </a:bodyPr>
          <a:lstStyle/>
          <a:p>
            <a:r>
              <a:rPr lang="en-US" dirty="0">
                <a:hlinkClick r:id="rId4"/>
              </a:rPr>
              <a:t>https://scikit-learn.org/stable/modules/generated/sklearn.neighbors.LocalOutlierFactor.html</a:t>
            </a:r>
            <a:endParaRPr lang="en-US" dirty="0"/>
          </a:p>
          <a:p>
            <a:endParaRPr lang="en-US" dirty="0"/>
          </a:p>
        </p:txBody>
      </p:sp>
    </p:spTree>
    <p:extLst>
      <p:ext uri="{BB962C8B-B14F-4D97-AF65-F5344CB8AC3E}">
        <p14:creationId xmlns:p14="http://schemas.microsoft.com/office/powerpoint/2010/main" val="1918592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TotalTime>
  <Words>946</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-apple-system</vt:lpstr>
      <vt:lpstr>Arial</vt:lpstr>
      <vt:lpstr>Arial</vt:lpstr>
      <vt:lpstr>Calibri</vt:lpstr>
      <vt:lpstr>Calibri Light</vt:lpstr>
      <vt:lpstr>charter</vt:lpstr>
      <vt:lpstr>Helvetica Neue</vt:lpstr>
      <vt:lpstr>inherit</vt:lpstr>
      <vt:lpstr>Lato</vt:lpstr>
      <vt:lpstr>Maven Pro</vt:lpstr>
      <vt:lpstr>OracleSansVF</vt:lpstr>
      <vt:lpstr>SFMono-Regular</vt:lpstr>
      <vt:lpstr>sohne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Balakrishna, Banuprakash</dc:creator>
  <cp:lastModifiedBy>user</cp:lastModifiedBy>
  <cp:revision>69</cp:revision>
  <dcterms:created xsi:type="dcterms:W3CDTF">2021-09-26T12:50:54Z</dcterms:created>
  <dcterms:modified xsi:type="dcterms:W3CDTF">2021-10-23T16:54:53Z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2021-10-17T12:50:54Z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ec2af575-56b8-4105-b1a0-d432c50e58f1</vt:lpwstr>
  </property>
  <property fmtid="{D5CDD505-2E9C-101B-9397-08002B2CF9AE}" pid="8" name="MSIP_Label_d546e5e1-5d42-4630-bacd-c69bfdcbd5e8_ContentBits">
    <vt:lpwstr>0</vt:lpwstr>
  </property>
  <property fmtid="{D5CDD505-2E9C-101B-9397-08002B2CF9AE}" pid="9" name="SmartTag">
    <vt:lpwstr>4</vt:lpwstr>
  </property>
</Properties>
</file>