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sldIdLst>
    <p:sldId id="256" r:id="rId2"/>
    <p:sldId id="257" r:id="rId3"/>
    <p:sldId id="265" r:id="rId4"/>
    <p:sldId id="266" r:id="rId5"/>
    <p:sldId id="268" r:id="rId6"/>
    <p:sldId id="269" r:id="rId7"/>
    <p:sldId id="270" r:id="rId8"/>
    <p:sldId id="271" r:id="rId9"/>
    <p:sldId id="264" r:id="rId10"/>
    <p:sldId id="272" r:id="rId11"/>
    <p:sldId id="273" r:id="rId12"/>
    <p:sldId id="274" r:id="rId13"/>
    <p:sldId id="275" r:id="rId14"/>
    <p:sldId id="276" r:id="rId15"/>
    <p:sldId id="277" r:id="rId16"/>
    <p:sldId id="278" r:id="rId17"/>
    <p:sldId id="279" r:id="rId18"/>
    <p:sldId id="280" r:id="rId19"/>
    <p:sldId id="281" r:id="rId20"/>
    <p:sldId id="283" r:id="rId21"/>
    <p:sldId id="284" r:id="rId22"/>
    <p:sldId id="285" r:id="rId23"/>
    <p:sldId id="288" r:id="rId24"/>
    <p:sldId id="289" r:id="rId25"/>
    <p:sldId id="286" r:id="rId26"/>
    <p:sldId id="287" r:id="rId27"/>
    <p:sldId id="300" r:id="rId28"/>
    <p:sldId id="301" r:id="rId29"/>
    <p:sldId id="290" r:id="rId30"/>
    <p:sldId id="293" r:id="rId31"/>
    <p:sldId id="294" r:id="rId32"/>
    <p:sldId id="295" r:id="rId33"/>
    <p:sldId id="296" r:id="rId34"/>
    <p:sldId id="297" r:id="rId35"/>
    <p:sldId id="298" r:id="rId36"/>
    <p:sldId id="299" r:id="rId37"/>
    <p:sldId id="282" r:id="rId38"/>
    <p:sldId id="263" r:id="rId39"/>
    <p:sldId id="260" r:id="rId40"/>
    <p:sldId id="261" r:id="rId41"/>
    <p:sldId id="262" r:id="rId42"/>
    <p:sldId id="292" r:id="rId43"/>
    <p:sldId id="29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A91725"/>
    <a:srgbClr val="2A2A2A"/>
    <a:srgbClr val="5122AE"/>
    <a:srgbClr val="CA060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2" autoAdjust="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3991F-CD64-4EBC-A232-C92FF0C42EF9}"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C6746464-FE89-4259-85CD-B32146607B15}">
      <dgm:prSet phldrT="[Text]"/>
      <dgm:spPr>
        <a:solidFill>
          <a:schemeClr val="accent3">
            <a:lumMod val="40000"/>
            <a:lumOff val="60000"/>
          </a:schemeClr>
        </a:solidFill>
        <a:ln>
          <a:no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dgm:spPr>
      <dgm:t>
        <a:bodyPr/>
        <a:lstStyle/>
        <a:p>
          <a:r>
            <a:rPr lang="en-US" b="1" dirty="0" smtClean="0">
              <a:solidFill>
                <a:schemeClr val="accent3">
                  <a:lumMod val="75000"/>
                </a:schemeClr>
              </a:solidFill>
              <a:effectLst>
                <a:outerShdw blurRad="38100" dist="38100" dir="2700000" algn="tl">
                  <a:srgbClr val="000000">
                    <a:alpha val="43137"/>
                  </a:srgbClr>
                </a:outerShdw>
              </a:effectLst>
            </a:rPr>
            <a:t>Integrate</a:t>
          </a:r>
          <a:endParaRPr lang="en-US" b="1" dirty="0">
            <a:solidFill>
              <a:schemeClr val="accent3">
                <a:lumMod val="75000"/>
              </a:schemeClr>
            </a:solidFill>
            <a:effectLst>
              <a:outerShdw blurRad="38100" dist="38100" dir="2700000" algn="tl">
                <a:srgbClr val="000000">
                  <a:alpha val="43137"/>
                </a:srgbClr>
              </a:outerShdw>
            </a:effectLst>
          </a:endParaRPr>
        </a:p>
      </dgm:t>
    </dgm:pt>
    <dgm:pt modelId="{0F84FCA0-B16A-4175-9C10-9C42A7EEB8FD}" type="parTrans" cxnId="{CBDD73D4-1F32-49C1-9459-98CCE213FC5C}">
      <dgm:prSet/>
      <dgm:spPr/>
      <dgm:t>
        <a:bodyPr/>
        <a:lstStyle/>
        <a:p>
          <a:endParaRPr lang="en-US"/>
        </a:p>
      </dgm:t>
    </dgm:pt>
    <dgm:pt modelId="{C14C5C9D-4D49-4FEE-BD62-F95441E158C7}" type="sibTrans" cxnId="{CBDD73D4-1F32-49C1-9459-98CCE213FC5C}">
      <dgm:prSet/>
      <dgm:spPr/>
      <dgm:t>
        <a:bodyPr/>
        <a:lstStyle/>
        <a:p>
          <a:endParaRPr lang="en-US"/>
        </a:p>
      </dgm:t>
    </dgm:pt>
    <dgm:pt modelId="{080A723F-69F5-49E1-B65F-189969BCCCE1}">
      <dgm:prSet phldrT="[Text]">
        <dgm:style>
          <a:lnRef idx="1">
            <a:schemeClr val="accent1"/>
          </a:lnRef>
          <a:fillRef idx="2">
            <a:schemeClr val="accent1"/>
          </a:fillRef>
          <a:effectRef idx="1">
            <a:schemeClr val="accent1"/>
          </a:effectRef>
          <a:fontRef idx="minor">
            <a:schemeClr val="dk1"/>
          </a:fontRef>
        </dgm:style>
      </dgm:prSet>
      <dgm:spPr>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dgm:spPr>
      <dgm:t>
        <a:bodyPr/>
        <a:lstStyle/>
        <a:p>
          <a:r>
            <a:rPr lang="en-US" b="1" dirty="0" smtClean="0">
              <a:solidFill>
                <a:srgbClr val="002060"/>
              </a:solidFill>
              <a:effectLst>
                <a:outerShdw blurRad="38100" dist="38100" dir="2700000" algn="tl">
                  <a:srgbClr val="000000">
                    <a:alpha val="43137"/>
                  </a:srgbClr>
                </a:outerShdw>
              </a:effectLst>
            </a:rPr>
            <a:t>Analyze</a:t>
          </a:r>
          <a:endParaRPr lang="en-US" b="1" dirty="0">
            <a:solidFill>
              <a:srgbClr val="002060"/>
            </a:solidFill>
            <a:effectLst>
              <a:outerShdw blurRad="38100" dist="38100" dir="2700000" algn="tl">
                <a:srgbClr val="000000">
                  <a:alpha val="43137"/>
                </a:srgbClr>
              </a:outerShdw>
            </a:effectLst>
          </a:endParaRPr>
        </a:p>
      </dgm:t>
    </dgm:pt>
    <dgm:pt modelId="{66D56FC1-5428-46D2-90C2-2D2BC0A955D3}" type="parTrans" cxnId="{335EF1E5-6364-4431-9A3A-94593EB6D823}">
      <dgm:prSet/>
      <dgm:spPr/>
      <dgm:t>
        <a:bodyPr/>
        <a:lstStyle/>
        <a:p>
          <a:endParaRPr lang="en-US"/>
        </a:p>
      </dgm:t>
    </dgm:pt>
    <dgm:pt modelId="{F4D3E222-2BAA-4D61-8C4F-46498057460B}" type="sibTrans" cxnId="{335EF1E5-6364-4431-9A3A-94593EB6D823}">
      <dgm:prSet/>
      <dgm:spPr/>
      <dgm:t>
        <a:bodyPr/>
        <a:lstStyle/>
        <a:p>
          <a:endParaRPr lang="en-US"/>
        </a:p>
      </dgm:t>
    </dgm:pt>
    <dgm:pt modelId="{FA640E7C-FB91-4803-9AEF-39608DE430BD}">
      <dgm:prSet phldrT="[Text]"/>
      <dgm:spPr>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b="1" dirty="0" smtClean="0">
              <a:solidFill>
                <a:srgbClr val="006600"/>
              </a:solidFill>
              <a:effectLst>
                <a:outerShdw blurRad="38100" dist="38100" dir="2700000" algn="tl">
                  <a:srgbClr val="000000">
                    <a:alpha val="43137"/>
                  </a:srgbClr>
                </a:outerShdw>
              </a:effectLst>
            </a:rPr>
            <a:t>Report</a:t>
          </a:r>
          <a:endParaRPr lang="en-US" b="1" dirty="0">
            <a:solidFill>
              <a:srgbClr val="006600"/>
            </a:solidFill>
            <a:effectLst>
              <a:outerShdw blurRad="38100" dist="38100" dir="2700000" algn="tl">
                <a:srgbClr val="000000">
                  <a:alpha val="43137"/>
                </a:srgbClr>
              </a:outerShdw>
            </a:effectLst>
          </a:endParaRPr>
        </a:p>
      </dgm:t>
    </dgm:pt>
    <dgm:pt modelId="{90E5AB7B-B49A-42E3-BE3F-0CC47EE14C9B}" type="parTrans" cxnId="{E387D921-E5EF-4445-9E90-350E95B29B93}">
      <dgm:prSet/>
      <dgm:spPr/>
      <dgm:t>
        <a:bodyPr/>
        <a:lstStyle/>
        <a:p>
          <a:endParaRPr lang="en-US"/>
        </a:p>
      </dgm:t>
    </dgm:pt>
    <dgm:pt modelId="{88D3299C-6B34-45E8-B1D7-1168CC649334}" type="sibTrans" cxnId="{E387D921-E5EF-4445-9E90-350E95B29B93}">
      <dgm:prSet/>
      <dgm:spPr/>
      <dgm:t>
        <a:bodyPr/>
        <a:lstStyle/>
        <a:p>
          <a:endParaRPr lang="en-US"/>
        </a:p>
      </dgm:t>
    </dgm:pt>
    <dgm:pt modelId="{DC7B13EF-06A0-4222-A331-BD653D932B6C}" type="pres">
      <dgm:prSet presAssocID="{F953991F-CD64-4EBC-A232-C92FF0C42EF9}" presName="Name0" presStyleCnt="0">
        <dgm:presLayoutVars>
          <dgm:dir/>
          <dgm:animLvl val="lvl"/>
          <dgm:resizeHandles val="exact"/>
        </dgm:presLayoutVars>
      </dgm:prSet>
      <dgm:spPr/>
      <dgm:t>
        <a:bodyPr/>
        <a:lstStyle/>
        <a:p>
          <a:endParaRPr lang="en-US"/>
        </a:p>
      </dgm:t>
    </dgm:pt>
    <dgm:pt modelId="{FAA5E385-5B9E-492D-A3E1-132045878CDC}" type="pres">
      <dgm:prSet presAssocID="{C6746464-FE89-4259-85CD-B32146607B15}" presName="parTxOnly" presStyleLbl="node1" presStyleIdx="0" presStyleCnt="3" custLinFactNeighborX="-821" custLinFactNeighborY="-26467">
        <dgm:presLayoutVars>
          <dgm:chMax val="0"/>
          <dgm:chPref val="0"/>
          <dgm:bulletEnabled val="1"/>
        </dgm:presLayoutVars>
      </dgm:prSet>
      <dgm:spPr/>
      <dgm:t>
        <a:bodyPr/>
        <a:lstStyle/>
        <a:p>
          <a:endParaRPr lang="en-US"/>
        </a:p>
      </dgm:t>
    </dgm:pt>
    <dgm:pt modelId="{B263A117-9F4F-46D0-9F23-05C337D4DA10}" type="pres">
      <dgm:prSet presAssocID="{C14C5C9D-4D49-4FEE-BD62-F95441E158C7}" presName="parTxOnlySpace" presStyleCnt="0"/>
      <dgm:spPr/>
    </dgm:pt>
    <dgm:pt modelId="{E8593F86-FB9A-428E-846B-574288749DF9}" type="pres">
      <dgm:prSet presAssocID="{080A723F-69F5-49E1-B65F-189969BCCCE1}" presName="parTxOnly" presStyleLbl="node1" presStyleIdx="1" presStyleCnt="3" custLinFactNeighborY="-23654">
        <dgm:presLayoutVars>
          <dgm:chMax val="0"/>
          <dgm:chPref val="0"/>
          <dgm:bulletEnabled val="1"/>
        </dgm:presLayoutVars>
      </dgm:prSet>
      <dgm:spPr/>
      <dgm:t>
        <a:bodyPr/>
        <a:lstStyle/>
        <a:p>
          <a:endParaRPr lang="en-US"/>
        </a:p>
      </dgm:t>
    </dgm:pt>
    <dgm:pt modelId="{E2BA41F7-B6EE-42C0-9851-27445A67EC47}" type="pres">
      <dgm:prSet presAssocID="{F4D3E222-2BAA-4D61-8C4F-46498057460B}" presName="parTxOnlySpace" presStyleCnt="0"/>
      <dgm:spPr/>
    </dgm:pt>
    <dgm:pt modelId="{05147644-F03C-4192-BC88-F5A1A882994F}" type="pres">
      <dgm:prSet presAssocID="{FA640E7C-FB91-4803-9AEF-39608DE430BD}" presName="parTxOnly" presStyleLbl="node1" presStyleIdx="2" presStyleCnt="3" custLinFactNeighborX="26524" custLinFactNeighborY="-23654">
        <dgm:presLayoutVars>
          <dgm:chMax val="0"/>
          <dgm:chPref val="0"/>
          <dgm:bulletEnabled val="1"/>
        </dgm:presLayoutVars>
      </dgm:prSet>
      <dgm:spPr/>
      <dgm:t>
        <a:bodyPr/>
        <a:lstStyle/>
        <a:p>
          <a:endParaRPr lang="en-US"/>
        </a:p>
      </dgm:t>
    </dgm:pt>
  </dgm:ptLst>
  <dgm:cxnLst>
    <dgm:cxn modelId="{0993B40D-8532-4E3E-B8BC-5DA3C56486F3}" type="presOf" srcId="{C6746464-FE89-4259-85CD-B32146607B15}" destId="{FAA5E385-5B9E-492D-A3E1-132045878CDC}" srcOrd="0" destOrd="0" presId="urn:microsoft.com/office/officeart/2005/8/layout/chevron1"/>
    <dgm:cxn modelId="{9E8E8CC3-A579-4BFE-907D-06ED4239FB33}" type="presOf" srcId="{FA640E7C-FB91-4803-9AEF-39608DE430BD}" destId="{05147644-F03C-4192-BC88-F5A1A882994F}" srcOrd="0" destOrd="0" presId="urn:microsoft.com/office/officeart/2005/8/layout/chevron1"/>
    <dgm:cxn modelId="{CBDD73D4-1F32-49C1-9459-98CCE213FC5C}" srcId="{F953991F-CD64-4EBC-A232-C92FF0C42EF9}" destId="{C6746464-FE89-4259-85CD-B32146607B15}" srcOrd="0" destOrd="0" parTransId="{0F84FCA0-B16A-4175-9C10-9C42A7EEB8FD}" sibTransId="{C14C5C9D-4D49-4FEE-BD62-F95441E158C7}"/>
    <dgm:cxn modelId="{335EF1E5-6364-4431-9A3A-94593EB6D823}" srcId="{F953991F-CD64-4EBC-A232-C92FF0C42EF9}" destId="{080A723F-69F5-49E1-B65F-189969BCCCE1}" srcOrd="1" destOrd="0" parTransId="{66D56FC1-5428-46D2-90C2-2D2BC0A955D3}" sibTransId="{F4D3E222-2BAA-4D61-8C4F-46498057460B}"/>
    <dgm:cxn modelId="{E387D921-E5EF-4445-9E90-350E95B29B93}" srcId="{F953991F-CD64-4EBC-A232-C92FF0C42EF9}" destId="{FA640E7C-FB91-4803-9AEF-39608DE430BD}" srcOrd="2" destOrd="0" parTransId="{90E5AB7B-B49A-42E3-BE3F-0CC47EE14C9B}" sibTransId="{88D3299C-6B34-45E8-B1D7-1168CC649334}"/>
    <dgm:cxn modelId="{A9AD278B-B216-4EC1-9153-E050AC981354}" type="presOf" srcId="{F953991F-CD64-4EBC-A232-C92FF0C42EF9}" destId="{DC7B13EF-06A0-4222-A331-BD653D932B6C}" srcOrd="0" destOrd="0" presId="urn:microsoft.com/office/officeart/2005/8/layout/chevron1"/>
    <dgm:cxn modelId="{299AE275-5FBE-419C-8C32-C8593694BA34}" type="presOf" srcId="{080A723F-69F5-49E1-B65F-189969BCCCE1}" destId="{E8593F86-FB9A-428E-846B-574288749DF9}" srcOrd="0" destOrd="0" presId="urn:microsoft.com/office/officeart/2005/8/layout/chevron1"/>
    <dgm:cxn modelId="{BAE112A3-707E-4572-87B9-ED2BE1288273}" type="presParOf" srcId="{DC7B13EF-06A0-4222-A331-BD653D932B6C}" destId="{FAA5E385-5B9E-492D-A3E1-132045878CDC}" srcOrd="0" destOrd="0" presId="urn:microsoft.com/office/officeart/2005/8/layout/chevron1"/>
    <dgm:cxn modelId="{ADD1FD14-BC2F-4568-9E2E-5FFF558A210A}" type="presParOf" srcId="{DC7B13EF-06A0-4222-A331-BD653D932B6C}" destId="{B263A117-9F4F-46D0-9F23-05C337D4DA10}" srcOrd="1" destOrd="0" presId="urn:microsoft.com/office/officeart/2005/8/layout/chevron1"/>
    <dgm:cxn modelId="{7353C3D8-384E-43FC-AC2A-F2BE9A1A781C}" type="presParOf" srcId="{DC7B13EF-06A0-4222-A331-BD653D932B6C}" destId="{E8593F86-FB9A-428E-846B-574288749DF9}" srcOrd="2" destOrd="0" presId="urn:microsoft.com/office/officeart/2005/8/layout/chevron1"/>
    <dgm:cxn modelId="{104CF6B3-9FAB-43E6-9762-B20767FCBF19}" type="presParOf" srcId="{DC7B13EF-06A0-4222-A331-BD653D932B6C}" destId="{E2BA41F7-B6EE-42C0-9851-27445A67EC47}" srcOrd="3" destOrd="0" presId="urn:microsoft.com/office/officeart/2005/8/layout/chevron1"/>
    <dgm:cxn modelId="{F27D249D-696A-4C0C-B1F9-717B7D77A566}" type="presParOf" srcId="{DC7B13EF-06A0-4222-A331-BD653D932B6C}" destId="{05147644-F03C-4192-BC88-F5A1A882994F}" srcOrd="4" destOrd="0" presId="urn:microsoft.com/office/officeart/2005/8/layout/chevron1"/>
  </dgm:cxnLst>
  <dgm:bg>
    <a:noFill/>
    <a:effectLst>
      <a:outerShdw blurRad="50800" dist="38100" algn="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5E385-5B9E-492D-A3E1-132045878CDC}">
      <dsp:nvSpPr>
        <dsp:cNvPr id="0" name=""/>
        <dsp:cNvSpPr/>
      </dsp:nvSpPr>
      <dsp:spPr>
        <a:xfrm>
          <a:off x="0" y="1082037"/>
          <a:ext cx="2964619" cy="1185847"/>
        </a:xfrm>
        <a:prstGeom prst="chevron">
          <a:avLst/>
        </a:prstGeom>
        <a:solidFill>
          <a:schemeClr val="accent3">
            <a:lumMod val="40000"/>
            <a:lumOff val="60000"/>
          </a:schemeClr>
        </a:solidFill>
        <a:ln w="25400" cap="flat" cmpd="sng" algn="ctr">
          <a:noFill/>
          <a:prstDash val="solid"/>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US" sz="2900" b="1" kern="1200" dirty="0" smtClean="0">
              <a:solidFill>
                <a:schemeClr val="accent3">
                  <a:lumMod val="75000"/>
                </a:schemeClr>
              </a:solidFill>
              <a:effectLst>
                <a:outerShdw blurRad="38100" dist="38100" dir="2700000" algn="tl">
                  <a:srgbClr val="000000">
                    <a:alpha val="43137"/>
                  </a:srgbClr>
                </a:outerShdw>
              </a:effectLst>
            </a:rPr>
            <a:t>Integrate</a:t>
          </a:r>
          <a:endParaRPr lang="en-US" sz="2900" b="1" kern="1200" dirty="0">
            <a:solidFill>
              <a:schemeClr val="accent3">
                <a:lumMod val="75000"/>
              </a:schemeClr>
            </a:solidFill>
            <a:effectLst>
              <a:outerShdw blurRad="38100" dist="38100" dir="2700000" algn="tl">
                <a:srgbClr val="000000">
                  <a:alpha val="43137"/>
                </a:srgbClr>
              </a:outerShdw>
            </a:effectLst>
          </a:endParaRPr>
        </a:p>
      </dsp:txBody>
      <dsp:txXfrm>
        <a:off x="592924" y="1082037"/>
        <a:ext cx="1778772" cy="1185847"/>
      </dsp:txXfrm>
    </dsp:sp>
    <dsp:sp modelId="{E8593F86-FB9A-428E-846B-574288749DF9}">
      <dsp:nvSpPr>
        <dsp:cNvPr id="0" name=""/>
        <dsp:cNvSpPr/>
      </dsp:nvSpPr>
      <dsp:spPr>
        <a:xfrm>
          <a:off x="2670590" y="1115395"/>
          <a:ext cx="2964619" cy="1185847"/>
        </a:xfrm>
        <a:prstGeom prst="chevron">
          <a:avLst/>
        </a:prstGeom>
        <a:gradFill rotWithShape="1">
          <a:gsLst>
            <a:gs pos="0">
              <a:schemeClr val="accent1">
                <a:tint val="35000"/>
                <a:satMod val="253000"/>
              </a:schemeClr>
            </a:gs>
            <a:gs pos="50000">
              <a:schemeClr val="accent1">
                <a:tint val="42000"/>
                <a:satMod val="255000"/>
              </a:schemeClr>
            </a:gs>
            <a:gs pos="97000">
              <a:schemeClr val="accent1">
                <a:tint val="53000"/>
                <a:satMod val="260000"/>
              </a:schemeClr>
            </a:gs>
            <a:gs pos="100000">
              <a:schemeClr val="accent1">
                <a:tint val="56000"/>
                <a:satMod val="275000"/>
              </a:schemeClr>
            </a:gs>
          </a:gsLst>
          <a:path path="circle">
            <a:fillToRect l="50000" t="50000" r="50000" b="50000"/>
          </a:path>
        </a:gradFill>
        <a:ln w="9525"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dsp:spPr>
      <dsp:style>
        <a:lnRef idx="1">
          <a:schemeClr val="accent1"/>
        </a:lnRef>
        <a:fillRef idx="2">
          <a:schemeClr val="accent1"/>
        </a:fillRef>
        <a:effectRef idx="1">
          <a:schemeClr val="accent1"/>
        </a:effectRef>
        <a:fontRef idx="minor">
          <a:schemeClr val="dk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US" sz="2900" b="1" kern="1200" dirty="0" smtClean="0">
              <a:solidFill>
                <a:srgbClr val="002060"/>
              </a:solidFill>
              <a:effectLst>
                <a:outerShdw blurRad="38100" dist="38100" dir="2700000" algn="tl">
                  <a:srgbClr val="000000">
                    <a:alpha val="43137"/>
                  </a:srgbClr>
                </a:outerShdw>
              </a:effectLst>
            </a:rPr>
            <a:t>Analyze</a:t>
          </a:r>
          <a:endParaRPr lang="en-US" sz="2900" b="1" kern="1200" dirty="0">
            <a:solidFill>
              <a:srgbClr val="002060"/>
            </a:solidFill>
            <a:effectLst>
              <a:outerShdw blurRad="38100" dist="38100" dir="2700000" algn="tl">
                <a:srgbClr val="000000">
                  <a:alpha val="43137"/>
                </a:srgbClr>
              </a:outerShdw>
            </a:effectLst>
          </a:endParaRPr>
        </a:p>
      </dsp:txBody>
      <dsp:txXfrm>
        <a:off x="3263514" y="1115395"/>
        <a:ext cx="1778772" cy="1185847"/>
      </dsp:txXfrm>
    </dsp:sp>
    <dsp:sp modelId="{05147644-F03C-4192-BC88-F5A1A882994F}">
      <dsp:nvSpPr>
        <dsp:cNvPr id="0" name=""/>
        <dsp:cNvSpPr/>
      </dsp:nvSpPr>
      <dsp:spPr>
        <a:xfrm>
          <a:off x="5341180" y="1115395"/>
          <a:ext cx="2964619" cy="1185847"/>
        </a:xfrm>
        <a:prstGeom prst="chevron">
          <a:avLst/>
        </a:prstGeom>
        <a:solidFill>
          <a:srgbClr val="92D050"/>
        </a:solidFill>
        <a:ln w="25400" cap="flat" cmpd="sng" algn="ctr">
          <a:noFill/>
          <a:prstDash val="solid"/>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16015" tIns="38672" rIns="38672" bIns="38672" numCol="1" spcCol="1270" anchor="ctr" anchorCtr="0">
          <a:noAutofit/>
        </a:bodyPr>
        <a:lstStyle/>
        <a:p>
          <a:pPr lvl="0" algn="ctr" defTabSz="1289050">
            <a:lnSpc>
              <a:spcPct val="90000"/>
            </a:lnSpc>
            <a:spcBef>
              <a:spcPct val="0"/>
            </a:spcBef>
            <a:spcAft>
              <a:spcPct val="35000"/>
            </a:spcAft>
          </a:pPr>
          <a:r>
            <a:rPr lang="en-US" sz="2900" b="1" kern="1200" dirty="0" smtClean="0">
              <a:solidFill>
                <a:srgbClr val="006600"/>
              </a:solidFill>
              <a:effectLst>
                <a:outerShdw blurRad="38100" dist="38100" dir="2700000" algn="tl">
                  <a:srgbClr val="000000">
                    <a:alpha val="43137"/>
                  </a:srgbClr>
                </a:outerShdw>
              </a:effectLst>
            </a:rPr>
            <a:t>Report</a:t>
          </a:r>
          <a:endParaRPr lang="en-US" sz="2900" b="1" kern="1200" dirty="0">
            <a:solidFill>
              <a:srgbClr val="006600"/>
            </a:solidFill>
            <a:effectLst>
              <a:outerShdw blurRad="38100" dist="38100" dir="2700000" algn="tl">
                <a:srgbClr val="000000">
                  <a:alpha val="43137"/>
                </a:srgbClr>
              </a:outerShdw>
            </a:effectLst>
          </a:endParaRPr>
        </a:p>
      </dsp:txBody>
      <dsp:txXfrm>
        <a:off x="5934104" y="1115395"/>
        <a:ext cx="1778772" cy="11858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761E10-D5BA-40FE-94F7-294F8DE5DD1B}" type="datetimeFigureOut">
              <a:rPr lang="en-US" smtClean="0"/>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781ECD-7408-40D4-8254-EC48D6BFF423}" type="slidenum">
              <a:rPr lang="en-US" smtClean="0"/>
              <a:t>‹#›</a:t>
            </a:fld>
            <a:endParaRPr lang="en-US"/>
          </a:p>
        </p:txBody>
      </p:sp>
    </p:spTree>
    <p:extLst>
      <p:ext uri="{BB962C8B-B14F-4D97-AF65-F5344CB8AC3E}">
        <p14:creationId xmlns:p14="http://schemas.microsoft.com/office/powerpoint/2010/main" val="181214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AAB71-EC17-4ACC-98A4-F35CDD41B177}" type="slidenum">
              <a:rPr lang="en-US"/>
              <a:pPr/>
              <a:t>40</a:t>
            </a:fld>
            <a:endParaRPr lang="en-US"/>
          </a:p>
        </p:txBody>
      </p:sp>
    </p:spTree>
    <p:extLst>
      <p:ext uri="{BB962C8B-B14F-4D97-AF65-F5344CB8AC3E}">
        <p14:creationId xmlns:p14="http://schemas.microsoft.com/office/powerpoint/2010/main" val="1083947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AAB71-EC17-4ACC-98A4-F35CDD41B177}" type="slidenum">
              <a:rPr lang="en-US"/>
              <a:pPr/>
              <a:t>41</a:t>
            </a:fld>
            <a:endParaRPr lang="en-US"/>
          </a:p>
        </p:txBody>
      </p:sp>
    </p:spTree>
    <p:extLst>
      <p:ext uri="{BB962C8B-B14F-4D97-AF65-F5344CB8AC3E}">
        <p14:creationId xmlns:p14="http://schemas.microsoft.com/office/powerpoint/2010/main" val="245658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EAAB71-EC17-4ACC-98A4-F35CDD41B177}" type="slidenum">
              <a:rPr lang="en-US"/>
              <a:pPr/>
              <a:t>42</a:t>
            </a:fld>
            <a:endParaRPr lang="en-US"/>
          </a:p>
        </p:txBody>
      </p:sp>
    </p:spTree>
    <p:extLst>
      <p:ext uri="{BB962C8B-B14F-4D97-AF65-F5344CB8AC3E}">
        <p14:creationId xmlns:p14="http://schemas.microsoft.com/office/powerpoint/2010/main" val="1083947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9711B6C-FF70-4669-96F7-B27F4A024FF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711B6C-FF70-4669-96F7-B27F4A024F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711B6C-FF70-4669-96F7-B27F4A024F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711B6C-FF70-4669-96F7-B27F4A024F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711B6C-FF70-4669-96F7-B27F4A024FF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711B6C-FF70-4669-96F7-B27F4A024F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9711B6C-FF70-4669-96F7-B27F4A024F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9711B6C-FF70-4669-96F7-B27F4A024F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9711B6C-FF70-4669-96F7-B27F4A024FF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711B6C-FF70-4669-96F7-B27F4A024F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2961B45-0F6B-4622-9E94-8883EBABD689}" type="datetimeFigureOut">
              <a:rPr lang="en-US" smtClean="0"/>
              <a:t>10/22/2018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711B6C-FF70-4669-96F7-B27F4A024FF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2961B45-0F6B-4622-9E94-8883EBABD689}" type="datetimeFigureOut">
              <a:rPr lang="en-US" smtClean="0"/>
              <a:t>10/22/2018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9711B6C-FF70-4669-96F7-B27F4A024FF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gateway.org/ssis-package-configuration-using-environment-variable/" TargetMode="External"/><Relationship Id="rId2" Type="http://schemas.openxmlformats.org/officeDocument/2006/relationships/hyperlink" Target="https://www.tutorialgateway.org/ssis-package-configuration-using-xml-configuration-file/" TargetMode="External"/><Relationship Id="rId1" Type="http://schemas.openxmlformats.org/officeDocument/2006/relationships/slideLayout" Target="../slideLayouts/slideLayout2.xml"/><Relationship Id="rId5" Type="http://schemas.openxmlformats.org/officeDocument/2006/relationships/hyperlink" Target="https://www.tutorialgateway.org/ssis-package-configuration-using-sql-server/" TargetMode="External"/><Relationship Id="rId4" Type="http://schemas.openxmlformats.org/officeDocument/2006/relationships/hyperlink" Target="https://www.tutorialgateway.org/ssis-package-configuration-using-registry-entr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www.sqli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mailto:msvasavada@gmail.com"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jpg"/></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533400"/>
            <a:ext cx="7772400" cy="762000"/>
          </a:xfrm>
        </p:spPr>
        <p:txBody>
          <a:bodyPr>
            <a:noAutofit/>
          </a:bodyPr>
          <a:lstStyle/>
          <a:p>
            <a:pPr algn="ctr"/>
            <a:r>
              <a:rPr lang="en-US" sz="4800" b="1" dirty="0" smtClean="0">
                <a:effectLst>
                  <a:outerShdw blurRad="38100" dist="38100" dir="2700000" algn="tl">
                    <a:srgbClr val="000000">
                      <a:alpha val="43137"/>
                    </a:srgbClr>
                  </a:outerShdw>
                </a:effectLst>
              </a:rPr>
              <a:t>Custom Auditing in SSIS</a:t>
            </a:r>
            <a:endParaRPr lang="en-US" sz="4800" b="1" dirty="0">
              <a:effectLst>
                <a:outerShdw blurRad="38100" dist="38100" dir="2700000" algn="tl">
                  <a:srgbClr val="000000">
                    <a:alpha val="43137"/>
                  </a:srgbClr>
                </a:outerShdw>
              </a:effectLst>
            </a:endParaRPr>
          </a:p>
        </p:txBody>
      </p:sp>
      <p:sp>
        <p:nvSpPr>
          <p:cNvPr id="5" name="TextBox 4"/>
          <p:cNvSpPr txBox="1"/>
          <p:nvPr/>
        </p:nvSpPr>
        <p:spPr>
          <a:xfrm>
            <a:off x="914400" y="2613630"/>
            <a:ext cx="8077200" cy="1077218"/>
          </a:xfrm>
          <a:prstGeom prst="rect">
            <a:avLst/>
          </a:prstGeom>
          <a:noFill/>
        </p:spPr>
        <p:txBody>
          <a:bodyPr wrap="square" rtlCol="0">
            <a:spAutoFit/>
          </a:bodyPr>
          <a:lstStyle/>
          <a:p>
            <a:endParaRPr lang="en-US" sz="3200" dirty="0"/>
          </a:p>
          <a:p>
            <a:endParaRPr lang="en-US" sz="3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521346"/>
            <a:ext cx="4191000" cy="1018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descr="Image result for SSIS  ETL auditing logg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32734"/>
            <a:ext cx="5648325" cy="23145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600325" y="1967299"/>
            <a:ext cx="4953000" cy="646331"/>
          </a:xfrm>
          <a:prstGeom prst="rect">
            <a:avLst/>
          </a:prstGeom>
          <a:noFill/>
        </p:spPr>
        <p:txBody>
          <a:bodyPr wrap="square" rtlCol="0">
            <a:spAutoFit/>
          </a:bodyPr>
          <a:lstStyle/>
          <a:p>
            <a:r>
              <a:rPr lang="en-US" sz="3600" b="1" dirty="0" smtClean="0"/>
              <a:t>- </a:t>
            </a:r>
            <a:r>
              <a:rPr lang="en-US" sz="3600" b="1" dirty="0" err="1" smtClean="0"/>
              <a:t>Meghana</a:t>
            </a:r>
            <a:r>
              <a:rPr lang="en-US" sz="3600" b="1" dirty="0" smtClean="0"/>
              <a:t> </a:t>
            </a:r>
            <a:r>
              <a:rPr lang="en-US" sz="3600" b="1" dirty="0" err="1" smtClean="0"/>
              <a:t>Vasavada</a:t>
            </a:r>
            <a:endParaRPr lang="en-US" sz="3600" b="1" dirty="0"/>
          </a:p>
        </p:txBody>
      </p:sp>
    </p:spTree>
    <p:extLst>
      <p:ext uri="{BB962C8B-B14F-4D97-AF65-F5344CB8AC3E}">
        <p14:creationId xmlns:p14="http://schemas.microsoft.com/office/powerpoint/2010/main" val="3880708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9265" y="2426732"/>
            <a:ext cx="7867469"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362200" y="1367135"/>
            <a:ext cx="5181600" cy="461665"/>
          </a:xfrm>
          <a:prstGeom prst="rect">
            <a:avLst/>
          </a:prstGeom>
        </p:spPr>
        <p:txBody>
          <a:bodyPr wrap="square">
            <a:spAutoFit/>
          </a:bodyPr>
          <a:lstStyle/>
          <a:p>
            <a:pPr lvl="0">
              <a:spcBef>
                <a:spcPct val="0"/>
              </a:spcBef>
            </a:pPr>
            <a:r>
              <a:rPr lang="en-US" sz="2400" b="1" dirty="0">
                <a:solidFill>
                  <a:schemeClr val="accent5">
                    <a:lumMod val="50000"/>
                  </a:schemeClr>
                </a:solidFill>
              </a:rPr>
              <a:t>ETL = Extract – Transform – Load</a:t>
            </a:r>
          </a:p>
        </p:txBody>
      </p:sp>
      <p:sp>
        <p:nvSpPr>
          <p:cNvPr id="6" name="Rectangle 5"/>
          <p:cNvSpPr/>
          <p:nvPr/>
        </p:nvSpPr>
        <p:spPr>
          <a:xfrm>
            <a:off x="1524000" y="2529840"/>
            <a:ext cx="2438400" cy="738664"/>
          </a:xfrm>
          <a:prstGeom prst="rect">
            <a:avLst/>
          </a:prstGeom>
        </p:spPr>
        <p:txBody>
          <a:bodyPr wrap="square">
            <a:spAutoFit/>
          </a:bodyPr>
          <a:lstStyle/>
          <a:p>
            <a:pPr lvl="1">
              <a:spcBef>
                <a:spcPct val="0"/>
              </a:spcBef>
            </a:pPr>
            <a:r>
              <a:rPr lang="en-US" sz="1400" dirty="0"/>
              <a:t>Get the data from source system as efficiently as possible</a:t>
            </a:r>
          </a:p>
        </p:txBody>
      </p:sp>
      <p:sp>
        <p:nvSpPr>
          <p:cNvPr id="7" name="TextBox 6"/>
          <p:cNvSpPr txBox="1"/>
          <p:nvPr/>
        </p:nvSpPr>
        <p:spPr>
          <a:xfrm>
            <a:off x="1143000" y="2057400"/>
            <a:ext cx="838200" cy="369332"/>
          </a:xfrm>
          <a:prstGeom prst="rect">
            <a:avLst/>
          </a:prstGeom>
          <a:noFill/>
        </p:spPr>
        <p:txBody>
          <a:bodyPr wrap="square" rtlCol="0">
            <a:spAutoFit/>
          </a:bodyPr>
          <a:lstStyle/>
          <a:p>
            <a:r>
              <a:rPr lang="en-US" dirty="0" smtClean="0"/>
              <a:t>Source</a:t>
            </a:r>
            <a:endParaRPr lang="en-US" dirty="0"/>
          </a:p>
        </p:txBody>
      </p:sp>
      <p:sp>
        <p:nvSpPr>
          <p:cNvPr id="9" name="TextBox 8"/>
          <p:cNvSpPr txBox="1"/>
          <p:nvPr/>
        </p:nvSpPr>
        <p:spPr>
          <a:xfrm>
            <a:off x="7421880" y="2426732"/>
            <a:ext cx="1371600" cy="369332"/>
          </a:xfrm>
          <a:prstGeom prst="rect">
            <a:avLst/>
          </a:prstGeom>
          <a:noFill/>
        </p:spPr>
        <p:txBody>
          <a:bodyPr wrap="square" rtlCol="0">
            <a:spAutoFit/>
          </a:bodyPr>
          <a:lstStyle/>
          <a:p>
            <a:r>
              <a:rPr lang="en-US" dirty="0" smtClean="0"/>
              <a:t>Destination</a:t>
            </a:r>
            <a:endParaRPr lang="en-US" dirty="0"/>
          </a:p>
        </p:txBody>
      </p:sp>
      <p:sp>
        <p:nvSpPr>
          <p:cNvPr id="10" name="Rectangle 9"/>
          <p:cNvSpPr/>
          <p:nvPr/>
        </p:nvSpPr>
        <p:spPr>
          <a:xfrm>
            <a:off x="3429000" y="5410200"/>
            <a:ext cx="2286000" cy="523220"/>
          </a:xfrm>
          <a:prstGeom prst="rect">
            <a:avLst/>
          </a:prstGeom>
        </p:spPr>
        <p:txBody>
          <a:bodyPr wrap="square">
            <a:spAutoFit/>
          </a:bodyPr>
          <a:lstStyle/>
          <a:p>
            <a:pPr lvl="1">
              <a:spcBef>
                <a:spcPct val="0"/>
              </a:spcBef>
            </a:pPr>
            <a:r>
              <a:rPr lang="en-US" sz="1400" dirty="0" smtClean="0"/>
              <a:t>Perform Calculations on the data</a:t>
            </a:r>
            <a:endParaRPr lang="en-US" sz="1400" dirty="0"/>
          </a:p>
        </p:txBody>
      </p:sp>
      <p:sp>
        <p:nvSpPr>
          <p:cNvPr id="11" name="Rectangle 10"/>
          <p:cNvSpPr/>
          <p:nvPr/>
        </p:nvSpPr>
        <p:spPr>
          <a:xfrm>
            <a:off x="5410200" y="4404360"/>
            <a:ext cx="2438400" cy="523220"/>
          </a:xfrm>
          <a:prstGeom prst="rect">
            <a:avLst/>
          </a:prstGeom>
        </p:spPr>
        <p:txBody>
          <a:bodyPr wrap="square">
            <a:spAutoFit/>
          </a:bodyPr>
          <a:lstStyle/>
          <a:p>
            <a:pPr lvl="1">
              <a:spcBef>
                <a:spcPct val="0"/>
              </a:spcBef>
            </a:pPr>
            <a:r>
              <a:rPr lang="en-US" sz="1400" dirty="0" smtClean="0"/>
              <a:t>Load the data in the target storage</a:t>
            </a:r>
            <a:endParaRPr lang="en-US" sz="1400" dirty="0"/>
          </a:p>
        </p:txBody>
      </p:sp>
    </p:spTree>
    <p:extLst>
      <p:ext uri="{BB962C8B-B14F-4D97-AF65-F5344CB8AC3E}">
        <p14:creationId xmlns:p14="http://schemas.microsoft.com/office/powerpoint/2010/main" val="4044075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790688" cy="5562600"/>
          </a:xfrm>
        </p:spPr>
        <p:txBody>
          <a:bodyPr>
            <a:normAutofit/>
          </a:bodyPr>
          <a:lstStyle/>
          <a:p>
            <a:pPr marL="82296" indent="0">
              <a:buNone/>
            </a:pPr>
            <a:endParaRPr lang="en-US" b="1" dirty="0" smtClean="0">
              <a:solidFill>
                <a:schemeClr val="accent5">
                  <a:lumMod val="50000"/>
                </a:schemeClr>
              </a:solidFill>
            </a:endParaRPr>
          </a:p>
          <a:p>
            <a:pPr marL="82296" indent="0">
              <a:buNone/>
            </a:pPr>
            <a:r>
              <a:rPr lang="en-US" b="1" dirty="0" smtClean="0">
                <a:solidFill>
                  <a:schemeClr val="accent5">
                    <a:lumMod val="50000"/>
                  </a:schemeClr>
                </a:solidFill>
              </a:rPr>
              <a:t>Dimensional Data Modeling:</a:t>
            </a:r>
          </a:p>
          <a:p>
            <a:pPr marL="82296" indent="0">
              <a:buNone/>
            </a:pPr>
            <a:endParaRPr lang="en-US" b="1" dirty="0" smtClean="0">
              <a:solidFill>
                <a:schemeClr val="accent5">
                  <a:lumMod val="50000"/>
                </a:schemeClr>
              </a:solidFill>
            </a:endParaRPr>
          </a:p>
          <a:p>
            <a:pPr>
              <a:buFont typeface="Wingdings" panose="05000000000000000000" pitchFamily="2" charset="2"/>
              <a:buChar char="q"/>
            </a:pPr>
            <a:r>
              <a:rPr lang="en-US" sz="2400" dirty="0"/>
              <a:t>D</a:t>
            </a:r>
            <a:r>
              <a:rPr lang="en-US" sz="2400" dirty="0" smtClean="0"/>
              <a:t>ata </a:t>
            </a:r>
            <a:r>
              <a:rPr lang="en-US" sz="2400" dirty="0"/>
              <a:t>structure technique optimized for Data warehousing tools. </a:t>
            </a:r>
            <a:endParaRPr lang="en-US" sz="2400" dirty="0" smtClean="0"/>
          </a:p>
          <a:p>
            <a:pPr>
              <a:buFont typeface="Wingdings" panose="05000000000000000000" pitchFamily="2" charset="2"/>
              <a:buChar char="q"/>
            </a:pPr>
            <a:r>
              <a:rPr lang="en-US" sz="2400" dirty="0" smtClean="0"/>
              <a:t>The </a:t>
            </a:r>
            <a:r>
              <a:rPr lang="en-US" sz="2400" dirty="0"/>
              <a:t>concept </a:t>
            </a:r>
            <a:r>
              <a:rPr lang="en-US" sz="2400" dirty="0" smtClean="0"/>
              <a:t>developed </a:t>
            </a:r>
            <a:r>
              <a:rPr lang="en-US" sz="2400" dirty="0"/>
              <a:t>by Ralph </a:t>
            </a:r>
            <a:r>
              <a:rPr lang="en-US" sz="2400" dirty="0" smtClean="0"/>
              <a:t>Kimball</a:t>
            </a:r>
          </a:p>
          <a:p>
            <a:pPr>
              <a:buFont typeface="Wingdings" panose="05000000000000000000" pitchFamily="2" charset="2"/>
              <a:buChar char="q"/>
            </a:pPr>
            <a:r>
              <a:rPr lang="en-US" sz="2400" dirty="0"/>
              <a:t>C</a:t>
            </a:r>
            <a:r>
              <a:rPr lang="en-US" sz="2400" dirty="0" smtClean="0"/>
              <a:t>omprised </a:t>
            </a:r>
            <a:r>
              <a:rPr lang="en-US" sz="2400" dirty="0"/>
              <a:t>of "fact" and "dimension" tables</a:t>
            </a:r>
            <a:r>
              <a:rPr lang="en-US" sz="2400" dirty="0" smtClean="0"/>
              <a:t>.</a:t>
            </a:r>
          </a:p>
          <a:p>
            <a:pPr>
              <a:buFont typeface="Wingdings" panose="05000000000000000000" pitchFamily="2" charset="2"/>
              <a:buChar char="q"/>
            </a:pPr>
            <a:r>
              <a:rPr lang="en-US" sz="2400" dirty="0"/>
              <a:t>D</a:t>
            </a:r>
            <a:r>
              <a:rPr lang="en-US" sz="2400" dirty="0" smtClean="0"/>
              <a:t>esigned </a:t>
            </a:r>
            <a:r>
              <a:rPr lang="en-US" sz="2400" dirty="0"/>
              <a:t>to read, summarize, analyze numeric information like values, balances, counts, weights, etc. in a data </a:t>
            </a:r>
            <a:r>
              <a:rPr lang="en-US" sz="2400" dirty="0" smtClean="0"/>
              <a:t>warehouse.</a:t>
            </a:r>
          </a:p>
          <a:p>
            <a:pPr>
              <a:buFont typeface="Wingdings" panose="05000000000000000000" pitchFamily="2" charset="2"/>
              <a:buChar char="q"/>
            </a:pPr>
            <a:r>
              <a:rPr lang="en-US" sz="2400" dirty="0" smtClean="0"/>
              <a:t>Used in </a:t>
            </a:r>
            <a:r>
              <a:rPr lang="en-US" sz="2400" dirty="0"/>
              <a:t>data warehouse </a:t>
            </a:r>
            <a:r>
              <a:rPr lang="en-US" sz="2400" dirty="0" smtClean="0"/>
              <a:t>systems</a:t>
            </a:r>
            <a:endParaRPr lang="en-US" sz="2400" dirty="0"/>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77578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790688" cy="5562600"/>
          </a:xfrm>
        </p:spPr>
        <p:txBody>
          <a:bodyPr>
            <a:normAutofit/>
          </a:bodyPr>
          <a:lstStyle/>
          <a:p>
            <a:pPr marL="82296" indent="0">
              <a:buNone/>
            </a:pPr>
            <a:r>
              <a:rPr lang="en-US" sz="2400" b="1" dirty="0" smtClean="0">
                <a:solidFill>
                  <a:schemeClr val="accent5">
                    <a:lumMod val="50000"/>
                  </a:schemeClr>
                </a:solidFill>
              </a:rPr>
              <a:t>Components of Dimensional Data Modeling:</a:t>
            </a:r>
          </a:p>
          <a:p>
            <a:pPr marL="82296" indent="0">
              <a:buNone/>
            </a:pPr>
            <a:endParaRPr lang="en-US" sz="2400" b="1" dirty="0" smtClean="0">
              <a:solidFill>
                <a:srgbClr val="002060"/>
              </a:solidFill>
            </a:endParaRPr>
          </a:p>
          <a:p>
            <a:pPr marL="82296" indent="0">
              <a:buNone/>
            </a:pPr>
            <a:r>
              <a:rPr lang="en-US" sz="2400" b="1" dirty="0" smtClean="0">
                <a:solidFill>
                  <a:srgbClr val="002060"/>
                </a:solidFill>
              </a:rPr>
              <a:t>Star Schema</a:t>
            </a: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Flowchart: Alternate Process 4"/>
          <p:cNvSpPr/>
          <p:nvPr/>
        </p:nvSpPr>
        <p:spPr>
          <a:xfrm>
            <a:off x="3657600" y="3352800"/>
            <a:ext cx="2209800" cy="1828800"/>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tlCol="0" anchor="ctr"/>
          <a:lstStyle/>
          <a:p>
            <a:endParaRPr lang="en-US" b="1" dirty="0" smtClean="0"/>
          </a:p>
          <a:p>
            <a:endParaRPr lang="en-US" b="1" dirty="0" smtClean="0"/>
          </a:p>
          <a:p>
            <a:r>
              <a:rPr lang="en-US" b="1" dirty="0" smtClean="0"/>
              <a:t>Fact _Sales</a:t>
            </a:r>
          </a:p>
          <a:p>
            <a:r>
              <a:rPr lang="en-US" dirty="0" err="1" smtClean="0"/>
              <a:t>Customer_ID</a:t>
            </a:r>
            <a:endParaRPr lang="en-US" dirty="0" smtClean="0"/>
          </a:p>
          <a:p>
            <a:r>
              <a:rPr lang="en-US" dirty="0" err="1" smtClean="0"/>
              <a:t>Product_ID</a:t>
            </a:r>
            <a:endParaRPr lang="en-US" dirty="0" smtClean="0"/>
          </a:p>
          <a:p>
            <a:r>
              <a:rPr lang="en-US" dirty="0" err="1" smtClean="0"/>
              <a:t>Order_ID</a:t>
            </a:r>
            <a:endParaRPr lang="en-US" dirty="0" smtClean="0"/>
          </a:p>
          <a:p>
            <a:r>
              <a:rPr lang="en-US" dirty="0" err="1" smtClean="0"/>
              <a:t>Shipping_ID</a:t>
            </a:r>
            <a:endParaRPr lang="en-US" dirty="0" smtClean="0"/>
          </a:p>
          <a:p>
            <a:r>
              <a:rPr lang="en-US" dirty="0" smtClean="0"/>
              <a:t>Sales Amount</a:t>
            </a:r>
          </a:p>
          <a:p>
            <a:endParaRPr lang="en-US" dirty="0"/>
          </a:p>
          <a:p>
            <a:endParaRPr lang="en-US" b="1" dirty="0"/>
          </a:p>
        </p:txBody>
      </p:sp>
      <p:sp>
        <p:nvSpPr>
          <p:cNvPr id="6" name="Flowchart: Alternate Process 5"/>
          <p:cNvSpPr/>
          <p:nvPr/>
        </p:nvSpPr>
        <p:spPr>
          <a:xfrm>
            <a:off x="1066800" y="3505200"/>
            <a:ext cx="2133600" cy="1752600"/>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err="1" smtClean="0"/>
              <a:t>Dim_Customer</a:t>
            </a:r>
            <a:endParaRPr lang="en-US" b="1" dirty="0" smtClean="0"/>
          </a:p>
          <a:p>
            <a:pPr algn="ctr"/>
            <a:r>
              <a:rPr lang="en-US" dirty="0" err="1" smtClean="0"/>
              <a:t>Customer_ID</a:t>
            </a:r>
            <a:endParaRPr lang="en-US" dirty="0" smtClean="0"/>
          </a:p>
          <a:p>
            <a:pPr algn="ctr"/>
            <a:r>
              <a:rPr lang="en-US" dirty="0" smtClean="0"/>
              <a:t>Name</a:t>
            </a:r>
          </a:p>
          <a:p>
            <a:pPr algn="ctr"/>
            <a:r>
              <a:rPr lang="en-US" dirty="0" smtClean="0"/>
              <a:t>Title</a:t>
            </a:r>
          </a:p>
          <a:p>
            <a:pPr algn="ctr"/>
            <a:r>
              <a:rPr lang="en-US" dirty="0" smtClean="0"/>
              <a:t>Phone</a:t>
            </a:r>
            <a:endParaRPr lang="en-US" dirty="0"/>
          </a:p>
        </p:txBody>
      </p:sp>
      <p:sp>
        <p:nvSpPr>
          <p:cNvPr id="7" name="Flowchart: Alternate Process 6"/>
          <p:cNvSpPr/>
          <p:nvPr/>
        </p:nvSpPr>
        <p:spPr>
          <a:xfrm>
            <a:off x="3962400" y="1524000"/>
            <a:ext cx="1775460" cy="1447800"/>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err="1" smtClean="0"/>
              <a:t>Dim_Product</a:t>
            </a:r>
            <a:endParaRPr lang="en-US" b="1" dirty="0" smtClean="0"/>
          </a:p>
          <a:p>
            <a:pPr algn="ctr"/>
            <a:r>
              <a:rPr lang="en-US" dirty="0" err="1" smtClean="0"/>
              <a:t>Product_ID</a:t>
            </a:r>
            <a:endParaRPr lang="en-US" dirty="0" smtClean="0"/>
          </a:p>
          <a:p>
            <a:pPr algn="ctr"/>
            <a:r>
              <a:rPr lang="en-US" dirty="0" err="1" smtClean="0"/>
              <a:t>Product_name</a:t>
            </a:r>
            <a:endParaRPr lang="en-US" dirty="0"/>
          </a:p>
        </p:txBody>
      </p:sp>
      <p:sp>
        <p:nvSpPr>
          <p:cNvPr id="8" name="Flowchart: Alternate Process 7"/>
          <p:cNvSpPr/>
          <p:nvPr/>
        </p:nvSpPr>
        <p:spPr>
          <a:xfrm>
            <a:off x="6324600" y="3657600"/>
            <a:ext cx="2209800" cy="1447800"/>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err="1" smtClean="0"/>
              <a:t>Dim_Order</a:t>
            </a:r>
            <a:endParaRPr lang="en-US" b="1" dirty="0" smtClean="0"/>
          </a:p>
          <a:p>
            <a:pPr algn="ctr"/>
            <a:r>
              <a:rPr lang="en-US" dirty="0" err="1" smtClean="0"/>
              <a:t>Order_ID</a:t>
            </a:r>
            <a:endParaRPr lang="en-US" dirty="0" smtClean="0"/>
          </a:p>
          <a:p>
            <a:pPr algn="ctr"/>
            <a:r>
              <a:rPr lang="en-US" dirty="0" err="1" smtClean="0"/>
              <a:t>Unit_Price</a:t>
            </a:r>
            <a:endParaRPr lang="en-US" dirty="0" smtClean="0"/>
          </a:p>
          <a:p>
            <a:pPr algn="ctr"/>
            <a:r>
              <a:rPr lang="en-US" dirty="0" err="1" smtClean="0"/>
              <a:t>Order_date</a:t>
            </a:r>
            <a:endParaRPr lang="en-US" dirty="0"/>
          </a:p>
        </p:txBody>
      </p:sp>
      <p:sp>
        <p:nvSpPr>
          <p:cNvPr id="9" name="Flowchart: Alternate Process 8"/>
          <p:cNvSpPr/>
          <p:nvPr/>
        </p:nvSpPr>
        <p:spPr>
          <a:xfrm>
            <a:off x="3810000" y="5379720"/>
            <a:ext cx="1973580" cy="1447800"/>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err="1" smtClean="0"/>
              <a:t>Dim_Shipment</a:t>
            </a:r>
            <a:endParaRPr lang="en-US" b="1" dirty="0" smtClean="0"/>
          </a:p>
          <a:p>
            <a:pPr algn="ctr"/>
            <a:r>
              <a:rPr lang="en-US" dirty="0" err="1" smtClean="0"/>
              <a:t>Shipping_ID</a:t>
            </a:r>
            <a:endParaRPr lang="en-US" dirty="0" smtClean="0"/>
          </a:p>
          <a:p>
            <a:pPr algn="ctr"/>
            <a:r>
              <a:rPr lang="en-US" dirty="0" err="1" smtClean="0"/>
              <a:t>Ship_date</a:t>
            </a:r>
            <a:endParaRPr lang="en-US" dirty="0" smtClean="0"/>
          </a:p>
          <a:p>
            <a:pPr algn="ctr"/>
            <a:r>
              <a:rPr lang="en-US" dirty="0" err="1" smtClean="0"/>
              <a:t>Ship_country</a:t>
            </a:r>
            <a:endParaRPr lang="en-US" dirty="0"/>
          </a:p>
        </p:txBody>
      </p:sp>
      <p:cxnSp>
        <p:nvCxnSpPr>
          <p:cNvPr id="11" name="Straight Arrow Connector 10"/>
          <p:cNvCxnSpPr/>
          <p:nvPr/>
        </p:nvCxnSpPr>
        <p:spPr>
          <a:xfrm>
            <a:off x="3200400" y="4381500"/>
            <a:ext cx="457200" cy="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800600" y="2987040"/>
            <a:ext cx="0" cy="36576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800600" y="5120640"/>
            <a:ext cx="0" cy="28956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867400" y="4480560"/>
            <a:ext cx="533400" cy="0"/>
          </a:xfrm>
          <a:prstGeom prst="straightConnector1">
            <a:avLst/>
          </a:prstGeom>
          <a:ln w="254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53200" y="2754868"/>
            <a:ext cx="1981200" cy="369332"/>
          </a:xfrm>
          <a:prstGeom prst="rect">
            <a:avLst/>
          </a:prstGeom>
          <a:noFill/>
        </p:spPr>
        <p:txBody>
          <a:bodyPr wrap="square" rtlCol="0">
            <a:spAutoFit/>
          </a:bodyPr>
          <a:lstStyle/>
          <a:p>
            <a:r>
              <a:rPr lang="en-US" dirty="0" smtClean="0"/>
              <a:t>Fact Table</a:t>
            </a:r>
            <a:endParaRPr lang="en-US" dirty="0"/>
          </a:p>
        </p:txBody>
      </p:sp>
      <p:sp>
        <p:nvSpPr>
          <p:cNvPr id="23" name="Down Arrow 22"/>
          <p:cNvSpPr/>
          <p:nvPr/>
        </p:nvSpPr>
        <p:spPr>
          <a:xfrm rot="2746035">
            <a:off x="6019800" y="2971800"/>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rot="6538912">
            <a:off x="6022943" y="5483913"/>
            <a:ext cx="533400" cy="802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rot="10800000">
            <a:off x="7021162" y="5120640"/>
            <a:ext cx="533400" cy="802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755865" y="6083267"/>
            <a:ext cx="1981200" cy="369332"/>
          </a:xfrm>
          <a:prstGeom prst="rect">
            <a:avLst/>
          </a:prstGeom>
          <a:noFill/>
        </p:spPr>
        <p:txBody>
          <a:bodyPr wrap="square" rtlCol="0">
            <a:spAutoFit/>
          </a:bodyPr>
          <a:lstStyle/>
          <a:p>
            <a:r>
              <a:rPr lang="en-US" dirty="0" smtClean="0"/>
              <a:t>Dimension Tables</a:t>
            </a:r>
            <a:endParaRPr lang="en-US" dirty="0"/>
          </a:p>
        </p:txBody>
      </p:sp>
      <p:cxnSp>
        <p:nvCxnSpPr>
          <p:cNvPr id="28" name="Straight Arrow Connector 27"/>
          <p:cNvCxnSpPr/>
          <p:nvPr/>
        </p:nvCxnSpPr>
        <p:spPr>
          <a:xfrm flipV="1">
            <a:off x="3200400" y="4444607"/>
            <a:ext cx="297180" cy="9655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230880" y="5265421"/>
            <a:ext cx="1565910" cy="1447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84020" y="5498068"/>
            <a:ext cx="1592580" cy="369332"/>
          </a:xfrm>
          <a:prstGeom prst="rect">
            <a:avLst/>
          </a:prstGeom>
          <a:noFill/>
        </p:spPr>
        <p:txBody>
          <a:bodyPr wrap="square" rtlCol="0">
            <a:spAutoFit/>
          </a:bodyPr>
          <a:lstStyle/>
          <a:p>
            <a:r>
              <a:rPr lang="en-US" dirty="0" smtClean="0"/>
              <a:t>Relationships</a:t>
            </a:r>
            <a:endParaRPr lang="en-US" dirty="0"/>
          </a:p>
        </p:txBody>
      </p:sp>
      <p:cxnSp>
        <p:nvCxnSpPr>
          <p:cNvPr id="36" name="Straight Arrow Connector 35"/>
          <p:cNvCxnSpPr/>
          <p:nvPr/>
        </p:nvCxnSpPr>
        <p:spPr>
          <a:xfrm flipH="1">
            <a:off x="5486400" y="2133600"/>
            <a:ext cx="10668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53200" y="1905000"/>
            <a:ext cx="1981200" cy="369332"/>
          </a:xfrm>
          <a:prstGeom prst="rect">
            <a:avLst/>
          </a:prstGeom>
          <a:noFill/>
        </p:spPr>
        <p:txBody>
          <a:bodyPr wrap="square" rtlCol="0">
            <a:spAutoFit/>
          </a:bodyPr>
          <a:lstStyle/>
          <a:p>
            <a:r>
              <a:rPr lang="en-US" dirty="0" smtClean="0"/>
              <a:t>Attributes</a:t>
            </a:r>
            <a:endParaRPr lang="en-US" dirty="0"/>
          </a:p>
        </p:txBody>
      </p:sp>
    </p:spTree>
    <p:extLst>
      <p:ext uri="{BB962C8B-B14F-4D97-AF65-F5344CB8AC3E}">
        <p14:creationId xmlns:p14="http://schemas.microsoft.com/office/powerpoint/2010/main" val="341728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7848600" cy="5410200"/>
          </a:xfrm>
        </p:spPr>
        <p:txBody>
          <a:bodyPr>
            <a:normAutofit lnSpcReduction="10000"/>
          </a:bodyPr>
          <a:lstStyle/>
          <a:p>
            <a:pPr marL="82296" indent="0">
              <a:buNone/>
            </a:pPr>
            <a:r>
              <a:rPr lang="en-US" b="1" dirty="0" smtClean="0">
                <a:solidFill>
                  <a:schemeClr val="accent2">
                    <a:lumMod val="50000"/>
                  </a:schemeClr>
                </a:solidFill>
              </a:rPr>
              <a:t>Slowly Changing Dimensions (SCDs)</a:t>
            </a:r>
          </a:p>
          <a:p>
            <a:pPr>
              <a:buFont typeface="Wingdings" panose="05000000000000000000" pitchFamily="2" charset="2"/>
              <a:buChar char="q"/>
            </a:pPr>
            <a:r>
              <a:rPr lang="en-US" sz="2400" dirty="0">
                <a:solidFill>
                  <a:schemeClr val="accent2">
                    <a:lumMod val="50000"/>
                  </a:schemeClr>
                </a:solidFill>
              </a:rPr>
              <a:t>Dimensions in data management and data warehousing contain relatively static data about such entities as geographical locations, customers, or products. </a:t>
            </a:r>
            <a:endParaRPr lang="en-US" sz="2400" dirty="0" smtClean="0">
              <a:solidFill>
                <a:schemeClr val="accent2">
                  <a:lumMod val="50000"/>
                </a:schemeClr>
              </a:solidFill>
            </a:endParaRPr>
          </a:p>
          <a:p>
            <a:pPr>
              <a:buFont typeface="Wingdings" panose="05000000000000000000" pitchFamily="2" charset="2"/>
              <a:buChar char="q"/>
            </a:pPr>
            <a:r>
              <a:rPr lang="en-US" sz="2400" dirty="0" smtClean="0">
                <a:solidFill>
                  <a:schemeClr val="accent2">
                    <a:lumMod val="50000"/>
                  </a:schemeClr>
                </a:solidFill>
              </a:rPr>
              <a:t>Data </a:t>
            </a:r>
            <a:r>
              <a:rPr lang="en-US" sz="2400" dirty="0">
                <a:solidFill>
                  <a:schemeClr val="accent2">
                    <a:lumMod val="50000"/>
                  </a:schemeClr>
                </a:solidFill>
              </a:rPr>
              <a:t>captured by Slowly Changing Dimensions change slowly but unpredictably, rather than </a:t>
            </a:r>
            <a:r>
              <a:rPr lang="en-US" sz="2400" dirty="0" smtClean="0">
                <a:solidFill>
                  <a:schemeClr val="accent2">
                    <a:lumMod val="50000"/>
                  </a:schemeClr>
                </a:solidFill>
              </a:rPr>
              <a:t>according </a:t>
            </a:r>
            <a:r>
              <a:rPr lang="en-US" sz="2400" dirty="0">
                <a:solidFill>
                  <a:schemeClr val="accent2">
                    <a:lumMod val="50000"/>
                  </a:schemeClr>
                </a:solidFill>
              </a:rPr>
              <a:t>to a regular </a:t>
            </a:r>
            <a:r>
              <a:rPr lang="en-US" sz="2400" dirty="0" smtClean="0">
                <a:solidFill>
                  <a:schemeClr val="accent2">
                    <a:lumMod val="50000"/>
                  </a:schemeClr>
                </a:solidFill>
              </a:rPr>
              <a:t>schedule.</a:t>
            </a:r>
          </a:p>
          <a:p>
            <a:pPr>
              <a:buFont typeface="Wingdings" panose="05000000000000000000" pitchFamily="2" charset="2"/>
              <a:buChar char="q"/>
            </a:pPr>
            <a:r>
              <a:rPr lang="en-US" sz="2400" dirty="0">
                <a:solidFill>
                  <a:schemeClr val="accent2">
                    <a:lumMod val="50000"/>
                  </a:schemeClr>
                </a:solidFill>
              </a:rPr>
              <a:t>A </a:t>
            </a:r>
            <a:r>
              <a:rPr lang="en-US" sz="2400" b="1" dirty="0">
                <a:solidFill>
                  <a:schemeClr val="accent2">
                    <a:lumMod val="50000"/>
                  </a:schemeClr>
                </a:solidFill>
              </a:rPr>
              <a:t>Slowly Changing Dimension</a:t>
            </a:r>
            <a:r>
              <a:rPr lang="en-US" sz="2400" dirty="0">
                <a:solidFill>
                  <a:schemeClr val="accent2">
                    <a:lumMod val="50000"/>
                  </a:schemeClr>
                </a:solidFill>
              </a:rPr>
              <a:t> (SCD) is a </a:t>
            </a:r>
            <a:r>
              <a:rPr lang="en-US" sz="2400" b="1" dirty="0" smtClean="0">
                <a:solidFill>
                  <a:schemeClr val="accent2">
                    <a:lumMod val="50000"/>
                  </a:schemeClr>
                </a:solidFill>
              </a:rPr>
              <a:t>dimension </a:t>
            </a:r>
            <a:r>
              <a:rPr lang="en-US" sz="2400" dirty="0" smtClean="0">
                <a:solidFill>
                  <a:schemeClr val="accent2">
                    <a:lumMod val="50000"/>
                  </a:schemeClr>
                </a:solidFill>
              </a:rPr>
              <a:t>that </a:t>
            </a:r>
            <a:r>
              <a:rPr lang="en-US" sz="2400" dirty="0">
                <a:solidFill>
                  <a:schemeClr val="accent2">
                    <a:lumMod val="50000"/>
                  </a:schemeClr>
                </a:solidFill>
              </a:rPr>
              <a:t>stores and manages both current and </a:t>
            </a:r>
            <a:r>
              <a:rPr lang="en-US" sz="2400" dirty="0" smtClean="0">
                <a:solidFill>
                  <a:schemeClr val="accent2">
                    <a:lumMod val="50000"/>
                  </a:schemeClr>
                </a:solidFill>
              </a:rPr>
              <a:t>historical </a:t>
            </a:r>
            <a:r>
              <a:rPr lang="en-US" sz="2400" b="1" dirty="0" smtClean="0">
                <a:solidFill>
                  <a:schemeClr val="accent2">
                    <a:lumMod val="50000"/>
                  </a:schemeClr>
                </a:solidFill>
              </a:rPr>
              <a:t>data</a:t>
            </a:r>
            <a:r>
              <a:rPr lang="en-US" sz="2400" dirty="0">
                <a:solidFill>
                  <a:schemeClr val="accent2">
                    <a:lumMod val="50000"/>
                  </a:schemeClr>
                </a:solidFill>
              </a:rPr>
              <a:t> over time in a </a:t>
            </a:r>
            <a:r>
              <a:rPr lang="en-US" sz="2400" b="1" dirty="0">
                <a:solidFill>
                  <a:schemeClr val="accent2">
                    <a:lumMod val="50000"/>
                  </a:schemeClr>
                </a:solidFill>
              </a:rPr>
              <a:t>data warehouse</a:t>
            </a:r>
            <a:r>
              <a:rPr lang="en-US" sz="2400" dirty="0">
                <a:solidFill>
                  <a:schemeClr val="accent2">
                    <a:lumMod val="50000"/>
                  </a:schemeClr>
                </a:solidFill>
              </a:rPr>
              <a:t>. </a:t>
            </a:r>
            <a:endParaRPr lang="en-US" sz="2400" dirty="0" smtClean="0">
              <a:solidFill>
                <a:schemeClr val="accent2">
                  <a:lumMod val="50000"/>
                </a:schemeClr>
              </a:solidFill>
            </a:endParaRPr>
          </a:p>
          <a:p>
            <a:pPr>
              <a:buFont typeface="Wingdings" panose="05000000000000000000" pitchFamily="2" charset="2"/>
              <a:buChar char="q"/>
            </a:pPr>
            <a:r>
              <a:rPr lang="en-US" sz="2400" dirty="0" smtClean="0">
                <a:solidFill>
                  <a:schemeClr val="accent2">
                    <a:lumMod val="50000"/>
                  </a:schemeClr>
                </a:solidFill>
              </a:rPr>
              <a:t>It </a:t>
            </a:r>
            <a:r>
              <a:rPr lang="en-US" sz="2400" dirty="0">
                <a:solidFill>
                  <a:schemeClr val="accent2">
                    <a:lumMod val="50000"/>
                  </a:schemeClr>
                </a:solidFill>
              </a:rPr>
              <a:t>is considered and implemented as one of the most critical ETL tasks in tracking the history of </a:t>
            </a:r>
            <a:r>
              <a:rPr lang="en-US" sz="2400" b="1" dirty="0">
                <a:solidFill>
                  <a:schemeClr val="accent2">
                    <a:lumMod val="50000"/>
                  </a:schemeClr>
                </a:solidFill>
              </a:rPr>
              <a:t>dimension</a:t>
            </a:r>
            <a:r>
              <a:rPr lang="en-US" sz="2400" dirty="0">
                <a:solidFill>
                  <a:schemeClr val="accent2">
                    <a:lumMod val="50000"/>
                  </a:schemeClr>
                </a:solidFill>
              </a:rPr>
              <a:t> records</a:t>
            </a:r>
            <a:r>
              <a:rPr lang="en-US" sz="2400" dirty="0" smtClean="0">
                <a:solidFill>
                  <a:schemeClr val="accent2">
                    <a:lumMod val="50000"/>
                  </a:schemeClr>
                </a:solidFill>
              </a:rPr>
              <a:t>.</a:t>
            </a:r>
          </a:p>
          <a:p>
            <a:pPr>
              <a:buFont typeface="Wingdings" panose="05000000000000000000" pitchFamily="2" charset="2"/>
              <a:buChar char="q"/>
            </a:pPr>
            <a:r>
              <a:rPr lang="en-US" sz="2400" dirty="0" smtClean="0">
                <a:solidFill>
                  <a:schemeClr val="accent2">
                    <a:lumMod val="50000"/>
                  </a:schemeClr>
                </a:solidFill>
              </a:rPr>
              <a:t>Four Types of SCDs: Type 1, Type 2, Type 3, Type 4</a:t>
            </a: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467001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7848600" cy="5410200"/>
          </a:xfrm>
        </p:spPr>
        <p:txBody>
          <a:bodyPr/>
          <a:lstStyle/>
          <a:p>
            <a:pPr marL="82296" indent="0">
              <a:buNone/>
            </a:pPr>
            <a:r>
              <a:rPr lang="en-US" b="1" dirty="0" smtClean="0">
                <a:solidFill>
                  <a:schemeClr val="accent2">
                    <a:lumMod val="50000"/>
                  </a:schemeClr>
                </a:solidFill>
              </a:rPr>
              <a:t>Slowly Changing Dimensions (SCDs)</a:t>
            </a: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035016"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0879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7848600" cy="5410200"/>
          </a:xfrm>
        </p:spPr>
        <p:txBody>
          <a:bodyPr/>
          <a:lstStyle/>
          <a:p>
            <a:pPr marL="82296" indent="0">
              <a:buNone/>
            </a:pPr>
            <a:r>
              <a:rPr lang="en-US" b="1" dirty="0" smtClean="0">
                <a:solidFill>
                  <a:schemeClr val="accent2">
                    <a:lumMod val="50000"/>
                  </a:schemeClr>
                </a:solidFill>
              </a:rPr>
              <a:t>SSIS Package Configuration:</a:t>
            </a:r>
          </a:p>
          <a:p>
            <a:pPr marL="82296" indent="0">
              <a:buNone/>
            </a:pPr>
            <a:endParaRPr lang="en-US" b="1" dirty="0" smtClean="0">
              <a:solidFill>
                <a:schemeClr val="accent2">
                  <a:lumMod val="50000"/>
                </a:schemeClr>
              </a:solidFill>
            </a:endParaRPr>
          </a:p>
          <a:p>
            <a:pPr>
              <a:buFont typeface="Wingdings" panose="05000000000000000000" pitchFamily="2" charset="2"/>
              <a:buChar char="v"/>
            </a:pPr>
            <a:r>
              <a:rPr lang="en-US" sz="2800" dirty="0"/>
              <a:t>A configuration is a property/value pair that you add to a completed package. </a:t>
            </a:r>
            <a:endParaRPr lang="en-US" sz="2800" dirty="0" smtClean="0"/>
          </a:p>
          <a:p>
            <a:pPr>
              <a:buFont typeface="Wingdings" panose="05000000000000000000" pitchFamily="2" charset="2"/>
              <a:buChar char="v"/>
            </a:pPr>
            <a:r>
              <a:rPr lang="en-US" sz="2800" dirty="0"/>
              <a:t>U</a:t>
            </a:r>
            <a:r>
              <a:rPr lang="en-US" sz="2800" dirty="0" smtClean="0"/>
              <a:t>sed </a:t>
            </a:r>
            <a:r>
              <a:rPr lang="en-US" sz="2800" dirty="0"/>
              <a:t>to update the values of properties at run </a:t>
            </a:r>
            <a:r>
              <a:rPr lang="en-US" sz="2800" dirty="0" smtClean="0"/>
              <a:t>time.</a:t>
            </a:r>
          </a:p>
          <a:p>
            <a:pPr>
              <a:buFont typeface="Wingdings" panose="05000000000000000000" pitchFamily="2" charset="2"/>
              <a:buChar char="v"/>
            </a:pPr>
            <a:r>
              <a:rPr lang="en-US" sz="2800" dirty="0" smtClean="0"/>
              <a:t>For </a:t>
            </a:r>
            <a:r>
              <a:rPr lang="en-US" sz="2800" dirty="0"/>
              <a:t>example, by using a configuration, you can change the connection string of a connection manager, or update the value of a variable.</a:t>
            </a:r>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030752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7848600" cy="5410200"/>
          </a:xfrm>
        </p:spPr>
        <p:txBody>
          <a:bodyPr/>
          <a:lstStyle/>
          <a:p>
            <a:pPr marL="82296" indent="0">
              <a:buNone/>
            </a:pPr>
            <a:r>
              <a:rPr lang="en-US" b="1" dirty="0" smtClean="0">
                <a:solidFill>
                  <a:schemeClr val="accent2">
                    <a:lumMod val="50000"/>
                  </a:schemeClr>
                </a:solidFill>
              </a:rPr>
              <a:t>Types of SSIS Package Configuration:</a:t>
            </a:r>
          </a:p>
          <a:p>
            <a:pPr marL="82296" indent="0">
              <a:buNone/>
            </a:pPr>
            <a:endParaRPr lang="en-US" b="1" dirty="0" smtClean="0">
              <a:solidFill>
                <a:schemeClr val="accent2">
                  <a:lumMod val="50000"/>
                </a:schemeClr>
              </a:solidFill>
            </a:endParaRPr>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48811043"/>
              </p:ext>
            </p:extLst>
          </p:nvPr>
        </p:nvGraphicFramePr>
        <p:xfrm>
          <a:off x="1295400" y="1981200"/>
          <a:ext cx="7543800" cy="4394200"/>
        </p:xfrm>
        <a:graphic>
          <a:graphicData uri="http://schemas.openxmlformats.org/drawingml/2006/table">
            <a:tbl>
              <a:tblPr firstRow="1" bandRow="1">
                <a:tableStyleId>{073A0DAA-6AF3-43AB-8588-CEC1D06C72B9}</a:tableStyleId>
              </a:tblPr>
              <a:tblGrid>
                <a:gridCol w="2819400"/>
                <a:gridCol w="4724400"/>
              </a:tblGrid>
              <a:tr h="370840">
                <a:tc>
                  <a:txBody>
                    <a:bodyPr/>
                    <a:lstStyle/>
                    <a:p>
                      <a:r>
                        <a:rPr lang="en-US" dirty="0" smtClean="0"/>
                        <a:t>Configuration Types</a:t>
                      </a:r>
                      <a:endParaRPr lang="en-US" dirty="0"/>
                    </a:p>
                  </a:txBody>
                  <a:tcPr/>
                </a:tc>
                <a:tc>
                  <a:txBody>
                    <a:bodyPr/>
                    <a:lstStyle/>
                    <a:p>
                      <a:r>
                        <a:rPr lang="en-US" dirty="0" smtClean="0"/>
                        <a:t> Use</a:t>
                      </a:r>
                      <a:endParaRPr lang="en-US" dirty="0"/>
                    </a:p>
                  </a:txBody>
                  <a:tcPr/>
                </a:tc>
              </a:tr>
              <a:tr h="370840">
                <a:tc>
                  <a:txBody>
                    <a:bodyPr/>
                    <a:lstStyle/>
                    <a:p>
                      <a:r>
                        <a:rPr lang="en-US" b="1" dirty="0" smtClean="0"/>
                        <a:t>XML</a:t>
                      </a:r>
                      <a:r>
                        <a:rPr lang="en-US" b="1" baseline="0" dirty="0" smtClean="0"/>
                        <a:t> Configuration File</a:t>
                      </a:r>
                      <a:endParaRPr lang="en-US" b="1" dirty="0"/>
                    </a:p>
                  </a:txBody>
                  <a:tcPr/>
                </a:tc>
                <a:tc>
                  <a:txBody>
                    <a:bodyPr/>
                    <a:lstStyle/>
                    <a:p>
                      <a:r>
                        <a:rPr kumimoji="0" lang="en-US" b="0" i="0" kern="1200" dirty="0" smtClean="0">
                          <a:solidFill>
                            <a:schemeClr val="dk1"/>
                          </a:solidFill>
                          <a:effectLst/>
                          <a:latin typeface="+mn-lt"/>
                          <a:ea typeface="+mn-ea"/>
                          <a:cs typeface="+mn-cs"/>
                        </a:rPr>
                        <a:t>Saves the configuration settings in XML file. Most common</a:t>
                      </a:r>
                      <a:r>
                        <a:rPr kumimoji="0" lang="en-US" b="0" i="0" kern="1200" baseline="0" dirty="0" smtClean="0">
                          <a:solidFill>
                            <a:schemeClr val="dk1"/>
                          </a:solidFill>
                          <a:effectLst/>
                          <a:latin typeface="+mn-lt"/>
                          <a:ea typeface="+mn-ea"/>
                          <a:cs typeface="+mn-cs"/>
                        </a:rPr>
                        <a:t> approach while deploying reports. </a:t>
                      </a:r>
                      <a:r>
                        <a:rPr kumimoji="0" lang="en-US" b="0" i="0" kern="1200" baseline="0" dirty="0" smtClean="0">
                          <a:solidFill>
                            <a:schemeClr val="dk1"/>
                          </a:solidFill>
                          <a:effectLst/>
                          <a:latin typeface="+mn-lt"/>
                          <a:ea typeface="+mn-ea"/>
                          <a:cs typeface="+mn-cs"/>
                          <a:hlinkClick r:id="rId2"/>
                        </a:rPr>
                        <a:t>Example</a:t>
                      </a:r>
                      <a:endParaRPr lang="en-US" dirty="0"/>
                    </a:p>
                  </a:txBody>
                  <a:tcPr/>
                </a:tc>
              </a:tr>
              <a:tr h="370840">
                <a:tc>
                  <a:txBody>
                    <a:bodyPr/>
                    <a:lstStyle/>
                    <a:p>
                      <a:r>
                        <a:rPr lang="en-US" b="1" dirty="0" smtClean="0"/>
                        <a:t>Environment Variable</a:t>
                      </a:r>
                      <a:endParaRPr lang="en-US" b="1" dirty="0"/>
                    </a:p>
                  </a:txBody>
                  <a:tcPr/>
                </a:tc>
                <a:tc>
                  <a:txBody>
                    <a:bodyPr/>
                    <a:lstStyle/>
                    <a:p>
                      <a:r>
                        <a:rPr kumimoji="0" lang="en-US" b="0" i="0" kern="1200" dirty="0" smtClean="0">
                          <a:solidFill>
                            <a:schemeClr val="dk1"/>
                          </a:solidFill>
                          <a:effectLst/>
                          <a:latin typeface="+mn-lt"/>
                          <a:ea typeface="+mn-ea"/>
                          <a:cs typeface="+mn-cs"/>
                        </a:rPr>
                        <a:t>Allows</a:t>
                      </a:r>
                      <a:r>
                        <a:rPr kumimoji="0" lang="en-US" b="0" i="0" kern="1200" baseline="0" dirty="0" smtClean="0">
                          <a:solidFill>
                            <a:schemeClr val="dk1"/>
                          </a:solidFill>
                          <a:effectLst/>
                          <a:latin typeface="+mn-lt"/>
                          <a:ea typeface="+mn-ea"/>
                          <a:cs typeface="+mn-cs"/>
                        </a:rPr>
                        <a:t> </a:t>
                      </a:r>
                      <a:r>
                        <a:rPr kumimoji="0" lang="en-US" b="0" i="0" kern="1200" dirty="0" smtClean="0">
                          <a:solidFill>
                            <a:schemeClr val="dk1"/>
                          </a:solidFill>
                          <a:effectLst/>
                          <a:latin typeface="+mn-lt"/>
                          <a:ea typeface="+mn-ea"/>
                          <a:cs typeface="+mn-cs"/>
                        </a:rPr>
                        <a:t>you to use the Environment variables to save the configuration settings, or package variables values. </a:t>
                      </a:r>
                      <a:r>
                        <a:rPr kumimoji="0" lang="en-US" b="0" i="0" kern="1200" dirty="0" smtClean="0">
                          <a:solidFill>
                            <a:schemeClr val="dk1"/>
                          </a:solidFill>
                          <a:effectLst/>
                          <a:latin typeface="+mn-lt"/>
                          <a:ea typeface="+mn-ea"/>
                          <a:cs typeface="+mn-cs"/>
                          <a:hlinkClick r:id="rId3"/>
                        </a:rPr>
                        <a:t>Example</a:t>
                      </a:r>
                      <a:endParaRPr lang="en-US" dirty="0"/>
                    </a:p>
                  </a:txBody>
                  <a:tcPr/>
                </a:tc>
              </a:tr>
              <a:tr h="370840">
                <a:tc>
                  <a:txBody>
                    <a:bodyPr/>
                    <a:lstStyle/>
                    <a:p>
                      <a:r>
                        <a:rPr lang="en-US" b="1" dirty="0" smtClean="0"/>
                        <a:t>Registry Entry</a:t>
                      </a:r>
                      <a:endParaRPr lang="en-US" b="1" dirty="0"/>
                    </a:p>
                  </a:txBody>
                  <a:tcPr/>
                </a:tc>
                <a:tc>
                  <a:txBody>
                    <a:bodyPr/>
                    <a:lstStyle/>
                    <a:p>
                      <a:r>
                        <a:rPr lang="en-US" dirty="0" smtClean="0"/>
                        <a:t>Allows to</a:t>
                      </a:r>
                      <a:r>
                        <a:rPr lang="en-US" baseline="0" dirty="0" smtClean="0"/>
                        <a:t> </a:t>
                      </a:r>
                      <a:r>
                        <a:rPr kumimoji="0" lang="en-US" b="0" i="0" kern="1200" dirty="0" smtClean="0">
                          <a:solidFill>
                            <a:schemeClr val="dk1"/>
                          </a:solidFill>
                          <a:effectLst/>
                          <a:latin typeface="+mn-lt"/>
                          <a:ea typeface="+mn-ea"/>
                          <a:cs typeface="+mn-cs"/>
                        </a:rPr>
                        <a:t>save the configuration settings in Registry. </a:t>
                      </a:r>
                      <a:r>
                        <a:rPr kumimoji="0" lang="en-US" b="0" i="0" kern="1200" dirty="0" smtClean="0">
                          <a:solidFill>
                            <a:schemeClr val="dk1"/>
                          </a:solidFill>
                          <a:effectLst/>
                          <a:latin typeface="+mn-lt"/>
                          <a:ea typeface="+mn-ea"/>
                          <a:cs typeface="+mn-cs"/>
                          <a:hlinkClick r:id="rId4"/>
                        </a:rPr>
                        <a:t>Example</a:t>
                      </a:r>
                      <a:endParaRPr lang="en-US" dirty="0"/>
                    </a:p>
                  </a:txBody>
                  <a:tcPr/>
                </a:tc>
              </a:tr>
              <a:tr h="370840">
                <a:tc>
                  <a:txBody>
                    <a:bodyPr/>
                    <a:lstStyle/>
                    <a:p>
                      <a:r>
                        <a:rPr lang="en-US" b="1" dirty="0" smtClean="0"/>
                        <a:t>Parent Package Variable</a:t>
                      </a:r>
                      <a:endParaRPr lang="en-US" b="1" dirty="0"/>
                    </a:p>
                  </a:txBody>
                  <a:tcPr/>
                </a:tc>
                <a:tc>
                  <a:txBody>
                    <a:bodyPr/>
                    <a:lstStyle/>
                    <a:p>
                      <a:r>
                        <a:rPr kumimoji="0" lang="en-US" b="0" i="0" kern="1200" dirty="0" smtClean="0">
                          <a:solidFill>
                            <a:schemeClr val="dk1"/>
                          </a:solidFill>
                          <a:effectLst/>
                          <a:latin typeface="+mn-lt"/>
                          <a:ea typeface="+mn-ea"/>
                          <a:cs typeface="+mn-cs"/>
                        </a:rPr>
                        <a:t>Saves the configuration settings in a variable. You can use this variable to update properties in child packages. Example</a:t>
                      </a:r>
                      <a:endParaRPr lang="en-US" dirty="0"/>
                    </a:p>
                  </a:txBody>
                  <a:tcPr/>
                </a:tc>
              </a:tr>
              <a:tr h="370840">
                <a:tc>
                  <a:txBody>
                    <a:bodyPr/>
                    <a:lstStyle/>
                    <a:p>
                      <a:r>
                        <a:rPr lang="en-US" b="1" dirty="0" smtClean="0"/>
                        <a:t>SQL Server</a:t>
                      </a:r>
                      <a:endParaRPr lang="en-US" b="1" dirty="0"/>
                    </a:p>
                  </a:txBody>
                  <a:tcPr/>
                </a:tc>
                <a:tc>
                  <a:txBody>
                    <a:bodyPr/>
                    <a:lstStyle/>
                    <a:p>
                      <a:r>
                        <a:rPr kumimoji="0" lang="en-US" b="0" i="0" kern="1200" dirty="0" smtClean="0">
                          <a:solidFill>
                            <a:schemeClr val="dk1"/>
                          </a:solidFill>
                          <a:effectLst/>
                          <a:latin typeface="+mn-lt"/>
                          <a:ea typeface="+mn-ea"/>
                          <a:cs typeface="+mn-cs"/>
                        </a:rPr>
                        <a:t>Configuration settings will be saved in a table present in the SQL</a:t>
                      </a:r>
                      <a:r>
                        <a:rPr kumimoji="0" lang="en-US" b="0" i="0" kern="1200" baseline="0" dirty="0" smtClean="0">
                          <a:solidFill>
                            <a:schemeClr val="dk1"/>
                          </a:solidFill>
                          <a:effectLst/>
                          <a:latin typeface="+mn-lt"/>
                          <a:ea typeface="+mn-ea"/>
                          <a:cs typeface="+mn-cs"/>
                        </a:rPr>
                        <a:t> Server Database. </a:t>
                      </a:r>
                      <a:r>
                        <a:rPr kumimoji="0" lang="en-US" b="0" i="0" kern="1200" baseline="0" dirty="0" smtClean="0">
                          <a:solidFill>
                            <a:schemeClr val="dk1"/>
                          </a:solidFill>
                          <a:effectLst/>
                          <a:latin typeface="+mn-lt"/>
                          <a:ea typeface="+mn-ea"/>
                          <a:cs typeface="+mn-cs"/>
                          <a:hlinkClick r:id="rId5"/>
                        </a:rPr>
                        <a:t>Example</a:t>
                      </a:r>
                      <a:endParaRPr lang="en-US" dirty="0"/>
                    </a:p>
                  </a:txBody>
                  <a:tcPr/>
                </a:tc>
              </a:tr>
            </a:tbl>
          </a:graphicData>
        </a:graphic>
      </p:graphicFrame>
    </p:spTree>
    <p:extLst>
      <p:ext uri="{BB962C8B-B14F-4D97-AF65-F5344CB8AC3E}">
        <p14:creationId xmlns:p14="http://schemas.microsoft.com/office/powerpoint/2010/main" val="194854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7848600" cy="5410200"/>
          </a:xfrm>
        </p:spPr>
        <p:txBody>
          <a:bodyPr>
            <a:normAutofit/>
          </a:bodyPr>
          <a:lstStyle/>
          <a:p>
            <a:pPr marL="82296" indent="0">
              <a:buNone/>
            </a:pPr>
            <a:r>
              <a:rPr lang="en-US" b="1" dirty="0" smtClean="0">
                <a:solidFill>
                  <a:schemeClr val="accent2">
                    <a:lumMod val="50000"/>
                  </a:schemeClr>
                </a:solidFill>
              </a:rPr>
              <a:t>Benefits of SSIS Package Configuration:</a:t>
            </a:r>
          </a:p>
          <a:p>
            <a:pPr lvl="0"/>
            <a:r>
              <a:rPr lang="en-US" sz="2400" dirty="0"/>
              <a:t>M</a:t>
            </a:r>
            <a:r>
              <a:rPr lang="en-US" sz="2400" dirty="0" smtClean="0"/>
              <a:t>ake </a:t>
            </a:r>
            <a:r>
              <a:rPr lang="en-US" sz="2400" dirty="0"/>
              <a:t>it easier to move packages from a development environment to a production environment. For example, a configuration can update the path of a source file, or change the name of a database or server. </a:t>
            </a:r>
          </a:p>
          <a:p>
            <a:pPr lvl="0"/>
            <a:r>
              <a:rPr lang="en-US" sz="2400" dirty="0" smtClean="0"/>
              <a:t>Useful when you </a:t>
            </a:r>
            <a:r>
              <a:rPr lang="en-US" sz="2400" dirty="0"/>
              <a:t>deploy packages to many different servers. For example, a variable in the configuration for each deployed package can contain a different disk space value, and if the available disk space does not meet this value, the package does not run. </a:t>
            </a:r>
          </a:p>
          <a:p>
            <a:pPr lvl="0"/>
            <a:r>
              <a:rPr lang="en-US" sz="2400" dirty="0" smtClean="0"/>
              <a:t>Makes packages </a:t>
            </a:r>
            <a:r>
              <a:rPr lang="en-US" sz="2400" dirty="0"/>
              <a:t>more flexible. For example, a configuration can update the value of a variable that is used in a property expression.</a:t>
            </a:r>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861126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95400"/>
            <a:ext cx="7848600" cy="5410200"/>
          </a:xfrm>
        </p:spPr>
        <p:txBody>
          <a:bodyPr>
            <a:normAutofit lnSpcReduction="10000"/>
          </a:bodyPr>
          <a:lstStyle/>
          <a:p>
            <a:pPr marL="82296" indent="0">
              <a:buNone/>
            </a:pPr>
            <a:r>
              <a:rPr lang="en-US" b="1" dirty="0" smtClean="0">
                <a:solidFill>
                  <a:schemeClr val="accent2">
                    <a:lumMod val="50000"/>
                  </a:schemeClr>
                </a:solidFill>
              </a:rPr>
              <a:t>Error Handling in SSIS</a:t>
            </a:r>
          </a:p>
          <a:p>
            <a:pPr marL="82296" indent="0">
              <a:buNone/>
            </a:pPr>
            <a:r>
              <a:rPr lang="en-US" sz="2400" dirty="0" smtClean="0">
                <a:solidFill>
                  <a:schemeClr val="accent5">
                    <a:lumMod val="50000"/>
                  </a:schemeClr>
                </a:solidFill>
              </a:rPr>
              <a:t>If an Error occurs at </a:t>
            </a:r>
          </a:p>
          <a:p>
            <a:pPr marL="82296" indent="0">
              <a:buNone/>
            </a:pPr>
            <a:r>
              <a:rPr lang="en-US" sz="2400" b="1" dirty="0" smtClean="0">
                <a:solidFill>
                  <a:srgbClr val="0070C0"/>
                </a:solidFill>
              </a:rPr>
              <a:t>Control Flow: </a:t>
            </a:r>
          </a:p>
          <a:p>
            <a:pPr marL="82296" indent="0">
              <a:buNone/>
            </a:pPr>
            <a:r>
              <a:rPr lang="en-US" sz="2400" dirty="0">
                <a:solidFill>
                  <a:schemeClr val="tx1">
                    <a:lumMod val="50000"/>
                    <a:lumOff val="50000"/>
                  </a:schemeClr>
                </a:solidFill>
              </a:rPr>
              <a:t>A</a:t>
            </a:r>
            <a:r>
              <a:rPr lang="en-US" sz="2400" dirty="0" smtClean="0">
                <a:solidFill>
                  <a:schemeClr val="tx1">
                    <a:lumMod val="50000"/>
                    <a:lumOff val="50000"/>
                  </a:schemeClr>
                </a:solidFill>
              </a:rPr>
              <a:t>dd </a:t>
            </a:r>
            <a:r>
              <a:rPr lang="en-US" sz="2400" dirty="0">
                <a:solidFill>
                  <a:schemeClr val="tx1">
                    <a:lumMod val="50000"/>
                    <a:lumOff val="50000"/>
                  </a:schemeClr>
                </a:solidFill>
              </a:rPr>
              <a:t>a failure constraint and redirects the workflow to an alternate task</a:t>
            </a:r>
            <a:r>
              <a:rPr lang="en-US" sz="2400" dirty="0" smtClean="0">
                <a:solidFill>
                  <a:schemeClr val="tx1">
                    <a:lumMod val="50000"/>
                    <a:lumOff val="50000"/>
                  </a:schemeClr>
                </a:solidFill>
              </a:rPr>
              <a:t>.</a:t>
            </a:r>
          </a:p>
          <a:p>
            <a:pPr marL="82296" indent="0">
              <a:buNone/>
            </a:pPr>
            <a:r>
              <a:rPr lang="en-US" sz="2400" b="1" dirty="0" smtClean="0">
                <a:solidFill>
                  <a:srgbClr val="0070C0"/>
                </a:solidFill>
              </a:rPr>
              <a:t>Data </a:t>
            </a:r>
            <a:r>
              <a:rPr lang="en-US" sz="2400" b="1" dirty="0">
                <a:solidFill>
                  <a:srgbClr val="0070C0"/>
                </a:solidFill>
              </a:rPr>
              <a:t>Flow: </a:t>
            </a:r>
          </a:p>
          <a:p>
            <a:pPr marL="82296" indent="0">
              <a:buNone/>
            </a:pPr>
            <a:r>
              <a:rPr lang="en-US" sz="2400" dirty="0">
                <a:solidFill>
                  <a:schemeClr val="tx1">
                    <a:lumMod val="50000"/>
                    <a:lumOff val="50000"/>
                  </a:schemeClr>
                </a:solidFill>
              </a:rPr>
              <a:t>S</a:t>
            </a:r>
            <a:r>
              <a:rPr lang="en-US" sz="2400" dirty="0" smtClean="0">
                <a:solidFill>
                  <a:schemeClr val="tx1">
                    <a:lumMod val="50000"/>
                    <a:lumOff val="50000"/>
                  </a:schemeClr>
                </a:solidFill>
              </a:rPr>
              <a:t>end </a:t>
            </a:r>
            <a:r>
              <a:rPr lang="en-US" sz="2400" dirty="0">
                <a:solidFill>
                  <a:schemeClr val="tx1">
                    <a:lumMod val="50000"/>
                    <a:lumOff val="50000"/>
                  </a:schemeClr>
                </a:solidFill>
              </a:rPr>
              <a:t>the row out to an error </a:t>
            </a:r>
            <a:r>
              <a:rPr lang="en-US" sz="2400" dirty="0" smtClean="0">
                <a:solidFill>
                  <a:schemeClr val="tx1">
                    <a:lumMod val="50000"/>
                    <a:lumOff val="50000"/>
                  </a:schemeClr>
                </a:solidFill>
              </a:rPr>
              <a:t>path by configuring the error output of the Source/ Destination/Transformation as redirect to error row and save </a:t>
            </a:r>
            <a:r>
              <a:rPr lang="en-US" sz="2400" dirty="0">
                <a:solidFill>
                  <a:schemeClr val="tx1">
                    <a:lumMod val="50000"/>
                    <a:lumOff val="50000"/>
                  </a:schemeClr>
                </a:solidFill>
              </a:rPr>
              <a:t>it to review later</a:t>
            </a:r>
            <a:r>
              <a:rPr lang="en-US" sz="2400" dirty="0" smtClean="0">
                <a:solidFill>
                  <a:schemeClr val="tx1">
                    <a:lumMod val="50000"/>
                    <a:lumOff val="50000"/>
                  </a:schemeClr>
                </a:solidFill>
              </a:rPr>
              <a:t>.</a:t>
            </a:r>
          </a:p>
          <a:p>
            <a:pPr marL="82296" indent="0">
              <a:buNone/>
            </a:pPr>
            <a:r>
              <a:rPr lang="en-US" sz="2400" b="1" dirty="0" smtClean="0">
                <a:solidFill>
                  <a:srgbClr val="A91725"/>
                </a:solidFill>
              </a:rPr>
              <a:t>Using Event Handler: </a:t>
            </a:r>
          </a:p>
          <a:p>
            <a:pPr marL="82296" indent="0">
              <a:buNone/>
            </a:pPr>
            <a:r>
              <a:rPr lang="en-US" sz="2400" dirty="0" smtClean="0">
                <a:solidFill>
                  <a:schemeClr val="tx1">
                    <a:lumMod val="50000"/>
                    <a:lumOff val="50000"/>
                  </a:schemeClr>
                </a:solidFill>
              </a:rPr>
              <a:t>Add an </a:t>
            </a:r>
            <a:r>
              <a:rPr lang="en-US" sz="2400" dirty="0" err="1" smtClean="0">
                <a:solidFill>
                  <a:schemeClr val="tx1">
                    <a:lumMod val="50000"/>
                    <a:lumOff val="50000"/>
                  </a:schemeClr>
                </a:solidFill>
              </a:rPr>
              <a:t>OnError</a:t>
            </a:r>
            <a:r>
              <a:rPr lang="en-US" sz="2400" dirty="0" smtClean="0">
                <a:solidFill>
                  <a:schemeClr val="tx1">
                    <a:lumMod val="50000"/>
                    <a:lumOff val="50000"/>
                  </a:schemeClr>
                </a:solidFill>
              </a:rPr>
              <a:t> event </a:t>
            </a:r>
            <a:r>
              <a:rPr lang="en-US" sz="2400" dirty="0">
                <a:solidFill>
                  <a:schemeClr val="tx1">
                    <a:lumMod val="50000"/>
                    <a:lumOff val="50000"/>
                  </a:schemeClr>
                </a:solidFill>
              </a:rPr>
              <a:t>in a separate window. You can either write custom script or just send an email to a team to notify the error.</a:t>
            </a:r>
            <a:endParaRPr lang="en-US" sz="2400" b="1" dirty="0">
              <a:solidFill>
                <a:schemeClr val="tx1">
                  <a:lumMod val="50000"/>
                  <a:lumOff val="50000"/>
                </a:schemeClr>
              </a:solidFill>
            </a:endParaRPr>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436432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r>
              <a:rPr lang="en-US" b="1" dirty="0" smtClean="0">
                <a:solidFill>
                  <a:schemeClr val="accent2">
                    <a:lumMod val="50000"/>
                  </a:schemeClr>
                </a:solidFill>
              </a:rPr>
              <a:t>Event Handling in SSIS</a:t>
            </a:r>
          </a:p>
          <a:p>
            <a:pPr marL="82296" indent="0">
              <a:buNone/>
            </a:pPr>
            <a:r>
              <a:rPr lang="en-US" sz="2400" dirty="0"/>
              <a:t>Integration Services packages are event-driven. This means we can specify routines to execute when a particular event occurs. An event can be the completion of a task or an error that occurs during task execution.</a:t>
            </a:r>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47628249"/>
              </p:ext>
            </p:extLst>
          </p:nvPr>
        </p:nvGraphicFramePr>
        <p:xfrm>
          <a:off x="228600" y="3429000"/>
          <a:ext cx="8763000" cy="3187338"/>
        </p:xfrm>
        <a:graphic>
          <a:graphicData uri="http://schemas.openxmlformats.org/drawingml/2006/table">
            <a:tbl>
              <a:tblPr firstRow="1" bandRow="1">
                <a:tableStyleId>{7DF18680-E054-41AD-8BC1-D1AEF772440D}</a:tableStyleId>
              </a:tblPr>
              <a:tblGrid>
                <a:gridCol w="2082297"/>
                <a:gridCol w="6680703"/>
              </a:tblGrid>
              <a:tr h="424543">
                <a:tc>
                  <a:txBody>
                    <a:bodyPr/>
                    <a:lstStyle/>
                    <a:p>
                      <a:r>
                        <a:rPr lang="en-US" dirty="0" smtClean="0"/>
                        <a:t>Event Handlers</a:t>
                      </a:r>
                      <a:endParaRPr lang="en-US" dirty="0"/>
                    </a:p>
                  </a:txBody>
                  <a:tcPr/>
                </a:tc>
                <a:tc>
                  <a:txBody>
                    <a:bodyPr/>
                    <a:lstStyle/>
                    <a:p>
                      <a:r>
                        <a:rPr lang="en-US" dirty="0" smtClean="0"/>
                        <a:t>Description</a:t>
                      </a:r>
                      <a:endParaRPr lang="en-US" dirty="0"/>
                    </a:p>
                  </a:txBody>
                  <a:tcPr/>
                </a:tc>
              </a:tr>
              <a:tr h="424543">
                <a:tc>
                  <a:txBody>
                    <a:bodyPr/>
                    <a:lstStyle/>
                    <a:p>
                      <a:r>
                        <a:rPr lang="en-US" dirty="0" err="1" smtClean="0"/>
                        <a:t>OnError</a:t>
                      </a:r>
                      <a:endParaRPr lang="en-US" dirty="0"/>
                    </a:p>
                  </a:txBody>
                  <a:tcPr/>
                </a:tc>
                <a:tc>
                  <a:txBody>
                    <a:bodyPr/>
                    <a:lstStyle/>
                    <a:p>
                      <a:r>
                        <a:rPr lang="en-US" dirty="0" smtClean="0"/>
                        <a:t>Generated as the result</a:t>
                      </a:r>
                      <a:r>
                        <a:rPr lang="en-US" baseline="0" dirty="0" smtClean="0"/>
                        <a:t> of an error condition</a:t>
                      </a:r>
                      <a:endParaRPr lang="en-US" dirty="0"/>
                    </a:p>
                  </a:txBody>
                  <a:tcPr/>
                </a:tc>
              </a:tr>
              <a:tr h="424543">
                <a:tc>
                  <a:txBody>
                    <a:bodyPr/>
                    <a:lstStyle/>
                    <a:p>
                      <a:r>
                        <a:rPr lang="en-US" dirty="0" err="1" smtClean="0"/>
                        <a:t>OnPreValidate</a:t>
                      </a:r>
                      <a:endParaRPr lang="en-US" dirty="0"/>
                    </a:p>
                  </a:txBody>
                  <a:tcPr/>
                </a:tc>
                <a:tc>
                  <a:txBody>
                    <a:bodyPr/>
                    <a:lstStyle/>
                    <a:p>
                      <a:r>
                        <a:rPr lang="en-US" dirty="0" smtClean="0"/>
                        <a:t>Fired</a:t>
                      </a:r>
                      <a:r>
                        <a:rPr lang="en-US" baseline="0" dirty="0" smtClean="0"/>
                        <a:t> before Validation process starts</a:t>
                      </a:r>
                      <a:endParaRPr lang="en-US" dirty="0"/>
                    </a:p>
                  </a:txBody>
                  <a:tcPr/>
                </a:tc>
              </a:tr>
              <a:tr h="424543">
                <a:tc>
                  <a:txBody>
                    <a:bodyPr/>
                    <a:lstStyle/>
                    <a:p>
                      <a:r>
                        <a:rPr lang="en-US" dirty="0" err="1" smtClean="0"/>
                        <a:t>OnQuery</a:t>
                      </a:r>
                      <a:r>
                        <a:rPr lang="en-US" baseline="0" dirty="0" err="1" smtClean="0"/>
                        <a:t>Cancel</a:t>
                      </a:r>
                      <a:endParaRPr lang="en-US" dirty="0"/>
                    </a:p>
                  </a:txBody>
                  <a:tcPr/>
                </a:tc>
                <a:tc>
                  <a:txBody>
                    <a:bodyPr/>
                    <a:lstStyle/>
                    <a:p>
                      <a:r>
                        <a:rPr lang="en-US" dirty="0" smtClean="0"/>
                        <a:t>Fired when</a:t>
                      </a:r>
                      <a:r>
                        <a:rPr lang="en-US" baseline="0" dirty="0" smtClean="0"/>
                        <a:t> user clicks on cancel or during an executable to determine whether it should stop running</a:t>
                      </a:r>
                      <a:endParaRPr lang="en-US" dirty="0"/>
                    </a:p>
                  </a:txBody>
                  <a:tcPr/>
                </a:tc>
              </a:tr>
              <a:tr h="424543">
                <a:tc>
                  <a:txBody>
                    <a:bodyPr/>
                    <a:lstStyle/>
                    <a:p>
                      <a:r>
                        <a:rPr lang="en-US" dirty="0" err="1" smtClean="0"/>
                        <a:t>OnTaskFailed</a:t>
                      </a:r>
                      <a:endParaRPr lang="en-US" dirty="0"/>
                    </a:p>
                  </a:txBody>
                  <a:tcPr/>
                </a:tc>
                <a:tc>
                  <a:txBody>
                    <a:bodyPr/>
                    <a:lstStyle/>
                    <a:p>
                      <a:r>
                        <a:rPr lang="en-US" dirty="0" smtClean="0"/>
                        <a:t>Signals</a:t>
                      </a:r>
                      <a:r>
                        <a:rPr lang="en-US" baseline="0" dirty="0" smtClean="0"/>
                        <a:t> the failure of a task and typically follows </a:t>
                      </a:r>
                      <a:r>
                        <a:rPr lang="en-US" baseline="0" dirty="0" err="1" smtClean="0"/>
                        <a:t>OnError</a:t>
                      </a:r>
                      <a:r>
                        <a:rPr lang="en-US" baseline="0" dirty="0" smtClean="0"/>
                        <a:t> Event</a:t>
                      </a:r>
                      <a:endParaRPr lang="en-US" dirty="0"/>
                    </a:p>
                  </a:txBody>
                  <a:tcPr/>
                </a:tc>
              </a:tr>
              <a:tr h="424543">
                <a:tc>
                  <a:txBody>
                    <a:bodyPr/>
                    <a:lstStyle/>
                    <a:p>
                      <a:r>
                        <a:rPr lang="en-US" dirty="0" err="1" smtClean="0"/>
                        <a:t>OnPreExecute</a:t>
                      </a:r>
                      <a:endParaRPr lang="en-US" dirty="0"/>
                    </a:p>
                  </a:txBody>
                  <a:tcPr/>
                </a:tc>
                <a:tc>
                  <a:txBody>
                    <a:bodyPr/>
                    <a:lstStyle/>
                    <a:p>
                      <a:r>
                        <a:rPr lang="en-US" dirty="0" smtClean="0"/>
                        <a:t>Indicates that</a:t>
                      </a:r>
                      <a:r>
                        <a:rPr lang="en-US" baseline="0" dirty="0" smtClean="0"/>
                        <a:t> an executable component is about to be launched</a:t>
                      </a:r>
                      <a:endParaRPr lang="en-US" dirty="0"/>
                    </a:p>
                  </a:txBody>
                  <a:tcPr/>
                </a:tc>
              </a:tr>
              <a:tr h="424543">
                <a:tc>
                  <a:txBody>
                    <a:bodyPr/>
                    <a:lstStyle/>
                    <a:p>
                      <a:r>
                        <a:rPr lang="en-US" dirty="0" err="1" smtClean="0"/>
                        <a:t>OnPostExecute</a:t>
                      </a:r>
                      <a:endParaRPr lang="en-US" dirty="0"/>
                    </a:p>
                  </a:txBody>
                  <a:tcPr/>
                </a:tc>
                <a:tc>
                  <a:txBody>
                    <a:bodyPr/>
                    <a:lstStyle/>
                    <a:p>
                      <a:r>
                        <a:rPr lang="en-US" dirty="0" smtClean="0"/>
                        <a:t>Takes place after an executable component finishes</a:t>
                      </a:r>
                      <a:r>
                        <a:rPr lang="en-US" baseline="0" dirty="0" smtClean="0"/>
                        <a:t> running</a:t>
                      </a:r>
                      <a:endParaRPr lang="en-US" dirty="0"/>
                    </a:p>
                  </a:txBody>
                  <a:tcPr/>
                </a:tc>
              </a:tr>
            </a:tbl>
          </a:graphicData>
        </a:graphic>
      </p:graphicFrame>
    </p:spTree>
    <p:extLst>
      <p:ext uri="{BB962C8B-B14F-4D97-AF65-F5344CB8AC3E}">
        <p14:creationId xmlns:p14="http://schemas.microsoft.com/office/powerpoint/2010/main" val="2987597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914400" y="1371600"/>
            <a:ext cx="8077200" cy="5181600"/>
          </a:xfrm>
        </p:spPr>
        <p:txBody>
          <a:bodyPr>
            <a:normAutofit/>
          </a:bodyPr>
          <a:lstStyle/>
          <a:p>
            <a:pPr>
              <a:buFont typeface="Wingdings" panose="05000000000000000000" pitchFamily="2" charset="2"/>
              <a:buChar char="Ø"/>
            </a:pPr>
            <a:r>
              <a:rPr lang="en-US" sz="2400" dirty="0" smtClean="0">
                <a:solidFill>
                  <a:srgbClr val="002060"/>
                </a:solidFill>
              </a:rPr>
              <a:t>My Background</a:t>
            </a:r>
          </a:p>
          <a:p>
            <a:pPr>
              <a:buFont typeface="Wingdings" panose="05000000000000000000" pitchFamily="2" charset="2"/>
              <a:buChar char="Ø"/>
            </a:pPr>
            <a:r>
              <a:rPr lang="en-US" sz="2400" dirty="0" smtClean="0">
                <a:solidFill>
                  <a:srgbClr val="002060"/>
                </a:solidFill>
              </a:rPr>
              <a:t>SQL Server Business Intelligence</a:t>
            </a:r>
          </a:p>
          <a:p>
            <a:pPr>
              <a:buFont typeface="Wingdings" panose="05000000000000000000" pitchFamily="2" charset="2"/>
              <a:buChar char="Ø"/>
            </a:pPr>
            <a:r>
              <a:rPr lang="en-US" sz="2400" dirty="0" smtClean="0">
                <a:solidFill>
                  <a:srgbClr val="002060"/>
                </a:solidFill>
              </a:rPr>
              <a:t>SQL Server Integration Services (SSIS)</a:t>
            </a:r>
          </a:p>
          <a:p>
            <a:pPr lvl="1">
              <a:buFont typeface="Wingdings" panose="05000000000000000000" pitchFamily="2" charset="2"/>
              <a:buChar char="v"/>
            </a:pPr>
            <a:r>
              <a:rPr lang="en-US" sz="2400" dirty="0" smtClean="0">
                <a:solidFill>
                  <a:srgbClr val="002060"/>
                </a:solidFill>
              </a:rPr>
              <a:t>ETL, Slowly Changing Dimensions, Package Configuration, Error Handling, Event Handling, Logging vs Custom Auditing, Performance Tuning</a:t>
            </a:r>
          </a:p>
          <a:p>
            <a:pPr>
              <a:buFont typeface="Wingdings" panose="05000000000000000000" pitchFamily="2" charset="2"/>
              <a:buChar char="Ø"/>
            </a:pPr>
            <a:r>
              <a:rPr lang="en-US" sz="2400" dirty="0" smtClean="0">
                <a:solidFill>
                  <a:srgbClr val="002060"/>
                </a:solidFill>
              </a:rPr>
              <a:t>Demo : Custom Auditing</a:t>
            </a:r>
          </a:p>
          <a:p>
            <a:pPr>
              <a:buFont typeface="Wingdings" panose="05000000000000000000" pitchFamily="2" charset="2"/>
              <a:buChar char="Ø"/>
            </a:pPr>
            <a:r>
              <a:rPr lang="en-US" sz="2400" dirty="0" smtClean="0">
                <a:solidFill>
                  <a:srgbClr val="002060"/>
                </a:solidFill>
              </a:rPr>
              <a:t>Take away</a:t>
            </a:r>
          </a:p>
          <a:p>
            <a:pPr>
              <a:buFont typeface="Wingdings" panose="05000000000000000000" pitchFamily="2" charset="2"/>
              <a:buChar char="Ø"/>
            </a:pPr>
            <a:r>
              <a:rPr lang="en-US" sz="2400" dirty="0" smtClean="0">
                <a:solidFill>
                  <a:srgbClr val="002060"/>
                </a:solidFill>
              </a:rPr>
              <a:t>References/Resources</a:t>
            </a:r>
          </a:p>
          <a:p>
            <a:pPr>
              <a:buFont typeface="Wingdings" panose="05000000000000000000" pitchFamily="2" charset="2"/>
              <a:buChar char="Ø"/>
            </a:pPr>
            <a:r>
              <a:rPr lang="en-US" sz="2400" dirty="0" smtClean="0">
                <a:solidFill>
                  <a:srgbClr val="002060"/>
                </a:solidFill>
              </a:rPr>
              <a:t>Questions</a:t>
            </a:r>
          </a:p>
          <a:p>
            <a:pPr>
              <a:buFont typeface="Wingdings" panose="05000000000000000000" pitchFamily="2" charset="2"/>
              <a:buChar char="Ø"/>
            </a:pPr>
            <a:r>
              <a:rPr lang="en-US" sz="2400" dirty="0" smtClean="0">
                <a:solidFill>
                  <a:srgbClr val="002060"/>
                </a:solidFill>
              </a:rPr>
              <a:t>Evaluation</a:t>
            </a:r>
          </a:p>
          <a:p>
            <a:pPr marL="0" indent="0">
              <a:buNone/>
            </a:pPr>
            <a:endParaRPr lang="en-US" sz="2200" dirty="0" smtClean="0"/>
          </a:p>
          <a:p>
            <a:pPr>
              <a:buFont typeface="Wingdings" panose="05000000000000000000" pitchFamily="2" charset="2"/>
              <a:buChar char="Ø"/>
            </a:pPr>
            <a:endParaRPr lang="en-US" sz="2200" dirty="0" smtClean="0"/>
          </a:p>
          <a:p>
            <a:pPr marL="0" indent="0">
              <a:buNone/>
            </a:pPr>
            <a:endParaRPr lang="en-US" dirty="0" smtClean="0"/>
          </a:p>
          <a:p>
            <a:pPr>
              <a:buFont typeface="Wingdings" panose="05000000000000000000" pitchFamily="2" charset="2"/>
              <a:buChar char="q"/>
            </a:pPr>
            <a:endParaRPr lang="en-US" dirty="0" smtClean="0"/>
          </a:p>
          <a:p>
            <a:endParaRPr lang="en-US" dirty="0" smtClean="0"/>
          </a:p>
          <a:p>
            <a:endParaRPr lang="en-US" dirty="0"/>
          </a:p>
        </p:txBody>
      </p:sp>
    </p:spTree>
    <p:extLst>
      <p:ext uri="{BB962C8B-B14F-4D97-AF65-F5344CB8AC3E}">
        <p14:creationId xmlns:p14="http://schemas.microsoft.com/office/powerpoint/2010/main" val="364109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fontScale="77500" lnSpcReduction="20000"/>
          </a:bodyPr>
          <a:lstStyle/>
          <a:p>
            <a:pPr marL="82296" indent="0">
              <a:buNone/>
            </a:pPr>
            <a:r>
              <a:rPr lang="en-US" b="1" dirty="0" smtClean="0">
                <a:solidFill>
                  <a:schemeClr val="accent2">
                    <a:lumMod val="50000"/>
                  </a:schemeClr>
                </a:solidFill>
              </a:rPr>
              <a:t>Logging in SSIS</a:t>
            </a:r>
          </a:p>
          <a:p>
            <a:pPr>
              <a:buFont typeface="Arial" panose="020B0604020202020204" pitchFamily="34" charset="0"/>
              <a:buChar char="•"/>
            </a:pPr>
            <a:r>
              <a:rPr lang="en-US" sz="3100" dirty="0" smtClean="0"/>
              <a:t>Provides </a:t>
            </a:r>
            <a:r>
              <a:rPr lang="en-US" sz="3100" dirty="0"/>
              <a:t>an inbuilt feature which can log the detail of various events like </a:t>
            </a:r>
            <a:r>
              <a:rPr lang="en-US" sz="3100" dirty="0" err="1"/>
              <a:t>onError</a:t>
            </a:r>
            <a:r>
              <a:rPr lang="en-US" sz="3100" dirty="0"/>
              <a:t>, </a:t>
            </a:r>
            <a:r>
              <a:rPr lang="en-US" sz="3100" dirty="0" err="1"/>
              <a:t>onWarning</a:t>
            </a:r>
            <a:r>
              <a:rPr lang="en-US" sz="3100" dirty="0"/>
              <a:t> </a:t>
            </a:r>
            <a:r>
              <a:rPr lang="en-US" sz="3100" dirty="0" err="1"/>
              <a:t>etc</a:t>
            </a:r>
            <a:r>
              <a:rPr lang="en-US" sz="3100" dirty="0"/>
              <a:t> to the various options as </a:t>
            </a:r>
            <a:r>
              <a:rPr lang="en-US" sz="3100" dirty="0" smtClean="0"/>
              <a:t>follows.</a:t>
            </a:r>
          </a:p>
          <a:p>
            <a:pPr>
              <a:buFont typeface="Arial" panose="020B0604020202020204" pitchFamily="34" charset="0"/>
              <a:buChar char="•"/>
            </a:pPr>
            <a:r>
              <a:rPr lang="en-US" sz="3100" dirty="0"/>
              <a:t>Each task or container in a package can log information to any package log</a:t>
            </a:r>
            <a:r>
              <a:rPr lang="en-US" sz="3100" dirty="0" smtClean="0"/>
              <a:t>.</a:t>
            </a:r>
          </a:p>
          <a:p>
            <a:pPr>
              <a:buFont typeface="Arial" panose="020B0604020202020204" pitchFamily="34" charset="0"/>
              <a:buChar char="•"/>
            </a:pPr>
            <a:r>
              <a:rPr lang="en-US" sz="3100" dirty="0"/>
              <a:t>The tasks and containers in a package can be enabled for logging even if the package itself is not. </a:t>
            </a:r>
            <a:endParaRPr lang="en-US" sz="3100" dirty="0" smtClean="0"/>
          </a:p>
          <a:p>
            <a:pPr>
              <a:buFont typeface="Arial" panose="020B0604020202020204" pitchFamily="34" charset="0"/>
              <a:buChar char="•"/>
            </a:pPr>
            <a:r>
              <a:rPr lang="en-US" sz="3100" dirty="0" smtClean="0"/>
              <a:t>A </a:t>
            </a:r>
            <a:r>
              <a:rPr lang="en-US" sz="3100" dirty="0"/>
              <a:t>package, container, or task can write to multiple </a:t>
            </a:r>
            <a:r>
              <a:rPr lang="en-US" sz="3100" dirty="0" smtClean="0"/>
              <a:t>logs</a:t>
            </a:r>
          </a:p>
          <a:p>
            <a:r>
              <a:rPr lang="en-US" sz="3100" dirty="0"/>
              <a:t>You can enable logging on the package only, or you can choose to enable logging on any individual task or container that the package includes.</a:t>
            </a:r>
          </a:p>
          <a:p>
            <a:r>
              <a:rPr lang="en-US" sz="3100" dirty="0"/>
              <a:t>When you add the log to a package, you choose the log provider and the location of the log. The log provider specifies the format for the log data: for example, a SQL Server database or text file.</a:t>
            </a:r>
          </a:p>
          <a:p>
            <a:pPr marL="82296" indent="0">
              <a:buNone/>
            </a:pPr>
            <a:endParaRPr lang="en-US" sz="2400" dirty="0"/>
          </a:p>
          <a:p>
            <a:pPr marL="82296" indent="0">
              <a:buNone/>
            </a:pPr>
            <a:endParaRPr lang="en-US" sz="2400" dirty="0"/>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020351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r>
              <a:rPr lang="en-US" b="1" dirty="0" smtClean="0">
                <a:solidFill>
                  <a:schemeClr val="accent2">
                    <a:lumMod val="50000"/>
                  </a:schemeClr>
                </a:solidFill>
              </a:rPr>
              <a:t>Logging in SSIS: Log providers</a:t>
            </a:r>
          </a:p>
          <a:p>
            <a:pPr marL="82296" indent="0">
              <a:buNone/>
            </a:pPr>
            <a:endParaRPr lang="en-US" sz="2400" dirty="0"/>
          </a:p>
          <a:p>
            <a:pPr marL="82296" indent="0">
              <a:buNone/>
            </a:pPr>
            <a:endParaRPr lang="en-US" sz="2400" dirty="0"/>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634354845"/>
              </p:ext>
            </p:extLst>
          </p:nvPr>
        </p:nvGraphicFramePr>
        <p:xfrm>
          <a:off x="1219200" y="2221230"/>
          <a:ext cx="7696200" cy="4236720"/>
        </p:xfrm>
        <a:graphic>
          <a:graphicData uri="http://schemas.openxmlformats.org/drawingml/2006/table">
            <a:tbl>
              <a:tblPr firstRow="1" bandRow="1">
                <a:tableStyleId>{5C22544A-7EE6-4342-B048-85BDC9FD1C3A}</a:tableStyleId>
              </a:tblPr>
              <a:tblGrid>
                <a:gridCol w="2590800"/>
                <a:gridCol w="5105400"/>
              </a:tblGrid>
              <a:tr h="390525">
                <a:tc>
                  <a:txBody>
                    <a:bodyPr/>
                    <a:lstStyle/>
                    <a:p>
                      <a:r>
                        <a:rPr lang="en-US" sz="2200" dirty="0" smtClean="0"/>
                        <a:t>Log Providers</a:t>
                      </a:r>
                      <a:endParaRPr lang="en-US" sz="2200" dirty="0"/>
                    </a:p>
                  </a:txBody>
                  <a:tcPr/>
                </a:tc>
                <a:tc>
                  <a:txBody>
                    <a:bodyPr/>
                    <a:lstStyle/>
                    <a:p>
                      <a:r>
                        <a:rPr lang="en-US" sz="2200" dirty="0" smtClean="0"/>
                        <a:t>Description</a:t>
                      </a:r>
                      <a:endParaRPr lang="en-US" sz="2200" dirty="0"/>
                    </a:p>
                  </a:txBody>
                  <a:tcPr/>
                </a:tc>
              </a:tr>
              <a:tr h="390525">
                <a:tc>
                  <a:txBody>
                    <a:bodyPr/>
                    <a:lstStyle/>
                    <a:p>
                      <a:r>
                        <a:rPr kumimoji="0" lang="en-US" sz="2200" b="0" i="0" kern="1200" dirty="0" smtClean="0">
                          <a:solidFill>
                            <a:schemeClr val="accent6">
                              <a:lumMod val="75000"/>
                            </a:schemeClr>
                          </a:solidFill>
                          <a:effectLst/>
                          <a:latin typeface="+mn-lt"/>
                          <a:ea typeface="+mn-ea"/>
                          <a:cs typeface="+mn-cs"/>
                        </a:rPr>
                        <a:t>Text File log provider</a:t>
                      </a:r>
                      <a:endParaRPr lang="en-US" sz="2200" dirty="0">
                        <a:solidFill>
                          <a:schemeClr val="accent6">
                            <a:lumMod val="75000"/>
                          </a:schemeClr>
                        </a:solidFill>
                      </a:endParaRPr>
                    </a:p>
                  </a:txBody>
                  <a:tcPr/>
                </a:tc>
                <a:tc>
                  <a:txBody>
                    <a:bodyPr/>
                    <a:lstStyle/>
                    <a:p>
                      <a:r>
                        <a:rPr kumimoji="0" lang="en-US" sz="2200" b="0" i="0" kern="1200" dirty="0" smtClean="0">
                          <a:solidFill>
                            <a:schemeClr val="dk1"/>
                          </a:solidFill>
                          <a:effectLst/>
                          <a:latin typeface="+mn-lt"/>
                          <a:ea typeface="+mn-ea"/>
                          <a:cs typeface="+mn-cs"/>
                        </a:rPr>
                        <a:t>writes log entries to ASCII text files in a comma-separated value (CSV) format (.log)</a:t>
                      </a:r>
                      <a:endParaRPr lang="en-US" sz="2200" dirty="0"/>
                    </a:p>
                  </a:txBody>
                  <a:tcPr/>
                </a:tc>
              </a:tr>
              <a:tr h="390525">
                <a:tc>
                  <a:txBody>
                    <a:bodyPr/>
                    <a:lstStyle/>
                    <a:p>
                      <a:r>
                        <a:rPr kumimoji="0" lang="en-US" sz="2200" b="0" i="0" kern="1200" dirty="0" smtClean="0">
                          <a:solidFill>
                            <a:schemeClr val="accent6">
                              <a:lumMod val="75000"/>
                            </a:schemeClr>
                          </a:solidFill>
                          <a:effectLst/>
                          <a:latin typeface="+mn-lt"/>
                          <a:ea typeface="+mn-ea"/>
                          <a:cs typeface="+mn-cs"/>
                        </a:rPr>
                        <a:t>SQL Server Profiler log provider</a:t>
                      </a:r>
                      <a:endParaRPr lang="en-US" sz="2200" dirty="0">
                        <a:solidFill>
                          <a:schemeClr val="accent6">
                            <a:lumMod val="75000"/>
                          </a:schemeClr>
                        </a:solidFill>
                      </a:endParaRPr>
                    </a:p>
                  </a:txBody>
                  <a:tcPr/>
                </a:tc>
                <a:tc>
                  <a:txBody>
                    <a:bodyPr/>
                    <a:lstStyle/>
                    <a:p>
                      <a:r>
                        <a:rPr kumimoji="0" lang="en-US" sz="2200" b="0" i="0" kern="1200" dirty="0" smtClean="0">
                          <a:solidFill>
                            <a:schemeClr val="dk1"/>
                          </a:solidFill>
                          <a:effectLst/>
                          <a:latin typeface="+mn-lt"/>
                          <a:ea typeface="+mn-ea"/>
                          <a:cs typeface="+mn-cs"/>
                        </a:rPr>
                        <a:t>writes traces that you can view using SQL Server Profiler (.</a:t>
                      </a:r>
                      <a:r>
                        <a:rPr kumimoji="0" lang="en-US" sz="2200" b="0" i="0" kern="1200" dirty="0" err="1" smtClean="0">
                          <a:solidFill>
                            <a:schemeClr val="dk1"/>
                          </a:solidFill>
                          <a:effectLst/>
                          <a:latin typeface="+mn-lt"/>
                          <a:ea typeface="+mn-ea"/>
                          <a:cs typeface="+mn-cs"/>
                        </a:rPr>
                        <a:t>trc</a:t>
                      </a:r>
                      <a:r>
                        <a:rPr kumimoji="0" lang="en-US" sz="2200" b="0" i="0" kern="1200" dirty="0" smtClean="0">
                          <a:solidFill>
                            <a:schemeClr val="dk1"/>
                          </a:solidFill>
                          <a:effectLst/>
                          <a:latin typeface="+mn-lt"/>
                          <a:ea typeface="+mn-ea"/>
                          <a:cs typeface="+mn-cs"/>
                        </a:rPr>
                        <a:t>)</a:t>
                      </a:r>
                      <a:endParaRPr lang="en-US" sz="2200" dirty="0"/>
                    </a:p>
                  </a:txBody>
                  <a:tcPr/>
                </a:tc>
              </a:tr>
              <a:tr h="390525">
                <a:tc>
                  <a:txBody>
                    <a:bodyPr/>
                    <a:lstStyle/>
                    <a:p>
                      <a:r>
                        <a:rPr kumimoji="0" lang="en-US" sz="2200" b="0" i="0" kern="1200" dirty="0" smtClean="0">
                          <a:solidFill>
                            <a:schemeClr val="accent6">
                              <a:lumMod val="75000"/>
                            </a:schemeClr>
                          </a:solidFill>
                          <a:effectLst/>
                          <a:latin typeface="+mn-lt"/>
                          <a:ea typeface="+mn-ea"/>
                          <a:cs typeface="+mn-cs"/>
                        </a:rPr>
                        <a:t>SQL Server log provider</a:t>
                      </a:r>
                      <a:endParaRPr lang="en-US" sz="2200" dirty="0">
                        <a:solidFill>
                          <a:schemeClr val="accent6">
                            <a:lumMod val="75000"/>
                          </a:schemeClr>
                        </a:solidFill>
                      </a:endParaRPr>
                    </a:p>
                  </a:txBody>
                  <a:tcPr/>
                </a:tc>
                <a:tc>
                  <a:txBody>
                    <a:bodyPr/>
                    <a:lstStyle/>
                    <a:p>
                      <a:r>
                        <a:rPr kumimoji="0" lang="en-US" sz="2200" b="0" i="0" kern="1200" dirty="0" smtClean="0">
                          <a:solidFill>
                            <a:schemeClr val="dk1"/>
                          </a:solidFill>
                          <a:effectLst/>
                          <a:latin typeface="+mn-lt"/>
                          <a:ea typeface="+mn-ea"/>
                          <a:cs typeface="+mn-cs"/>
                        </a:rPr>
                        <a:t>writes log entries to the </a:t>
                      </a:r>
                      <a:r>
                        <a:rPr kumimoji="0" lang="en-US" sz="2200" b="1" i="0" kern="1200" dirty="0" err="1" smtClean="0">
                          <a:solidFill>
                            <a:schemeClr val="dk1"/>
                          </a:solidFill>
                          <a:effectLst/>
                          <a:latin typeface="+mn-lt"/>
                          <a:ea typeface="+mn-ea"/>
                          <a:cs typeface="+mn-cs"/>
                        </a:rPr>
                        <a:t>sysssislog</a:t>
                      </a:r>
                      <a:r>
                        <a:rPr kumimoji="0" lang="en-US" sz="2200" b="0" i="0" kern="1200" dirty="0" smtClean="0">
                          <a:solidFill>
                            <a:schemeClr val="dk1"/>
                          </a:solidFill>
                          <a:effectLst/>
                          <a:latin typeface="+mn-lt"/>
                          <a:ea typeface="+mn-ea"/>
                          <a:cs typeface="+mn-cs"/>
                        </a:rPr>
                        <a:t> table in a SQL Server database</a:t>
                      </a:r>
                      <a:endParaRPr lang="en-US" sz="2200" dirty="0"/>
                    </a:p>
                  </a:txBody>
                  <a:tcPr/>
                </a:tc>
              </a:tr>
              <a:tr h="390525">
                <a:tc>
                  <a:txBody>
                    <a:bodyPr/>
                    <a:lstStyle/>
                    <a:p>
                      <a:r>
                        <a:rPr kumimoji="0" lang="en-US" sz="2200" b="0" i="0" kern="1200" dirty="0" smtClean="0">
                          <a:solidFill>
                            <a:schemeClr val="accent6">
                              <a:lumMod val="75000"/>
                            </a:schemeClr>
                          </a:solidFill>
                          <a:effectLst/>
                          <a:latin typeface="+mn-lt"/>
                          <a:ea typeface="+mn-ea"/>
                          <a:cs typeface="+mn-cs"/>
                        </a:rPr>
                        <a:t>Windows Event log provider</a:t>
                      </a:r>
                      <a:endParaRPr lang="en-US" sz="2200" dirty="0">
                        <a:solidFill>
                          <a:schemeClr val="accent6">
                            <a:lumMod val="75000"/>
                          </a:schemeClr>
                        </a:solidFill>
                      </a:endParaRPr>
                    </a:p>
                  </a:txBody>
                  <a:tcPr/>
                </a:tc>
                <a:tc>
                  <a:txBody>
                    <a:bodyPr/>
                    <a:lstStyle/>
                    <a:p>
                      <a:r>
                        <a:rPr kumimoji="0" lang="en-US" sz="2200" b="0" i="0" kern="1200" dirty="0" smtClean="0">
                          <a:solidFill>
                            <a:schemeClr val="dk1"/>
                          </a:solidFill>
                          <a:effectLst/>
                          <a:latin typeface="+mn-lt"/>
                          <a:ea typeface="+mn-ea"/>
                          <a:cs typeface="+mn-cs"/>
                        </a:rPr>
                        <a:t> writes entries to the Application log in the Windows Event log on the local computer</a:t>
                      </a:r>
                      <a:endParaRPr lang="en-US" sz="2200" dirty="0"/>
                    </a:p>
                  </a:txBody>
                  <a:tcPr/>
                </a:tc>
              </a:tr>
              <a:tr h="390525">
                <a:tc>
                  <a:txBody>
                    <a:bodyPr/>
                    <a:lstStyle/>
                    <a:p>
                      <a:r>
                        <a:rPr kumimoji="0" lang="en-US" sz="2200" b="0" i="0" kern="1200" dirty="0" smtClean="0">
                          <a:solidFill>
                            <a:schemeClr val="accent6">
                              <a:lumMod val="75000"/>
                            </a:schemeClr>
                          </a:solidFill>
                          <a:effectLst/>
                          <a:latin typeface="+mn-lt"/>
                          <a:ea typeface="+mn-ea"/>
                          <a:cs typeface="+mn-cs"/>
                        </a:rPr>
                        <a:t>XML File log provider</a:t>
                      </a:r>
                      <a:endParaRPr lang="en-US" sz="2200" dirty="0">
                        <a:solidFill>
                          <a:schemeClr val="accent6">
                            <a:lumMod val="75000"/>
                          </a:schemeClr>
                        </a:solidFill>
                      </a:endParaRPr>
                    </a:p>
                  </a:txBody>
                  <a:tcPr/>
                </a:tc>
                <a:tc>
                  <a:txBody>
                    <a:bodyPr/>
                    <a:lstStyle/>
                    <a:p>
                      <a:r>
                        <a:rPr kumimoji="0" lang="en-US" sz="2200" b="0" i="0" kern="1200" dirty="0" smtClean="0">
                          <a:solidFill>
                            <a:schemeClr val="dk1"/>
                          </a:solidFill>
                          <a:effectLst/>
                          <a:latin typeface="+mn-lt"/>
                          <a:ea typeface="+mn-ea"/>
                          <a:cs typeface="+mn-cs"/>
                        </a:rPr>
                        <a:t>writes log files to an XML file (.xml)</a:t>
                      </a:r>
                      <a:endParaRPr lang="en-US" sz="2200" dirty="0"/>
                    </a:p>
                  </a:txBody>
                  <a:tcPr/>
                </a:tc>
              </a:tr>
            </a:tbl>
          </a:graphicData>
        </a:graphic>
      </p:graphicFrame>
    </p:spTree>
    <p:extLst>
      <p:ext uri="{BB962C8B-B14F-4D97-AF65-F5344CB8AC3E}">
        <p14:creationId xmlns:p14="http://schemas.microsoft.com/office/powerpoint/2010/main" val="1297724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fontScale="92500" lnSpcReduction="10000"/>
          </a:bodyPr>
          <a:lstStyle/>
          <a:p>
            <a:pPr marL="82296" indent="0">
              <a:buNone/>
            </a:pPr>
            <a:r>
              <a:rPr lang="en-US" b="1" dirty="0" smtClean="0">
                <a:solidFill>
                  <a:schemeClr val="accent2">
                    <a:lumMod val="50000"/>
                  </a:schemeClr>
                </a:solidFill>
              </a:rPr>
              <a:t>SSIS Auditing </a:t>
            </a:r>
          </a:p>
          <a:p>
            <a:pPr marL="82296" indent="0">
              <a:buNone/>
            </a:pPr>
            <a:endParaRPr lang="en-US" sz="2400" dirty="0"/>
          </a:p>
          <a:p>
            <a:pPr lvl="0"/>
            <a:r>
              <a:rPr lang="en-US" sz="2400" dirty="0" smtClean="0">
                <a:solidFill>
                  <a:srgbClr val="002060"/>
                </a:solidFill>
              </a:rPr>
              <a:t>Add task(s) </a:t>
            </a:r>
            <a:r>
              <a:rPr lang="en-US" sz="2400" dirty="0">
                <a:solidFill>
                  <a:srgbClr val="002060"/>
                </a:solidFill>
              </a:rPr>
              <a:t>to the Event Handlers of the package.</a:t>
            </a:r>
          </a:p>
          <a:p>
            <a:pPr lvl="0"/>
            <a:r>
              <a:rPr lang="en-US" sz="2400" dirty="0">
                <a:solidFill>
                  <a:srgbClr val="002060"/>
                </a:solidFill>
              </a:rPr>
              <a:t>S</a:t>
            </a:r>
            <a:r>
              <a:rPr lang="en-US" sz="2400" dirty="0" smtClean="0">
                <a:solidFill>
                  <a:srgbClr val="002060"/>
                </a:solidFill>
              </a:rPr>
              <a:t>elect </a:t>
            </a:r>
            <a:r>
              <a:rPr lang="en-US" sz="2400" dirty="0">
                <a:solidFill>
                  <a:srgbClr val="002060"/>
                </a:solidFill>
              </a:rPr>
              <a:t>auditing for the entire package or </a:t>
            </a:r>
            <a:r>
              <a:rPr lang="en-US" sz="2400" dirty="0" smtClean="0">
                <a:solidFill>
                  <a:srgbClr val="002060"/>
                </a:solidFill>
              </a:rPr>
              <a:t>for a </a:t>
            </a:r>
            <a:r>
              <a:rPr lang="en-US" sz="2400" dirty="0">
                <a:solidFill>
                  <a:srgbClr val="002060"/>
                </a:solidFill>
              </a:rPr>
              <a:t>specific </a:t>
            </a:r>
            <a:r>
              <a:rPr lang="en-US" sz="2400" dirty="0" smtClean="0">
                <a:solidFill>
                  <a:srgbClr val="002060"/>
                </a:solidFill>
              </a:rPr>
              <a:t>task.</a:t>
            </a:r>
          </a:p>
          <a:p>
            <a:pPr lvl="0"/>
            <a:r>
              <a:rPr lang="en-US" sz="2400" dirty="0" smtClean="0">
                <a:solidFill>
                  <a:srgbClr val="002060"/>
                </a:solidFill>
              </a:rPr>
              <a:t>Select </a:t>
            </a:r>
            <a:r>
              <a:rPr lang="en-US" sz="2400" dirty="0">
                <a:solidFill>
                  <a:srgbClr val="002060"/>
                </a:solidFill>
              </a:rPr>
              <a:t>events </a:t>
            </a:r>
            <a:r>
              <a:rPr lang="en-US" sz="2400" dirty="0" err="1">
                <a:solidFill>
                  <a:srgbClr val="002060"/>
                </a:solidFill>
              </a:rPr>
              <a:t>OnError</a:t>
            </a:r>
            <a:r>
              <a:rPr lang="en-US" sz="2400" dirty="0">
                <a:solidFill>
                  <a:srgbClr val="002060"/>
                </a:solidFill>
              </a:rPr>
              <a:t>, </a:t>
            </a:r>
            <a:r>
              <a:rPr lang="en-US" sz="2400" dirty="0" err="1">
                <a:solidFill>
                  <a:srgbClr val="002060"/>
                </a:solidFill>
              </a:rPr>
              <a:t>OnPostExecution</a:t>
            </a:r>
            <a:r>
              <a:rPr lang="en-US" sz="2400" dirty="0">
                <a:solidFill>
                  <a:srgbClr val="002060"/>
                </a:solidFill>
              </a:rPr>
              <a:t>, </a:t>
            </a:r>
            <a:r>
              <a:rPr lang="en-US" sz="2400" dirty="0" err="1">
                <a:solidFill>
                  <a:srgbClr val="002060"/>
                </a:solidFill>
              </a:rPr>
              <a:t>OnVariableValueChanged</a:t>
            </a:r>
            <a:r>
              <a:rPr lang="en-US" sz="2400" dirty="0">
                <a:solidFill>
                  <a:srgbClr val="002060"/>
                </a:solidFill>
              </a:rPr>
              <a:t> etc.</a:t>
            </a:r>
          </a:p>
          <a:p>
            <a:pPr lvl="0"/>
            <a:r>
              <a:rPr lang="en-US" sz="2400" dirty="0">
                <a:solidFill>
                  <a:srgbClr val="002060"/>
                </a:solidFill>
              </a:rPr>
              <a:t>Inside every dataflow task add row count components after source and before target to track extracted and loaded row count.</a:t>
            </a:r>
          </a:p>
          <a:p>
            <a:pPr lvl="0"/>
            <a:r>
              <a:rPr lang="en-US" sz="2400" dirty="0">
                <a:solidFill>
                  <a:srgbClr val="002060"/>
                </a:solidFill>
              </a:rPr>
              <a:t>Add Variables at package level scope to store </a:t>
            </a:r>
            <a:r>
              <a:rPr lang="en-US" sz="2400" dirty="0" err="1">
                <a:solidFill>
                  <a:srgbClr val="002060"/>
                </a:solidFill>
              </a:rPr>
              <a:t>rowcount</a:t>
            </a:r>
            <a:r>
              <a:rPr lang="en-US" sz="2400" dirty="0">
                <a:solidFill>
                  <a:srgbClr val="002060"/>
                </a:solidFill>
              </a:rPr>
              <a:t> for each dataflow.</a:t>
            </a:r>
          </a:p>
          <a:p>
            <a:pPr lvl="0"/>
            <a:r>
              <a:rPr lang="en-US" sz="2400" dirty="0">
                <a:solidFill>
                  <a:srgbClr val="002060"/>
                </a:solidFill>
              </a:rPr>
              <a:t>Add Variables in the </a:t>
            </a:r>
            <a:r>
              <a:rPr lang="en-US" sz="2400" dirty="0" err="1">
                <a:solidFill>
                  <a:srgbClr val="002060"/>
                </a:solidFill>
              </a:rPr>
              <a:t>OnPostExecute</a:t>
            </a:r>
            <a:r>
              <a:rPr lang="en-US" sz="2400" dirty="0">
                <a:solidFill>
                  <a:srgbClr val="002060"/>
                </a:solidFill>
              </a:rPr>
              <a:t> event handler scope to store certain information about </a:t>
            </a:r>
            <a:r>
              <a:rPr lang="en-US" sz="2400" dirty="0" err="1">
                <a:solidFill>
                  <a:srgbClr val="002060"/>
                </a:solidFill>
              </a:rPr>
              <a:t>DataFlow</a:t>
            </a:r>
            <a:r>
              <a:rPr lang="en-US" sz="2400" dirty="0">
                <a:solidFill>
                  <a:srgbClr val="002060"/>
                </a:solidFill>
              </a:rPr>
              <a:t> source/target (e.g. Query, </a:t>
            </a:r>
            <a:r>
              <a:rPr lang="en-US" sz="2400" dirty="0" err="1">
                <a:solidFill>
                  <a:srgbClr val="002060"/>
                </a:solidFill>
              </a:rPr>
              <a:t>TableName</a:t>
            </a:r>
            <a:r>
              <a:rPr lang="en-US" sz="2400" dirty="0">
                <a:solidFill>
                  <a:srgbClr val="002060"/>
                </a:solidFill>
              </a:rPr>
              <a:t> ...)</a:t>
            </a:r>
          </a:p>
          <a:p>
            <a:pPr marL="82296" indent="0">
              <a:buNone/>
            </a:pPr>
            <a:endParaRPr lang="en-US" sz="2400" dirty="0"/>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9267845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r>
              <a:rPr lang="en-US" b="1" dirty="0" smtClean="0">
                <a:solidFill>
                  <a:schemeClr val="accent2">
                    <a:lumMod val="50000"/>
                  </a:schemeClr>
                </a:solidFill>
              </a:rPr>
              <a:t>SSIS Auditing </a:t>
            </a:r>
          </a:p>
          <a:p>
            <a:pPr marL="82296" indent="0">
              <a:buNone/>
            </a:pPr>
            <a:endParaRPr lang="en-US" b="1" dirty="0" smtClean="0">
              <a:solidFill>
                <a:schemeClr val="accent2">
                  <a:lumMod val="50000"/>
                </a:schemeClr>
              </a:solidFill>
            </a:endParaRPr>
          </a:p>
          <a:p>
            <a:pPr marL="82296" indent="0">
              <a:buNone/>
            </a:pPr>
            <a:r>
              <a:rPr lang="en-US" sz="2400" b="1" dirty="0" smtClean="0">
                <a:solidFill>
                  <a:srgbClr val="002060"/>
                </a:solidFill>
              </a:rPr>
              <a:t>Helps to answer the following questions</a:t>
            </a:r>
            <a:endParaRPr lang="en-US" sz="2400" b="1" dirty="0">
              <a:solidFill>
                <a:srgbClr val="002060"/>
              </a:solidFill>
            </a:endParaRPr>
          </a:p>
          <a:p>
            <a:pPr lvl="0"/>
            <a:r>
              <a:rPr lang="en-US" sz="2400" b="1" dirty="0">
                <a:solidFill>
                  <a:schemeClr val="accent6">
                    <a:lumMod val="60000"/>
                    <a:lumOff val="40000"/>
                  </a:schemeClr>
                </a:solidFill>
              </a:rPr>
              <a:t>Which package was run and for how long?</a:t>
            </a:r>
          </a:p>
          <a:p>
            <a:pPr lvl="0"/>
            <a:r>
              <a:rPr lang="en-US" sz="2400" b="1" dirty="0">
                <a:solidFill>
                  <a:schemeClr val="accent6">
                    <a:lumMod val="60000"/>
                    <a:lumOff val="40000"/>
                  </a:schemeClr>
                </a:solidFill>
              </a:rPr>
              <a:t>When was the package executed?</a:t>
            </a:r>
          </a:p>
          <a:p>
            <a:pPr lvl="0"/>
            <a:r>
              <a:rPr lang="en-US" sz="2400" b="1" dirty="0">
                <a:solidFill>
                  <a:schemeClr val="accent6">
                    <a:lumMod val="60000"/>
                    <a:lumOff val="40000"/>
                  </a:schemeClr>
                </a:solidFill>
              </a:rPr>
              <a:t>What kind of data and how many records were written or changed by ETL?</a:t>
            </a:r>
          </a:p>
          <a:p>
            <a:pPr lvl="0"/>
            <a:r>
              <a:rPr lang="en-US" sz="2400" b="1" dirty="0">
                <a:solidFill>
                  <a:schemeClr val="accent6">
                    <a:lumMod val="60000"/>
                    <a:lumOff val="40000"/>
                  </a:schemeClr>
                </a:solidFill>
              </a:rPr>
              <a:t>What kind of errors and how many errors </a:t>
            </a:r>
            <a:r>
              <a:rPr lang="en-US" sz="2400" b="1" dirty="0" smtClean="0">
                <a:solidFill>
                  <a:schemeClr val="accent6">
                    <a:lumMod val="60000"/>
                    <a:lumOff val="40000"/>
                  </a:schemeClr>
                </a:solidFill>
              </a:rPr>
              <a:t>occurred?</a:t>
            </a:r>
            <a:endParaRPr lang="en-US" sz="2400" b="1" dirty="0">
              <a:solidFill>
                <a:schemeClr val="accent6">
                  <a:lumMod val="60000"/>
                  <a:lumOff val="40000"/>
                </a:schemeClr>
              </a:solidFill>
            </a:endParaRPr>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022369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0"/>
            <a:ext cx="7943088" cy="4800600"/>
          </a:xfrm>
        </p:spPr>
        <p:txBody>
          <a:bodyPr>
            <a:normAutofit fontScale="70000" lnSpcReduction="20000"/>
          </a:bodyPr>
          <a:lstStyle/>
          <a:p>
            <a:pPr marL="82296" indent="0">
              <a:buNone/>
            </a:pPr>
            <a:r>
              <a:rPr lang="en-US" sz="4000" b="1" dirty="0" smtClean="0">
                <a:solidFill>
                  <a:schemeClr val="accent2">
                    <a:lumMod val="50000"/>
                  </a:schemeClr>
                </a:solidFill>
              </a:rPr>
              <a:t>SSIS </a:t>
            </a:r>
            <a:r>
              <a:rPr lang="en-US" sz="4000" b="1" dirty="0">
                <a:solidFill>
                  <a:schemeClr val="accent2">
                    <a:lumMod val="50000"/>
                  </a:schemeClr>
                </a:solidFill>
              </a:rPr>
              <a:t>Auditing </a:t>
            </a:r>
          </a:p>
          <a:p>
            <a:pPr marL="82296" indent="0">
              <a:buNone/>
            </a:pPr>
            <a:endParaRPr lang="en-US" dirty="0"/>
          </a:p>
          <a:p>
            <a:pPr>
              <a:buFont typeface="Wingdings" panose="05000000000000000000" pitchFamily="2" charset="2"/>
              <a:buChar char="q"/>
            </a:pPr>
            <a:r>
              <a:rPr lang="en-US" dirty="0" smtClean="0">
                <a:solidFill>
                  <a:srgbClr val="002060"/>
                </a:solidFill>
              </a:rPr>
              <a:t>SSIS-Packages </a:t>
            </a:r>
            <a:r>
              <a:rPr lang="en-US" dirty="0">
                <a:solidFill>
                  <a:srgbClr val="002060"/>
                </a:solidFill>
              </a:rPr>
              <a:t>provide many interesting information that can be gathered within the package, depending on the specific requirements of the project. </a:t>
            </a:r>
            <a:endParaRPr lang="en-US" dirty="0" smtClean="0">
              <a:solidFill>
                <a:srgbClr val="002060"/>
              </a:solidFill>
            </a:endParaRPr>
          </a:p>
          <a:p>
            <a:pPr>
              <a:buFont typeface="Wingdings" panose="05000000000000000000" pitchFamily="2" charset="2"/>
              <a:buChar char="q"/>
            </a:pPr>
            <a:r>
              <a:rPr lang="en-US" dirty="0" smtClean="0">
                <a:solidFill>
                  <a:srgbClr val="002060"/>
                </a:solidFill>
              </a:rPr>
              <a:t>These </a:t>
            </a:r>
            <a:r>
              <a:rPr lang="en-US" dirty="0">
                <a:solidFill>
                  <a:srgbClr val="002060"/>
                </a:solidFill>
              </a:rPr>
              <a:t>fundamental questions are simply answered by logging of every ETL process. </a:t>
            </a:r>
            <a:endParaRPr lang="en-US" dirty="0" smtClean="0">
              <a:solidFill>
                <a:srgbClr val="002060"/>
              </a:solidFill>
            </a:endParaRPr>
          </a:p>
          <a:p>
            <a:pPr>
              <a:buFont typeface="Wingdings" panose="05000000000000000000" pitchFamily="2" charset="2"/>
              <a:buChar char="q"/>
            </a:pPr>
            <a:r>
              <a:rPr lang="en-US" dirty="0" smtClean="0">
                <a:solidFill>
                  <a:srgbClr val="002060"/>
                </a:solidFill>
              </a:rPr>
              <a:t>The </a:t>
            </a:r>
            <a:r>
              <a:rPr lang="en-US" dirty="0">
                <a:solidFill>
                  <a:srgbClr val="002060"/>
                </a:solidFill>
              </a:rPr>
              <a:t>start time and the end time of this ETL runtime is recorded and if there is a master package, that calls other packages (child), there will be audit records for all the packages. </a:t>
            </a:r>
            <a:endParaRPr lang="en-US" dirty="0" smtClean="0">
              <a:solidFill>
                <a:srgbClr val="002060"/>
              </a:solidFill>
            </a:endParaRPr>
          </a:p>
          <a:p>
            <a:pPr>
              <a:buFont typeface="Wingdings" panose="05000000000000000000" pitchFamily="2" charset="2"/>
              <a:buChar char="q"/>
            </a:pPr>
            <a:r>
              <a:rPr lang="en-US" dirty="0" smtClean="0">
                <a:solidFill>
                  <a:srgbClr val="002060"/>
                </a:solidFill>
              </a:rPr>
              <a:t>Finally </a:t>
            </a:r>
            <a:r>
              <a:rPr lang="en-US" dirty="0">
                <a:solidFill>
                  <a:srgbClr val="002060"/>
                </a:solidFill>
              </a:rPr>
              <a:t>with the audit, every process will get a surrogate unique ID which should be written to the target tables as metadata so that every record can be mapped to the process which wrote it or updated it.</a:t>
            </a:r>
          </a:p>
          <a:p>
            <a:pPr>
              <a:buFont typeface="Wingdings" panose="05000000000000000000" pitchFamily="2" charset="2"/>
              <a:buChar char="q"/>
            </a:pPr>
            <a:endParaRPr lang="en-US" dirty="0"/>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692878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r>
              <a:rPr lang="en-US" b="1" dirty="0" smtClean="0">
                <a:solidFill>
                  <a:schemeClr val="accent3">
                    <a:lumMod val="50000"/>
                  </a:schemeClr>
                </a:solidFill>
              </a:rPr>
              <a:t>Benefits that Custom Auditing and Logging can bring to your ETL process</a:t>
            </a:r>
          </a:p>
          <a:p>
            <a:pPr marL="82296" indent="0">
              <a:buNone/>
            </a:pPr>
            <a:endParaRPr lang="en-US" b="1" dirty="0" smtClean="0">
              <a:solidFill>
                <a:schemeClr val="accent3">
                  <a:lumMod val="50000"/>
                </a:schemeClr>
              </a:solidFill>
            </a:endParaRPr>
          </a:p>
          <a:p>
            <a:pPr>
              <a:buFont typeface="Wingdings" panose="05000000000000000000" pitchFamily="2" charset="2"/>
              <a:buChar char="Ø"/>
            </a:pPr>
            <a:r>
              <a:rPr lang="en-US" sz="2400" b="1" dirty="0" smtClean="0">
                <a:solidFill>
                  <a:schemeClr val="accent6">
                    <a:lumMod val="60000"/>
                    <a:lumOff val="40000"/>
                  </a:schemeClr>
                </a:solidFill>
              </a:rPr>
              <a:t>Help you provide regulatory compliance</a:t>
            </a:r>
          </a:p>
          <a:p>
            <a:pPr>
              <a:buFont typeface="Wingdings" panose="05000000000000000000" pitchFamily="2" charset="2"/>
              <a:buChar char="Ø"/>
            </a:pPr>
            <a:r>
              <a:rPr lang="en-US" sz="2400" b="1" dirty="0">
                <a:solidFill>
                  <a:schemeClr val="accent6">
                    <a:lumMod val="60000"/>
                    <a:lumOff val="40000"/>
                  </a:schemeClr>
                </a:solidFill>
              </a:rPr>
              <a:t>Provide a deep understanding of database activity and additional insight into data anomalies that may occur</a:t>
            </a:r>
            <a:endParaRPr lang="en-US" sz="2400" dirty="0">
              <a:solidFill>
                <a:schemeClr val="accent6">
                  <a:lumMod val="60000"/>
                  <a:lumOff val="40000"/>
                </a:schemeClr>
              </a:solidFill>
            </a:endParaRPr>
          </a:p>
          <a:p>
            <a:pPr>
              <a:buFont typeface="Wingdings" panose="05000000000000000000" pitchFamily="2" charset="2"/>
              <a:buChar char="Ø"/>
            </a:pPr>
            <a:r>
              <a:rPr lang="en-US" sz="2400" b="1" dirty="0">
                <a:solidFill>
                  <a:schemeClr val="accent6">
                    <a:lumMod val="60000"/>
                    <a:lumOff val="40000"/>
                  </a:schemeClr>
                </a:solidFill>
              </a:rPr>
              <a:t>Can help answer important questions like,</a:t>
            </a:r>
            <a:r>
              <a:rPr lang="en-US" sz="2400" b="1" i="1" dirty="0">
                <a:solidFill>
                  <a:schemeClr val="accent6">
                    <a:lumMod val="60000"/>
                    <a:lumOff val="40000"/>
                  </a:schemeClr>
                </a:solidFill>
              </a:rPr>
              <a:t> “When was that row last updated</a:t>
            </a:r>
            <a:r>
              <a:rPr lang="en-US" sz="2400" b="1" i="1" dirty="0" smtClean="0">
                <a:solidFill>
                  <a:schemeClr val="accent6">
                    <a:lumMod val="60000"/>
                    <a:lumOff val="40000"/>
                  </a:schemeClr>
                </a:solidFill>
              </a:rPr>
              <a:t>?”</a:t>
            </a:r>
          </a:p>
          <a:p>
            <a:pPr>
              <a:buFont typeface="Wingdings" panose="05000000000000000000" pitchFamily="2" charset="2"/>
              <a:buChar char="Ø"/>
            </a:pPr>
            <a:r>
              <a:rPr lang="en-US" sz="2400" b="1" dirty="0">
                <a:solidFill>
                  <a:schemeClr val="accent6">
                    <a:lumMod val="60000"/>
                    <a:lumOff val="40000"/>
                  </a:schemeClr>
                </a:solidFill>
              </a:rPr>
              <a:t>help you identify specific data for targeted rollbacks</a:t>
            </a:r>
          </a:p>
          <a:p>
            <a:pPr>
              <a:buFont typeface="Wingdings" panose="05000000000000000000" pitchFamily="2" charset="2"/>
              <a:buChar char="Ø"/>
            </a:pPr>
            <a:endParaRPr lang="en-US" sz="2400" b="1" dirty="0" smtClean="0">
              <a:solidFill>
                <a:schemeClr val="accent6">
                  <a:lumMod val="60000"/>
                  <a:lumOff val="40000"/>
                </a:schemeClr>
              </a:solidFill>
            </a:endParaRPr>
          </a:p>
          <a:p>
            <a:pPr marL="82296" indent="0">
              <a:buNone/>
            </a:pPr>
            <a:endParaRPr lang="en-US" b="1" dirty="0">
              <a:solidFill>
                <a:schemeClr val="accent3">
                  <a:lumMod val="50000"/>
                </a:schemeClr>
              </a:solidFill>
            </a:endParaRPr>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792852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r>
              <a:rPr lang="en-US" b="1" dirty="0" smtClean="0">
                <a:solidFill>
                  <a:schemeClr val="accent5">
                    <a:lumMod val="50000"/>
                  </a:schemeClr>
                </a:solidFill>
              </a:rPr>
              <a:t>Logging vs Custom Auditing </a:t>
            </a:r>
          </a:p>
          <a:p>
            <a:pPr marL="82296" indent="0">
              <a:buNone/>
            </a:pPr>
            <a:endParaRPr lang="en-US" b="1" dirty="0">
              <a:solidFill>
                <a:schemeClr val="accent3">
                  <a:lumMod val="50000"/>
                </a:schemeClr>
              </a:solidFill>
            </a:endParaRPr>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07994638"/>
              </p:ext>
            </p:extLst>
          </p:nvPr>
        </p:nvGraphicFramePr>
        <p:xfrm>
          <a:off x="1066800" y="2133600"/>
          <a:ext cx="7924800" cy="4648200"/>
        </p:xfrm>
        <a:graphic>
          <a:graphicData uri="http://schemas.openxmlformats.org/drawingml/2006/table">
            <a:tbl>
              <a:tblPr firstRow="1" bandRow="1">
                <a:tableStyleId>{93296810-A885-4BE3-A3E7-6D5BEEA58F35}</a:tableStyleId>
              </a:tblPr>
              <a:tblGrid>
                <a:gridCol w="3962400"/>
                <a:gridCol w="3962400"/>
              </a:tblGrid>
              <a:tr h="369051">
                <a:tc>
                  <a:txBody>
                    <a:bodyPr/>
                    <a:lstStyle/>
                    <a:p>
                      <a:pPr algn="ctr"/>
                      <a:r>
                        <a:rPr lang="en-US" dirty="0" smtClean="0"/>
                        <a:t>Logging</a:t>
                      </a:r>
                      <a:endParaRPr lang="en-US" dirty="0"/>
                    </a:p>
                  </a:txBody>
                  <a:tcPr/>
                </a:tc>
                <a:tc>
                  <a:txBody>
                    <a:bodyPr/>
                    <a:lstStyle/>
                    <a:p>
                      <a:pPr algn="ctr"/>
                      <a:r>
                        <a:rPr lang="en-US" dirty="0" smtClean="0"/>
                        <a:t> Custom Auditing</a:t>
                      </a:r>
                      <a:endParaRPr lang="en-US" dirty="0"/>
                    </a:p>
                  </a:txBody>
                  <a:tcPr/>
                </a:tc>
              </a:tr>
              <a:tr h="909988">
                <a:tc>
                  <a:txBody>
                    <a:bodyPr/>
                    <a:lstStyle/>
                    <a:p>
                      <a:pPr marL="285750" indent="-285750">
                        <a:buFont typeface="Courier New" panose="02070309020205020404" pitchFamily="49" charset="0"/>
                        <a:buChar char="o"/>
                      </a:pPr>
                      <a:r>
                        <a:rPr lang="en-US" dirty="0" smtClean="0"/>
                        <a:t>Captures</a:t>
                      </a:r>
                      <a:r>
                        <a:rPr lang="en-US" baseline="0" dirty="0" smtClean="0"/>
                        <a:t> Metadata- Information about package execution itself</a:t>
                      </a:r>
                      <a:endParaRPr lang="en-US" dirty="0"/>
                    </a:p>
                  </a:txBody>
                  <a:tcPr/>
                </a:tc>
                <a:tc>
                  <a:txBody>
                    <a:bodyPr/>
                    <a:lstStyle/>
                    <a:p>
                      <a:pPr marL="285750" indent="-285750">
                        <a:buFont typeface="Courier New" panose="02070309020205020404" pitchFamily="49" charset="0"/>
                        <a:buChar char="o"/>
                      </a:pPr>
                      <a:r>
                        <a:rPr lang="en-US" dirty="0" smtClean="0"/>
                        <a:t>Captures</a:t>
                      </a:r>
                      <a:r>
                        <a:rPr lang="en-US" baseline="0" dirty="0" smtClean="0"/>
                        <a:t> Information about data, along with package metadata</a:t>
                      </a:r>
                      <a:endParaRPr lang="en-US" dirty="0"/>
                    </a:p>
                  </a:txBody>
                  <a:tcPr/>
                </a:tc>
              </a:tr>
              <a:tr h="1235561">
                <a:tc>
                  <a:txBody>
                    <a:bodyPr/>
                    <a:lstStyle/>
                    <a:p>
                      <a:pPr marL="285750" indent="-285750">
                        <a:buFont typeface="Courier New" panose="02070309020205020404" pitchFamily="49" charset="0"/>
                        <a:buChar char="o"/>
                      </a:pPr>
                      <a:r>
                        <a:rPr lang="en-US" dirty="0" smtClean="0"/>
                        <a:t>Errors</a:t>
                      </a:r>
                      <a:r>
                        <a:rPr lang="en-US" baseline="0" dirty="0" smtClean="0"/>
                        <a:t> encountered, Execution Time for package, Data bytes, data flow buffer details,</a:t>
                      </a:r>
                      <a:endParaRPr lang="en-US" dirty="0"/>
                    </a:p>
                  </a:txBody>
                  <a:tcPr/>
                </a:tc>
                <a:tc>
                  <a:txBody>
                    <a:bodyPr/>
                    <a:lstStyle/>
                    <a:p>
                      <a:pPr marL="285750" indent="-285750">
                        <a:buFont typeface="Courier New" panose="02070309020205020404" pitchFamily="49" charset="0"/>
                        <a:buChar char="o"/>
                      </a:pPr>
                      <a:r>
                        <a:rPr lang="en-US" dirty="0" smtClean="0"/>
                        <a:t>Row</a:t>
                      </a:r>
                      <a:r>
                        <a:rPr lang="en-US" baseline="0" dirty="0" smtClean="0"/>
                        <a:t> counts of Extracts, Inserts, Updates, Deletes and Errors,  you can default the status of the changed rows and package execution</a:t>
                      </a:r>
                      <a:endParaRPr lang="en-US" dirty="0"/>
                    </a:p>
                  </a:txBody>
                  <a:tcPr/>
                </a:tc>
              </a:tr>
              <a:tr h="1066800">
                <a:tc>
                  <a:txBody>
                    <a:bodyPr/>
                    <a:lstStyle/>
                    <a:p>
                      <a:pPr marL="285750" indent="-285750">
                        <a:buFont typeface="Courier New" panose="02070309020205020404" pitchFamily="49" charset="0"/>
                        <a:buChar char="o"/>
                      </a:pPr>
                      <a:r>
                        <a:rPr lang="en-US" dirty="0" smtClean="0"/>
                        <a:t>Choose</a:t>
                      </a:r>
                      <a:r>
                        <a:rPr lang="en-US" baseline="0" dirty="0" smtClean="0"/>
                        <a:t> the </a:t>
                      </a:r>
                      <a:r>
                        <a:rPr lang="en-US" dirty="0" smtClean="0"/>
                        <a:t> Log providers and its location</a:t>
                      </a:r>
                      <a:endParaRPr lang="en-US" dirty="0"/>
                    </a:p>
                  </a:txBody>
                  <a:tcPr/>
                </a:tc>
                <a:tc>
                  <a:txBody>
                    <a:bodyPr/>
                    <a:lstStyle/>
                    <a:p>
                      <a:pPr marL="285750" indent="-285750">
                        <a:buFont typeface="Courier New" panose="02070309020205020404" pitchFamily="49" charset="0"/>
                        <a:buChar char="o"/>
                      </a:pPr>
                      <a:r>
                        <a:rPr lang="en-US" dirty="0" smtClean="0"/>
                        <a:t>Use Execute SQL task to define variable</a:t>
                      </a:r>
                      <a:r>
                        <a:rPr lang="en-US" baseline="0" dirty="0" smtClean="0"/>
                        <a:t>s , parameter binding,  and assigning values to the parameters</a:t>
                      </a:r>
                      <a:endParaRPr lang="en-US" dirty="0"/>
                    </a:p>
                  </a:txBody>
                  <a:tcPr/>
                </a:tc>
              </a:tr>
              <a:tr h="1066800">
                <a:tc>
                  <a:txBody>
                    <a:bodyPr/>
                    <a:lstStyle/>
                    <a:p>
                      <a:pPr marL="285750" indent="-285750">
                        <a:buFont typeface="Courier New" panose="02070309020205020404" pitchFamily="49" charset="0"/>
                        <a:buChar char="o"/>
                      </a:pPr>
                      <a:r>
                        <a:rPr lang="en-US" dirty="0" smtClean="0"/>
                        <a:t>Provides limited information on the package</a:t>
                      </a:r>
                      <a:endParaRPr lang="en-US" dirty="0"/>
                    </a:p>
                  </a:txBody>
                  <a:tcPr/>
                </a:tc>
                <a:tc>
                  <a:txBody>
                    <a:bodyPr/>
                    <a:lstStyle/>
                    <a:p>
                      <a:pPr marL="285750" indent="-285750">
                        <a:buFont typeface="Courier New" panose="02070309020205020404" pitchFamily="49" charset="0"/>
                        <a:buChar char="o"/>
                      </a:pPr>
                      <a:r>
                        <a:rPr lang="en-US" dirty="0" smtClean="0"/>
                        <a:t>Designed for DBAs/ Users who can</a:t>
                      </a:r>
                      <a:r>
                        <a:rPr lang="en-US" baseline="0" dirty="0" smtClean="0"/>
                        <a:t> query and request for more information about the data</a:t>
                      </a:r>
                      <a:endParaRPr lang="en-US" dirty="0"/>
                    </a:p>
                  </a:txBody>
                  <a:tcPr/>
                </a:tc>
              </a:tr>
            </a:tbl>
          </a:graphicData>
        </a:graphic>
      </p:graphicFrame>
    </p:spTree>
    <p:extLst>
      <p:ext uri="{BB962C8B-B14F-4D97-AF65-F5344CB8AC3E}">
        <p14:creationId xmlns:p14="http://schemas.microsoft.com/office/powerpoint/2010/main" val="4008348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r>
              <a:rPr lang="en-US" sz="2400" b="1" dirty="0" smtClean="0">
                <a:solidFill>
                  <a:srgbClr val="A91725"/>
                </a:solidFill>
              </a:rPr>
              <a:t>User’s Question: </a:t>
            </a:r>
          </a:p>
          <a:p>
            <a:pPr marL="82296" indent="0">
              <a:buNone/>
            </a:pPr>
            <a:endParaRPr lang="en-US" sz="2000" b="1" dirty="0" smtClean="0">
              <a:solidFill>
                <a:schemeClr val="accent5">
                  <a:lumMod val="50000"/>
                </a:schemeClr>
              </a:solidFill>
            </a:endParaRPr>
          </a:p>
          <a:p>
            <a:pPr marL="82296" indent="0">
              <a:buNone/>
            </a:pPr>
            <a:endParaRPr lang="en-US" sz="2000" b="1" dirty="0">
              <a:solidFill>
                <a:schemeClr val="accent5">
                  <a:lumMod val="50000"/>
                </a:schemeClr>
              </a:solidFill>
            </a:endParaRPr>
          </a:p>
          <a:p>
            <a:pPr marL="82296" indent="0">
              <a:buNone/>
            </a:pPr>
            <a:endParaRPr lang="en-US" sz="20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2" name="Cloud Callout 1"/>
          <p:cNvSpPr/>
          <p:nvPr/>
        </p:nvSpPr>
        <p:spPr>
          <a:xfrm>
            <a:off x="1371600" y="1676400"/>
            <a:ext cx="7391400" cy="4419600"/>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2800" b="1" dirty="0" smtClean="0">
              <a:solidFill>
                <a:schemeClr val="accent4">
                  <a:lumMod val="50000"/>
                </a:schemeClr>
              </a:solidFill>
            </a:endParaRPr>
          </a:p>
          <a:p>
            <a:pPr algn="ctr"/>
            <a:r>
              <a:rPr lang="en-US" sz="2800" b="1" dirty="0" smtClean="0">
                <a:solidFill>
                  <a:srgbClr val="FF0000"/>
                </a:solidFill>
              </a:rPr>
              <a:t>If </a:t>
            </a:r>
            <a:r>
              <a:rPr lang="en-US" sz="2800" b="1" dirty="0">
                <a:solidFill>
                  <a:srgbClr val="FF0000"/>
                </a:solidFill>
              </a:rPr>
              <a:t>Change Data Capture (CDC) reads and tracks every Historical data and net changes from SQL Server transaction logs, then whey not use CDC for </a:t>
            </a:r>
            <a:r>
              <a:rPr lang="en-US" sz="2800" b="1" dirty="0" smtClean="0">
                <a:solidFill>
                  <a:srgbClr val="FF0000"/>
                </a:solidFill>
              </a:rPr>
              <a:t>Auditing? </a:t>
            </a:r>
            <a:endParaRPr lang="en-US" sz="2800" b="1" dirty="0">
              <a:solidFill>
                <a:srgbClr val="FF0000"/>
              </a:solidFill>
            </a:endParaRPr>
          </a:p>
          <a:p>
            <a:pPr algn="ctr"/>
            <a:endParaRPr lang="en-US" dirty="0"/>
          </a:p>
        </p:txBody>
      </p:sp>
    </p:spTree>
    <p:extLst>
      <p:ext uri="{BB962C8B-B14F-4D97-AF65-F5344CB8AC3E}">
        <p14:creationId xmlns:p14="http://schemas.microsoft.com/office/powerpoint/2010/main" val="605881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endParaRPr lang="en-US" sz="2400" b="1" dirty="0" smtClean="0">
              <a:solidFill>
                <a:srgbClr val="FF0000"/>
              </a:solidFill>
            </a:endParaRPr>
          </a:p>
          <a:p>
            <a:pPr marL="82296" indent="0">
              <a:buNone/>
            </a:pPr>
            <a:endParaRPr lang="en-US" sz="2000" b="1" dirty="0" smtClean="0">
              <a:solidFill>
                <a:schemeClr val="accent5">
                  <a:lumMod val="50000"/>
                </a:schemeClr>
              </a:solidFill>
            </a:endParaRPr>
          </a:p>
          <a:p>
            <a:pPr marL="82296" indent="0">
              <a:buNone/>
            </a:pPr>
            <a:endParaRPr lang="en-US" sz="2000" b="1" dirty="0">
              <a:solidFill>
                <a:schemeClr val="accent5">
                  <a:lumMod val="50000"/>
                </a:schemeClr>
              </a:solidFill>
            </a:endParaRPr>
          </a:p>
          <a:p>
            <a:pPr marL="82296" indent="0">
              <a:buNone/>
            </a:pPr>
            <a:endParaRPr lang="en-US" sz="20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Rounded Rectangle 4"/>
          <p:cNvSpPr/>
          <p:nvPr/>
        </p:nvSpPr>
        <p:spPr>
          <a:xfrm>
            <a:off x="1143000" y="1524000"/>
            <a:ext cx="7696200" cy="502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2400" dirty="0" smtClean="0">
                <a:solidFill>
                  <a:srgbClr val="006600"/>
                </a:solidFill>
              </a:rPr>
              <a:t> </a:t>
            </a:r>
          </a:p>
          <a:p>
            <a:r>
              <a:rPr lang="en-US" sz="2400" dirty="0" smtClean="0">
                <a:solidFill>
                  <a:srgbClr val="006600"/>
                </a:solidFill>
              </a:rPr>
              <a:t>Answer: </a:t>
            </a:r>
          </a:p>
          <a:p>
            <a:endParaRPr lang="en-US" sz="2400" dirty="0" smtClean="0">
              <a:solidFill>
                <a:srgbClr val="006600"/>
              </a:solidFill>
            </a:endParaRPr>
          </a:p>
          <a:p>
            <a:r>
              <a:rPr lang="en-US" sz="2000" dirty="0" smtClean="0">
                <a:solidFill>
                  <a:srgbClr val="006600"/>
                </a:solidFill>
              </a:rPr>
              <a:t>Well, Like CDC has its advantages, It also has certain limitations</a:t>
            </a:r>
          </a:p>
          <a:p>
            <a:pPr marL="457200" indent="-457200">
              <a:buFont typeface="+mj-lt"/>
              <a:buAutoNum type="arabicPeriod"/>
            </a:pPr>
            <a:r>
              <a:rPr lang="en-US" sz="2000" dirty="0" smtClean="0">
                <a:solidFill>
                  <a:srgbClr val="006600"/>
                </a:solidFill>
              </a:rPr>
              <a:t>The amount of history data can become huge fast</a:t>
            </a:r>
          </a:p>
          <a:p>
            <a:pPr marL="457200" indent="-457200">
              <a:buFont typeface="+mj-lt"/>
              <a:buAutoNum type="arabicPeriod"/>
            </a:pPr>
            <a:r>
              <a:rPr lang="en-US" sz="2000" dirty="0" smtClean="0">
                <a:solidFill>
                  <a:srgbClr val="006600"/>
                </a:solidFill>
              </a:rPr>
              <a:t>Does not return all information about the changes you might need, for e.g. who made the change, when and how? (when a record is deleted or updated)</a:t>
            </a:r>
          </a:p>
          <a:p>
            <a:pPr marL="457200" indent="-457200">
              <a:buFont typeface="+mj-lt"/>
              <a:buAutoNum type="arabicPeriod"/>
            </a:pPr>
            <a:r>
              <a:rPr lang="en-US" sz="2000" dirty="0" smtClean="0">
                <a:solidFill>
                  <a:srgbClr val="006600"/>
                </a:solidFill>
              </a:rPr>
              <a:t>Delay possible: The </a:t>
            </a:r>
            <a:r>
              <a:rPr lang="en-US" sz="2000" dirty="0">
                <a:solidFill>
                  <a:srgbClr val="006600"/>
                </a:solidFill>
              </a:rPr>
              <a:t>history data takes some time to catch up, because it is based on the transaction </a:t>
            </a:r>
            <a:r>
              <a:rPr lang="en-US" sz="2000" dirty="0" smtClean="0">
                <a:solidFill>
                  <a:srgbClr val="006600"/>
                </a:solidFill>
              </a:rPr>
              <a:t>logs and the operation is asynchronous.</a:t>
            </a:r>
            <a:endParaRPr lang="en-US" sz="2000" dirty="0">
              <a:solidFill>
                <a:srgbClr val="006600"/>
              </a:solidFill>
            </a:endParaRPr>
          </a:p>
          <a:p>
            <a:pPr marL="457200" indent="-457200">
              <a:buFont typeface="+mj-lt"/>
              <a:buAutoNum type="arabicPeriod"/>
            </a:pPr>
            <a:r>
              <a:rPr lang="en-US" sz="2000" dirty="0">
                <a:solidFill>
                  <a:srgbClr val="006600"/>
                </a:solidFill>
              </a:rPr>
              <a:t>It depends on the SQL Server Agent. If the Agent is not running or crashes, no history is being tracked</a:t>
            </a:r>
            <a:r>
              <a:rPr lang="en-US" sz="2000" dirty="0" smtClean="0">
                <a:solidFill>
                  <a:srgbClr val="006600"/>
                </a:solidFill>
              </a:rPr>
              <a:t>.</a:t>
            </a:r>
          </a:p>
          <a:p>
            <a:pPr marL="457200" indent="-457200">
              <a:buFont typeface="+mj-lt"/>
              <a:buAutoNum type="arabicPeriod"/>
            </a:pPr>
            <a:endParaRPr lang="en-US" sz="2400" dirty="0" smtClean="0">
              <a:solidFill>
                <a:srgbClr val="006600"/>
              </a:solidFill>
            </a:endParaRPr>
          </a:p>
          <a:p>
            <a:endParaRPr lang="en-US" sz="2400" dirty="0" smtClean="0">
              <a:solidFill>
                <a:srgbClr val="006600"/>
              </a:solidFill>
            </a:endParaRPr>
          </a:p>
          <a:p>
            <a:endParaRPr lang="en-US" dirty="0" smtClean="0">
              <a:solidFill>
                <a:srgbClr val="006600"/>
              </a:solidFill>
            </a:endParaRPr>
          </a:p>
          <a:p>
            <a:endParaRPr lang="en-US" dirty="0">
              <a:solidFill>
                <a:srgbClr val="006600"/>
              </a:solidFill>
            </a:endParaRPr>
          </a:p>
        </p:txBody>
      </p:sp>
    </p:spTree>
    <p:extLst>
      <p:ext uri="{BB962C8B-B14F-4D97-AF65-F5344CB8AC3E}">
        <p14:creationId xmlns:p14="http://schemas.microsoft.com/office/powerpoint/2010/main" val="27264253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lnSpcReduction="10000"/>
          </a:bodyPr>
          <a:lstStyle/>
          <a:p>
            <a:pPr marL="82296" indent="0">
              <a:buNone/>
            </a:pPr>
            <a:r>
              <a:rPr lang="en-US" b="1" dirty="0" smtClean="0">
                <a:solidFill>
                  <a:schemeClr val="accent3">
                    <a:lumMod val="50000"/>
                  </a:schemeClr>
                </a:solidFill>
              </a:rPr>
              <a:t>Performance Tuning of SSIS packages</a:t>
            </a:r>
          </a:p>
          <a:p>
            <a:pPr marL="82296" indent="0">
              <a:buNone/>
            </a:pPr>
            <a:endParaRPr lang="en-US" sz="2400" b="1" dirty="0" smtClean="0">
              <a:solidFill>
                <a:schemeClr val="accent6">
                  <a:lumMod val="60000"/>
                  <a:lumOff val="40000"/>
                </a:schemeClr>
              </a:solidFill>
            </a:endParaRPr>
          </a:p>
          <a:p>
            <a:pPr>
              <a:buFont typeface="Wingdings" panose="05000000000000000000" pitchFamily="2" charset="2"/>
              <a:buChar char="ü"/>
            </a:pPr>
            <a:r>
              <a:rPr lang="en-US" sz="2000" b="1" dirty="0" smtClean="0">
                <a:solidFill>
                  <a:srgbClr val="002060"/>
                </a:solidFill>
              </a:rPr>
              <a:t>Parallel execution of SSIS tasks</a:t>
            </a:r>
          </a:p>
          <a:p>
            <a:pPr>
              <a:buFont typeface="Wingdings" panose="05000000000000000000" pitchFamily="2" charset="2"/>
              <a:buChar char="ü"/>
            </a:pPr>
            <a:r>
              <a:rPr lang="en-US" sz="2000" b="1" dirty="0" smtClean="0">
                <a:solidFill>
                  <a:srgbClr val="002060"/>
                </a:solidFill>
              </a:rPr>
              <a:t>Keep notice of buffers and execution tree</a:t>
            </a:r>
          </a:p>
          <a:p>
            <a:pPr>
              <a:buFont typeface="Wingdings" panose="05000000000000000000" pitchFamily="2" charset="2"/>
              <a:buChar char="ü"/>
            </a:pPr>
            <a:r>
              <a:rPr lang="en-US" sz="2000" b="1" dirty="0" smtClean="0">
                <a:solidFill>
                  <a:srgbClr val="002060"/>
                </a:solidFill>
              </a:rPr>
              <a:t>Enable Error handling and logging on package failure</a:t>
            </a:r>
          </a:p>
          <a:p>
            <a:pPr>
              <a:buFont typeface="Wingdings" panose="05000000000000000000" pitchFamily="2" charset="2"/>
              <a:buChar char="ü"/>
            </a:pPr>
            <a:r>
              <a:rPr lang="en-US" sz="2000" b="1" dirty="0" smtClean="0">
                <a:solidFill>
                  <a:srgbClr val="002060"/>
                </a:solidFill>
              </a:rPr>
              <a:t>Review Performance counter</a:t>
            </a:r>
          </a:p>
          <a:p>
            <a:pPr>
              <a:buFont typeface="Wingdings" panose="05000000000000000000" pitchFamily="2" charset="2"/>
              <a:buChar char="ü"/>
            </a:pPr>
            <a:r>
              <a:rPr lang="en-US" sz="2000" b="1" dirty="0" smtClean="0">
                <a:solidFill>
                  <a:srgbClr val="002060"/>
                </a:solidFill>
              </a:rPr>
              <a:t>Avoid using checkpoints while auditing SSIS package as they cannot store variables as Type objects and cannot integrate with, or are most often ignored by event handlers</a:t>
            </a:r>
          </a:p>
          <a:p>
            <a:pPr>
              <a:buFont typeface="Wingdings" panose="05000000000000000000" pitchFamily="2" charset="2"/>
              <a:buChar char="ü"/>
            </a:pPr>
            <a:r>
              <a:rPr lang="en-US" sz="2000" b="1" dirty="0" smtClean="0">
                <a:solidFill>
                  <a:srgbClr val="002060"/>
                </a:solidFill>
              </a:rPr>
              <a:t>Avoid too many aggregations in the dataflow task</a:t>
            </a:r>
          </a:p>
          <a:p>
            <a:pPr lvl="0">
              <a:buFont typeface="Wingdings" panose="05000000000000000000" pitchFamily="2" charset="2"/>
              <a:buChar char="ü"/>
            </a:pPr>
            <a:r>
              <a:rPr lang="en-US" sz="2000" b="1" dirty="0">
                <a:solidFill>
                  <a:srgbClr val="002060"/>
                </a:solidFill>
              </a:rPr>
              <a:t>To perform Incremental load, Use Lookup, Conditional split or Lookup and Execute SQL </a:t>
            </a:r>
            <a:r>
              <a:rPr lang="en-US" sz="2000" b="1" dirty="0" smtClean="0">
                <a:solidFill>
                  <a:srgbClr val="002060"/>
                </a:solidFill>
              </a:rPr>
              <a:t>task instead of OLEDB Command transformation </a:t>
            </a:r>
          </a:p>
          <a:p>
            <a:pPr lvl="0">
              <a:buFont typeface="Wingdings" panose="05000000000000000000" pitchFamily="2" charset="2"/>
              <a:buChar char="ü"/>
            </a:pPr>
            <a:r>
              <a:rPr lang="en-US" sz="2000" b="1" dirty="0" smtClean="0">
                <a:solidFill>
                  <a:srgbClr val="002060"/>
                </a:solidFill>
              </a:rPr>
              <a:t>Avoid processing the redundant columns in the data flow task</a:t>
            </a:r>
            <a:endParaRPr lang="en-US" sz="2000" b="1" dirty="0">
              <a:solidFill>
                <a:srgbClr val="002060"/>
              </a:solidFill>
            </a:endParaRPr>
          </a:p>
          <a:p>
            <a:pPr>
              <a:buFont typeface="Wingdings" panose="05000000000000000000" pitchFamily="2" charset="2"/>
              <a:buChar char="ü"/>
            </a:pPr>
            <a:r>
              <a:rPr lang="en-US" sz="2000" b="1" dirty="0" smtClean="0">
                <a:solidFill>
                  <a:srgbClr val="002060"/>
                </a:solidFill>
              </a:rPr>
              <a:t>Use Lookup, Conditional split to design the SCD work flow</a:t>
            </a:r>
          </a:p>
          <a:p>
            <a:pPr marL="82296" indent="0">
              <a:buNone/>
            </a:pPr>
            <a:endParaRPr lang="en-US" sz="1800" b="1" dirty="0">
              <a:solidFill>
                <a:schemeClr val="accent3">
                  <a:lumMod val="50000"/>
                </a:schemeClr>
              </a:solidFill>
            </a:endParaRPr>
          </a:p>
          <a:p>
            <a:pPr marL="82296" indent="0">
              <a:buNone/>
            </a:pPr>
            <a:endParaRPr lang="en-US" sz="2400" dirty="0"/>
          </a:p>
          <a:p>
            <a:pPr marL="82296" indent="0">
              <a:buNone/>
            </a:pPr>
            <a:endParaRPr lang="en-US" b="1" dirty="0" smtClean="0">
              <a:solidFill>
                <a:schemeClr val="accent2">
                  <a:lumMod val="50000"/>
                </a:schemeClr>
              </a:solidFill>
            </a:endParaRPr>
          </a:p>
          <a:p>
            <a:pPr marL="82296" indent="0">
              <a:buNone/>
            </a:pP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369031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smtClean="0"/>
              <a:t>Profession/Work Experience </a:t>
            </a:r>
          </a:p>
          <a:p>
            <a:r>
              <a:rPr lang="en-US" sz="2000" dirty="0" smtClean="0"/>
              <a:t>SQL Server Business Intelligence Developer</a:t>
            </a:r>
          </a:p>
          <a:p>
            <a:pPr marL="82296" indent="0">
              <a:buNone/>
            </a:pPr>
            <a:r>
              <a:rPr lang="en-US" sz="2000" b="1" dirty="0" smtClean="0"/>
              <a:t>Expertise:</a:t>
            </a:r>
          </a:p>
          <a:p>
            <a:r>
              <a:rPr lang="en-US" sz="2000" dirty="0" smtClean="0"/>
              <a:t>T-SQL</a:t>
            </a:r>
          </a:p>
          <a:p>
            <a:r>
              <a:rPr lang="en-US" sz="2000" dirty="0" smtClean="0"/>
              <a:t>SQL Server Integration Services (SSIS)</a:t>
            </a:r>
          </a:p>
          <a:p>
            <a:r>
              <a:rPr lang="en-US" sz="2000" dirty="0" smtClean="0"/>
              <a:t>SQL Server Reporting Services (SSRS)</a:t>
            </a:r>
          </a:p>
          <a:p>
            <a:r>
              <a:rPr lang="en-US" sz="2000" dirty="0" smtClean="0"/>
              <a:t>SQL Server Analysis Services (SSAS)</a:t>
            </a:r>
          </a:p>
          <a:p>
            <a:r>
              <a:rPr lang="en-US" sz="2000" dirty="0" smtClean="0"/>
              <a:t>Power BI</a:t>
            </a:r>
          </a:p>
          <a:p>
            <a:r>
              <a:rPr lang="en-US" sz="2000" dirty="0" smtClean="0"/>
              <a:t>Data Analysis and Machine Learning with R and Python</a:t>
            </a:r>
          </a:p>
          <a:p>
            <a:r>
              <a:rPr lang="en-US" sz="2000" dirty="0" smtClean="0"/>
              <a:t>Big Data with Hadoop &amp; SPARK</a:t>
            </a:r>
          </a:p>
          <a:p>
            <a:pPr marL="0" indent="0">
              <a:buNone/>
            </a:pPr>
            <a:r>
              <a:rPr lang="en-US" sz="2000" b="1" dirty="0" smtClean="0"/>
              <a:t>Education:</a:t>
            </a:r>
          </a:p>
          <a:p>
            <a:pPr marL="0" indent="0">
              <a:buNone/>
            </a:pPr>
            <a:r>
              <a:rPr lang="en-US" sz="2000" dirty="0" smtClean="0"/>
              <a:t>M.S.  Bioinformatics (2013)</a:t>
            </a:r>
          </a:p>
          <a:p>
            <a:pPr marL="0" indent="0">
              <a:buNone/>
            </a:pPr>
            <a:endParaRPr lang="en-US" sz="2000" dirty="0" smtClean="0"/>
          </a:p>
          <a:p>
            <a:pPr marL="0" indent="0">
              <a:buNone/>
            </a:pPr>
            <a:endParaRPr lang="en-US" sz="2800" dirty="0" smtClean="0"/>
          </a:p>
          <a:p>
            <a:endParaRPr lang="en-US" sz="2800" dirty="0" smtClean="0"/>
          </a:p>
          <a:p>
            <a:endParaRPr lang="en-US" dirty="0" smtClean="0"/>
          </a:p>
          <a:p>
            <a:pPr marL="0" indent="0">
              <a:buNone/>
            </a:pPr>
            <a:endParaRPr lang="en-US" dirty="0"/>
          </a:p>
        </p:txBody>
      </p:sp>
      <p:sp>
        <p:nvSpPr>
          <p:cNvPr id="5" name="Rectangle 28"/>
          <p:cNvSpPr txBox="1">
            <a:spLocks noGrp="1" noChangeArrowheads="1"/>
          </p:cNvSpPr>
          <p:nvPr>
            <p:ph type="title"/>
          </p:nvPr>
        </p:nvSpPr>
        <p:spPr>
          <a:xfrm>
            <a:off x="0" y="0"/>
            <a:ext cx="9144000" cy="1219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rPr>
              <a:t>My Background</a:t>
            </a:r>
            <a:endParaRPr kumimoji="0" lang="en-US" sz="3600" b="1" i="0" u="none" strike="noStrike" kern="1200" cap="none" spc="0" normalizeH="0" baseline="0" noProof="0" dirty="0">
              <a:ln>
                <a:noFill/>
              </a:ln>
              <a:solidFill>
                <a:srgbClr val="002060"/>
              </a:solidFill>
              <a:effectLst>
                <a:outerShdw blurRad="38100" dist="38100" dir="2700000" algn="tl" rotWithShape="0">
                  <a:srgbClr val="000000">
                    <a:alpha val="43137"/>
                  </a:srgbClr>
                </a:outerShdw>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2697321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r>
              <a:rPr lang="en-US" sz="2000" dirty="0" smtClean="0"/>
              <a:t>An Audit </a:t>
            </a:r>
            <a:r>
              <a:rPr lang="en-US" sz="2000" dirty="0"/>
              <a:t>table was structured by defining the components with the required information regarding the Metadata and the transactional records. </a:t>
            </a:r>
            <a:endParaRPr lang="en-US" sz="2000" dirty="0">
              <a:solidFill>
                <a:schemeClr val="bg1">
                  <a:lumMod val="50000"/>
                </a:schemeClr>
              </a:solidFill>
            </a:endParaRPr>
          </a:p>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0607887"/>
              </p:ext>
            </p:extLst>
          </p:nvPr>
        </p:nvGraphicFramePr>
        <p:xfrm>
          <a:off x="1295400" y="2362200"/>
          <a:ext cx="7696200" cy="4145280"/>
        </p:xfrm>
        <a:graphic>
          <a:graphicData uri="http://schemas.openxmlformats.org/drawingml/2006/table">
            <a:tbl>
              <a:tblPr firstRow="1" bandRow="1">
                <a:tableStyleId>{7DF18680-E054-41AD-8BC1-D1AEF772440D}</a:tableStyleId>
              </a:tblPr>
              <a:tblGrid>
                <a:gridCol w="2667000"/>
                <a:gridCol w="5029200"/>
              </a:tblGrid>
              <a:tr h="381000">
                <a:tc>
                  <a:txBody>
                    <a:bodyPr/>
                    <a:lstStyle/>
                    <a:p>
                      <a:r>
                        <a:rPr lang="en-US" dirty="0" smtClean="0"/>
                        <a:t>Attributes</a:t>
                      </a:r>
                      <a:endParaRPr lang="en-US" dirty="0"/>
                    </a:p>
                  </a:txBody>
                  <a:tcPr/>
                </a:tc>
                <a:tc>
                  <a:txBody>
                    <a:bodyPr/>
                    <a:lstStyle/>
                    <a:p>
                      <a:r>
                        <a:rPr lang="en-US" dirty="0" smtClean="0"/>
                        <a:t> </a:t>
                      </a:r>
                      <a:r>
                        <a:rPr lang="en-US" baseline="0" dirty="0" smtClean="0"/>
                        <a:t> Definition</a:t>
                      </a:r>
                      <a:endParaRPr lang="en-US" dirty="0"/>
                    </a:p>
                  </a:txBody>
                  <a:tcPr/>
                </a:tc>
              </a:tr>
              <a:tr h="381000">
                <a:tc>
                  <a:txBody>
                    <a:bodyPr/>
                    <a:lstStyle/>
                    <a:p>
                      <a:r>
                        <a:rPr lang="en-US" b="1" dirty="0" smtClean="0"/>
                        <a:t>Audit Key</a:t>
                      </a:r>
                      <a:endParaRPr lang="en-US" b="1" dirty="0"/>
                    </a:p>
                  </a:txBody>
                  <a:tcPr/>
                </a:tc>
                <a:tc>
                  <a:txBody>
                    <a:bodyPr/>
                    <a:lstStyle/>
                    <a:p>
                      <a:r>
                        <a:rPr kumimoji="0" lang="en-US" sz="1800" kern="1200" dirty="0" smtClean="0">
                          <a:solidFill>
                            <a:schemeClr val="dk1"/>
                          </a:solidFill>
                          <a:effectLst/>
                          <a:latin typeface="+mn-lt"/>
                          <a:ea typeface="+mn-ea"/>
                          <a:cs typeface="+mn-cs"/>
                        </a:rPr>
                        <a:t>A global unique ID assigned to every execution of ETL package or packages in the target table. Usually it is an auto identity integer starting from ‘1’</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ParentAuditkey</a:t>
                      </a:r>
                      <a:endParaRPr lang="en-US" dirty="0"/>
                    </a:p>
                  </a:txBody>
                  <a:tcPr/>
                </a:tc>
                <a:tc>
                  <a:txBody>
                    <a:bodyPr/>
                    <a:lstStyle/>
                    <a:p>
                      <a:r>
                        <a:rPr kumimoji="0" lang="en-US" sz="1800" kern="1200" dirty="0" smtClean="0">
                          <a:solidFill>
                            <a:schemeClr val="dk1"/>
                          </a:solidFill>
                          <a:effectLst/>
                          <a:latin typeface="+mn-lt"/>
                          <a:ea typeface="+mn-ea"/>
                          <a:cs typeface="+mn-cs"/>
                        </a:rPr>
                        <a:t>Surrogate ID  assigned to the execution of child packages as metadata. ID inherited from the audit key of master package. </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PkgName</a:t>
                      </a:r>
                      <a:endParaRPr lang="en-US" dirty="0"/>
                    </a:p>
                  </a:txBody>
                  <a:tcPr/>
                </a:tc>
                <a:tc>
                  <a:txBody>
                    <a:bodyPr/>
                    <a:lstStyle/>
                    <a:p>
                      <a:r>
                        <a:rPr kumimoji="0" lang="en-US" sz="1800" kern="1200" dirty="0" smtClean="0">
                          <a:solidFill>
                            <a:schemeClr val="dk1"/>
                          </a:solidFill>
                          <a:effectLst/>
                          <a:latin typeface="+mn-lt"/>
                          <a:ea typeface="+mn-ea"/>
                          <a:cs typeface="+mn-cs"/>
                        </a:rPr>
                        <a:t>assigns the Name of every Corresponding Package executed including Master package and child packages.</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PkgID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Internal GUID of every SSIS package</a:t>
                      </a:r>
                      <a:r>
                        <a:rPr kumimoji="0" lang="en-US" sz="1800" b="1" kern="1200" dirty="0" smtClean="0">
                          <a:solidFill>
                            <a:schemeClr val="dk1"/>
                          </a:solidFill>
                          <a:effectLst/>
                          <a:latin typeface="+mn-lt"/>
                          <a:ea typeface="+mn-ea"/>
                          <a:cs typeface="+mn-cs"/>
                        </a:rPr>
                        <a:t> </a:t>
                      </a:r>
                      <a:endParaRPr kumimoji="0" lang="en-US" sz="1800" kern="1200" dirty="0" smtClean="0">
                        <a:solidFill>
                          <a:schemeClr val="dk1"/>
                        </a:solidFill>
                        <a:effectLst/>
                        <a:latin typeface="+mn-lt"/>
                        <a:ea typeface="+mn-ea"/>
                        <a:cs typeface="+mn-cs"/>
                      </a:endParaRPr>
                    </a:p>
                    <a:p>
                      <a:endParaRPr lang="en-US" dirty="0"/>
                    </a:p>
                  </a:txBody>
                  <a:tcPr/>
                </a:tc>
              </a:tr>
              <a:tr h="381000">
                <a:tc>
                  <a:txBody>
                    <a:bodyPr/>
                    <a:lstStyle/>
                    <a:p>
                      <a:r>
                        <a:rPr kumimoji="0" lang="en-US" sz="1800" b="1" kern="1200" dirty="0" err="1" smtClean="0">
                          <a:solidFill>
                            <a:schemeClr val="dk1"/>
                          </a:solidFill>
                          <a:effectLst/>
                          <a:latin typeface="+mn-lt"/>
                          <a:ea typeface="+mn-ea"/>
                          <a:cs typeface="+mn-cs"/>
                        </a:rPr>
                        <a:t>ExecStartDT</a:t>
                      </a:r>
                      <a:endParaRPr lang="en-US" dirty="0"/>
                    </a:p>
                  </a:txBody>
                  <a:tcPr/>
                </a:tc>
                <a:tc>
                  <a:txBody>
                    <a:bodyPr/>
                    <a:lstStyle/>
                    <a:p>
                      <a:r>
                        <a:rPr kumimoji="0" lang="en-US" sz="1800" kern="1200" dirty="0" smtClean="0">
                          <a:solidFill>
                            <a:schemeClr val="dk1"/>
                          </a:solidFill>
                          <a:effectLst/>
                          <a:latin typeface="+mn-lt"/>
                          <a:ea typeface="+mn-ea"/>
                          <a:cs typeface="+mn-cs"/>
                        </a:rPr>
                        <a:t>Start time of package execution</a:t>
                      </a:r>
                      <a:endParaRPr lang="en-US" dirty="0"/>
                    </a:p>
                  </a:txBody>
                  <a:tcPr/>
                </a:tc>
              </a:tr>
            </a:tbl>
          </a:graphicData>
        </a:graphic>
      </p:graphicFrame>
    </p:spTree>
    <p:extLst>
      <p:ext uri="{BB962C8B-B14F-4D97-AF65-F5344CB8AC3E}">
        <p14:creationId xmlns:p14="http://schemas.microsoft.com/office/powerpoint/2010/main" val="2937350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 (contd.)</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106493744"/>
              </p:ext>
            </p:extLst>
          </p:nvPr>
        </p:nvGraphicFramePr>
        <p:xfrm>
          <a:off x="1219200" y="1295400"/>
          <a:ext cx="7696200" cy="5151120"/>
        </p:xfrm>
        <a:graphic>
          <a:graphicData uri="http://schemas.openxmlformats.org/drawingml/2006/table">
            <a:tbl>
              <a:tblPr firstRow="1" bandRow="1">
                <a:tableStyleId>{7DF18680-E054-41AD-8BC1-D1AEF772440D}</a:tableStyleId>
              </a:tblPr>
              <a:tblGrid>
                <a:gridCol w="2819400"/>
                <a:gridCol w="4876800"/>
              </a:tblGrid>
              <a:tr h="381000">
                <a:tc>
                  <a:txBody>
                    <a:bodyPr/>
                    <a:lstStyle/>
                    <a:p>
                      <a:r>
                        <a:rPr lang="en-US" dirty="0" smtClean="0"/>
                        <a:t>Attributes</a:t>
                      </a:r>
                      <a:endParaRPr lang="en-US" dirty="0"/>
                    </a:p>
                  </a:txBody>
                  <a:tcPr/>
                </a:tc>
                <a:tc>
                  <a:txBody>
                    <a:bodyPr/>
                    <a:lstStyle/>
                    <a:p>
                      <a:r>
                        <a:rPr lang="en-US" dirty="0" smtClean="0"/>
                        <a:t> </a:t>
                      </a:r>
                      <a:r>
                        <a:rPr lang="en-US" baseline="0" dirty="0" smtClean="0"/>
                        <a:t> Definition</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ExecStopDT</a:t>
                      </a:r>
                      <a:endParaRPr lang="en-US" b="1" dirty="0"/>
                    </a:p>
                  </a:txBody>
                  <a:tcPr/>
                </a:tc>
                <a:tc>
                  <a:txBody>
                    <a:bodyPr/>
                    <a:lstStyle/>
                    <a:p>
                      <a:r>
                        <a:rPr kumimoji="0" lang="en-US" sz="1800" kern="1200" dirty="0" smtClean="0">
                          <a:solidFill>
                            <a:schemeClr val="dk1"/>
                          </a:solidFill>
                          <a:effectLst/>
                          <a:latin typeface="+mn-lt"/>
                          <a:ea typeface="+mn-ea"/>
                          <a:cs typeface="+mn-cs"/>
                        </a:rPr>
                        <a:t>End time of package execution</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TableName</a:t>
                      </a:r>
                      <a:endParaRPr lang="en-US" dirty="0"/>
                    </a:p>
                  </a:txBody>
                  <a:tcPr/>
                </a:tc>
                <a:tc>
                  <a:txBody>
                    <a:bodyPr/>
                    <a:lstStyle/>
                    <a:p>
                      <a:r>
                        <a:rPr kumimoji="0" lang="en-US" sz="1800" kern="1200" dirty="0" smtClean="0">
                          <a:solidFill>
                            <a:schemeClr val="dk1"/>
                          </a:solidFill>
                          <a:effectLst/>
                          <a:latin typeface="+mn-lt"/>
                          <a:ea typeface="+mn-ea"/>
                          <a:cs typeface="+mn-cs"/>
                        </a:rPr>
                        <a:t>Assigns the table name when package executes to define or populate a table. </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PkgName</a:t>
                      </a:r>
                      <a:endParaRPr lang="en-US" dirty="0"/>
                    </a:p>
                  </a:txBody>
                  <a:tcPr/>
                </a:tc>
                <a:tc>
                  <a:txBody>
                    <a:bodyPr/>
                    <a:lstStyle/>
                    <a:p>
                      <a:r>
                        <a:rPr kumimoji="0" lang="en-US" sz="1800" kern="1200" dirty="0" smtClean="0">
                          <a:solidFill>
                            <a:schemeClr val="dk1"/>
                          </a:solidFill>
                          <a:effectLst/>
                          <a:latin typeface="+mn-lt"/>
                          <a:ea typeface="+mn-ea"/>
                          <a:cs typeface="+mn-cs"/>
                        </a:rPr>
                        <a:t>assigns the Name of every Corresponding Package executed including Master package and child packages.</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ExecutionInstanceGUID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Contains the</a:t>
                      </a:r>
                      <a:r>
                        <a:rPr kumimoji="0" lang="en-US" sz="1800" b="1" kern="120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Global Unique ID for every process, generated by SSIS</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ExtractRowCnt</a:t>
                      </a:r>
                      <a:endParaRPr lang="en-US" dirty="0"/>
                    </a:p>
                  </a:txBody>
                  <a:tcPr/>
                </a:tc>
                <a:tc>
                  <a:txBody>
                    <a:bodyPr/>
                    <a:lstStyle/>
                    <a:p>
                      <a:r>
                        <a:rPr kumimoji="0" lang="en-US" sz="1800" kern="1200" dirty="0" smtClean="0">
                          <a:solidFill>
                            <a:schemeClr val="dk1"/>
                          </a:solidFill>
                          <a:effectLst/>
                          <a:latin typeface="+mn-lt"/>
                          <a:ea typeface="+mn-ea"/>
                          <a:cs typeface="+mn-cs"/>
                        </a:rPr>
                        <a:t>Contains the</a:t>
                      </a:r>
                      <a:r>
                        <a:rPr kumimoji="0" lang="en-US" sz="1800" b="1" kern="120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Count of records extracted from the source file</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InsertRowCnt</a:t>
                      </a:r>
                      <a:endParaRPr lang="en-US" dirty="0"/>
                    </a:p>
                  </a:txBody>
                  <a:tcPr/>
                </a:tc>
                <a:tc>
                  <a:txBody>
                    <a:bodyPr/>
                    <a:lstStyle/>
                    <a:p>
                      <a:r>
                        <a:rPr kumimoji="0" lang="en-US" sz="1800" kern="1200" dirty="0" smtClean="0">
                          <a:solidFill>
                            <a:schemeClr val="dk1"/>
                          </a:solidFill>
                          <a:effectLst/>
                          <a:latin typeface="+mn-lt"/>
                          <a:ea typeface="+mn-ea"/>
                          <a:cs typeface="+mn-cs"/>
                        </a:rPr>
                        <a:t>Contains the</a:t>
                      </a:r>
                      <a:r>
                        <a:rPr kumimoji="0" lang="en-US" sz="1800" b="1" kern="1200" dirty="0" smtClean="0">
                          <a:solidFill>
                            <a:schemeClr val="dk1"/>
                          </a:solidFill>
                          <a:effectLst/>
                          <a:latin typeface="+mn-lt"/>
                          <a:ea typeface="+mn-ea"/>
                          <a:cs typeface="+mn-cs"/>
                        </a:rPr>
                        <a:t> </a:t>
                      </a:r>
                      <a:r>
                        <a:rPr kumimoji="0" lang="en-US" sz="1800" kern="1200" dirty="0" smtClean="0">
                          <a:solidFill>
                            <a:schemeClr val="dk1"/>
                          </a:solidFill>
                          <a:effectLst/>
                          <a:latin typeface="+mn-lt"/>
                          <a:ea typeface="+mn-ea"/>
                          <a:cs typeface="+mn-cs"/>
                        </a:rPr>
                        <a:t>Count of Inserted Records in Staging and Dimension tables by the ETL process. </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UpdateRowCnt</a:t>
                      </a:r>
                      <a:r>
                        <a:rPr kumimoji="0" lang="en-US" sz="1800" kern="1200" dirty="0" smtClean="0">
                          <a:solidFill>
                            <a:schemeClr val="dk1"/>
                          </a:solidFill>
                          <a:effectLst/>
                          <a:latin typeface="+mn-lt"/>
                          <a:ea typeface="+mn-ea"/>
                          <a:cs typeface="+mn-cs"/>
                        </a:rPr>
                        <a:t>:</a:t>
                      </a:r>
                      <a:endParaRPr lang="en-US" dirty="0"/>
                    </a:p>
                  </a:txBody>
                  <a:tcPr/>
                </a:tc>
                <a:tc>
                  <a:txBody>
                    <a:bodyPr/>
                    <a:lstStyle/>
                    <a:p>
                      <a:r>
                        <a:rPr kumimoji="0" lang="en-US" sz="1800" kern="1200" dirty="0" smtClean="0">
                          <a:solidFill>
                            <a:schemeClr val="dk1"/>
                          </a:solidFill>
                          <a:effectLst/>
                          <a:latin typeface="+mn-lt"/>
                          <a:ea typeface="+mn-ea"/>
                          <a:cs typeface="+mn-cs"/>
                        </a:rPr>
                        <a:t>Contains the count of updated records, especially in dimension Tables which uses the SCD Type II functionality.</a:t>
                      </a:r>
                      <a:endParaRPr lang="en-US" dirty="0"/>
                    </a:p>
                  </a:txBody>
                  <a:tcPr/>
                </a:tc>
              </a:tr>
            </a:tbl>
          </a:graphicData>
        </a:graphic>
      </p:graphicFrame>
    </p:spTree>
    <p:extLst>
      <p:ext uri="{BB962C8B-B14F-4D97-AF65-F5344CB8AC3E}">
        <p14:creationId xmlns:p14="http://schemas.microsoft.com/office/powerpoint/2010/main" val="25748525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143000"/>
            <a:ext cx="7848600" cy="5410200"/>
          </a:xfrm>
        </p:spPr>
        <p:txBody>
          <a:bodyPr>
            <a:normAutofit/>
          </a:bodyPr>
          <a:lstStyle/>
          <a:p>
            <a:pPr marL="82296" indent="0">
              <a:buNone/>
            </a:pPr>
            <a:endParaRPr lang="en-US" sz="2000" dirty="0">
              <a:solidFill>
                <a:schemeClr val="bg1">
                  <a:lumMod val="50000"/>
                </a:schemeClr>
              </a:solidFill>
            </a:endParaRPr>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 (contd.)</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4993899"/>
              </p:ext>
            </p:extLst>
          </p:nvPr>
        </p:nvGraphicFramePr>
        <p:xfrm>
          <a:off x="1219200" y="1295400"/>
          <a:ext cx="7696200" cy="4130040"/>
        </p:xfrm>
        <a:graphic>
          <a:graphicData uri="http://schemas.openxmlformats.org/drawingml/2006/table">
            <a:tbl>
              <a:tblPr firstRow="1" bandRow="1">
                <a:tableStyleId>{7DF18680-E054-41AD-8BC1-D1AEF772440D}</a:tableStyleId>
              </a:tblPr>
              <a:tblGrid>
                <a:gridCol w="3048000"/>
                <a:gridCol w="4648200"/>
              </a:tblGrid>
              <a:tr h="381000">
                <a:tc>
                  <a:txBody>
                    <a:bodyPr/>
                    <a:lstStyle/>
                    <a:p>
                      <a:r>
                        <a:rPr lang="en-US" dirty="0" smtClean="0"/>
                        <a:t>Attributes</a:t>
                      </a:r>
                      <a:endParaRPr lang="en-US" dirty="0"/>
                    </a:p>
                  </a:txBody>
                  <a:tcPr/>
                </a:tc>
                <a:tc>
                  <a:txBody>
                    <a:bodyPr/>
                    <a:lstStyle/>
                    <a:p>
                      <a:r>
                        <a:rPr lang="en-US" dirty="0" smtClean="0"/>
                        <a:t> </a:t>
                      </a:r>
                      <a:r>
                        <a:rPr lang="en-US" baseline="0" dirty="0" smtClean="0"/>
                        <a:t> Definition</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ErrorRowCnt</a:t>
                      </a:r>
                      <a:endParaRPr lang="en-US" b="1" dirty="0"/>
                    </a:p>
                  </a:txBody>
                  <a:tcPr/>
                </a:tc>
                <a:tc>
                  <a:txBody>
                    <a:bodyPr/>
                    <a:lstStyle/>
                    <a:p>
                      <a:r>
                        <a:rPr kumimoji="0" lang="en-US" sz="1800" kern="1200" dirty="0" smtClean="0">
                          <a:solidFill>
                            <a:schemeClr val="dk1"/>
                          </a:solidFill>
                          <a:effectLst/>
                          <a:latin typeface="+mn-lt"/>
                          <a:ea typeface="+mn-ea"/>
                          <a:cs typeface="+mn-cs"/>
                        </a:rPr>
                        <a:t>Contains the records which were erroneous or not processed in ETL</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TableInitialRowCnt</a:t>
                      </a:r>
                      <a:endParaRPr lang="en-US" dirty="0"/>
                    </a:p>
                  </a:txBody>
                  <a:tcPr/>
                </a:tc>
                <a:tc>
                  <a:txBody>
                    <a:bodyPr/>
                    <a:lstStyle/>
                    <a:p>
                      <a:r>
                        <a:rPr kumimoji="0" lang="en-US" sz="1800" kern="1200" dirty="0" smtClean="0">
                          <a:solidFill>
                            <a:schemeClr val="dk1"/>
                          </a:solidFill>
                          <a:effectLst/>
                          <a:latin typeface="+mn-lt"/>
                          <a:ea typeface="+mn-ea"/>
                          <a:cs typeface="+mn-cs"/>
                        </a:rPr>
                        <a:t>Contains the number of records initially existing in any staging and Dimension  table</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TableFinalRowCnt</a:t>
                      </a:r>
                      <a:endParaRPr lang="en-US" dirty="0"/>
                    </a:p>
                  </a:txBody>
                  <a:tcPr/>
                </a:tc>
                <a:tc>
                  <a:txBody>
                    <a:bodyPr/>
                    <a:lstStyle/>
                    <a:p>
                      <a:r>
                        <a:rPr kumimoji="0" lang="en-US" sz="1800" kern="1200" dirty="0" smtClean="0">
                          <a:solidFill>
                            <a:schemeClr val="dk1"/>
                          </a:solidFill>
                          <a:effectLst/>
                          <a:latin typeface="+mn-lt"/>
                          <a:ea typeface="+mn-ea"/>
                          <a:cs typeface="+mn-cs"/>
                        </a:rPr>
                        <a:t>Contains the total number of records in any staging and Dimension  table after inserted , updated or deleted in the execution process</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DeleteRowCnt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effectLst/>
                          <a:latin typeface="+mn-lt"/>
                          <a:ea typeface="+mn-ea"/>
                          <a:cs typeface="+mn-cs"/>
                        </a:rPr>
                        <a:t>Contains the number records deleted in the ETL process </a:t>
                      </a:r>
                      <a:endParaRPr lang="en-US" dirty="0"/>
                    </a:p>
                  </a:txBody>
                  <a:tcPr/>
                </a:tc>
              </a:tr>
              <a:tr h="381000">
                <a:tc>
                  <a:txBody>
                    <a:bodyPr/>
                    <a:lstStyle/>
                    <a:p>
                      <a:r>
                        <a:rPr kumimoji="0" lang="en-US" sz="1800" b="1" kern="1200" dirty="0" err="1" smtClean="0">
                          <a:solidFill>
                            <a:schemeClr val="dk1"/>
                          </a:solidFill>
                          <a:effectLst/>
                          <a:latin typeface="+mn-lt"/>
                          <a:ea typeface="+mn-ea"/>
                          <a:cs typeface="+mn-cs"/>
                        </a:rPr>
                        <a:t>SuccessfullyProcessingInd</a:t>
                      </a:r>
                      <a:endParaRPr lang="en-US" dirty="0"/>
                    </a:p>
                  </a:txBody>
                  <a:tcPr/>
                </a:tc>
                <a:tc>
                  <a:txBody>
                    <a:bodyPr/>
                    <a:lstStyle/>
                    <a:p>
                      <a:r>
                        <a:rPr kumimoji="0" lang="en-US" sz="1800" kern="1200" dirty="0" smtClean="0">
                          <a:solidFill>
                            <a:schemeClr val="dk1"/>
                          </a:solidFill>
                          <a:effectLst/>
                          <a:latin typeface="+mn-lt"/>
                          <a:ea typeface="+mn-ea"/>
                          <a:cs typeface="+mn-cs"/>
                        </a:rPr>
                        <a:t>determines the status of execution of every ETL. If successfully executed then sets ‘Y’. Default is set to ‘N’.</a:t>
                      </a:r>
                      <a:endParaRPr lang="en-US" dirty="0"/>
                    </a:p>
                  </a:txBody>
                  <a:tcPr/>
                </a:tc>
              </a:tr>
            </a:tbl>
          </a:graphicData>
        </a:graphic>
      </p:graphicFrame>
    </p:spTree>
    <p:extLst>
      <p:ext uri="{BB962C8B-B14F-4D97-AF65-F5344CB8AC3E}">
        <p14:creationId xmlns:p14="http://schemas.microsoft.com/office/powerpoint/2010/main" val="35353059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6800" y="1158240"/>
            <a:ext cx="8077200" cy="5547360"/>
          </a:xfrm>
        </p:spPr>
        <p:txBody>
          <a:bodyPr/>
          <a:lstStyle/>
          <a:p>
            <a:pPr marL="82296" indent="0">
              <a:buNone/>
            </a:pPr>
            <a:r>
              <a:rPr lang="en-US" dirty="0" smtClean="0"/>
              <a:t>1. Master package (if calling child packages)</a:t>
            </a:r>
            <a:endParaRPr lang="en-US" dirty="0"/>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 (contd.): Workflow</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8" name="Down Arrow Callout 7"/>
          <p:cNvSpPr/>
          <p:nvPr/>
        </p:nvSpPr>
        <p:spPr>
          <a:xfrm>
            <a:off x="0" y="2057400"/>
            <a:ext cx="9144000" cy="1447800"/>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rgbClr val="5122AE"/>
                </a:solidFill>
              </a:rPr>
              <a:t>Execute SQL task that </a:t>
            </a:r>
            <a:r>
              <a:rPr lang="en-US" b="1" dirty="0">
                <a:solidFill>
                  <a:srgbClr val="5122AE"/>
                </a:solidFill>
              </a:rPr>
              <a:t>checks for the number of rows affected and inserts a Temporary Dummy row in the beginning of the Audit table</a:t>
            </a:r>
          </a:p>
        </p:txBody>
      </p:sp>
      <p:sp>
        <p:nvSpPr>
          <p:cNvPr id="9" name="Down Arrow Callout 8"/>
          <p:cNvSpPr/>
          <p:nvPr/>
        </p:nvSpPr>
        <p:spPr>
          <a:xfrm>
            <a:off x="0" y="3505200"/>
            <a:ext cx="9144000" cy="1447800"/>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smtClean="0">
              <a:solidFill>
                <a:srgbClr val="7030A0"/>
              </a:solidFill>
            </a:endParaRPr>
          </a:p>
          <a:p>
            <a:pPr algn="ctr"/>
            <a:r>
              <a:rPr lang="en-US" b="1" dirty="0" smtClean="0">
                <a:solidFill>
                  <a:srgbClr val="5122AE"/>
                </a:solidFill>
              </a:rPr>
              <a:t>Add Audit key and Parent Audit Key variables and add Execute SQL task that Stores the highest value of Audit key in the parameter.</a:t>
            </a:r>
          </a:p>
          <a:p>
            <a:pPr algn="ctr"/>
            <a:endParaRPr lang="en-US" b="1" dirty="0">
              <a:solidFill>
                <a:srgbClr val="5122AE"/>
              </a:solidFill>
            </a:endParaRPr>
          </a:p>
        </p:txBody>
      </p:sp>
      <p:sp>
        <p:nvSpPr>
          <p:cNvPr id="10" name="Down Arrow Callout 9"/>
          <p:cNvSpPr/>
          <p:nvPr/>
        </p:nvSpPr>
        <p:spPr>
          <a:xfrm>
            <a:off x="0" y="4953000"/>
            <a:ext cx="9144000" cy="1447800"/>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solidFill>
                  <a:srgbClr val="5122AE"/>
                </a:solidFill>
              </a:rPr>
              <a:t>Add Execute</a:t>
            </a:r>
            <a:r>
              <a:rPr lang="en-US" b="1" i="1" dirty="0" smtClean="0">
                <a:solidFill>
                  <a:srgbClr val="5122AE"/>
                </a:solidFill>
              </a:rPr>
              <a:t> </a:t>
            </a:r>
            <a:r>
              <a:rPr lang="en-US" b="1" dirty="0">
                <a:solidFill>
                  <a:srgbClr val="5122AE"/>
                </a:solidFill>
              </a:rPr>
              <a:t>SQL task which populates the Meta data in the Audit table. In the Task Editor connect to the target database and write a T-SQL query to insert the Meta data to the defined Parameters including Audit and Parent audit keys</a:t>
            </a:r>
            <a:endParaRPr lang="en-US" b="1" dirty="0" smtClean="0">
              <a:solidFill>
                <a:srgbClr val="5122AE"/>
              </a:solidFill>
            </a:endParaRPr>
          </a:p>
        </p:txBody>
      </p:sp>
    </p:spTree>
    <p:extLst>
      <p:ext uri="{BB962C8B-B14F-4D97-AF65-F5344CB8AC3E}">
        <p14:creationId xmlns:p14="http://schemas.microsoft.com/office/powerpoint/2010/main" val="3065908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6800" y="1158240"/>
            <a:ext cx="8077200" cy="5547360"/>
          </a:xfrm>
        </p:spPr>
        <p:txBody>
          <a:bodyPr/>
          <a:lstStyle/>
          <a:p>
            <a:pPr marL="82296" indent="0">
              <a:buNone/>
            </a:pPr>
            <a:r>
              <a:rPr lang="en-US" dirty="0" smtClean="0"/>
              <a:t>1. Master package (if calling child packages in data warehouse)</a:t>
            </a:r>
            <a:endParaRPr lang="en-US" dirty="0"/>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 (contd.): Workflow</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8" name="Down Arrow Callout 7"/>
          <p:cNvSpPr/>
          <p:nvPr/>
        </p:nvSpPr>
        <p:spPr>
          <a:xfrm>
            <a:off x="0" y="2362200"/>
            <a:ext cx="9144000" cy="1447800"/>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lvl="0"/>
            <a:r>
              <a:rPr lang="en-US" b="1" dirty="0">
                <a:solidFill>
                  <a:srgbClr val="5122AE"/>
                </a:solidFill>
              </a:rPr>
              <a:t>Add the Execute Package </a:t>
            </a:r>
            <a:r>
              <a:rPr lang="en-US" b="1" dirty="0" smtClean="0">
                <a:solidFill>
                  <a:srgbClr val="5122AE"/>
                </a:solidFill>
              </a:rPr>
              <a:t>Task</a:t>
            </a:r>
            <a:r>
              <a:rPr lang="en-US" b="1" dirty="0">
                <a:solidFill>
                  <a:srgbClr val="5122AE"/>
                </a:solidFill>
              </a:rPr>
              <a:t> </a:t>
            </a:r>
            <a:r>
              <a:rPr lang="en-US" b="1" dirty="0" smtClean="0">
                <a:solidFill>
                  <a:srgbClr val="5122AE"/>
                </a:solidFill>
              </a:rPr>
              <a:t>to </a:t>
            </a:r>
            <a:r>
              <a:rPr lang="en-US" b="1" dirty="0">
                <a:solidFill>
                  <a:srgbClr val="5122AE"/>
                </a:solidFill>
              </a:rPr>
              <a:t>call the Child </a:t>
            </a:r>
            <a:r>
              <a:rPr lang="en-US" b="1" dirty="0" smtClean="0">
                <a:solidFill>
                  <a:srgbClr val="5122AE"/>
                </a:solidFill>
              </a:rPr>
              <a:t>package (</a:t>
            </a:r>
            <a:r>
              <a:rPr lang="en-US" b="1" dirty="0" err="1" smtClean="0">
                <a:solidFill>
                  <a:srgbClr val="5122AE"/>
                </a:solidFill>
              </a:rPr>
              <a:t>e.g</a:t>
            </a:r>
            <a:r>
              <a:rPr lang="en-US" b="1" dirty="0" smtClean="0">
                <a:solidFill>
                  <a:srgbClr val="5122AE"/>
                </a:solidFill>
              </a:rPr>
              <a:t> Audit </a:t>
            </a:r>
            <a:r>
              <a:rPr lang="en-US" b="1" dirty="0">
                <a:solidFill>
                  <a:srgbClr val="5122AE"/>
                </a:solidFill>
              </a:rPr>
              <a:t>package of a Staging </a:t>
            </a:r>
            <a:r>
              <a:rPr lang="en-US" b="1" dirty="0" smtClean="0">
                <a:solidFill>
                  <a:srgbClr val="5122AE"/>
                </a:solidFill>
              </a:rPr>
              <a:t>table) </a:t>
            </a:r>
            <a:r>
              <a:rPr lang="en-US" b="1" dirty="0">
                <a:solidFill>
                  <a:srgbClr val="5122AE"/>
                </a:solidFill>
              </a:rPr>
              <a:t>which processes the loading and auditing of the first Staging table</a:t>
            </a:r>
          </a:p>
        </p:txBody>
      </p:sp>
      <p:sp>
        <p:nvSpPr>
          <p:cNvPr id="9" name="Down Arrow Callout 8"/>
          <p:cNvSpPr/>
          <p:nvPr/>
        </p:nvSpPr>
        <p:spPr>
          <a:xfrm>
            <a:off x="0" y="3810000"/>
            <a:ext cx="9144000" cy="1447800"/>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smtClean="0">
              <a:solidFill>
                <a:srgbClr val="7030A0"/>
              </a:solidFill>
            </a:endParaRPr>
          </a:p>
          <a:p>
            <a:pPr lvl="0" algn="ctr"/>
            <a:r>
              <a:rPr lang="en-US" b="1" dirty="0">
                <a:solidFill>
                  <a:srgbClr val="5122AE"/>
                </a:solidFill>
              </a:rPr>
              <a:t>Add the Execute Package Task to call the Child package </a:t>
            </a:r>
            <a:r>
              <a:rPr lang="en-US" b="1" dirty="0" smtClean="0">
                <a:solidFill>
                  <a:srgbClr val="5122AE"/>
                </a:solidFill>
              </a:rPr>
              <a:t>(</a:t>
            </a:r>
            <a:r>
              <a:rPr lang="en-US" b="1" dirty="0" err="1" smtClean="0">
                <a:solidFill>
                  <a:srgbClr val="5122AE"/>
                </a:solidFill>
              </a:rPr>
              <a:t>e.g</a:t>
            </a:r>
            <a:r>
              <a:rPr lang="en-US" b="1" dirty="0" smtClean="0">
                <a:solidFill>
                  <a:srgbClr val="5122AE"/>
                </a:solidFill>
              </a:rPr>
              <a:t> Audit </a:t>
            </a:r>
            <a:r>
              <a:rPr lang="en-US" b="1" dirty="0">
                <a:solidFill>
                  <a:srgbClr val="5122AE"/>
                </a:solidFill>
              </a:rPr>
              <a:t>package of a </a:t>
            </a:r>
            <a:r>
              <a:rPr lang="en-US" b="1" dirty="0" smtClean="0">
                <a:solidFill>
                  <a:srgbClr val="5122AE"/>
                </a:solidFill>
              </a:rPr>
              <a:t>Dimension </a:t>
            </a:r>
            <a:r>
              <a:rPr lang="en-US" b="1" dirty="0">
                <a:solidFill>
                  <a:srgbClr val="5122AE"/>
                </a:solidFill>
              </a:rPr>
              <a:t>table) which processes the loading and auditing of the </a:t>
            </a:r>
            <a:r>
              <a:rPr lang="en-US" b="1" dirty="0" smtClean="0">
                <a:solidFill>
                  <a:srgbClr val="5122AE"/>
                </a:solidFill>
              </a:rPr>
              <a:t>firs </a:t>
            </a:r>
            <a:r>
              <a:rPr lang="en-US" b="1" dirty="0" err="1" smtClean="0">
                <a:solidFill>
                  <a:srgbClr val="5122AE"/>
                </a:solidFill>
              </a:rPr>
              <a:t>Dicmension</a:t>
            </a:r>
            <a:r>
              <a:rPr lang="en-US" b="1" dirty="0" smtClean="0">
                <a:solidFill>
                  <a:srgbClr val="5122AE"/>
                </a:solidFill>
              </a:rPr>
              <a:t> table</a:t>
            </a:r>
            <a:endParaRPr lang="en-US" b="1" dirty="0">
              <a:solidFill>
                <a:srgbClr val="5122AE"/>
              </a:solidFill>
            </a:endParaRPr>
          </a:p>
          <a:p>
            <a:pPr algn="ctr"/>
            <a:endParaRPr lang="en-US" b="1" dirty="0">
              <a:solidFill>
                <a:srgbClr val="5122AE"/>
              </a:solidFill>
            </a:endParaRPr>
          </a:p>
        </p:txBody>
      </p:sp>
      <p:sp>
        <p:nvSpPr>
          <p:cNvPr id="10" name="Down Arrow Callout 9"/>
          <p:cNvSpPr/>
          <p:nvPr/>
        </p:nvSpPr>
        <p:spPr>
          <a:xfrm>
            <a:off x="0" y="5257800"/>
            <a:ext cx="9144000" cy="1447800"/>
          </a:xfrm>
          <a:prstGeom prst="downArrow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smtClean="0">
              <a:solidFill>
                <a:srgbClr val="7030A0"/>
              </a:solidFill>
            </a:endParaRPr>
          </a:p>
          <a:p>
            <a:pPr algn="ctr"/>
            <a:r>
              <a:rPr lang="en-US" b="1" dirty="0">
                <a:solidFill>
                  <a:srgbClr val="5122AE"/>
                </a:solidFill>
              </a:rPr>
              <a:t>updates the Metadata specifically the end time of the </a:t>
            </a:r>
            <a:r>
              <a:rPr lang="en-US" b="1" dirty="0" smtClean="0">
                <a:solidFill>
                  <a:srgbClr val="5122AE"/>
                </a:solidFill>
              </a:rPr>
              <a:t>execution and </a:t>
            </a:r>
            <a:r>
              <a:rPr lang="en-US" b="1" dirty="0">
                <a:solidFill>
                  <a:srgbClr val="5122AE"/>
                </a:solidFill>
              </a:rPr>
              <a:t>success status of the execution process in the audit table</a:t>
            </a:r>
          </a:p>
          <a:p>
            <a:pPr lvl="0"/>
            <a:r>
              <a:rPr lang="en-US" dirty="0" smtClean="0"/>
              <a:t> </a:t>
            </a:r>
            <a:endParaRPr lang="en-US" dirty="0"/>
          </a:p>
          <a:p>
            <a:pPr algn="ctr"/>
            <a:endParaRPr lang="en-US" b="1" dirty="0">
              <a:solidFill>
                <a:srgbClr val="5122AE"/>
              </a:solidFill>
            </a:endParaRPr>
          </a:p>
        </p:txBody>
      </p:sp>
    </p:spTree>
    <p:extLst>
      <p:ext uri="{BB962C8B-B14F-4D97-AF65-F5344CB8AC3E}">
        <p14:creationId xmlns:p14="http://schemas.microsoft.com/office/powerpoint/2010/main" val="35714639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6800" y="1158240"/>
            <a:ext cx="8077200" cy="5547360"/>
          </a:xfrm>
        </p:spPr>
        <p:txBody>
          <a:bodyPr>
            <a:normAutofit/>
          </a:bodyPr>
          <a:lstStyle/>
          <a:p>
            <a:pPr marL="82296" indent="0">
              <a:buNone/>
            </a:pPr>
            <a:r>
              <a:rPr lang="en-US" sz="2800" dirty="0" smtClean="0"/>
              <a:t>Steps to create package to Audit the Staging table</a:t>
            </a:r>
          </a:p>
          <a:p>
            <a:pPr marL="596646" indent="-514350">
              <a:buFont typeface="+mj-lt"/>
              <a:buAutoNum type="arabicPeriod"/>
            </a:pPr>
            <a:r>
              <a:rPr lang="en-US" sz="1800" dirty="0" smtClean="0">
                <a:solidFill>
                  <a:srgbClr val="5122AE"/>
                </a:solidFill>
              </a:rPr>
              <a:t>Create variables to which row counts of staging table passes its values</a:t>
            </a:r>
          </a:p>
          <a:p>
            <a:pPr marL="596646" lvl="0" indent="-514350">
              <a:buFont typeface="+mj-lt"/>
              <a:buAutoNum type="arabicPeriod"/>
            </a:pPr>
            <a:r>
              <a:rPr lang="en-US" sz="1800" dirty="0">
                <a:solidFill>
                  <a:srgbClr val="5122AE"/>
                </a:solidFill>
              </a:rPr>
              <a:t>R</a:t>
            </a:r>
            <a:r>
              <a:rPr lang="en-US" sz="1800" dirty="0" smtClean="0">
                <a:solidFill>
                  <a:srgbClr val="5122AE"/>
                </a:solidFill>
              </a:rPr>
              <a:t>etrieve </a:t>
            </a:r>
            <a:r>
              <a:rPr lang="en-US" sz="1800" dirty="0">
                <a:solidFill>
                  <a:srgbClr val="5122AE"/>
                </a:solidFill>
              </a:rPr>
              <a:t>the Initial row counts of the staging table and the Meta data in audit </a:t>
            </a:r>
            <a:r>
              <a:rPr lang="en-US" sz="1800" dirty="0" smtClean="0">
                <a:solidFill>
                  <a:srgbClr val="5122AE"/>
                </a:solidFill>
              </a:rPr>
              <a:t>table and pass Initial </a:t>
            </a:r>
            <a:r>
              <a:rPr lang="en-US" sz="1800" dirty="0">
                <a:solidFill>
                  <a:srgbClr val="5122AE"/>
                </a:solidFill>
              </a:rPr>
              <a:t>row counts of the staging table to a </a:t>
            </a:r>
            <a:r>
              <a:rPr lang="en-US" sz="1800" dirty="0" smtClean="0">
                <a:solidFill>
                  <a:srgbClr val="5122AE"/>
                </a:solidFill>
              </a:rPr>
              <a:t>variable</a:t>
            </a:r>
          </a:p>
          <a:p>
            <a:pPr marL="596646" indent="-514350">
              <a:buFont typeface="+mj-lt"/>
              <a:buAutoNum type="arabicPeriod"/>
            </a:pPr>
            <a:r>
              <a:rPr lang="en-US" sz="1800" dirty="0" smtClean="0">
                <a:solidFill>
                  <a:srgbClr val="5122AE"/>
                </a:solidFill>
              </a:rPr>
              <a:t>Add a code that </a:t>
            </a:r>
            <a:r>
              <a:rPr lang="en-US" sz="1800" dirty="0">
                <a:solidFill>
                  <a:srgbClr val="5122AE"/>
                </a:solidFill>
              </a:rPr>
              <a:t>Stores the highest value of Audit key in the </a:t>
            </a:r>
            <a:r>
              <a:rPr lang="en-US" sz="1800" dirty="0" smtClean="0">
                <a:solidFill>
                  <a:srgbClr val="5122AE"/>
                </a:solidFill>
              </a:rPr>
              <a:t>parameter</a:t>
            </a:r>
          </a:p>
          <a:p>
            <a:pPr marL="596646" indent="-514350">
              <a:buFont typeface="+mj-lt"/>
              <a:buAutoNum type="arabicPeriod"/>
            </a:pPr>
            <a:r>
              <a:rPr lang="en-US" sz="1800" dirty="0" smtClean="0">
                <a:solidFill>
                  <a:srgbClr val="5122AE"/>
                </a:solidFill>
              </a:rPr>
              <a:t>Add </a:t>
            </a:r>
            <a:r>
              <a:rPr lang="en-US" sz="1800" dirty="0">
                <a:solidFill>
                  <a:srgbClr val="5122AE"/>
                </a:solidFill>
              </a:rPr>
              <a:t>other Meta data from SSIS </a:t>
            </a:r>
            <a:r>
              <a:rPr lang="en-US" sz="1800" dirty="0" smtClean="0">
                <a:solidFill>
                  <a:srgbClr val="5122AE"/>
                </a:solidFill>
              </a:rPr>
              <a:t>package that updates </a:t>
            </a:r>
            <a:r>
              <a:rPr lang="en-US" sz="1800" dirty="0">
                <a:solidFill>
                  <a:srgbClr val="5122AE"/>
                </a:solidFill>
              </a:rPr>
              <a:t>the audit table with Meta Data namely Package name, Package ID, Start time, The Audit Keys and Initial Row count of the </a:t>
            </a:r>
            <a:r>
              <a:rPr lang="en-US" sz="1800" dirty="0" smtClean="0">
                <a:solidFill>
                  <a:srgbClr val="5122AE"/>
                </a:solidFill>
              </a:rPr>
              <a:t>table</a:t>
            </a:r>
          </a:p>
          <a:p>
            <a:pPr marL="596646" lvl="0" indent="-514350">
              <a:buFont typeface="+mj-lt"/>
              <a:buAutoNum type="arabicPeriod"/>
            </a:pPr>
            <a:r>
              <a:rPr lang="en-US" sz="1800" dirty="0">
                <a:solidFill>
                  <a:srgbClr val="5122AE"/>
                </a:solidFill>
              </a:rPr>
              <a:t>Add a Data Flow task to the flow which populates the Destination Staging table, counts the Number of rows extracted from the source file, and rows which failed to process (Error row count)</a:t>
            </a:r>
          </a:p>
          <a:p>
            <a:pPr marL="596646" indent="-514350">
              <a:buFont typeface="+mj-lt"/>
              <a:buAutoNum type="arabicPeriod"/>
            </a:pPr>
            <a:r>
              <a:rPr lang="en-US" sz="1800" dirty="0">
                <a:solidFill>
                  <a:srgbClr val="5122AE"/>
                </a:solidFill>
              </a:rPr>
              <a:t>P</a:t>
            </a:r>
            <a:r>
              <a:rPr lang="en-US" sz="1800" dirty="0" smtClean="0">
                <a:solidFill>
                  <a:srgbClr val="5122AE"/>
                </a:solidFill>
              </a:rPr>
              <a:t>opulate </a:t>
            </a:r>
            <a:r>
              <a:rPr lang="en-US" sz="1800" dirty="0">
                <a:solidFill>
                  <a:srgbClr val="5122AE"/>
                </a:solidFill>
              </a:rPr>
              <a:t>the Extracted and Error rows and the extract the Inserted and final counts of records. </a:t>
            </a:r>
            <a:endParaRPr lang="en-US" sz="1800" dirty="0" smtClean="0">
              <a:solidFill>
                <a:srgbClr val="5122AE"/>
              </a:solidFill>
            </a:endParaRPr>
          </a:p>
          <a:p>
            <a:pPr marL="596646" indent="-514350">
              <a:buFont typeface="+mj-lt"/>
              <a:buAutoNum type="arabicPeriod"/>
            </a:pPr>
            <a:r>
              <a:rPr lang="en-US" sz="1800" dirty="0">
                <a:solidFill>
                  <a:srgbClr val="5122AE"/>
                </a:solidFill>
              </a:rPr>
              <a:t>P</a:t>
            </a:r>
            <a:r>
              <a:rPr lang="en-US" sz="1800" dirty="0" smtClean="0">
                <a:solidFill>
                  <a:srgbClr val="5122AE"/>
                </a:solidFill>
              </a:rPr>
              <a:t>opulate </a:t>
            </a:r>
            <a:r>
              <a:rPr lang="en-US" sz="1800" dirty="0">
                <a:solidFill>
                  <a:srgbClr val="5122AE"/>
                </a:solidFill>
              </a:rPr>
              <a:t>the Inserted and Final table row counts in the audit table. P</a:t>
            </a:r>
            <a:r>
              <a:rPr lang="en-US" sz="1800" dirty="0" smtClean="0">
                <a:solidFill>
                  <a:srgbClr val="5122AE"/>
                </a:solidFill>
              </a:rPr>
              <a:t>opulate </a:t>
            </a:r>
            <a:r>
              <a:rPr lang="en-US" sz="1800" dirty="0">
                <a:solidFill>
                  <a:srgbClr val="5122AE"/>
                </a:solidFill>
              </a:rPr>
              <a:t>the </a:t>
            </a:r>
            <a:r>
              <a:rPr lang="en-US" sz="1800" dirty="0" err="1">
                <a:solidFill>
                  <a:srgbClr val="5122AE"/>
                </a:solidFill>
              </a:rPr>
              <a:t>SuccessfulProcessingInd</a:t>
            </a:r>
            <a:r>
              <a:rPr lang="en-US" sz="1800" dirty="0">
                <a:solidFill>
                  <a:srgbClr val="5122AE"/>
                </a:solidFill>
              </a:rPr>
              <a:t> when the Error </a:t>
            </a:r>
            <a:r>
              <a:rPr lang="en-US" sz="1800" dirty="0" smtClean="0">
                <a:solidFill>
                  <a:srgbClr val="5122AE"/>
                </a:solidFill>
              </a:rPr>
              <a:t>count=0</a:t>
            </a:r>
          </a:p>
          <a:p>
            <a:pPr marL="596646" indent="-514350">
              <a:buFont typeface="+mj-lt"/>
              <a:buAutoNum type="arabicPeriod"/>
            </a:pPr>
            <a:r>
              <a:rPr lang="en-US" sz="1800" dirty="0" smtClean="0">
                <a:solidFill>
                  <a:srgbClr val="5122AE"/>
                </a:solidFill>
              </a:rPr>
              <a:t>Enable Parent Package configuration by passing the values of </a:t>
            </a:r>
            <a:r>
              <a:rPr lang="en-US" sz="1800" dirty="0">
                <a:solidFill>
                  <a:srgbClr val="5122AE"/>
                </a:solidFill>
              </a:rPr>
              <a:t>the parent </a:t>
            </a:r>
            <a:r>
              <a:rPr lang="en-US" sz="1800" dirty="0" smtClean="0">
                <a:solidFill>
                  <a:srgbClr val="5122AE"/>
                </a:solidFill>
              </a:rPr>
              <a:t>variable </a:t>
            </a:r>
            <a:r>
              <a:rPr lang="en-US" sz="1800" dirty="0" err="1">
                <a:solidFill>
                  <a:srgbClr val="5122AE"/>
                </a:solidFill>
              </a:rPr>
              <a:t>Audkey</a:t>
            </a:r>
            <a:r>
              <a:rPr lang="en-US" sz="1800" dirty="0">
                <a:solidFill>
                  <a:srgbClr val="5122AE"/>
                </a:solidFill>
              </a:rPr>
              <a:t> </a:t>
            </a:r>
            <a:r>
              <a:rPr lang="en-US" sz="1800" dirty="0" smtClean="0">
                <a:solidFill>
                  <a:srgbClr val="5122AE"/>
                </a:solidFill>
              </a:rPr>
              <a:t>to </a:t>
            </a:r>
            <a:r>
              <a:rPr lang="en-US" sz="1800" dirty="0" err="1">
                <a:solidFill>
                  <a:srgbClr val="5122AE"/>
                </a:solidFill>
              </a:rPr>
              <a:t>ParentAuditKey</a:t>
            </a:r>
            <a:r>
              <a:rPr lang="en-US" sz="1800" dirty="0">
                <a:solidFill>
                  <a:srgbClr val="5122AE"/>
                </a:solidFill>
              </a:rPr>
              <a:t> (</a:t>
            </a:r>
            <a:r>
              <a:rPr lang="en-US" sz="1800" dirty="0" err="1">
                <a:solidFill>
                  <a:srgbClr val="5122AE"/>
                </a:solidFill>
              </a:rPr>
              <a:t>Paraud</a:t>
            </a:r>
            <a:r>
              <a:rPr lang="en-US" sz="1800" dirty="0">
                <a:solidFill>
                  <a:srgbClr val="5122AE"/>
                </a:solidFill>
              </a:rPr>
              <a:t>) of the child packages</a:t>
            </a:r>
          </a:p>
          <a:p>
            <a:pPr marL="596646" lvl="0" indent="-514350">
              <a:buFont typeface="+mj-lt"/>
              <a:buAutoNum type="arabicPeriod"/>
            </a:pPr>
            <a:endParaRPr lang="en-US" sz="1800" dirty="0">
              <a:solidFill>
                <a:srgbClr val="5122AE"/>
              </a:solidFill>
            </a:endParaRPr>
          </a:p>
          <a:p>
            <a:pPr marL="596646" indent="-514350">
              <a:buFont typeface="+mj-lt"/>
              <a:buAutoNum type="arabicPeriod"/>
            </a:pPr>
            <a:endParaRPr lang="en-US" dirty="0"/>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 (contd.): Workflow</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2917019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6800" y="1158240"/>
            <a:ext cx="8077200" cy="5547360"/>
          </a:xfrm>
        </p:spPr>
        <p:txBody>
          <a:bodyPr>
            <a:normAutofit/>
          </a:bodyPr>
          <a:lstStyle/>
          <a:p>
            <a:pPr marL="82296" indent="0">
              <a:buNone/>
            </a:pPr>
            <a:r>
              <a:rPr lang="en-US" sz="2800" dirty="0" smtClean="0"/>
              <a:t>Steps to create package to Audit the Dimension table</a:t>
            </a:r>
          </a:p>
          <a:p>
            <a:pPr marL="596646" indent="-514350">
              <a:buFont typeface="+mj-lt"/>
              <a:buAutoNum type="arabicPeriod"/>
            </a:pPr>
            <a:r>
              <a:rPr lang="en-US" sz="1800" dirty="0" smtClean="0">
                <a:solidFill>
                  <a:srgbClr val="5122AE"/>
                </a:solidFill>
              </a:rPr>
              <a:t>Create variables to which row counts of Dimension table passes its values</a:t>
            </a:r>
          </a:p>
          <a:p>
            <a:pPr marL="596646" lvl="0" indent="-514350">
              <a:buFont typeface="+mj-lt"/>
              <a:buAutoNum type="arabicPeriod"/>
            </a:pPr>
            <a:r>
              <a:rPr lang="en-US" sz="1800" dirty="0">
                <a:solidFill>
                  <a:srgbClr val="5122AE"/>
                </a:solidFill>
              </a:rPr>
              <a:t>R</a:t>
            </a:r>
            <a:r>
              <a:rPr lang="en-US" sz="1800" dirty="0" smtClean="0">
                <a:solidFill>
                  <a:srgbClr val="5122AE"/>
                </a:solidFill>
              </a:rPr>
              <a:t>etrieve </a:t>
            </a:r>
            <a:r>
              <a:rPr lang="en-US" sz="1800" dirty="0">
                <a:solidFill>
                  <a:srgbClr val="5122AE"/>
                </a:solidFill>
              </a:rPr>
              <a:t>the Initial row counts of the </a:t>
            </a:r>
            <a:r>
              <a:rPr lang="en-US" sz="1800" dirty="0" smtClean="0">
                <a:solidFill>
                  <a:srgbClr val="5122AE"/>
                </a:solidFill>
              </a:rPr>
              <a:t>Dimension </a:t>
            </a:r>
            <a:r>
              <a:rPr lang="en-US" sz="1800" dirty="0">
                <a:solidFill>
                  <a:srgbClr val="5122AE"/>
                </a:solidFill>
              </a:rPr>
              <a:t>table and the Meta data in audit </a:t>
            </a:r>
            <a:r>
              <a:rPr lang="en-US" sz="1800" dirty="0" smtClean="0">
                <a:solidFill>
                  <a:srgbClr val="5122AE"/>
                </a:solidFill>
              </a:rPr>
              <a:t>table and pass Initial </a:t>
            </a:r>
            <a:r>
              <a:rPr lang="en-US" sz="1800" dirty="0">
                <a:solidFill>
                  <a:srgbClr val="5122AE"/>
                </a:solidFill>
              </a:rPr>
              <a:t>row counts of the Dimension</a:t>
            </a:r>
            <a:r>
              <a:rPr lang="en-US" sz="1800" dirty="0" smtClean="0">
                <a:solidFill>
                  <a:srgbClr val="5122AE"/>
                </a:solidFill>
              </a:rPr>
              <a:t> </a:t>
            </a:r>
            <a:r>
              <a:rPr lang="en-US" sz="1800" dirty="0">
                <a:solidFill>
                  <a:srgbClr val="5122AE"/>
                </a:solidFill>
              </a:rPr>
              <a:t>table to a </a:t>
            </a:r>
            <a:r>
              <a:rPr lang="en-US" sz="1800" dirty="0" smtClean="0">
                <a:solidFill>
                  <a:srgbClr val="5122AE"/>
                </a:solidFill>
              </a:rPr>
              <a:t>variable</a:t>
            </a:r>
          </a:p>
          <a:p>
            <a:pPr marL="596646" indent="-514350">
              <a:buFont typeface="+mj-lt"/>
              <a:buAutoNum type="arabicPeriod"/>
            </a:pPr>
            <a:r>
              <a:rPr lang="en-US" sz="1800" dirty="0" smtClean="0">
                <a:solidFill>
                  <a:srgbClr val="5122AE"/>
                </a:solidFill>
              </a:rPr>
              <a:t>Add a code that </a:t>
            </a:r>
            <a:r>
              <a:rPr lang="en-US" sz="1800" dirty="0">
                <a:solidFill>
                  <a:srgbClr val="5122AE"/>
                </a:solidFill>
              </a:rPr>
              <a:t>Stores the highest value of Audit key in the </a:t>
            </a:r>
            <a:r>
              <a:rPr lang="en-US" sz="1800" dirty="0" smtClean="0">
                <a:solidFill>
                  <a:srgbClr val="5122AE"/>
                </a:solidFill>
              </a:rPr>
              <a:t>parameter</a:t>
            </a:r>
          </a:p>
          <a:p>
            <a:pPr marL="596646" indent="-514350">
              <a:buFont typeface="+mj-lt"/>
              <a:buAutoNum type="arabicPeriod"/>
            </a:pPr>
            <a:r>
              <a:rPr lang="en-US" sz="1800" dirty="0" smtClean="0">
                <a:solidFill>
                  <a:srgbClr val="5122AE"/>
                </a:solidFill>
              </a:rPr>
              <a:t>Add </a:t>
            </a:r>
            <a:r>
              <a:rPr lang="en-US" sz="1800" dirty="0">
                <a:solidFill>
                  <a:srgbClr val="5122AE"/>
                </a:solidFill>
              </a:rPr>
              <a:t>other Meta data from SSIS </a:t>
            </a:r>
            <a:r>
              <a:rPr lang="en-US" sz="1800" dirty="0" smtClean="0">
                <a:solidFill>
                  <a:srgbClr val="5122AE"/>
                </a:solidFill>
              </a:rPr>
              <a:t>package that updates </a:t>
            </a:r>
            <a:r>
              <a:rPr lang="en-US" sz="1800" dirty="0">
                <a:solidFill>
                  <a:srgbClr val="5122AE"/>
                </a:solidFill>
              </a:rPr>
              <a:t>the audit table with Meta Data namely Package name, Package ID, Start time, The Audit Keys and Initial Row count of the </a:t>
            </a:r>
            <a:r>
              <a:rPr lang="en-US" sz="1800" dirty="0" smtClean="0">
                <a:solidFill>
                  <a:srgbClr val="5122AE"/>
                </a:solidFill>
              </a:rPr>
              <a:t>table</a:t>
            </a:r>
          </a:p>
          <a:p>
            <a:pPr marL="596646" lvl="0" indent="-514350">
              <a:buFont typeface="+mj-lt"/>
              <a:buAutoNum type="arabicPeriod"/>
            </a:pPr>
            <a:r>
              <a:rPr lang="en-US" sz="1800" dirty="0">
                <a:solidFill>
                  <a:srgbClr val="5122AE"/>
                </a:solidFill>
              </a:rPr>
              <a:t>Add a Data Flow task to the flow which populates the </a:t>
            </a:r>
            <a:r>
              <a:rPr lang="en-US" sz="1800" dirty="0" smtClean="0">
                <a:solidFill>
                  <a:srgbClr val="5122AE"/>
                </a:solidFill>
              </a:rPr>
              <a:t> Dimension table</a:t>
            </a:r>
            <a:r>
              <a:rPr lang="en-US" sz="1800" dirty="0">
                <a:solidFill>
                  <a:srgbClr val="5122AE"/>
                </a:solidFill>
              </a:rPr>
              <a:t>, counts the Number of rows extracted from the source file, </a:t>
            </a:r>
            <a:r>
              <a:rPr lang="en-US" sz="1800" dirty="0" smtClean="0">
                <a:solidFill>
                  <a:srgbClr val="5122AE"/>
                </a:solidFill>
              </a:rPr>
              <a:t>rows updated, deleted, inserted and rows which </a:t>
            </a:r>
            <a:r>
              <a:rPr lang="en-US" sz="1800" dirty="0">
                <a:solidFill>
                  <a:srgbClr val="5122AE"/>
                </a:solidFill>
              </a:rPr>
              <a:t>failed to process (Error row count</a:t>
            </a:r>
            <a:r>
              <a:rPr lang="en-US" sz="1800" dirty="0" smtClean="0">
                <a:solidFill>
                  <a:srgbClr val="5122AE"/>
                </a:solidFill>
              </a:rPr>
              <a:t>). Contain the SCD functionality.</a:t>
            </a:r>
            <a:endParaRPr lang="en-US" sz="1800" dirty="0">
              <a:solidFill>
                <a:srgbClr val="5122AE"/>
              </a:solidFill>
            </a:endParaRPr>
          </a:p>
          <a:p>
            <a:pPr marL="596646" lvl="0" indent="-514350">
              <a:buFont typeface="+mj-lt"/>
              <a:buAutoNum type="arabicPeriod"/>
            </a:pPr>
            <a:r>
              <a:rPr lang="en-US" sz="1800" dirty="0">
                <a:solidFill>
                  <a:srgbClr val="5122AE"/>
                </a:solidFill>
              </a:rPr>
              <a:t>P</a:t>
            </a:r>
            <a:r>
              <a:rPr lang="en-US" sz="1800" dirty="0" smtClean="0">
                <a:solidFill>
                  <a:srgbClr val="5122AE"/>
                </a:solidFill>
              </a:rPr>
              <a:t>opulate </a:t>
            </a:r>
            <a:r>
              <a:rPr lang="en-US" sz="1800" dirty="0">
                <a:solidFill>
                  <a:srgbClr val="5122AE"/>
                </a:solidFill>
              </a:rPr>
              <a:t>the </a:t>
            </a:r>
            <a:r>
              <a:rPr lang="en-US" sz="1800" dirty="0" smtClean="0">
                <a:solidFill>
                  <a:srgbClr val="5122AE"/>
                </a:solidFill>
              </a:rPr>
              <a:t>final </a:t>
            </a:r>
            <a:r>
              <a:rPr lang="en-US" sz="1800" dirty="0">
                <a:solidFill>
                  <a:srgbClr val="5122AE"/>
                </a:solidFill>
              </a:rPr>
              <a:t>counts of </a:t>
            </a:r>
            <a:r>
              <a:rPr lang="en-US" sz="1800" dirty="0" smtClean="0">
                <a:solidFill>
                  <a:srgbClr val="5122AE"/>
                </a:solidFill>
              </a:rPr>
              <a:t>records</a:t>
            </a:r>
            <a:r>
              <a:rPr lang="en-US" sz="1800" dirty="0">
                <a:solidFill>
                  <a:srgbClr val="5122AE"/>
                </a:solidFill>
              </a:rPr>
              <a:t> </a:t>
            </a:r>
            <a:r>
              <a:rPr lang="en-US" sz="1800" dirty="0" smtClean="0">
                <a:solidFill>
                  <a:srgbClr val="5122AE"/>
                </a:solidFill>
              </a:rPr>
              <a:t>and update </a:t>
            </a:r>
            <a:r>
              <a:rPr lang="en-US" sz="1800" dirty="0">
                <a:solidFill>
                  <a:srgbClr val="5122AE"/>
                </a:solidFill>
              </a:rPr>
              <a:t>the Audit table with the Execution Processing </a:t>
            </a:r>
            <a:r>
              <a:rPr lang="en-US" sz="1800" dirty="0" smtClean="0">
                <a:solidFill>
                  <a:srgbClr val="5122AE"/>
                </a:solidFill>
              </a:rPr>
              <a:t>status.</a:t>
            </a:r>
          </a:p>
          <a:p>
            <a:pPr marL="596646" lvl="0" indent="-514350">
              <a:buFont typeface="+mj-lt"/>
              <a:buAutoNum type="arabicPeriod"/>
            </a:pPr>
            <a:r>
              <a:rPr lang="en-US" sz="1800" dirty="0" smtClean="0">
                <a:solidFill>
                  <a:srgbClr val="5122AE"/>
                </a:solidFill>
              </a:rPr>
              <a:t>Enable Parent Package configuration by passing the values of </a:t>
            </a:r>
            <a:r>
              <a:rPr lang="en-US" sz="1800" dirty="0">
                <a:solidFill>
                  <a:srgbClr val="5122AE"/>
                </a:solidFill>
              </a:rPr>
              <a:t>the parent </a:t>
            </a:r>
            <a:r>
              <a:rPr lang="en-US" sz="1800" dirty="0" smtClean="0">
                <a:solidFill>
                  <a:srgbClr val="5122AE"/>
                </a:solidFill>
              </a:rPr>
              <a:t>variable </a:t>
            </a:r>
            <a:r>
              <a:rPr lang="en-US" sz="1800" dirty="0" err="1">
                <a:solidFill>
                  <a:srgbClr val="5122AE"/>
                </a:solidFill>
              </a:rPr>
              <a:t>Audkey</a:t>
            </a:r>
            <a:r>
              <a:rPr lang="en-US" sz="1800" dirty="0">
                <a:solidFill>
                  <a:srgbClr val="5122AE"/>
                </a:solidFill>
              </a:rPr>
              <a:t> </a:t>
            </a:r>
            <a:r>
              <a:rPr lang="en-US" sz="1800" dirty="0" smtClean="0">
                <a:solidFill>
                  <a:srgbClr val="5122AE"/>
                </a:solidFill>
              </a:rPr>
              <a:t>to </a:t>
            </a:r>
            <a:r>
              <a:rPr lang="en-US" sz="1800" dirty="0" err="1">
                <a:solidFill>
                  <a:srgbClr val="5122AE"/>
                </a:solidFill>
              </a:rPr>
              <a:t>ParentAuditKey</a:t>
            </a:r>
            <a:r>
              <a:rPr lang="en-US" sz="1800" dirty="0">
                <a:solidFill>
                  <a:srgbClr val="5122AE"/>
                </a:solidFill>
              </a:rPr>
              <a:t> (</a:t>
            </a:r>
            <a:r>
              <a:rPr lang="en-US" sz="1800" dirty="0" err="1">
                <a:solidFill>
                  <a:srgbClr val="5122AE"/>
                </a:solidFill>
              </a:rPr>
              <a:t>Paraud</a:t>
            </a:r>
            <a:r>
              <a:rPr lang="en-US" sz="1800" dirty="0">
                <a:solidFill>
                  <a:srgbClr val="5122AE"/>
                </a:solidFill>
              </a:rPr>
              <a:t>) of the child packages</a:t>
            </a:r>
          </a:p>
          <a:p>
            <a:pPr marL="596646" lvl="0" indent="-514350">
              <a:buFont typeface="+mj-lt"/>
              <a:buAutoNum type="arabicPeriod"/>
            </a:pPr>
            <a:endParaRPr lang="en-US" sz="1800" dirty="0">
              <a:solidFill>
                <a:srgbClr val="5122AE"/>
              </a:solidFill>
            </a:endParaRPr>
          </a:p>
          <a:p>
            <a:pPr marL="596646" indent="-514350">
              <a:buFont typeface="+mj-lt"/>
              <a:buAutoNum type="arabicPeriod"/>
            </a:pPr>
            <a:endParaRPr lang="en-US" dirty="0"/>
          </a:p>
        </p:txBody>
      </p:sp>
      <p:sp>
        <p:nvSpPr>
          <p:cNvPr id="4"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 (contd.): Workflow</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831301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Demo (contd.): Workflow</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7" name="TextBox 6"/>
          <p:cNvSpPr txBox="1"/>
          <p:nvPr/>
        </p:nvSpPr>
        <p:spPr>
          <a:xfrm>
            <a:off x="990600" y="1219200"/>
            <a:ext cx="7772400" cy="5170646"/>
          </a:xfrm>
          <a:prstGeom prst="rect">
            <a:avLst/>
          </a:prstGeom>
          <a:noFill/>
        </p:spPr>
        <p:txBody>
          <a:bodyPr wrap="square" rtlCol="0">
            <a:spAutoFit/>
          </a:bodyPr>
          <a:lstStyle/>
          <a:p>
            <a:r>
              <a:rPr lang="en-US" sz="2800" dirty="0" smtClean="0"/>
              <a:t>Steps for Adding an event handler for Package level Error Handling</a:t>
            </a:r>
          </a:p>
          <a:p>
            <a:endParaRPr lang="en-US" sz="2000" dirty="0"/>
          </a:p>
          <a:p>
            <a:pPr marL="457200" indent="-457200">
              <a:buFont typeface="+mj-lt"/>
              <a:buAutoNum type="arabicPeriod"/>
            </a:pPr>
            <a:r>
              <a:rPr lang="en-US" sz="2400" dirty="0" smtClean="0">
                <a:solidFill>
                  <a:srgbClr val="5122AE"/>
                </a:solidFill>
              </a:rPr>
              <a:t>Create an </a:t>
            </a:r>
            <a:r>
              <a:rPr lang="en-US" sz="2400" dirty="0" err="1" smtClean="0">
                <a:solidFill>
                  <a:srgbClr val="5122AE"/>
                </a:solidFill>
              </a:rPr>
              <a:t>OnError</a:t>
            </a:r>
            <a:r>
              <a:rPr lang="en-US" sz="2400" dirty="0" smtClean="0">
                <a:solidFill>
                  <a:srgbClr val="5122AE"/>
                </a:solidFill>
              </a:rPr>
              <a:t> Event Handler Add Package Executables (Staging and Dimension) to the </a:t>
            </a:r>
            <a:r>
              <a:rPr lang="en-US" sz="2400" dirty="0" err="1" smtClean="0">
                <a:solidFill>
                  <a:srgbClr val="5122AE"/>
                </a:solidFill>
              </a:rPr>
              <a:t>OnError</a:t>
            </a:r>
            <a:r>
              <a:rPr lang="en-US" sz="2400" dirty="0" smtClean="0">
                <a:solidFill>
                  <a:srgbClr val="5122AE"/>
                </a:solidFill>
              </a:rPr>
              <a:t> Event Handler </a:t>
            </a:r>
          </a:p>
          <a:p>
            <a:pPr marL="457200" indent="-457200">
              <a:buFont typeface="+mj-lt"/>
              <a:buAutoNum type="arabicPeriod"/>
            </a:pPr>
            <a:r>
              <a:rPr lang="en-US" sz="2400" dirty="0" smtClean="0">
                <a:solidFill>
                  <a:srgbClr val="5122AE"/>
                </a:solidFill>
              </a:rPr>
              <a:t>Add a Script task components, declare and select variables.</a:t>
            </a:r>
          </a:p>
          <a:p>
            <a:pPr marL="457200" indent="-457200">
              <a:buFont typeface="+mj-lt"/>
              <a:buAutoNum type="arabicPeriod"/>
            </a:pPr>
            <a:r>
              <a:rPr lang="en-US" sz="2400" dirty="0" smtClean="0">
                <a:solidFill>
                  <a:srgbClr val="5122AE"/>
                </a:solidFill>
              </a:rPr>
              <a:t>Modify the C# script to include the Error Description at package level by assigning values to package variables</a:t>
            </a:r>
          </a:p>
          <a:p>
            <a:endParaRPr lang="en-US" sz="2000" dirty="0" smtClean="0">
              <a:solidFill>
                <a:srgbClr val="5122AE"/>
              </a:solidFill>
            </a:endParaRPr>
          </a:p>
          <a:p>
            <a:endParaRPr lang="en-US" sz="2400" dirty="0" smtClean="0"/>
          </a:p>
          <a:p>
            <a:endParaRPr lang="en-US" sz="2400" dirty="0"/>
          </a:p>
          <a:p>
            <a:endParaRPr lang="en-US" dirty="0"/>
          </a:p>
        </p:txBody>
      </p:sp>
    </p:spTree>
    <p:extLst>
      <p:ext uri="{BB962C8B-B14F-4D97-AF65-F5344CB8AC3E}">
        <p14:creationId xmlns:p14="http://schemas.microsoft.com/office/powerpoint/2010/main" val="3863717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79450" y="1227137"/>
            <a:ext cx="8388350" cy="5402263"/>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kumimoji="0" lang="en-US" sz="2000" b="0" i="0" u="none" strike="noStrike" kern="1200" cap="none" spc="0" normalizeH="0" baseline="0" noProof="0" dirty="0" smtClean="0">
                <a:ln>
                  <a:noFill/>
                </a:ln>
                <a:solidFill>
                  <a:schemeClr val="tx2"/>
                </a:solidFill>
                <a:effectLst/>
                <a:uLnTx/>
                <a:uFillTx/>
              </a:rPr>
              <a:t>SQL Server Integration Services is an exceptionally high performance integration and transformation tool</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US" sz="2000" dirty="0" smtClean="0">
                <a:solidFill>
                  <a:schemeClr val="tx2"/>
                </a:solidFill>
              </a:rPr>
              <a:t>Customize the Auditing using Execute SQL tasks, Row counts, parameters, system package variables to capture transactional information and metadata (DMLs)</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US" sz="2000" dirty="0" smtClean="0">
                <a:solidFill>
                  <a:schemeClr val="tx2"/>
                </a:solidFill>
              </a:rPr>
              <a:t>Recommended using an alternative to SCD transform component to preserve historical record and counts in Dimension tables if implementing SCD Type 2 </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US" sz="2000" dirty="0" smtClean="0">
                <a:solidFill>
                  <a:schemeClr val="tx2"/>
                </a:solidFill>
              </a:rPr>
              <a:t>Implement Error capturing strategies in Data flow and Control flow tasks</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US" sz="2000" dirty="0" smtClean="0">
                <a:solidFill>
                  <a:schemeClr val="tx2"/>
                </a:solidFill>
              </a:rPr>
              <a:t>Unless required, limit the use of Event handlers to </a:t>
            </a:r>
            <a:r>
              <a:rPr lang="en-US" sz="2000" dirty="0" err="1" smtClean="0">
                <a:solidFill>
                  <a:schemeClr val="tx2"/>
                </a:solidFill>
              </a:rPr>
              <a:t>OnError</a:t>
            </a:r>
            <a:r>
              <a:rPr lang="en-US" sz="2000" dirty="0" smtClean="0">
                <a:solidFill>
                  <a:schemeClr val="tx2"/>
                </a:solidFill>
              </a:rPr>
              <a:t> and/ or </a:t>
            </a:r>
            <a:r>
              <a:rPr lang="en-US" sz="2000" dirty="0" err="1" smtClean="0">
                <a:solidFill>
                  <a:schemeClr val="tx2"/>
                </a:solidFill>
              </a:rPr>
              <a:t>OnTaskFailed</a:t>
            </a:r>
            <a:r>
              <a:rPr lang="en-US" sz="2000" dirty="0" smtClean="0">
                <a:solidFill>
                  <a:schemeClr val="tx2"/>
                </a:solidFill>
              </a:rPr>
              <a:t> events as it carries a large I/O overhead and can slow the application performance dramatically</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r>
              <a:rPr lang="en-US" sz="2000" dirty="0" smtClean="0">
                <a:solidFill>
                  <a:schemeClr val="tx2"/>
                </a:solidFill>
              </a:rPr>
              <a:t>Use Script component and Script task to customize the error information at the package level and at individual task flow</a:t>
            </a:r>
            <a:endParaRPr kumimoji="0" lang="en-US" sz="2000" b="0" i="0" u="none" strike="noStrike" kern="1200" cap="none" spc="0" normalizeH="0" baseline="0" noProof="0" dirty="0" smtClean="0">
              <a:ln>
                <a:noFill/>
              </a:ln>
              <a:solidFill>
                <a:schemeClr val="tx2"/>
              </a:solidFill>
              <a:effectLst/>
              <a:uLnTx/>
              <a:uFillTx/>
            </a:endParaRPr>
          </a:p>
        </p:txBody>
      </p:sp>
      <p:sp>
        <p:nvSpPr>
          <p:cNvPr id="5"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Take </a:t>
            </a:r>
            <a:r>
              <a:rPr lang="en-US" sz="3600" b="1" dirty="0" err="1" smtClean="0">
                <a:solidFill>
                  <a:srgbClr val="002060"/>
                </a:solidFill>
                <a:effectLst>
                  <a:outerShdw blurRad="38100" dist="38100" dir="2700000" algn="tl">
                    <a:srgbClr val="000000">
                      <a:alpha val="43137"/>
                    </a:srgbClr>
                  </a:outerShdw>
                </a:effectLst>
                <a:latin typeface="Arial" pitchFamily="34" charset="0"/>
                <a:cs typeface="Arial" pitchFamily="34" charset="0"/>
              </a:rPr>
              <a:t>Aways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3501358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Resources/ References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7" name="Content Placeholder 6"/>
          <p:cNvSpPr>
            <a:spLocks noGrp="1"/>
          </p:cNvSpPr>
          <p:nvPr>
            <p:ph idx="1"/>
          </p:nvPr>
        </p:nvSpPr>
        <p:spPr>
          <a:xfrm>
            <a:off x="972312" y="1447800"/>
            <a:ext cx="8324088" cy="4800600"/>
          </a:xfrm>
        </p:spPr>
        <p:txBody>
          <a:bodyPr>
            <a:normAutofit fontScale="92500" lnSpcReduction="20000"/>
          </a:bodyPr>
          <a:lstStyle/>
          <a:p>
            <a:pPr>
              <a:buFont typeface="Wingdings" panose="05000000000000000000" pitchFamily="2" charset="2"/>
              <a:buChar char="v"/>
            </a:pPr>
            <a:r>
              <a:rPr lang="en-US" dirty="0">
                <a:solidFill>
                  <a:srgbClr val="0070C0"/>
                </a:solidFill>
              </a:rPr>
              <a:t>Microsoft SQL Server community on the </a:t>
            </a:r>
            <a:r>
              <a:rPr lang="en-US" dirty="0" smtClean="0">
                <a:solidFill>
                  <a:srgbClr val="0070C0"/>
                </a:solidFill>
              </a:rPr>
              <a:t>web </a:t>
            </a:r>
            <a:r>
              <a:rPr lang="en-US" dirty="0" smtClean="0"/>
              <a:t>(www.sqlservercentral.com )</a:t>
            </a:r>
            <a:endParaRPr lang="en-US" dirty="0"/>
          </a:p>
          <a:p>
            <a:pPr>
              <a:buFont typeface="Wingdings" panose="05000000000000000000" pitchFamily="2" charset="2"/>
              <a:buChar char="v"/>
            </a:pPr>
            <a:r>
              <a:rPr lang="en-US" dirty="0">
                <a:solidFill>
                  <a:srgbClr val="0070C0"/>
                </a:solidFill>
              </a:rPr>
              <a:t>SQL Server Integration Services on the </a:t>
            </a:r>
            <a:r>
              <a:rPr lang="en-US" dirty="0" smtClean="0">
                <a:solidFill>
                  <a:srgbClr val="0070C0"/>
                </a:solidFill>
              </a:rPr>
              <a:t>web </a:t>
            </a:r>
            <a:r>
              <a:rPr lang="en-US" dirty="0" smtClean="0"/>
              <a:t>(</a:t>
            </a:r>
            <a:r>
              <a:rPr lang="en-US" dirty="0" smtClean="0">
                <a:hlinkClick r:id="rId2"/>
              </a:rPr>
              <a:t>www.sqlis.com</a:t>
            </a:r>
            <a:r>
              <a:rPr lang="en-US" dirty="0" smtClean="0"/>
              <a:t>)</a:t>
            </a:r>
          </a:p>
          <a:p>
            <a:pPr>
              <a:buFont typeface="Wingdings" panose="05000000000000000000" pitchFamily="2" charset="2"/>
              <a:buChar char="v"/>
            </a:pPr>
            <a:r>
              <a:rPr lang="en-US" dirty="0">
                <a:solidFill>
                  <a:srgbClr val="0070C0"/>
                </a:solidFill>
              </a:rPr>
              <a:t>Custom Logging and </a:t>
            </a:r>
            <a:r>
              <a:rPr lang="en-US" dirty="0" smtClean="0">
                <a:solidFill>
                  <a:srgbClr val="0070C0"/>
                </a:solidFill>
              </a:rPr>
              <a:t>Auditing </a:t>
            </a:r>
            <a:r>
              <a:rPr lang="en-US" dirty="0" smtClean="0"/>
              <a:t>(https</a:t>
            </a:r>
            <a:r>
              <a:rPr lang="en-US" dirty="0"/>
              <a:t>://key2consulting.com/custom-ssis-logging-and-    </a:t>
            </a:r>
            <a:r>
              <a:rPr lang="en-US" dirty="0" smtClean="0"/>
              <a:t>auditing/</a:t>
            </a:r>
          </a:p>
          <a:p>
            <a:pPr marL="82296" indent="0">
              <a:buNone/>
            </a:pPr>
            <a:r>
              <a:rPr lang="en-US" dirty="0" smtClean="0"/>
              <a:t>https</a:t>
            </a:r>
            <a:r>
              <a:rPr lang="en-US" dirty="0"/>
              <a:t>://docs.microsoft.com/en-us/sql/integration-services/performance/integration-services-ssis-logging?view=sql-server-2017</a:t>
            </a:r>
            <a:endParaRPr lang="en-US" dirty="0" smtClean="0"/>
          </a:p>
          <a:p>
            <a:pPr marL="82296" indent="0">
              <a:buNone/>
            </a:pPr>
            <a:r>
              <a:rPr lang="en-US" dirty="0" smtClean="0"/>
              <a:t> </a:t>
            </a:r>
            <a:endParaRPr lang="en-US" dirty="0"/>
          </a:p>
        </p:txBody>
      </p:sp>
    </p:spTree>
    <p:extLst>
      <p:ext uri="{BB962C8B-B14F-4D97-AF65-F5344CB8AC3E}">
        <p14:creationId xmlns:p14="http://schemas.microsoft.com/office/powerpoint/2010/main" val="2199416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8"/>
          <p:cNvSpPr txBox="1">
            <a:spLocks noGrp="1" noChangeArrowheads="1"/>
          </p:cNvSpPr>
          <p:nvPr>
            <p:ph type="title"/>
          </p:nvPr>
        </p:nvSpPr>
        <p:spPr>
          <a:xfrm>
            <a:off x="0" y="0"/>
            <a:ext cx="9144000" cy="1219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rPr>
              <a:t>SQL Server Bu</a:t>
            </a:r>
            <a:r>
              <a:rPr lang="en-US" sz="3600" b="1" dirty="0" err="1"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siness</a:t>
            </a:r>
            <a:r>
              <a:rPr lang="en-US" sz="3600" b="1" dirty="0"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 Intelligence</a:t>
            </a:r>
            <a:endParaRPr kumimoji="0" lang="en-US" sz="3600" b="1" i="0" u="none" strike="noStrike" kern="1200" cap="none" spc="0" normalizeH="0" baseline="0" noProof="0" dirty="0">
              <a:ln>
                <a:noFill/>
              </a:ln>
              <a:solidFill>
                <a:srgbClr val="002060"/>
              </a:solidFill>
              <a:effectLst>
                <a:outerShdw blurRad="38100" dist="38100" dir="2700000" algn="tl" rotWithShape="0">
                  <a:srgbClr val="000000">
                    <a:alpha val="43137"/>
                  </a:srgbClr>
                </a:outerShdw>
              </a:effectLst>
              <a:uLnTx/>
              <a:uFillTx/>
              <a:latin typeface="Arial" pitchFamily="34" charset="0"/>
              <a:ea typeface="+mj-ea"/>
              <a:cs typeface="Arial" pitchFamily="34" charset="0"/>
            </a:endParaRPr>
          </a:p>
        </p:txBody>
      </p:sp>
      <p:sp>
        <p:nvSpPr>
          <p:cNvPr id="16" name="Content Placeholder 15"/>
          <p:cNvSpPr>
            <a:spLocks noGrp="1"/>
          </p:cNvSpPr>
          <p:nvPr>
            <p:ph idx="1"/>
          </p:nvPr>
        </p:nvSpPr>
        <p:spPr/>
        <p:txBody>
          <a:bodyPr/>
          <a:lstStyle/>
          <a:p>
            <a:pPr marL="0" indent="0">
              <a:buNone/>
            </a:pPr>
            <a:r>
              <a:rPr lang="en-US" b="1" dirty="0" smtClean="0">
                <a:solidFill>
                  <a:schemeClr val="accent5">
                    <a:lumMod val="50000"/>
                  </a:schemeClr>
                </a:solidFill>
              </a:rPr>
              <a:t>What is Business Intelligence?</a:t>
            </a:r>
          </a:p>
          <a:p>
            <a:pPr marL="0" indent="0">
              <a:buNone/>
            </a:pPr>
            <a:endParaRPr lang="en-US" b="1" dirty="0" smtClean="0"/>
          </a:p>
          <a:p>
            <a:pPr marL="0" indent="0">
              <a:buNone/>
            </a:pPr>
            <a:r>
              <a:rPr lang="en-US" dirty="0" smtClean="0">
                <a:solidFill>
                  <a:schemeClr val="accent5">
                    <a:lumMod val="50000"/>
                  </a:schemeClr>
                </a:solidFill>
              </a:rPr>
              <a:t>A set of processes, tools, technologies and methodologies that consolidate raw </a:t>
            </a:r>
            <a:r>
              <a:rPr lang="en-US" dirty="0">
                <a:solidFill>
                  <a:schemeClr val="accent5">
                    <a:lumMod val="50000"/>
                  </a:schemeClr>
                </a:solidFill>
              </a:rPr>
              <a:t>data scattered across functional areas and transform the data into meaningful information in order to gain insight for driving strategic or tactical decision making.</a:t>
            </a:r>
            <a:endParaRPr lang="en-US" dirty="0" smtClean="0">
              <a:solidFill>
                <a:schemeClr val="accent5">
                  <a:lumMod val="50000"/>
                </a:schemeClr>
              </a:solidFill>
            </a:endParaRPr>
          </a:p>
        </p:txBody>
      </p:sp>
    </p:spTree>
    <p:extLst>
      <p:ext uri="{BB962C8B-B14F-4D97-AF65-F5344CB8AC3E}">
        <p14:creationId xmlns:p14="http://schemas.microsoft.com/office/powerpoint/2010/main" val="3560638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Questions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14"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Image result for Ques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6858000" cy="385449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524000" y="5410200"/>
            <a:ext cx="7086600" cy="923330"/>
          </a:xfrm>
          <a:prstGeom prst="rect">
            <a:avLst/>
          </a:prstGeom>
          <a:noFill/>
        </p:spPr>
        <p:txBody>
          <a:bodyPr wrap="square" rtlCol="0">
            <a:spAutoFit/>
          </a:bodyPr>
          <a:lstStyle/>
          <a:p>
            <a:r>
              <a:rPr lang="en-US" dirty="0" smtClean="0"/>
              <a:t>Email: </a:t>
            </a:r>
            <a:r>
              <a:rPr lang="en-US" dirty="0" smtClean="0">
                <a:hlinkClick r:id="rId4"/>
              </a:rPr>
              <a:t>msvasavada@gmail.com</a:t>
            </a:r>
            <a:endParaRPr lang="en-US" dirty="0"/>
          </a:p>
          <a:p>
            <a:endParaRPr lang="en-US" dirty="0" smtClean="0"/>
          </a:p>
          <a:p>
            <a:r>
              <a:rPr lang="en-US" dirty="0" err="1" smtClean="0"/>
              <a:t>Linkedin</a:t>
            </a:r>
            <a:r>
              <a:rPr lang="en-US" dirty="0"/>
              <a:t>: https://www.linkedin.com/in/meghana-vasavada-4a654b2a/</a:t>
            </a:r>
          </a:p>
        </p:txBody>
      </p:sp>
    </p:spTree>
    <p:extLst>
      <p:ext uri="{BB962C8B-B14F-4D97-AF65-F5344CB8AC3E}">
        <p14:creationId xmlns:p14="http://schemas.microsoft.com/office/powerpoint/2010/main" val="23316916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447800"/>
            <a:ext cx="7498080" cy="1143000"/>
          </a:xfrm>
        </p:spPr>
        <p:txBody>
          <a:bodyPr>
            <a:normAutofit/>
          </a:bodyPr>
          <a:lstStyle/>
          <a:p>
            <a:pPr algn="ctr"/>
            <a:r>
              <a:rPr lang="en-US" dirty="0">
                <a:latin typeface="Arial" panose="020B0604020202020204" pitchFamily="34" charset="0"/>
                <a:cs typeface="Arial" panose="020B0604020202020204" pitchFamily="34" charset="0"/>
              </a:rPr>
              <a:t>How did we do?</a:t>
            </a:r>
          </a:p>
        </p:txBody>
      </p:sp>
      <p:sp>
        <p:nvSpPr>
          <p:cNvPr id="9" name="TextBox 8"/>
          <p:cNvSpPr txBox="1"/>
          <p:nvPr/>
        </p:nvSpPr>
        <p:spPr>
          <a:xfrm>
            <a:off x="1219200" y="3110805"/>
            <a:ext cx="7339387" cy="2492990"/>
          </a:xfrm>
          <a:prstGeom prst="rect">
            <a:avLst/>
          </a:prstGeom>
          <a:noFill/>
        </p:spPr>
        <p:txBody>
          <a:bodyPr wrap="square" rtlCol="0">
            <a:spAutoFit/>
          </a:bodyPr>
          <a:lstStyle/>
          <a:p>
            <a:pPr marL="0" lvl="1" algn="ctr"/>
            <a:r>
              <a:rPr lang="en-US" sz="2400" dirty="0" smtClean="0"/>
              <a:t>   </a:t>
            </a:r>
            <a:r>
              <a:rPr lang="en-US" sz="4000" b="1" dirty="0" smtClean="0">
                <a:solidFill>
                  <a:srgbClr val="7030A0"/>
                </a:solidFill>
                <a:effectLst>
                  <a:outerShdw blurRad="38100" dist="38100" dir="2700000" algn="tl">
                    <a:srgbClr val="000000">
                      <a:alpha val="43137"/>
                    </a:srgbClr>
                  </a:outerShdw>
                </a:effectLst>
              </a:rPr>
              <a:t>Please </a:t>
            </a:r>
            <a:r>
              <a:rPr lang="en-US" sz="4000" b="1" dirty="0">
                <a:solidFill>
                  <a:srgbClr val="7030A0"/>
                </a:solidFill>
                <a:effectLst>
                  <a:outerShdw blurRad="38100" dist="38100" dir="2700000" algn="tl">
                    <a:srgbClr val="000000">
                      <a:alpha val="43137"/>
                    </a:srgbClr>
                  </a:outerShdw>
                </a:effectLst>
              </a:rPr>
              <a:t>complete an Evaluation to provide feedback to our </a:t>
            </a:r>
            <a:r>
              <a:rPr lang="en-US" sz="4000" b="1" dirty="0" smtClean="0">
                <a:solidFill>
                  <a:srgbClr val="7030A0"/>
                </a:solidFill>
                <a:effectLst>
                  <a:outerShdw blurRad="38100" dist="38100" dir="2700000" algn="tl">
                    <a:srgbClr val="000000">
                      <a:alpha val="43137"/>
                    </a:srgbClr>
                  </a:outerShdw>
                </a:effectLst>
              </a:rPr>
              <a:t>speakers</a:t>
            </a:r>
            <a:r>
              <a:rPr lang="en-US" sz="4000" b="1" dirty="0">
                <a:solidFill>
                  <a:srgbClr val="7030A0"/>
                </a:solidFill>
                <a:effectLst>
                  <a:outerShdw blurRad="38100" dist="38100" dir="2700000" algn="tl">
                    <a:srgbClr val="000000">
                      <a:alpha val="43137"/>
                    </a:srgbClr>
                  </a:outerShdw>
                </a:effectLst>
              </a:rPr>
              <a:t>!</a:t>
            </a:r>
          </a:p>
          <a:p>
            <a:pPr lvl="1"/>
            <a:endParaRPr lang="en-US" i="1" dirty="0">
              <a:solidFill>
                <a:srgbClr val="FF0000"/>
              </a:solidFill>
            </a:endParaRPr>
          </a:p>
          <a:p>
            <a:endParaRPr lang="en-US" i="1" dirty="0"/>
          </a:p>
        </p:txBody>
      </p:sp>
      <p:sp>
        <p:nvSpPr>
          <p:cNvPr id="8"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Evaluation</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1259782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2759" y="1338627"/>
            <a:ext cx="7635001" cy="646331"/>
          </a:xfrm>
          <a:prstGeom prst="rect">
            <a:avLst/>
          </a:prstGeom>
          <a:noFill/>
        </p:spPr>
        <p:txBody>
          <a:bodyPr wrap="square" rtlCol="0">
            <a:spAutoFit/>
          </a:bodyPr>
          <a:lstStyle/>
          <a:p>
            <a:r>
              <a:rPr lang="en-US" dirty="0"/>
              <a:t>Please make sure </a:t>
            </a:r>
            <a:r>
              <a:rPr lang="en-US" dirty="0" smtClean="0"/>
              <a:t>to visit and thank our </a:t>
            </a:r>
            <a:r>
              <a:rPr lang="en-US" dirty="0"/>
              <a:t>fantastic </a:t>
            </a:r>
            <a:r>
              <a:rPr lang="en-US" dirty="0" smtClean="0"/>
              <a:t>sponsors for their valuable assistance in putting on this event.</a:t>
            </a:r>
            <a:endParaRPr lang="en-US" dirty="0"/>
          </a:p>
        </p:txBody>
      </p:sp>
      <p:sp>
        <p:nvSpPr>
          <p:cNvPr id="18"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Sponsors and Raffle</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pic>
        <p:nvPicPr>
          <p:cNvPr id="11" name="Picture 10" descr="A drawing of a person&#10;&#10;Description automatically generated">
            <a:extLst>
              <a:ext uri="{FF2B5EF4-FFF2-40B4-BE49-F238E27FC236}">
                <a16:creationId xmlns:a16="http://schemas.microsoft.com/office/drawing/2014/main" xmlns="" id="{D21E0A1F-F184-46EA-80C2-A70E1DC80C8C}"/>
              </a:ext>
            </a:extLst>
          </p:cNvPr>
          <p:cNvPicPr>
            <a:picLocks noChangeAspect="1"/>
          </p:cNvPicPr>
          <p:nvPr/>
        </p:nvPicPr>
        <p:blipFill>
          <a:blip r:embed="rId3"/>
          <a:stretch>
            <a:fillRect/>
          </a:stretch>
        </p:blipFill>
        <p:spPr>
          <a:xfrm>
            <a:off x="3972252" y="2325407"/>
            <a:ext cx="2346605" cy="417793"/>
          </a:xfrm>
          <a:prstGeom prst="rect">
            <a:avLst/>
          </a:prstGeom>
        </p:spPr>
      </p:pic>
      <p:pic>
        <p:nvPicPr>
          <p:cNvPr id="13" name="Picture 12">
            <a:extLst>
              <a:ext uri="{FF2B5EF4-FFF2-40B4-BE49-F238E27FC236}">
                <a16:creationId xmlns:a16="http://schemas.microsoft.com/office/drawing/2014/main" xmlns="" id="{7B778534-52FD-4147-928A-B09F88617B6C}"/>
              </a:ext>
            </a:extLst>
          </p:cNvPr>
          <p:cNvPicPr>
            <a:picLocks noChangeAspect="1"/>
          </p:cNvPicPr>
          <p:nvPr/>
        </p:nvPicPr>
        <p:blipFill>
          <a:blip r:embed="rId4"/>
          <a:stretch>
            <a:fillRect/>
          </a:stretch>
        </p:blipFill>
        <p:spPr>
          <a:xfrm>
            <a:off x="6806925" y="2306476"/>
            <a:ext cx="2150239" cy="512924"/>
          </a:xfrm>
          <a:prstGeom prst="rect">
            <a:avLst/>
          </a:prstGeom>
        </p:spPr>
      </p:pic>
      <p:pic>
        <p:nvPicPr>
          <p:cNvPr id="14" name="Picture 13">
            <a:extLst>
              <a:ext uri="{FF2B5EF4-FFF2-40B4-BE49-F238E27FC236}">
                <a16:creationId xmlns:a16="http://schemas.microsoft.com/office/drawing/2014/main" xmlns="" id="{8CF6A613-8F2E-4993-9DCE-0B8F5B9A1465}"/>
              </a:ext>
            </a:extLst>
          </p:cNvPr>
          <p:cNvPicPr>
            <a:picLocks noChangeAspect="1"/>
          </p:cNvPicPr>
          <p:nvPr/>
        </p:nvPicPr>
        <p:blipFill>
          <a:blip r:embed="rId5"/>
          <a:stretch>
            <a:fillRect/>
          </a:stretch>
        </p:blipFill>
        <p:spPr>
          <a:xfrm>
            <a:off x="1180280" y="2325407"/>
            <a:ext cx="2410344" cy="417793"/>
          </a:xfrm>
          <a:prstGeom prst="rect">
            <a:avLst/>
          </a:prstGeom>
        </p:spPr>
      </p:pic>
      <p:pic>
        <p:nvPicPr>
          <p:cNvPr id="15" name="Picture 14" descr="A close up of a screen&#10;&#10;Description automatically generated">
            <a:extLst>
              <a:ext uri="{FF2B5EF4-FFF2-40B4-BE49-F238E27FC236}">
                <a16:creationId xmlns:a16="http://schemas.microsoft.com/office/drawing/2014/main" xmlns="" id="{C8D94D3F-7D0A-4C3C-BAA1-A8963A2B8EBD}"/>
              </a:ext>
            </a:extLst>
          </p:cNvPr>
          <p:cNvPicPr>
            <a:picLocks noChangeAspect="1"/>
          </p:cNvPicPr>
          <p:nvPr/>
        </p:nvPicPr>
        <p:blipFill>
          <a:blip r:embed="rId6"/>
          <a:stretch>
            <a:fillRect/>
          </a:stretch>
        </p:blipFill>
        <p:spPr>
          <a:xfrm>
            <a:off x="1112759" y="3311137"/>
            <a:ext cx="2590800" cy="270263"/>
          </a:xfrm>
          <a:prstGeom prst="rect">
            <a:avLst/>
          </a:prstGeom>
        </p:spPr>
      </p:pic>
      <p:pic>
        <p:nvPicPr>
          <p:cNvPr id="16" name="Picture 15">
            <a:extLst>
              <a:ext uri="{FF2B5EF4-FFF2-40B4-BE49-F238E27FC236}">
                <a16:creationId xmlns:a16="http://schemas.microsoft.com/office/drawing/2014/main" xmlns="" id="{240BFB4D-90B9-4A06-BB58-ED3A0A9B7B7A}"/>
              </a:ext>
            </a:extLst>
          </p:cNvPr>
          <p:cNvPicPr>
            <a:picLocks noChangeAspect="1"/>
          </p:cNvPicPr>
          <p:nvPr/>
        </p:nvPicPr>
        <p:blipFill>
          <a:blip r:embed="rId7"/>
          <a:stretch>
            <a:fillRect/>
          </a:stretch>
        </p:blipFill>
        <p:spPr>
          <a:xfrm>
            <a:off x="6999102" y="3111248"/>
            <a:ext cx="1763898" cy="622552"/>
          </a:xfrm>
          <a:prstGeom prst="rect">
            <a:avLst/>
          </a:prstGeom>
        </p:spPr>
      </p:pic>
      <p:pic>
        <p:nvPicPr>
          <p:cNvPr id="17" name="Picture 16" descr="A close up of a sign&#10;&#10;Description automatically generated">
            <a:extLst>
              <a:ext uri="{FF2B5EF4-FFF2-40B4-BE49-F238E27FC236}">
                <a16:creationId xmlns:a16="http://schemas.microsoft.com/office/drawing/2014/main" xmlns="" id="{90F0D0DC-3393-4910-AA05-785087B6A739}"/>
              </a:ext>
            </a:extLst>
          </p:cNvPr>
          <p:cNvPicPr>
            <a:picLocks noChangeAspect="1"/>
          </p:cNvPicPr>
          <p:nvPr/>
        </p:nvPicPr>
        <p:blipFill>
          <a:blip r:embed="rId8"/>
          <a:stretch>
            <a:fillRect/>
          </a:stretch>
        </p:blipFill>
        <p:spPr>
          <a:xfrm>
            <a:off x="4243237" y="3054756"/>
            <a:ext cx="2309963" cy="602844"/>
          </a:xfrm>
          <a:prstGeom prst="rect">
            <a:avLst/>
          </a:prstGeom>
        </p:spPr>
      </p:pic>
      <p:pic>
        <p:nvPicPr>
          <p:cNvPr id="19" name="Content Placeholder 6">
            <a:extLst>
              <a:ext uri="{FF2B5EF4-FFF2-40B4-BE49-F238E27FC236}">
                <a16:creationId xmlns:a16="http://schemas.microsoft.com/office/drawing/2014/main" xmlns="" id="{7AC36DC9-B3DF-403F-B886-6639C063B871}"/>
              </a:ext>
            </a:extLst>
          </p:cNvPr>
          <p:cNvPicPr>
            <a:picLocks noChangeAspect="1"/>
          </p:cNvPicPr>
          <p:nvPr/>
        </p:nvPicPr>
        <p:blipFill>
          <a:blip r:embed="rId9"/>
          <a:stretch>
            <a:fillRect/>
          </a:stretch>
        </p:blipFill>
        <p:spPr>
          <a:xfrm>
            <a:off x="1015901" y="4089504"/>
            <a:ext cx="2244027" cy="634896"/>
          </a:xfrm>
          <a:prstGeom prst="rect">
            <a:avLst/>
          </a:prstGeom>
        </p:spPr>
      </p:pic>
      <p:pic>
        <p:nvPicPr>
          <p:cNvPr id="20" name="Picture 19" descr="A picture containing object&#10;&#10;Description automatically generated">
            <a:extLst>
              <a:ext uri="{FF2B5EF4-FFF2-40B4-BE49-F238E27FC236}">
                <a16:creationId xmlns:a16="http://schemas.microsoft.com/office/drawing/2014/main" xmlns="" id="{B133BD97-4A77-4D5E-81D2-60AA5A89D1AC}"/>
              </a:ext>
            </a:extLst>
          </p:cNvPr>
          <p:cNvPicPr>
            <a:picLocks noChangeAspect="1"/>
          </p:cNvPicPr>
          <p:nvPr/>
        </p:nvPicPr>
        <p:blipFill>
          <a:blip r:embed="rId10"/>
          <a:stretch>
            <a:fillRect/>
          </a:stretch>
        </p:blipFill>
        <p:spPr>
          <a:xfrm>
            <a:off x="3657600" y="4199323"/>
            <a:ext cx="2625378" cy="525077"/>
          </a:xfrm>
          <a:prstGeom prst="rect">
            <a:avLst/>
          </a:prstGeom>
        </p:spPr>
      </p:pic>
      <p:pic>
        <p:nvPicPr>
          <p:cNvPr id="21" name="Picture 20" descr="A picture containing clipart&#10;&#10;Description automatically generated">
            <a:extLst>
              <a:ext uri="{FF2B5EF4-FFF2-40B4-BE49-F238E27FC236}">
                <a16:creationId xmlns:a16="http://schemas.microsoft.com/office/drawing/2014/main" xmlns="" id="{1A5FF8D9-7CC2-490D-AACE-8D513A3ED7AD}"/>
              </a:ext>
            </a:extLst>
          </p:cNvPr>
          <p:cNvPicPr>
            <a:picLocks noChangeAspect="1"/>
          </p:cNvPicPr>
          <p:nvPr/>
        </p:nvPicPr>
        <p:blipFill>
          <a:blip r:embed="rId11"/>
          <a:stretch>
            <a:fillRect/>
          </a:stretch>
        </p:blipFill>
        <p:spPr>
          <a:xfrm>
            <a:off x="6705600" y="4010681"/>
            <a:ext cx="2245275" cy="561319"/>
          </a:xfrm>
          <a:prstGeom prst="rect">
            <a:avLst/>
          </a:prstGeom>
        </p:spPr>
      </p:pic>
      <p:pic>
        <p:nvPicPr>
          <p:cNvPr id="22" name="Picture 21" descr="A close up of a logo&#10;&#10;Description automatically generated">
            <a:extLst>
              <a:ext uri="{FF2B5EF4-FFF2-40B4-BE49-F238E27FC236}">
                <a16:creationId xmlns:a16="http://schemas.microsoft.com/office/drawing/2014/main" xmlns="" id="{A652C18D-0636-45BA-A184-58E33AB10590}"/>
              </a:ext>
            </a:extLst>
          </p:cNvPr>
          <p:cNvPicPr>
            <a:picLocks noChangeAspect="1"/>
          </p:cNvPicPr>
          <p:nvPr/>
        </p:nvPicPr>
        <p:blipFill>
          <a:blip r:embed="rId12"/>
          <a:stretch>
            <a:fillRect/>
          </a:stretch>
        </p:blipFill>
        <p:spPr>
          <a:xfrm>
            <a:off x="4343400" y="5013204"/>
            <a:ext cx="1235196" cy="1235196"/>
          </a:xfrm>
          <a:prstGeom prst="rect">
            <a:avLst/>
          </a:prstGeom>
        </p:spPr>
      </p:pic>
      <p:pic>
        <p:nvPicPr>
          <p:cNvPr id="24" name="Picture 23">
            <a:extLst>
              <a:ext uri="{FF2B5EF4-FFF2-40B4-BE49-F238E27FC236}">
                <a16:creationId xmlns:a16="http://schemas.microsoft.com/office/drawing/2014/main" xmlns="" id="{6D8EE280-3806-48F9-9BCB-E545A9EA54BF}"/>
              </a:ext>
            </a:extLst>
          </p:cNvPr>
          <p:cNvPicPr>
            <a:picLocks noChangeAspect="1"/>
          </p:cNvPicPr>
          <p:nvPr/>
        </p:nvPicPr>
        <p:blipFill>
          <a:blip r:embed="rId13"/>
          <a:stretch>
            <a:fillRect/>
          </a:stretch>
        </p:blipFill>
        <p:spPr>
          <a:xfrm>
            <a:off x="1126618" y="5163183"/>
            <a:ext cx="2454782" cy="932817"/>
          </a:xfrm>
          <a:prstGeom prst="rect">
            <a:avLst/>
          </a:prstGeom>
        </p:spPr>
      </p:pic>
      <p:pic>
        <p:nvPicPr>
          <p:cNvPr id="25" name="Picture 24" descr="A picture containing clipart&#10;&#10;Description automatically generated">
            <a:extLst>
              <a:ext uri="{FF2B5EF4-FFF2-40B4-BE49-F238E27FC236}">
                <a16:creationId xmlns:a16="http://schemas.microsoft.com/office/drawing/2014/main" xmlns="" id="{B713C2AA-6820-4B24-9614-90A42381577D}"/>
              </a:ext>
            </a:extLst>
          </p:cNvPr>
          <p:cNvPicPr>
            <a:picLocks noChangeAspect="1"/>
          </p:cNvPicPr>
          <p:nvPr/>
        </p:nvPicPr>
        <p:blipFill>
          <a:blip r:embed="rId14"/>
          <a:stretch>
            <a:fillRect/>
          </a:stretch>
        </p:blipFill>
        <p:spPr>
          <a:xfrm>
            <a:off x="6225076" y="5121221"/>
            <a:ext cx="2782414" cy="974779"/>
          </a:xfrm>
          <a:prstGeom prst="rect">
            <a:avLst/>
          </a:prstGeom>
        </p:spPr>
      </p:pic>
    </p:spTree>
    <p:extLst>
      <p:ext uri="{BB962C8B-B14F-4D97-AF65-F5344CB8AC3E}">
        <p14:creationId xmlns:p14="http://schemas.microsoft.com/office/powerpoint/2010/main" val="1399659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in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 y="914400"/>
            <a:ext cx="8712922" cy="4905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293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1"/>
          <p:cNvSpPr txBox="1">
            <a:spLocks noChangeArrowheads="1"/>
          </p:cNvSpPr>
          <p:nvPr/>
        </p:nvSpPr>
        <p:spPr bwMode="auto">
          <a:xfrm>
            <a:off x="1063625" y="1752600"/>
            <a:ext cx="2289175" cy="914399"/>
          </a:xfrm>
          <a:prstGeom prst="rect">
            <a:avLst/>
          </a:prstGeom>
          <a:noFill/>
          <a:ln w="9525" algn="ctr">
            <a:noFill/>
            <a:miter lim="800000"/>
            <a:headEnd/>
            <a:tailEnd/>
          </a:ln>
          <a:effectLst/>
        </p:spPr>
        <p:txBody>
          <a:bodyPr/>
          <a:lstStyle/>
          <a:p>
            <a:pPr marL="225425" indent="-225425">
              <a:lnSpc>
                <a:spcPct val="90000"/>
              </a:lnSpc>
              <a:buClr>
                <a:schemeClr val="tx2"/>
              </a:buClr>
              <a:buSzPct val="75000"/>
            </a:pPr>
            <a:r>
              <a:rPr lang="en-US" dirty="0" smtClean="0">
                <a:effectLst/>
              </a:rPr>
              <a:t>Microsoft</a:t>
            </a:r>
          </a:p>
          <a:p>
            <a:pPr marL="225425" indent="-225425">
              <a:lnSpc>
                <a:spcPct val="90000"/>
              </a:lnSpc>
              <a:buClr>
                <a:schemeClr val="tx2"/>
              </a:buClr>
              <a:buSzPct val="75000"/>
            </a:pPr>
            <a:r>
              <a:rPr lang="en-US" sz="2400" b="1" dirty="0" smtClean="0"/>
              <a:t>SQL Server</a:t>
            </a:r>
          </a:p>
          <a:p>
            <a:pPr marL="225425" indent="-225425">
              <a:lnSpc>
                <a:spcPct val="90000"/>
              </a:lnSpc>
              <a:buClr>
                <a:schemeClr val="tx2"/>
              </a:buClr>
              <a:buSzPct val="75000"/>
            </a:pPr>
            <a:r>
              <a:rPr lang="en-US" dirty="0" smtClean="0">
                <a:effectLst/>
              </a:rPr>
              <a:t>Integration Services</a:t>
            </a:r>
            <a:endParaRPr lang="en-US" dirty="0">
              <a:effectLst/>
            </a:endParaRPr>
          </a:p>
        </p:txBody>
      </p:sp>
      <p:sp>
        <p:nvSpPr>
          <p:cNvPr id="8" name="Text Box 11"/>
          <p:cNvSpPr txBox="1">
            <a:spLocks noChangeArrowheads="1"/>
          </p:cNvSpPr>
          <p:nvPr/>
        </p:nvSpPr>
        <p:spPr bwMode="auto">
          <a:xfrm>
            <a:off x="3730625" y="1752599"/>
            <a:ext cx="2289175" cy="914399"/>
          </a:xfrm>
          <a:prstGeom prst="rect">
            <a:avLst/>
          </a:prstGeom>
          <a:noFill/>
          <a:ln w="9525" algn="ctr">
            <a:noFill/>
            <a:miter lim="800000"/>
            <a:headEnd/>
            <a:tailEnd/>
          </a:ln>
          <a:effectLst/>
        </p:spPr>
        <p:txBody>
          <a:bodyPr/>
          <a:lstStyle/>
          <a:p>
            <a:pPr marL="225425" indent="-225425">
              <a:lnSpc>
                <a:spcPct val="90000"/>
              </a:lnSpc>
              <a:buClr>
                <a:schemeClr val="tx2"/>
              </a:buClr>
              <a:buSzPct val="75000"/>
            </a:pPr>
            <a:r>
              <a:rPr lang="en-US" dirty="0" smtClean="0">
                <a:effectLst/>
              </a:rPr>
              <a:t>Microsoft</a:t>
            </a:r>
          </a:p>
          <a:p>
            <a:pPr marL="225425" indent="-225425">
              <a:lnSpc>
                <a:spcPct val="90000"/>
              </a:lnSpc>
              <a:buClr>
                <a:schemeClr val="tx2"/>
              </a:buClr>
              <a:buSzPct val="75000"/>
            </a:pPr>
            <a:r>
              <a:rPr lang="en-US" sz="2400" b="1" dirty="0" smtClean="0"/>
              <a:t>SQL Server</a:t>
            </a:r>
          </a:p>
          <a:p>
            <a:pPr marL="225425" indent="-225425">
              <a:lnSpc>
                <a:spcPct val="90000"/>
              </a:lnSpc>
              <a:buClr>
                <a:schemeClr val="tx2"/>
              </a:buClr>
              <a:buSzPct val="75000"/>
            </a:pPr>
            <a:r>
              <a:rPr lang="en-US" dirty="0" smtClean="0">
                <a:effectLst/>
              </a:rPr>
              <a:t>Analysis Services</a:t>
            </a:r>
            <a:endParaRPr lang="en-US" dirty="0">
              <a:effectLst/>
            </a:endParaRPr>
          </a:p>
        </p:txBody>
      </p:sp>
      <p:sp>
        <p:nvSpPr>
          <p:cNvPr id="9" name="Text Box 11"/>
          <p:cNvSpPr txBox="1">
            <a:spLocks noChangeArrowheads="1"/>
          </p:cNvSpPr>
          <p:nvPr/>
        </p:nvSpPr>
        <p:spPr bwMode="auto">
          <a:xfrm>
            <a:off x="6397625" y="1752601"/>
            <a:ext cx="2289175" cy="914399"/>
          </a:xfrm>
          <a:prstGeom prst="rect">
            <a:avLst/>
          </a:prstGeom>
          <a:noFill/>
          <a:ln w="9525" algn="ctr">
            <a:noFill/>
            <a:miter lim="800000"/>
            <a:headEnd/>
            <a:tailEnd/>
          </a:ln>
          <a:effectLst/>
        </p:spPr>
        <p:txBody>
          <a:bodyPr/>
          <a:lstStyle/>
          <a:p>
            <a:pPr marL="225425" indent="-225425">
              <a:lnSpc>
                <a:spcPct val="90000"/>
              </a:lnSpc>
              <a:buClr>
                <a:schemeClr val="tx2"/>
              </a:buClr>
              <a:buSzPct val="75000"/>
            </a:pPr>
            <a:r>
              <a:rPr lang="en-US" dirty="0" smtClean="0">
                <a:effectLst/>
              </a:rPr>
              <a:t>Microsoft</a:t>
            </a:r>
          </a:p>
          <a:p>
            <a:pPr marL="225425" indent="-225425">
              <a:lnSpc>
                <a:spcPct val="90000"/>
              </a:lnSpc>
              <a:buClr>
                <a:schemeClr val="tx2"/>
              </a:buClr>
              <a:buSzPct val="75000"/>
            </a:pPr>
            <a:r>
              <a:rPr lang="en-US" sz="2400" b="1" dirty="0" smtClean="0"/>
              <a:t>SQL Server</a:t>
            </a:r>
          </a:p>
          <a:p>
            <a:pPr marL="225425" indent="-225425">
              <a:lnSpc>
                <a:spcPct val="90000"/>
              </a:lnSpc>
              <a:buClr>
                <a:schemeClr val="tx2"/>
              </a:buClr>
              <a:buSzPct val="75000"/>
            </a:pPr>
            <a:r>
              <a:rPr lang="en-US" dirty="0" smtClean="0">
                <a:effectLst/>
              </a:rPr>
              <a:t>Reporting Services</a:t>
            </a:r>
            <a:endParaRPr lang="en-US" dirty="0">
              <a:effectLst/>
            </a:endParaRPr>
          </a:p>
        </p:txBody>
      </p:sp>
      <p:graphicFrame>
        <p:nvGraphicFramePr>
          <p:cNvPr id="12" name="Diagram 11"/>
          <p:cNvGraphicFramePr/>
          <p:nvPr>
            <p:extLst>
              <p:ext uri="{D42A27DB-BD31-4B8C-83A1-F6EECF244321}">
                <p14:modId xmlns:p14="http://schemas.microsoft.com/office/powerpoint/2010/main" val="3699486406"/>
              </p:ext>
            </p:extLst>
          </p:nvPr>
        </p:nvGraphicFramePr>
        <p:xfrm>
          <a:off x="685800" y="1905000"/>
          <a:ext cx="8305800" cy="3977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 Box 11"/>
          <p:cNvSpPr txBox="1">
            <a:spLocks noChangeArrowheads="1"/>
          </p:cNvSpPr>
          <p:nvPr/>
        </p:nvSpPr>
        <p:spPr bwMode="auto">
          <a:xfrm>
            <a:off x="838200" y="4454525"/>
            <a:ext cx="2743200" cy="1565275"/>
          </a:xfrm>
          <a:prstGeom prst="rect">
            <a:avLst/>
          </a:prstGeom>
          <a:noFill/>
          <a:ln w="9525" algn="ctr">
            <a:noFill/>
            <a:miter lim="800000"/>
            <a:headEnd/>
            <a:tailEnd/>
          </a:ln>
          <a:effectLst/>
        </p:spPr>
        <p:txBody>
          <a:bodyPr/>
          <a:lstStyle/>
          <a:p>
            <a:pPr marL="225425" indent="-225425">
              <a:lnSpc>
                <a:spcPct val="90000"/>
              </a:lnSpc>
              <a:spcBef>
                <a:spcPct val="30000"/>
              </a:spcBef>
              <a:buClr>
                <a:schemeClr val="tx2"/>
              </a:buClr>
              <a:buSzPct val="75000"/>
              <a:buFont typeface="Wingdings" pitchFamily="2" charset="2"/>
              <a:buChar char="l"/>
            </a:pPr>
            <a:r>
              <a:rPr lang="en-US" b="1" dirty="0">
                <a:solidFill>
                  <a:schemeClr val="accent3">
                    <a:lumMod val="75000"/>
                  </a:schemeClr>
                </a:solidFill>
                <a:effectLst/>
              </a:rPr>
              <a:t>Data acquisition from source systems and integration</a:t>
            </a:r>
          </a:p>
          <a:p>
            <a:pPr marL="225425" indent="-225425">
              <a:lnSpc>
                <a:spcPct val="90000"/>
              </a:lnSpc>
              <a:spcBef>
                <a:spcPct val="30000"/>
              </a:spcBef>
              <a:buClr>
                <a:schemeClr val="tx2"/>
              </a:buClr>
              <a:buSzPct val="75000"/>
              <a:buFont typeface="Wingdings" pitchFamily="2" charset="2"/>
              <a:buChar char="l"/>
            </a:pPr>
            <a:r>
              <a:rPr lang="en-US" b="1" dirty="0">
                <a:solidFill>
                  <a:schemeClr val="accent3">
                    <a:lumMod val="75000"/>
                  </a:schemeClr>
                </a:solidFill>
                <a:effectLst/>
              </a:rPr>
              <a:t>Data transformation </a:t>
            </a:r>
            <a:br>
              <a:rPr lang="en-US" b="1" dirty="0">
                <a:solidFill>
                  <a:schemeClr val="accent3">
                    <a:lumMod val="75000"/>
                  </a:schemeClr>
                </a:solidFill>
                <a:effectLst/>
              </a:rPr>
            </a:br>
            <a:r>
              <a:rPr lang="en-US" b="1" dirty="0">
                <a:solidFill>
                  <a:schemeClr val="accent3">
                    <a:lumMod val="75000"/>
                  </a:schemeClr>
                </a:solidFill>
                <a:effectLst/>
              </a:rPr>
              <a:t>and synthesis</a:t>
            </a:r>
          </a:p>
        </p:txBody>
      </p:sp>
      <p:sp>
        <p:nvSpPr>
          <p:cNvPr id="14" name="Text Box 12"/>
          <p:cNvSpPr txBox="1">
            <a:spLocks noChangeArrowheads="1"/>
          </p:cNvSpPr>
          <p:nvPr/>
        </p:nvSpPr>
        <p:spPr bwMode="auto">
          <a:xfrm>
            <a:off x="3675062" y="4419600"/>
            <a:ext cx="2420938" cy="1581150"/>
          </a:xfrm>
          <a:prstGeom prst="rect">
            <a:avLst/>
          </a:prstGeom>
          <a:noFill/>
          <a:ln w="9525" algn="ctr">
            <a:noFill/>
            <a:miter lim="800000"/>
            <a:headEnd/>
            <a:tailEnd/>
          </a:ln>
          <a:effectLst/>
        </p:spPr>
        <p:txBody>
          <a:bodyPr/>
          <a:lstStyle/>
          <a:p>
            <a:pPr marL="215900" indent="-215900">
              <a:lnSpc>
                <a:spcPct val="90000"/>
              </a:lnSpc>
              <a:spcBef>
                <a:spcPct val="30000"/>
              </a:spcBef>
              <a:buClr>
                <a:schemeClr val="tx2"/>
              </a:buClr>
              <a:buSzPct val="75000"/>
              <a:buFont typeface="Wingdings" pitchFamily="2" charset="2"/>
              <a:buChar char="l"/>
            </a:pPr>
            <a:r>
              <a:rPr lang="en-US" b="1" dirty="0">
                <a:solidFill>
                  <a:srgbClr val="002060"/>
                </a:solidFill>
                <a:effectLst/>
              </a:rPr>
              <a:t>Data enrichment, with business logic, hierarchical views</a:t>
            </a:r>
          </a:p>
          <a:p>
            <a:pPr marL="215900" indent="-215900">
              <a:lnSpc>
                <a:spcPct val="90000"/>
              </a:lnSpc>
              <a:spcBef>
                <a:spcPct val="30000"/>
              </a:spcBef>
              <a:buClr>
                <a:schemeClr val="tx2"/>
              </a:buClr>
              <a:buSzPct val="75000"/>
              <a:buFont typeface="Wingdings" pitchFamily="2" charset="2"/>
              <a:buChar char="l"/>
            </a:pPr>
            <a:r>
              <a:rPr lang="en-US" b="1" dirty="0">
                <a:solidFill>
                  <a:srgbClr val="002060"/>
                </a:solidFill>
                <a:effectLst/>
              </a:rPr>
              <a:t>Data discovery via data mining</a:t>
            </a:r>
          </a:p>
          <a:p>
            <a:pPr marL="215900" indent="-215900">
              <a:lnSpc>
                <a:spcPct val="90000"/>
              </a:lnSpc>
              <a:spcBef>
                <a:spcPct val="30000"/>
              </a:spcBef>
              <a:buClr>
                <a:schemeClr val="tx2"/>
              </a:buClr>
              <a:buSzPct val="75000"/>
              <a:buFont typeface="Wingdings" pitchFamily="2" charset="2"/>
              <a:buChar char="l"/>
            </a:pPr>
            <a:endParaRPr lang="en-US" sz="1500" dirty="0">
              <a:solidFill>
                <a:srgbClr val="002060"/>
              </a:solidFill>
              <a:effectLst/>
            </a:endParaRPr>
          </a:p>
        </p:txBody>
      </p:sp>
      <p:sp>
        <p:nvSpPr>
          <p:cNvPr id="15" name="Text Box 13"/>
          <p:cNvSpPr txBox="1">
            <a:spLocks noChangeArrowheads="1"/>
          </p:cNvSpPr>
          <p:nvPr/>
        </p:nvSpPr>
        <p:spPr bwMode="auto">
          <a:xfrm>
            <a:off x="6324600" y="4420235"/>
            <a:ext cx="2438400" cy="1370965"/>
          </a:xfrm>
          <a:prstGeom prst="rect">
            <a:avLst/>
          </a:prstGeom>
          <a:noFill/>
          <a:ln w="9525" algn="ctr">
            <a:noFill/>
            <a:miter lim="800000"/>
            <a:headEnd/>
            <a:tailEnd/>
          </a:ln>
          <a:effectLst/>
        </p:spPr>
        <p:txBody>
          <a:bodyPr/>
          <a:lstStyle/>
          <a:p>
            <a:pPr marL="225425" indent="-225425">
              <a:lnSpc>
                <a:spcPct val="90000"/>
              </a:lnSpc>
              <a:spcBef>
                <a:spcPct val="30000"/>
              </a:spcBef>
              <a:buClr>
                <a:schemeClr val="tx2"/>
              </a:buClr>
              <a:buSzPct val="75000"/>
              <a:buFont typeface="Wingdings" pitchFamily="2" charset="2"/>
              <a:buChar char="l"/>
            </a:pPr>
            <a:r>
              <a:rPr lang="en-US" b="1" dirty="0">
                <a:solidFill>
                  <a:srgbClr val="006600"/>
                </a:solidFill>
                <a:effectLst/>
              </a:rPr>
              <a:t>Data presentation and distribution</a:t>
            </a:r>
          </a:p>
          <a:p>
            <a:pPr marL="225425" indent="-225425">
              <a:lnSpc>
                <a:spcPct val="90000"/>
              </a:lnSpc>
              <a:spcBef>
                <a:spcPct val="30000"/>
              </a:spcBef>
              <a:buClr>
                <a:schemeClr val="tx2"/>
              </a:buClr>
              <a:buSzPct val="75000"/>
              <a:buFont typeface="Wingdings" pitchFamily="2" charset="2"/>
              <a:buChar char="l"/>
            </a:pPr>
            <a:r>
              <a:rPr lang="en-US" b="1" dirty="0">
                <a:solidFill>
                  <a:srgbClr val="006600"/>
                </a:solidFill>
                <a:effectLst/>
              </a:rPr>
              <a:t>Data access for </a:t>
            </a:r>
            <a:br>
              <a:rPr lang="en-US" b="1" dirty="0">
                <a:solidFill>
                  <a:srgbClr val="006600"/>
                </a:solidFill>
                <a:effectLst/>
              </a:rPr>
            </a:br>
            <a:r>
              <a:rPr lang="en-US" b="1" dirty="0">
                <a:solidFill>
                  <a:srgbClr val="006600"/>
                </a:solidFill>
                <a:effectLst/>
              </a:rPr>
              <a:t>the masses</a:t>
            </a:r>
          </a:p>
        </p:txBody>
      </p:sp>
      <p:sp>
        <p:nvSpPr>
          <p:cNvPr id="11" name="Rectangle 28"/>
          <p:cNvSpPr txBox="1">
            <a:spLocks noGrp="1" noChangeArrowheads="1"/>
          </p:cNvSpPr>
          <p:nvPr>
            <p:ph type="title"/>
          </p:nvPr>
        </p:nvSpPr>
        <p:spPr>
          <a:xfrm>
            <a:off x="0" y="0"/>
            <a:ext cx="9144000" cy="1219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rPr>
              <a:t>SQL Server Bu</a:t>
            </a:r>
            <a:r>
              <a:rPr lang="en-US" sz="3600" b="1" dirty="0" err="1"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siness</a:t>
            </a:r>
            <a:r>
              <a:rPr lang="en-US" sz="3600" b="1" dirty="0"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 Intelligence</a:t>
            </a:r>
            <a:endParaRPr kumimoji="0" lang="en-US" sz="3600" b="1" i="0" u="none" strike="noStrike" kern="1200" cap="none" spc="0" normalizeH="0" baseline="0" noProof="0" dirty="0">
              <a:ln>
                <a:noFill/>
              </a:ln>
              <a:solidFill>
                <a:srgbClr val="002060"/>
              </a:solidFill>
              <a:effectLst>
                <a:outerShdw blurRad="38100" dist="38100" dir="2700000" algn="tl" rotWithShape="0">
                  <a:srgbClr val="000000">
                    <a:alpha val="43137"/>
                  </a:srgbClr>
                </a:outerShdw>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684616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762000" y="1600200"/>
            <a:ext cx="8229600" cy="4953000"/>
          </a:xfrm>
        </p:spPr>
        <p:txBody>
          <a:bodyPr>
            <a:normAutofit fontScale="47500" lnSpcReduction="20000"/>
          </a:bodyPr>
          <a:lstStyle/>
          <a:p>
            <a:pPr marL="0" indent="0">
              <a:buNone/>
            </a:pPr>
            <a:r>
              <a:rPr lang="en-US" sz="4400" b="1" dirty="0" smtClean="0"/>
              <a:t>     Why Business Intelligence?</a:t>
            </a:r>
          </a:p>
          <a:p>
            <a:pPr lvl="1"/>
            <a:r>
              <a:rPr lang="en-US" sz="4000" dirty="0"/>
              <a:t>Fast and fact based strategic, tactical, informed decision making in timely manner</a:t>
            </a:r>
          </a:p>
          <a:p>
            <a:pPr lvl="1"/>
            <a:r>
              <a:rPr lang="en-US" sz="4000" dirty="0"/>
              <a:t>Aligning the organization towards its key objectives and keep track of progress over the period of time</a:t>
            </a:r>
          </a:p>
          <a:p>
            <a:pPr lvl="1"/>
            <a:r>
              <a:rPr lang="en-US" sz="4000" dirty="0"/>
              <a:t>Decreasing operational costs and improve operational </a:t>
            </a:r>
            <a:r>
              <a:rPr lang="en-US" sz="4000" dirty="0" smtClean="0"/>
              <a:t>efficiency</a:t>
            </a:r>
          </a:p>
          <a:p>
            <a:pPr lvl="1"/>
            <a:r>
              <a:rPr lang="en-US" sz="4000" dirty="0" smtClean="0"/>
              <a:t>Sharing </a:t>
            </a:r>
            <a:r>
              <a:rPr lang="en-US" sz="4000" dirty="0"/>
              <a:t>information with customers / suppliers / partners to win their confidence</a:t>
            </a:r>
          </a:p>
          <a:p>
            <a:pPr lvl="1"/>
            <a:r>
              <a:rPr lang="en-US" sz="4000" dirty="0"/>
              <a:t>Understanding customer behavior by customer segmentation for market penetration or for a product launch</a:t>
            </a:r>
          </a:p>
          <a:p>
            <a:pPr lvl="1"/>
            <a:r>
              <a:rPr lang="en-US" sz="4000" dirty="0"/>
              <a:t>Increasing revenue by winning over its competitors</a:t>
            </a:r>
          </a:p>
          <a:p>
            <a:pPr lvl="1"/>
            <a:r>
              <a:rPr lang="en-US" sz="4000" dirty="0"/>
              <a:t>Improving operational efficiency of each operational area, for example to understand what your true manufacturing costs are and how to optimize them</a:t>
            </a:r>
          </a:p>
          <a:p>
            <a:pPr lvl="1"/>
            <a:r>
              <a:rPr lang="en-US" sz="4000" dirty="0"/>
              <a:t>Identifying cross-selling and up-selling opportunities for the business</a:t>
            </a:r>
          </a:p>
          <a:p>
            <a:pPr lvl="1"/>
            <a:r>
              <a:rPr lang="en-US" sz="4000" dirty="0"/>
              <a:t>Understanding how the business is doing over a period of time, i.e. where it has been, where it is now and where it is going</a:t>
            </a:r>
          </a:p>
          <a:p>
            <a:pPr marL="0" indent="0">
              <a:buNone/>
            </a:pPr>
            <a:endParaRPr lang="en-US" b="1" dirty="0" smtClean="0"/>
          </a:p>
        </p:txBody>
      </p:sp>
      <p:sp>
        <p:nvSpPr>
          <p:cNvPr id="5" name="Rectangle 28"/>
          <p:cNvSpPr txBox="1">
            <a:spLocks noGrp="1" noChangeArrowheads="1"/>
          </p:cNvSpPr>
          <p:nvPr>
            <p:ph type="title"/>
          </p:nvPr>
        </p:nvSpPr>
        <p:spPr>
          <a:xfrm>
            <a:off x="0" y="0"/>
            <a:ext cx="9144000" cy="1219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rPr>
              <a:t>SQL Server Bu</a:t>
            </a:r>
            <a:r>
              <a:rPr lang="en-US" sz="3600" b="1" dirty="0" err="1"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siness</a:t>
            </a:r>
            <a:r>
              <a:rPr lang="en-US" sz="3600" b="1" dirty="0"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 Intelligence</a:t>
            </a:r>
            <a:endParaRPr kumimoji="0" lang="en-US" sz="3600" b="1" i="0" u="none" strike="noStrike" kern="1200" cap="none" spc="0" normalizeH="0" baseline="0" noProof="0" dirty="0">
              <a:ln>
                <a:noFill/>
              </a:ln>
              <a:solidFill>
                <a:srgbClr val="002060"/>
              </a:solidFill>
              <a:effectLst>
                <a:outerShdw blurRad="38100" dist="38100" dir="2700000" algn="tl" rotWithShape="0">
                  <a:srgbClr val="000000">
                    <a:alpha val="43137"/>
                  </a:srgbClr>
                </a:outerShdw>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620125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457200" y="1600200"/>
            <a:ext cx="8534400" cy="4953000"/>
          </a:xfrm>
        </p:spPr>
        <p:txBody>
          <a:bodyPr>
            <a:normAutofit/>
          </a:bodyPr>
          <a:lstStyle/>
          <a:p>
            <a:pPr marL="0" indent="0">
              <a:buNone/>
            </a:pPr>
            <a:r>
              <a:rPr lang="en-US" sz="2800" b="1" dirty="0" smtClean="0"/>
              <a:t>          </a:t>
            </a:r>
            <a:r>
              <a:rPr lang="en-US" sz="2800" b="1" dirty="0" smtClean="0">
                <a:solidFill>
                  <a:srgbClr val="2A2A2A"/>
                </a:solidFill>
              </a:rPr>
              <a:t>Who needs Business Intelligence?</a:t>
            </a:r>
          </a:p>
          <a:p>
            <a:pPr marL="0" indent="0">
              <a:buNone/>
            </a:pPr>
            <a:endParaRPr lang="en-US" sz="2800" b="1" dirty="0"/>
          </a:p>
          <a:p>
            <a:pPr marL="0" indent="0">
              <a:buNone/>
            </a:pPr>
            <a:endParaRPr lang="en-US" dirty="0" smtClean="0"/>
          </a:p>
          <a:p>
            <a:pPr marL="0" indent="0">
              <a:buNone/>
            </a:pPr>
            <a:endParaRPr lang="en-US" dirty="0" smtClean="0"/>
          </a:p>
          <a:p>
            <a:pPr marL="0" indent="0">
              <a:buNone/>
            </a:pPr>
            <a:endParaRPr lang="en-US" sz="4400" b="1" dirty="0" smtClean="0"/>
          </a:p>
          <a:p>
            <a:pPr marL="0" indent="0">
              <a:buNone/>
            </a:pPr>
            <a:endParaRPr lang="en-US" b="1" dirty="0" smtClean="0"/>
          </a:p>
        </p:txBody>
      </p:sp>
      <p:sp>
        <p:nvSpPr>
          <p:cNvPr id="3" name="Flowchart: Multidocument 2"/>
          <p:cNvSpPr/>
          <p:nvPr/>
        </p:nvSpPr>
        <p:spPr>
          <a:xfrm>
            <a:off x="3810000" y="3124200"/>
            <a:ext cx="2438400" cy="2286000"/>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BUSINESS INTELLIGENCE</a:t>
            </a:r>
            <a:endParaRPr lang="en-US" b="1" dirty="0"/>
          </a:p>
        </p:txBody>
      </p:sp>
      <p:sp>
        <p:nvSpPr>
          <p:cNvPr id="11" name="Flowchart: Sequential Access Storage 10"/>
          <p:cNvSpPr/>
          <p:nvPr/>
        </p:nvSpPr>
        <p:spPr>
          <a:xfrm flipH="1">
            <a:off x="6400800" y="2438400"/>
            <a:ext cx="2514600" cy="1600200"/>
          </a:xfrm>
          <a:prstGeom prst="flowChartMagneticTap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Middle Level Management Line Managers</a:t>
            </a:r>
            <a:endParaRPr lang="en-US" dirty="0"/>
          </a:p>
        </p:txBody>
      </p:sp>
      <p:sp>
        <p:nvSpPr>
          <p:cNvPr id="12" name="Flowchart: Sequential Access Storage 11"/>
          <p:cNvSpPr/>
          <p:nvPr/>
        </p:nvSpPr>
        <p:spPr>
          <a:xfrm>
            <a:off x="1219200" y="2438400"/>
            <a:ext cx="2438400" cy="1447800"/>
          </a:xfrm>
          <a:prstGeom prst="flowChartMagneticTap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Top Level Executive and Business Decision Makers</a:t>
            </a:r>
            <a:endParaRPr lang="en-US" dirty="0"/>
          </a:p>
        </p:txBody>
      </p:sp>
      <p:sp>
        <p:nvSpPr>
          <p:cNvPr id="14" name="Flowchart: Sequential Access Storage 13"/>
          <p:cNvSpPr/>
          <p:nvPr/>
        </p:nvSpPr>
        <p:spPr>
          <a:xfrm>
            <a:off x="1219200" y="4495800"/>
            <a:ext cx="2438400" cy="1447800"/>
          </a:xfrm>
          <a:prstGeom prst="flowChartMagneticTap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Business Analysts</a:t>
            </a:r>
            <a:endParaRPr lang="en-US" dirty="0"/>
          </a:p>
        </p:txBody>
      </p:sp>
      <p:sp>
        <p:nvSpPr>
          <p:cNvPr id="15" name="Flowchart: Sequential Access Storage 14"/>
          <p:cNvSpPr/>
          <p:nvPr/>
        </p:nvSpPr>
        <p:spPr>
          <a:xfrm flipH="1">
            <a:off x="6096000" y="4343400"/>
            <a:ext cx="2819400" cy="1600200"/>
          </a:xfrm>
          <a:prstGeom prst="flowChartMagneticTap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External Customers /Vendors</a:t>
            </a:r>
            <a:endParaRPr lang="en-US" dirty="0"/>
          </a:p>
        </p:txBody>
      </p:sp>
      <p:sp>
        <p:nvSpPr>
          <p:cNvPr id="17" name="Rectangle 28"/>
          <p:cNvSpPr txBox="1">
            <a:spLocks noGrp="1" noChangeArrowheads="1"/>
          </p:cNvSpPr>
          <p:nvPr>
            <p:ph type="title"/>
          </p:nvPr>
        </p:nvSpPr>
        <p:spPr>
          <a:xfrm>
            <a:off x="0" y="0"/>
            <a:ext cx="9144000" cy="12192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rPr>
              <a:t>SQL Server Bu</a:t>
            </a:r>
            <a:r>
              <a:rPr lang="en-US" sz="3600" b="1" dirty="0" err="1"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siness</a:t>
            </a:r>
            <a:r>
              <a:rPr lang="en-US" sz="3600" b="1" dirty="0" smtClean="0">
                <a:solidFill>
                  <a:srgbClr val="002060"/>
                </a:solidFill>
                <a:effectLst>
                  <a:outerShdw blurRad="38100" dist="38100" dir="2700000" algn="tl" rotWithShape="0">
                    <a:srgbClr val="000000">
                      <a:alpha val="43137"/>
                    </a:srgbClr>
                  </a:outerShdw>
                </a:effectLst>
                <a:latin typeface="Arial" pitchFamily="34" charset="0"/>
                <a:ea typeface="+mj-ea"/>
                <a:cs typeface="Arial" pitchFamily="34" charset="0"/>
              </a:rPr>
              <a:t> Intelligence</a:t>
            </a:r>
            <a:endParaRPr kumimoji="0" lang="en-US" sz="3600" b="1" i="0" u="none" strike="noStrike" kern="1200" cap="none" spc="0" normalizeH="0" baseline="0" noProof="0" dirty="0">
              <a:ln>
                <a:noFill/>
              </a:ln>
              <a:solidFill>
                <a:srgbClr val="002060"/>
              </a:solidFill>
              <a:effectLst>
                <a:outerShdw blurRad="38100" dist="38100" dir="2700000" algn="tl" rotWithShape="0">
                  <a:srgbClr val="000000">
                    <a:alpha val="43137"/>
                  </a:srgbClr>
                </a:outerShdw>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519390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447800"/>
            <a:ext cx="7866888" cy="4800600"/>
          </a:xfrm>
        </p:spPr>
        <p:txBody>
          <a:bodyPr>
            <a:normAutofit fontScale="85000" lnSpcReduction="20000"/>
          </a:bodyPr>
          <a:lstStyle/>
          <a:p>
            <a:pPr marL="82296" indent="0">
              <a:buNone/>
            </a:pPr>
            <a:r>
              <a:rPr lang="en-US" b="1" dirty="0" smtClean="0">
                <a:solidFill>
                  <a:schemeClr val="accent5">
                    <a:lumMod val="50000"/>
                  </a:schemeClr>
                </a:solidFill>
                <a:latin typeface="Arial" panose="020B0604020202020204" pitchFamily="34" charset="0"/>
                <a:cs typeface="Arial" panose="020B0604020202020204" pitchFamily="34" charset="0"/>
              </a:rPr>
              <a:t>What is SQL Server Integration Services?</a:t>
            </a:r>
          </a:p>
          <a:p>
            <a:pPr marL="82296" indent="0">
              <a:buNone/>
            </a:pPr>
            <a:endParaRPr lang="en-US" dirty="0" smtClean="0"/>
          </a:p>
          <a:p>
            <a:pPr lvl="0">
              <a:spcBef>
                <a:spcPct val="0"/>
              </a:spcBef>
            </a:pPr>
            <a:r>
              <a:rPr lang="en-US" dirty="0">
                <a:solidFill>
                  <a:schemeClr val="accent5">
                    <a:lumMod val="50000"/>
                  </a:schemeClr>
                </a:solidFill>
                <a:latin typeface="Arial" panose="020B0604020202020204" pitchFamily="34" charset="0"/>
                <a:cs typeface="Arial" panose="020B0604020202020204" pitchFamily="34" charset="0"/>
              </a:rPr>
              <a:t>A</a:t>
            </a:r>
            <a:r>
              <a:rPr lang="en-US" dirty="0" smtClean="0">
                <a:solidFill>
                  <a:schemeClr val="accent5">
                    <a:lumMod val="50000"/>
                  </a:schemeClr>
                </a:solidFill>
                <a:latin typeface="Arial" panose="020B0604020202020204" pitchFamily="34" charset="0"/>
                <a:cs typeface="Arial" panose="020B0604020202020204" pitchFamily="34" charset="0"/>
              </a:rPr>
              <a:t> </a:t>
            </a:r>
            <a:r>
              <a:rPr lang="en-US" dirty="0">
                <a:solidFill>
                  <a:schemeClr val="accent5">
                    <a:lumMod val="50000"/>
                  </a:schemeClr>
                </a:solidFill>
                <a:latin typeface="Arial" panose="020B0604020202020204" pitchFamily="34" charset="0"/>
                <a:cs typeface="Arial" panose="020B0604020202020204" pitchFamily="34" charset="0"/>
              </a:rPr>
              <a:t>component of the Microsoft SQL Server database software</a:t>
            </a:r>
            <a:r>
              <a:rPr lang="en-US" dirty="0" smtClean="0">
                <a:solidFill>
                  <a:schemeClr val="accent5">
                    <a:lumMod val="50000"/>
                  </a:schemeClr>
                </a:solidFill>
                <a:latin typeface="Arial" panose="020B0604020202020204" pitchFamily="34" charset="0"/>
                <a:cs typeface="Arial" panose="020B0604020202020204" pitchFamily="34" charset="0"/>
              </a:rPr>
              <a:t>.</a:t>
            </a:r>
          </a:p>
          <a:p>
            <a:pPr lvl="0">
              <a:spcBef>
                <a:spcPct val="0"/>
              </a:spcBef>
            </a:pPr>
            <a:r>
              <a:rPr lang="en-US" dirty="0" smtClean="0">
                <a:solidFill>
                  <a:schemeClr val="accent5">
                    <a:lumMod val="50000"/>
                  </a:schemeClr>
                </a:solidFill>
                <a:latin typeface="Arial" panose="020B0604020202020204" pitchFamily="34" charset="0"/>
                <a:cs typeface="Arial" panose="020B0604020202020204" pitchFamily="34" charset="0"/>
              </a:rPr>
              <a:t>A Microsoft SQL Server Business Intelligence Application.</a:t>
            </a:r>
          </a:p>
          <a:p>
            <a:pPr lvl="0">
              <a:spcBef>
                <a:spcPct val="0"/>
              </a:spcBef>
            </a:pPr>
            <a:r>
              <a:rPr lang="en-US" dirty="0" smtClean="0">
                <a:solidFill>
                  <a:schemeClr val="accent5">
                    <a:lumMod val="50000"/>
                  </a:schemeClr>
                </a:solidFill>
                <a:latin typeface="Arial" panose="020B0604020202020204" pitchFamily="34" charset="0"/>
                <a:cs typeface="Arial" panose="020B0604020202020204" pitchFamily="34" charset="0"/>
              </a:rPr>
              <a:t>A </a:t>
            </a:r>
            <a:r>
              <a:rPr lang="en-US" dirty="0">
                <a:solidFill>
                  <a:schemeClr val="accent5">
                    <a:lumMod val="50000"/>
                  </a:schemeClr>
                </a:solidFill>
                <a:latin typeface="Arial" panose="020B0604020202020204" pitchFamily="34" charset="0"/>
                <a:cs typeface="Arial" panose="020B0604020202020204" pitchFamily="34" charset="0"/>
              </a:rPr>
              <a:t>fast and flexible data warehousing tool used for data extraction, transformation, and loading (ETL</a:t>
            </a:r>
            <a:r>
              <a:rPr lang="en-US" dirty="0" smtClean="0">
                <a:solidFill>
                  <a:schemeClr val="accent5">
                    <a:lumMod val="50000"/>
                  </a:schemeClr>
                </a:solidFill>
                <a:latin typeface="Arial" panose="020B0604020202020204" pitchFamily="34" charset="0"/>
                <a:cs typeface="Arial" panose="020B0604020202020204" pitchFamily="34" charset="0"/>
              </a:rPr>
              <a:t>)</a:t>
            </a:r>
          </a:p>
          <a:p>
            <a:pPr lvl="0">
              <a:spcBef>
                <a:spcPct val="0"/>
              </a:spcBef>
            </a:pPr>
            <a:r>
              <a:rPr lang="en-US" dirty="0" smtClean="0">
                <a:solidFill>
                  <a:schemeClr val="accent5">
                    <a:lumMod val="50000"/>
                  </a:schemeClr>
                </a:solidFill>
                <a:latin typeface="Arial" panose="020B0604020202020204" pitchFamily="34" charset="0"/>
                <a:cs typeface="Arial" panose="020B0604020202020204" pitchFamily="34" charset="0"/>
              </a:rPr>
              <a:t>The successor to Data Transformation Services (DTS)</a:t>
            </a:r>
          </a:p>
          <a:p>
            <a:pPr lvl="0">
              <a:spcBef>
                <a:spcPct val="0"/>
              </a:spcBef>
            </a:pPr>
            <a:r>
              <a:rPr lang="en-US" dirty="0" smtClean="0">
                <a:solidFill>
                  <a:schemeClr val="accent5">
                    <a:lumMod val="50000"/>
                  </a:schemeClr>
                </a:solidFill>
                <a:latin typeface="Arial" panose="020B0604020202020204" pitchFamily="34" charset="0"/>
                <a:cs typeface="Arial" panose="020B0604020202020204" pitchFamily="34" charset="0"/>
              </a:rPr>
              <a:t>The Platform for a new generation of high performance Data Integration Technologies.</a:t>
            </a:r>
          </a:p>
          <a:p>
            <a:pPr lvl="0">
              <a:spcBef>
                <a:spcPct val="0"/>
              </a:spcBef>
            </a:pPr>
            <a:endParaRPr lang="en-US" dirty="0" smtClean="0"/>
          </a:p>
          <a:p>
            <a:pPr lvl="0">
              <a:spcBef>
                <a:spcPct val="0"/>
              </a:spcBef>
            </a:pPr>
            <a:endParaRPr lang="en-US" dirty="0" smtClean="0"/>
          </a:p>
          <a:p>
            <a:pPr lvl="0">
              <a:spcBef>
                <a:spcPct val="0"/>
              </a:spcBef>
            </a:pPr>
            <a:endParaRPr lang="en-US" dirty="0" smtClean="0"/>
          </a:p>
          <a:p>
            <a:pPr lvl="0">
              <a:spcBef>
                <a:spcPct val="0"/>
              </a:spcBef>
            </a:pPr>
            <a:endParaRPr lang="en-AU" dirty="0">
              <a:solidFill>
                <a:schemeClr val="accent1"/>
              </a:solidFill>
              <a:latin typeface="Arial" panose="020B0604020202020204" pitchFamily="34" charset="0"/>
              <a:cs typeface="Arial" panose="020B0604020202020204" pitchFamily="34" charset="0"/>
            </a:endParaRPr>
          </a:p>
          <a:p>
            <a:pPr marL="82296" indent="0">
              <a:buNone/>
            </a:pPr>
            <a:endParaRPr lang="en-US" dirty="0"/>
          </a:p>
        </p:txBody>
      </p:sp>
      <p:sp>
        <p:nvSpPr>
          <p:cNvPr id="4" name="Rectangle 28"/>
          <p:cNvSpPr txBox="1">
            <a:spLocks noGrp="1" noChangeArrowheads="1"/>
          </p:cNvSpPr>
          <p:nvPr>
            <p:ph type="title"/>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rPr>
              <a:t>SQL Server</a:t>
            </a:r>
            <a:r>
              <a:rPr kumimoji="0" lang="en-US" sz="3600" b="1" i="0" u="none" strike="noStrike" kern="1200" cap="none" spc="0" normalizeH="0" noProof="0" dirty="0" smtClean="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rPr>
              <a:t> Integration Services (SSIS)</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349275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09600" y="1201123"/>
            <a:ext cx="8388350" cy="5710794"/>
          </a:xfrm>
          <a:prstGeom prst="rect">
            <a:avLst/>
          </a:prstGeom>
          <a:noFill/>
          <a:ln/>
        </p:spPr>
        <p:txBody>
          <a:bodyPr>
            <a:spAutoFit/>
          </a:bodyPr>
          <a:lstStyle/>
          <a:p>
            <a:pPr marR="0" lvl="0" algn="l" defTabSz="457200" rtl="0" eaLnBrk="1" fontAlgn="auto" latinLnBrk="0" hangingPunct="1">
              <a:lnSpc>
                <a:spcPct val="85000"/>
              </a:lnSpc>
              <a:spcBef>
                <a:spcPct val="20000"/>
              </a:spcBef>
              <a:spcAft>
                <a:spcPts val="0"/>
              </a:spcAft>
              <a:buClrTx/>
              <a:buSzTx/>
              <a:tabLst/>
              <a:defRPr/>
            </a:pPr>
            <a:r>
              <a:rPr kumimoji="0" lang="en-US" sz="3000" b="0" i="0" u="none" strike="noStrike" kern="1200" cap="none" spc="0" normalizeH="0" baseline="0" noProof="0" dirty="0" smtClean="0">
                <a:ln>
                  <a:noFill/>
                </a:ln>
                <a:solidFill>
                  <a:schemeClr val="tx2"/>
                </a:solidFill>
                <a:effectLst/>
                <a:uLnTx/>
                <a:uFillTx/>
                <a:latin typeface="+mn-lt"/>
                <a:ea typeface="+mn-ea"/>
                <a:cs typeface="+mn-cs"/>
              </a:rPr>
              <a:t>      </a:t>
            </a:r>
            <a:r>
              <a:rPr kumimoji="0" lang="en-US" sz="3600" b="1" i="0" u="none" strike="noStrike" kern="1200" cap="none" spc="0" normalizeH="0" baseline="0" noProof="0" dirty="0" smtClean="0">
                <a:ln>
                  <a:noFill/>
                </a:ln>
                <a:solidFill>
                  <a:schemeClr val="tx2"/>
                </a:solidFill>
                <a:effectLst/>
                <a:uLnTx/>
                <a:uFillTx/>
                <a:latin typeface="+mn-lt"/>
                <a:ea typeface="+mn-ea"/>
                <a:cs typeface="+mn-cs"/>
              </a:rPr>
              <a:t>Customer benefits</a:t>
            </a:r>
            <a:r>
              <a:rPr kumimoji="0" lang="en-US" sz="3600" b="1" i="0" u="none" strike="noStrike" kern="1200" cap="none" spc="0" normalizeH="0" noProof="0" dirty="0" smtClean="0">
                <a:ln>
                  <a:noFill/>
                </a:ln>
                <a:solidFill>
                  <a:schemeClr val="tx2"/>
                </a:solidFill>
                <a:effectLst/>
                <a:uLnTx/>
                <a:uFillTx/>
                <a:latin typeface="+mn-lt"/>
                <a:ea typeface="+mn-ea"/>
                <a:cs typeface="+mn-cs"/>
              </a:rPr>
              <a:t> of SSIS</a:t>
            </a:r>
            <a:endParaRPr kumimoji="0" lang="en-US" sz="3600" b="1"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457200" rtl="0" eaLnBrk="1" fontAlgn="auto" latinLnBrk="0" hangingPunct="1">
              <a:lnSpc>
                <a:spcPct val="85000"/>
              </a:lnSpc>
              <a:spcBef>
                <a:spcPct val="20000"/>
              </a:spcBef>
              <a:spcAft>
                <a:spcPts val="0"/>
              </a:spcAft>
              <a:buClrTx/>
              <a:buSzTx/>
              <a:buFont typeface="Wingdings" charset="2"/>
              <a:buChar char="§"/>
              <a:tabLst/>
              <a:defRPr/>
            </a:pPr>
            <a:endParaRPr lang="en-US" sz="3000" dirty="0">
              <a:solidFill>
                <a:schemeClr val="tx2"/>
              </a:solidFill>
            </a:endParaRPr>
          </a:p>
          <a:p>
            <a:pPr marL="342900" marR="0" lvl="0" indent="-342900" algn="l" defTabSz="457200" rtl="0" eaLnBrk="1" fontAlgn="auto" latinLnBrk="0" hangingPunct="1">
              <a:lnSpc>
                <a:spcPct val="85000"/>
              </a:lnSpc>
              <a:spcBef>
                <a:spcPct val="20000"/>
              </a:spcBef>
              <a:spcAft>
                <a:spcPts val="0"/>
              </a:spcAft>
              <a:buClrTx/>
              <a:buSzTx/>
              <a:buFont typeface="Wingdings" charset="2"/>
              <a:buChar char="§"/>
              <a:tabLst/>
              <a:defRPr/>
            </a:pPr>
            <a:r>
              <a:rPr kumimoji="0" lang="en-US" sz="3000" b="0" i="0" u="sng" strike="noStrike" kern="1200" cap="none" spc="0" normalizeH="0" baseline="0" noProof="0" dirty="0" smtClean="0">
                <a:ln>
                  <a:noFill/>
                </a:ln>
                <a:solidFill>
                  <a:schemeClr val="tx2"/>
                </a:solidFill>
                <a:effectLst/>
                <a:uLnTx/>
                <a:uFillTx/>
                <a:latin typeface="+mn-lt"/>
                <a:ea typeface="+mn-ea"/>
                <a:cs typeface="+mn-cs"/>
              </a:rPr>
              <a:t>Performance:</a:t>
            </a:r>
          </a:p>
          <a:p>
            <a:pPr marL="742950" marR="0" lvl="1" indent="-285750" algn="l" defTabSz="457200" rtl="0" eaLnBrk="1" fontAlgn="auto" latinLnBrk="0" hangingPunct="1">
              <a:lnSpc>
                <a:spcPct val="85000"/>
              </a:lnSpc>
              <a:spcBef>
                <a:spcPct val="20000"/>
              </a:spcBef>
              <a:spcAft>
                <a:spcPts val="0"/>
              </a:spcAft>
              <a:buClrTx/>
              <a:buSzTx/>
              <a:buFont typeface="Wingdings" charset="2"/>
              <a:buChar char="§"/>
              <a:tabLst/>
              <a:defRPr/>
            </a:pPr>
            <a:r>
              <a:rPr kumimoji="0" lang="en-US" sz="3000" b="0" i="0" u="none" strike="noStrike" kern="1200" cap="none" spc="0" normalizeH="0" baseline="0" noProof="0" dirty="0" smtClean="0">
                <a:ln>
                  <a:noFill/>
                </a:ln>
                <a:solidFill>
                  <a:schemeClr val="tx2"/>
                </a:solidFill>
                <a:effectLst/>
                <a:uLnTx/>
                <a:uFillTx/>
                <a:latin typeface="+mn-lt"/>
                <a:ea typeface="+mn-ea"/>
                <a:cs typeface="+mn-cs"/>
              </a:rPr>
              <a:t>Data flows process large volumes of data efficiently </a:t>
            </a:r>
          </a:p>
          <a:p>
            <a:pPr marL="342900" marR="0" lvl="0" indent="-342900" algn="l" defTabSz="457200" rtl="0" eaLnBrk="1" fontAlgn="auto" latinLnBrk="0" hangingPunct="1">
              <a:lnSpc>
                <a:spcPct val="85000"/>
              </a:lnSpc>
              <a:spcBef>
                <a:spcPct val="20000"/>
              </a:spcBef>
              <a:spcAft>
                <a:spcPts val="0"/>
              </a:spcAft>
              <a:buClrTx/>
              <a:buSzTx/>
              <a:buFont typeface="Wingdings" charset="2"/>
              <a:buChar char="§"/>
              <a:tabLst/>
              <a:defRPr/>
            </a:pPr>
            <a:r>
              <a:rPr kumimoji="0" lang="en-US" sz="3000" b="0" i="0" u="sng" strike="noStrike" kern="1200" cap="none" spc="0" normalizeH="0" baseline="0" noProof="0" dirty="0" smtClean="0">
                <a:ln>
                  <a:noFill/>
                </a:ln>
                <a:solidFill>
                  <a:schemeClr val="tx2"/>
                </a:solidFill>
                <a:effectLst/>
                <a:uLnTx/>
                <a:uFillTx/>
                <a:latin typeface="+mn-lt"/>
                <a:ea typeface="+mn-ea"/>
                <a:cs typeface="+mn-cs"/>
              </a:rPr>
              <a:t>Facility:</a:t>
            </a:r>
          </a:p>
          <a:p>
            <a:pPr marL="742950" marR="0" lvl="1" indent="-285750" algn="l" defTabSz="457200" rtl="0" eaLnBrk="1" fontAlgn="auto" latinLnBrk="0" hangingPunct="1">
              <a:lnSpc>
                <a:spcPct val="85000"/>
              </a:lnSpc>
              <a:spcBef>
                <a:spcPct val="20000"/>
              </a:spcBef>
              <a:spcAft>
                <a:spcPts val="0"/>
              </a:spcAft>
              <a:buClrTx/>
              <a:buSzTx/>
              <a:buFont typeface="Wingdings" charset="2"/>
              <a:buChar char="§"/>
              <a:tabLst/>
              <a:defRPr/>
            </a:pPr>
            <a:r>
              <a:rPr kumimoji="0" lang="en-US" sz="3000" b="0" i="0" u="none" strike="noStrike" kern="1200" cap="none" spc="0" normalizeH="0" baseline="0" noProof="0" dirty="0" smtClean="0">
                <a:ln>
                  <a:noFill/>
                </a:ln>
                <a:solidFill>
                  <a:schemeClr val="tx2"/>
                </a:solidFill>
                <a:effectLst/>
                <a:uLnTx/>
                <a:uFillTx/>
                <a:latin typeface="+mn-lt"/>
                <a:ea typeface="+mn-ea"/>
                <a:cs typeface="+mn-cs"/>
              </a:rPr>
              <a:t>Many prebuilt adapters and transformations reduce hand coding</a:t>
            </a:r>
          </a:p>
          <a:p>
            <a:pPr marL="742950" marR="0" lvl="1" indent="-285750" algn="l" defTabSz="457200" rtl="0" eaLnBrk="1" fontAlgn="auto" latinLnBrk="0" hangingPunct="1">
              <a:lnSpc>
                <a:spcPct val="85000"/>
              </a:lnSpc>
              <a:spcBef>
                <a:spcPct val="20000"/>
              </a:spcBef>
              <a:spcAft>
                <a:spcPts val="0"/>
              </a:spcAft>
              <a:buClrTx/>
              <a:buSzTx/>
              <a:buFont typeface="Wingdings" charset="2"/>
              <a:buChar char="§"/>
              <a:tabLst/>
              <a:defRPr/>
            </a:pPr>
            <a:r>
              <a:rPr kumimoji="0" lang="en-US" sz="3000" b="0" i="0" u="none" strike="noStrike" kern="1200" cap="none" spc="0" normalizeH="0" baseline="0" noProof="0" dirty="0" smtClean="0">
                <a:ln>
                  <a:noFill/>
                </a:ln>
                <a:solidFill>
                  <a:schemeClr val="tx2"/>
                </a:solidFill>
                <a:effectLst/>
                <a:uLnTx/>
                <a:uFillTx/>
                <a:latin typeface="+mn-lt"/>
                <a:ea typeface="+mn-ea"/>
                <a:cs typeface="+mn-cs"/>
              </a:rPr>
              <a:t>Highly productive visual environment</a:t>
            </a:r>
          </a:p>
          <a:p>
            <a:pPr marL="742950" marR="0" lvl="1" indent="-285750" algn="l" defTabSz="457200" rtl="0" eaLnBrk="1" fontAlgn="auto" latinLnBrk="0" hangingPunct="1">
              <a:lnSpc>
                <a:spcPct val="85000"/>
              </a:lnSpc>
              <a:spcBef>
                <a:spcPct val="20000"/>
              </a:spcBef>
              <a:spcAft>
                <a:spcPts val="0"/>
              </a:spcAft>
              <a:buClrTx/>
              <a:buSzTx/>
              <a:buFont typeface="Wingdings" charset="2"/>
              <a:buChar char="§"/>
              <a:tabLst/>
              <a:defRPr/>
            </a:pPr>
            <a:r>
              <a:rPr kumimoji="0" lang="en-US" sz="3000" b="0" i="0" u="none" strike="noStrike" kern="1200" cap="none" spc="0" normalizeH="0" baseline="0" noProof="0" dirty="0" smtClean="0">
                <a:ln>
                  <a:noFill/>
                </a:ln>
                <a:solidFill>
                  <a:schemeClr val="tx2"/>
                </a:solidFill>
                <a:effectLst/>
                <a:uLnTx/>
                <a:uFillTx/>
                <a:latin typeface="+mn-lt"/>
                <a:ea typeface="+mn-ea"/>
                <a:cs typeface="+mn-cs"/>
              </a:rPr>
              <a:t>Data cleansing features</a:t>
            </a:r>
          </a:p>
          <a:p>
            <a:pPr marL="742950" marR="0" lvl="1" indent="-285750" algn="l" defTabSz="457200" rtl="0" eaLnBrk="1" fontAlgn="auto" latinLnBrk="0" hangingPunct="1">
              <a:lnSpc>
                <a:spcPct val="85000"/>
              </a:lnSpc>
              <a:spcBef>
                <a:spcPct val="20000"/>
              </a:spcBef>
              <a:spcAft>
                <a:spcPts val="0"/>
              </a:spcAft>
              <a:buClrTx/>
              <a:buSzTx/>
              <a:buFont typeface="Wingdings" charset="2"/>
              <a:buChar char="§"/>
              <a:tabLst/>
              <a:defRPr/>
            </a:pPr>
            <a:r>
              <a:rPr kumimoji="0" lang="en-US" sz="3000" b="0" i="0" u="none" strike="noStrike" kern="1200" cap="none" spc="0" normalizeH="0" baseline="0" noProof="0" dirty="0" smtClean="0">
                <a:ln>
                  <a:noFill/>
                </a:ln>
                <a:solidFill>
                  <a:schemeClr val="tx2"/>
                </a:solidFill>
                <a:effectLst/>
                <a:uLnTx/>
                <a:uFillTx/>
                <a:latin typeface="+mn-lt"/>
                <a:ea typeface="+mn-ea"/>
                <a:cs typeface="+mn-cs"/>
              </a:rPr>
              <a:t>Data mining</a:t>
            </a:r>
          </a:p>
          <a:p>
            <a:pPr marL="1143000" marR="0" lvl="2" indent="-228600" algn="l" defTabSz="457200" rtl="0" eaLnBrk="1" fontAlgn="auto" latinLnBrk="0" hangingPunct="1">
              <a:lnSpc>
                <a:spcPct val="85000"/>
              </a:lnSpc>
              <a:spcBef>
                <a:spcPct val="20000"/>
              </a:spcBef>
              <a:spcAft>
                <a:spcPts val="0"/>
              </a:spcAft>
              <a:buClrTx/>
              <a:buSzTx/>
              <a:tabLst/>
              <a:defRPr/>
            </a:pPr>
            <a:endParaRPr kumimoji="0" lang="en-US" sz="3000" b="0" i="0" u="none" strike="noStrike" kern="1200" cap="none" spc="0" normalizeH="0" baseline="0" noProof="0" dirty="0">
              <a:ln>
                <a:noFill/>
              </a:ln>
              <a:solidFill>
                <a:schemeClr val="tx2"/>
              </a:solidFill>
              <a:effectLst/>
              <a:uLnTx/>
              <a:uFillTx/>
              <a:latin typeface="+mn-lt"/>
              <a:ea typeface="+mn-ea"/>
              <a:cs typeface="+mn-cs"/>
            </a:endParaRPr>
          </a:p>
        </p:txBody>
      </p:sp>
      <p:sp>
        <p:nvSpPr>
          <p:cNvPr id="5" name="Rectangle 28"/>
          <p:cNvSpPr txBox="1">
            <a:spLocks noChangeArrowheads="1"/>
          </p:cNvSpPr>
          <p:nvPr/>
        </p:nvSpPr>
        <p:spPr>
          <a:xfrm>
            <a:off x="0" y="0"/>
            <a:ext cx="9144000" cy="1143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vert="horz" lIns="91440" tIns="45720" rIns="91440" bIns="45720" rtlCol="0" anchor="ct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defTabSz="457200">
              <a:defRPr/>
            </a:pPr>
            <a:r>
              <a:rPr lang="en-US" sz="36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SQL Server Integration Services (SSIS)</a:t>
            </a:r>
            <a:endParaRPr lang="en-US" sz="36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1343536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1292</TotalTime>
  <Words>3340</Words>
  <Application>Microsoft Office PowerPoint</Application>
  <PresentationFormat>On-screen Show (4:3)</PresentationFormat>
  <Paragraphs>447</Paragraphs>
  <Slides>43</Slides>
  <Notes>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Solstice</vt:lpstr>
      <vt:lpstr>Custom Auditing in SSIS</vt:lpstr>
      <vt:lpstr>Contents</vt:lpstr>
      <vt:lpstr>My Background</vt:lpstr>
      <vt:lpstr>SQL Server Business Intelligence</vt:lpstr>
      <vt:lpstr>SQL Server Business Intelligence</vt:lpstr>
      <vt:lpstr>SQL Server Business Intelligence</vt:lpstr>
      <vt:lpstr>SQL Server Business Intelligence</vt:lpstr>
      <vt:lpstr>SQL Server Integration Services (SSIS)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did we do?</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Auditing in SSIS</dc:title>
  <dc:creator>Meghana Vasavada</dc:creator>
  <cp:lastModifiedBy>Meghana Vasavada</cp:lastModifiedBy>
  <cp:revision>83</cp:revision>
  <dcterms:created xsi:type="dcterms:W3CDTF">2018-09-28T15:47:33Z</dcterms:created>
  <dcterms:modified xsi:type="dcterms:W3CDTF">2018-10-23T02:05:47Z</dcterms:modified>
</cp:coreProperties>
</file>