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Average"/>
      <p:regular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8123B3F-00E7-4FA4-AB68-DD55C07971B7}">
  <a:tblStyle styleId="{48123B3F-00E7-4FA4-AB68-DD55C07971B7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7376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Relationship Id="rId4" Type="http://schemas.openxmlformats.org/officeDocument/2006/relationships/image" Target="../media/image12.jpg"/><Relationship Id="rId5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CDR Corrections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Michael Sveiven, Blakeley Koziol, Adriana Barreda, Carissa Grijalva, Justin Hsieh, Timmy Shimmon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Stabilizer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35958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Dividers (indicated in red) will hold the battery in place to stabilize if from shifting forward or back.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The case will also stabilize the battery from the bottom and the top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918" y="796175"/>
            <a:ext cx="4544206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C: Test Procedure Additions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 Procedure Verification: Battery Life (9.0)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Procedure: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Attach the 19.2V battery, motor, and casing unit onto the brace, and power the device on via the iOS application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Program the device to flex from 0˚ to 150˚ and to extend from 150˚ to 0˚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Perform this movement as many times until the battery is completely dead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Use an iPhone timer to determine the duration of battery life. Begin the timer as soon as the first flexion movement begins. Battery life should last at least an hour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The device shall flex and extend to complete one cycle, and a total of 20 cycles should be completed before the battery dies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Record the number of complete cycles that occur on the data sheet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If the device completes at least 20 cycles in the battery life, it passes the test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9.0 Battery Life: Data Sheet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017725"/>
            <a:ext cx="4280700" cy="40551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DI-NDTI- 80603-T9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					 	Date:__________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Contractor:______________________</a:t>
            </a:r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Char char="❏"/>
            </a:pPr>
            <a:r>
              <a:rPr lang="en" sz="1300">
                <a:solidFill>
                  <a:srgbClr val="000000"/>
                </a:solidFill>
              </a:rPr>
              <a:t>Pass, or why failed: _________________________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Requirements:</a:t>
            </a:r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verage"/>
              <a:buAutoNum type="alphaLcPeriod"/>
            </a:pPr>
            <a:r>
              <a:rPr lang="en" sz="1300">
                <a:solidFill>
                  <a:srgbClr val="000000"/>
                </a:solidFill>
              </a:rPr>
              <a:t>The battery shall withstand at least 20 cycles in its lifetime</a:t>
            </a:r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1300">
                <a:solidFill>
                  <a:srgbClr val="000000"/>
                </a:solidFill>
              </a:rPr>
              <a:t>The battery life shall last at least an hour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Recorded Values:</a:t>
            </a:r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verage"/>
              <a:buAutoNum type="alphaLcPeriod"/>
            </a:pPr>
            <a:r>
              <a:rPr lang="en" sz="1300">
                <a:solidFill>
                  <a:srgbClr val="000000"/>
                </a:solidFill>
              </a:rPr>
              <a:t>Cycles until battery dies: ____________________</a:t>
            </a:r>
          </a:p>
          <a:p>
            <a: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" sz="1300">
                <a:solidFill>
                  <a:srgbClr val="000000"/>
                </a:solidFill>
              </a:rPr>
              <a:t>Time of battery life: ________________________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Test Errors: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Limit Calculation: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Expected Results: The battery will last a duration of at least 20 cycles in at least an hour 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5900" y="2170650"/>
            <a:ext cx="3716399" cy="17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5562" y="830268"/>
            <a:ext cx="737075" cy="110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7475025" y="1003275"/>
            <a:ext cx="10881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iPhone timer</a:t>
            </a:r>
          </a:p>
        </p:txBody>
      </p:sp>
      <p:cxnSp>
        <p:nvCxnSpPr>
          <p:cNvPr id="143" name="Shape 143"/>
          <p:cNvCxnSpPr/>
          <p:nvPr/>
        </p:nvCxnSpPr>
        <p:spPr>
          <a:xfrm>
            <a:off x="6711975" y="4535900"/>
            <a:ext cx="108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4" name="Shape 144"/>
          <p:cNvCxnSpPr/>
          <p:nvPr/>
        </p:nvCxnSpPr>
        <p:spPr>
          <a:xfrm rot="10800000">
            <a:off x="6273975" y="4168500"/>
            <a:ext cx="113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5" name="Shape 145"/>
          <p:cNvSpPr txBox="1"/>
          <p:nvPr/>
        </p:nvSpPr>
        <p:spPr>
          <a:xfrm>
            <a:off x="7559775" y="3977725"/>
            <a:ext cx="9186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0˚ to 120˚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5948925" y="4417100"/>
            <a:ext cx="8478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120˚ to 0˚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Test Procedure Verification: Battery Recharge (10.0)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Procedure: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Run the 19.2V battery until it is completely dead.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Plug the battery into the charging dock in the nearest outlet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Using an iPhone timer, time the duration it takes for the battery to be fully recharged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Battery recharge time should take less than 5 hours for the device to pass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10.0 Battery Recharge Data Sheet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017725"/>
            <a:ext cx="4294800" cy="3920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DI-NDTI- 80603-T10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				 	Date:__________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Contractor:______________________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Char char="❏"/>
            </a:pPr>
            <a:r>
              <a:rPr lang="en" sz="1400">
                <a:solidFill>
                  <a:srgbClr val="000000"/>
                </a:solidFill>
              </a:rPr>
              <a:t>Pass, or why failed: _________________________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Requirements: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verage"/>
              <a:buAutoNum type="alphaLcPeriod"/>
            </a:pPr>
            <a:r>
              <a:rPr lang="en" sz="1400">
                <a:solidFill>
                  <a:srgbClr val="000000"/>
                </a:solidFill>
              </a:rPr>
              <a:t>Battery recharge from completely dead to fully recharged shall take less than 5 hours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Recorded Values: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verage"/>
              <a:buAutoNum type="alphaLcPeriod"/>
            </a:pPr>
            <a:r>
              <a:rPr lang="en" sz="1400">
                <a:solidFill>
                  <a:srgbClr val="000000"/>
                </a:solidFill>
              </a:rPr>
              <a:t>Battery recharge time: _______________________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Test Errors: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Limit Calculation: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Expected Results: The battery will recharge in less than 5 hours</a:t>
            </a:r>
          </a:p>
        </p:txBody>
      </p:sp>
      <p:pic>
        <p:nvPicPr>
          <p:cNvPr descr="New-Mini-DC-font-b-12V-b-font-3500mah-Rechargeable-Li-ion-font-b-Lithium-b.jpg" id="159" name="Shape 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2599" y="2246175"/>
            <a:ext cx="1941875" cy="146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7850" y="2487550"/>
            <a:ext cx="654600" cy="980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Shape 161"/>
          <p:cNvCxnSpPr/>
          <p:nvPr/>
        </p:nvCxnSpPr>
        <p:spPr>
          <a:xfrm>
            <a:off x="6980475" y="2995675"/>
            <a:ext cx="69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62" name="Shape 1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8125" y="1017718"/>
            <a:ext cx="737075" cy="110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7814175" y="1201100"/>
            <a:ext cx="11022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Timer should read less than 12 hours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D: Tolerance Analysis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Models and Analyses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5" name="Shape 175"/>
          <p:cNvGraphicFramePr/>
          <p:nvPr/>
        </p:nvGraphicFramePr>
        <p:xfrm>
          <a:off x="139975" y="10177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{48123B3F-00E7-4FA4-AB68-DD55C07971B7}</a:tableStyleId>
              </a:tblPr>
              <a:tblGrid>
                <a:gridCol w="5849575"/>
                <a:gridCol w="1524950"/>
                <a:gridCol w="1489500"/>
              </a:tblGrid>
              <a:tr h="3886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Requirement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Model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Tool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FA8DC"/>
                    </a:solidFill>
                  </a:tcPr>
                </a:tc>
              </a:tr>
              <a:tr h="379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3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3.2.4 Position Tolerance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3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Angle Tolerance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3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Excel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6" name="Shape 176"/>
          <p:cNvGraphicFramePr/>
          <p:nvPr/>
        </p:nvGraphicFramePr>
        <p:xfrm>
          <a:off x="139975" y="28323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{48123B3F-00E7-4FA4-AB68-DD55C07971B7}</a:tableStyleId>
              </a:tblPr>
              <a:tblGrid>
                <a:gridCol w="1453650"/>
                <a:gridCol w="1213375"/>
                <a:gridCol w="3172800"/>
                <a:gridCol w="3024200"/>
              </a:tblGrid>
              <a:tr h="3886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Model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Tool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Inputs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Output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FA8DC"/>
                    </a:solidFill>
                  </a:tcPr>
                </a:tc>
              </a:tr>
              <a:tr h="379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3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Angle</a:t>
                      </a:r>
                      <a:r>
                        <a:rPr lang="en" sz="13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 Tolerance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3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Excel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3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Elbow Angle, Desired Angle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3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Position Tolerance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77" name="Shape 177"/>
          <p:cNvSpPr txBox="1"/>
          <p:nvPr>
            <p:ph type="title"/>
          </p:nvPr>
        </p:nvSpPr>
        <p:spPr>
          <a:xfrm>
            <a:off x="311712" y="22129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Models and Outputs Definition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Tolerance Model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152475"/>
            <a:ext cx="48435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brace shall stop and change direction within 2.5 degrees of the desired elbow angle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This table shows the accepted range for some of the most commonly desired elbow angles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1415" y="1017728"/>
            <a:ext cx="3530885" cy="38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E: Cost Corrections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A: Brace Added to the System Block Diagram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Production Estimates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There were an estimated 150,000 elbow surgeries in US in 2006.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 response, estimated number of AEO devices to be produced in the span of the first 6 months would be 10,000 to observe sales and competition. After this production will be adjusted accordingly. These estimates were made in theory and are not permanent.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16100" y="1301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Prototype and Assembly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89300" y="662350"/>
            <a:ext cx="8974200" cy="398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following is an estimation of the cost of the AEO prototype and assembly cost.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25" y="1033550"/>
            <a:ext cx="4718837" cy="410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8800" y="1276525"/>
            <a:ext cx="398145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Cost of AEO Device and Profit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Current braces in the market with no active assist range from $300 to $600. In the future our portable device would be competitive at a price ranging from $700 to $1000 with the downloadable iOS application free of cost. At the moment, the prototype cost would be valued around $400.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" name="Shape 214"/>
          <p:cNvGraphicFramePr/>
          <p:nvPr/>
        </p:nvGraphicFramePr>
        <p:xfrm>
          <a:off x="40375" y="-168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{48123B3F-00E7-4FA4-AB68-DD55C07971B7}</a:tableStyleId>
              </a:tblPr>
              <a:tblGrid>
                <a:gridCol w="2424775"/>
                <a:gridCol w="944900"/>
                <a:gridCol w="505750"/>
                <a:gridCol w="2605075"/>
                <a:gridCol w="1436075"/>
                <a:gridCol w="1146675"/>
              </a:tblGrid>
              <a:tr h="180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Item</a:t>
                      </a:r>
                    </a:p>
                  </a:txBody>
                  <a:tcPr marT="91425" marB="91425" marR="91425" marL="91425" anchor="b"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Cost Ea.</a:t>
                      </a:r>
                    </a:p>
                  </a:txBody>
                  <a:tcPr marT="91425" marB="91425" marR="91425" marL="91425" anchor="b"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Qty.</a:t>
                      </a:r>
                    </a:p>
                  </a:txBody>
                  <a:tcPr marT="91425" marB="91425" marR="91425" marL="91425" anchor="b"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Supplier</a:t>
                      </a:r>
                    </a:p>
                  </a:txBody>
                  <a:tcPr marT="91425" marB="91425" marR="91425" marL="91425" anchor="b"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Lead Time</a:t>
                      </a:r>
                    </a:p>
                  </a:txBody>
                  <a:tcPr marT="91425" marB="91425" marR="91425" marL="91425" anchor="b"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When Needed</a:t>
                      </a:r>
                    </a:p>
                  </a:txBody>
                  <a:tcPr marT="91425" marB="91425" marR="91425" marL="91425" anchor="b">
                    <a:solidFill>
                      <a:srgbClr val="6FA8DC"/>
                    </a:solidFill>
                  </a:tcPr>
                </a:tc>
              </a:tr>
              <a:tr h="180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Arduino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$34.99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Arduino LCC/ Amazon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Obtained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2/2</a:t>
                      </a:r>
                    </a:p>
                  </a:txBody>
                  <a:tcPr marT="91425" marB="91425" marR="91425" marL="91425" anchor="b"/>
                </a:tc>
              </a:tr>
              <a:tr h="189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Potentiometers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$7.71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5 pc.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Amazon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Obtained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2/2</a:t>
                      </a:r>
                    </a:p>
                  </a:txBody>
                  <a:tcPr marT="91425" marB="91425" marR="91425" marL="91425" anchor="b"/>
                </a:tc>
              </a:tr>
              <a:tr h="189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Stepper Motor (including gear box)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$34.68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StepperOnline Motors and Electronics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Obtained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2/2</a:t>
                      </a:r>
                    </a:p>
                  </a:txBody>
                  <a:tcPr marT="91425" marB="91425" marR="91425" marL="91425" anchor="b"/>
                </a:tc>
              </a:tr>
              <a:tr h="216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Arduino Battery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$16.43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Amazon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 week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2/2</a:t>
                      </a:r>
                    </a:p>
                  </a:txBody>
                  <a:tcPr marT="91425" marB="91425" marR="91425" marL="91425" anchor="b"/>
                </a:tc>
              </a:tr>
              <a:tr h="238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Motor Battery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$22.99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Amazon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 week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2/2</a:t>
                      </a:r>
                    </a:p>
                  </a:txBody>
                  <a:tcPr marT="91425" marB="91425" marR="91425" marL="91425" anchor="b"/>
                </a:tc>
              </a:tr>
              <a:tr h="202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Brace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Free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Sponsor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Obtained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2/2</a:t>
                      </a:r>
                    </a:p>
                  </a:txBody>
                  <a:tcPr marT="91425" marB="91425" marR="91425" marL="91425" anchor="b"/>
                </a:tc>
              </a:tr>
              <a:tr h="226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Stepper Motor Driver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$32.17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StepperOnline Motors and Electronics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5 days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2/2</a:t>
                      </a:r>
                    </a:p>
                  </a:txBody>
                  <a:tcPr marT="91425" marB="91425" marR="91425" marL="91425" anchor="b"/>
                </a:tc>
              </a:tr>
              <a:tr h="2146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Slipper Clutch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$24.99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Dynatect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 week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2/2</a:t>
                      </a:r>
                    </a:p>
                  </a:txBody>
                  <a:tcPr marT="91425" marB="91425" marR="91425" marL="91425" anchor="b"/>
                </a:tc>
              </a:tr>
              <a:tr h="202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Boston Gear Spiral Bevel Gear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$14.76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Amazon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 week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2/2</a:t>
                      </a:r>
                    </a:p>
                  </a:txBody>
                  <a:tcPr marT="91425" marB="91425" marR="91425" marL="91425" anchor="b"/>
                </a:tc>
              </a:tr>
              <a:tr h="166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Boston Gear Spiral Bevel Pinion Gear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$10.98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Amazon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 week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2/2</a:t>
                      </a:r>
                    </a:p>
                  </a:txBody>
                  <a:tcPr marT="91425" marB="91425" marR="91425" marL="91425" anchor="b"/>
                </a:tc>
              </a:tr>
              <a:tr h="166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Casing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$5.35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UA Machine Shop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2-3 weeks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3/1</a:t>
                      </a:r>
                    </a:p>
                  </a:txBody>
                  <a:tcPr marT="91425" marB="91425" marR="91425" marL="91425" anchor="b"/>
                </a:tc>
              </a:tr>
              <a:tr h="202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iOS Application Student Consultant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~$1000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-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-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-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-</a:t>
                      </a:r>
                    </a:p>
                  </a:txBody>
                  <a:tcPr marT="91425" marB="91425" marR="91425" marL="91425" anchor="b"/>
                </a:tc>
              </a:tr>
              <a:tr h="3054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Team Shirts</a:t>
                      </a:r>
                    </a:p>
                  </a:txBody>
                  <a:tcPr marT="91425" marB="91425" marR="91425" marL="91425" anchor="b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$50</a:t>
                      </a:r>
                    </a:p>
                  </a:txBody>
                  <a:tcPr marT="91425" marB="91425" marR="91425" marL="91425" anchor="b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6</a:t>
                      </a:r>
                    </a:p>
                  </a:txBody>
                  <a:tcPr marT="91425" marB="91425" marR="91425" marL="91425" anchor="b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Aztec Embroidery </a:t>
                      </a:r>
                    </a:p>
                  </a:txBody>
                  <a:tcPr marT="91425" marB="91425" marR="91425" marL="91425" anchor="b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 weeks</a:t>
                      </a:r>
                    </a:p>
                  </a:txBody>
                  <a:tcPr marT="91425" marB="91425" marR="91425" marL="91425" anchor="b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3/10</a:t>
                      </a:r>
                    </a:p>
                  </a:txBody>
                  <a:tcPr marT="91425" marB="91425" marR="91425" marL="91425" anchor="b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2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Design Day Poster</a:t>
                      </a: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$20</a:t>
                      </a: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</a:t>
                      </a: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University of Arizona</a:t>
                      </a: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 weeks</a:t>
                      </a: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4/20</a:t>
                      </a: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27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Total</a:t>
                      </a:r>
                    </a:p>
                  </a:txBody>
                  <a:tcPr marT="91425" marB="91425" marR="91425" marL="91425" anchor="b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$1,525.05</a:t>
                      </a:r>
                    </a:p>
                  </a:txBody>
                  <a:tcPr marT="91425" marB="91425" marR="91425" marL="91425" anchor="b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-</a:t>
                      </a:r>
                    </a:p>
                  </a:txBody>
                  <a:tcPr marT="91425" marB="91425" marR="91425" marL="91425" anchor="b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-</a:t>
                      </a:r>
                    </a:p>
                  </a:txBody>
                  <a:tcPr marT="91425" marB="91425" marR="91425" marL="91425" anchor="b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-</a:t>
                      </a:r>
                    </a:p>
                  </a:txBody>
                  <a:tcPr marT="91425" marB="91425" marR="91425" marL="91425" anchor="b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-</a:t>
                      </a:r>
                    </a:p>
                  </a:txBody>
                  <a:tcPr marT="91425" marB="91425" marR="91425" marL="91425" anchor="b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202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Misc. 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~10%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-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-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-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-</a:t>
                      </a:r>
                    </a:p>
                  </a:txBody>
                  <a:tcPr marT="91425" marB="91425" marR="91425" marL="91425" anchor="b"/>
                </a:tc>
              </a:tr>
              <a:tr h="202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Extended Cost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$1,677.55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-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-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-</a:t>
                      </a:r>
                    </a:p>
                  </a:txBody>
                  <a:tcPr marT="91425" marB="91425" marR="91425" marL="91425" anchor="b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rgbClr val="E0E0E0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-</a:t>
                      </a:r>
                    </a:p>
                  </a:txBody>
                  <a:tcPr marT="91425" marB="91425" marR="91425" marL="914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 Block Diagram</a:t>
            </a:r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3">
            <a:alphaModFix/>
          </a:blip>
          <a:srcRect b="3163" l="4401" r="3897" t="3238"/>
          <a:stretch/>
        </p:blipFill>
        <p:spPr>
          <a:xfrm>
            <a:off x="1222862" y="1017725"/>
            <a:ext cx="6698285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 B: Design Details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Holding Gear Rod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3318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holding gear rod will be created to hold the lower bevel gear. The bottom part has a square shaped protrusion to allow the mechanism to lock into the brace; having flat surfaces allows a more stable force </a:t>
            </a:r>
            <a:r>
              <a:rPr lang="en"/>
              <a:t>torque</a:t>
            </a:r>
            <a:r>
              <a:rPr lang="en"/>
              <a:t> onto the forearm section of the brace. The hole located at a 11.10 mm level will be used to add a set screw across to stabilize the bevel gear. 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5949" y="482964"/>
            <a:ext cx="5403725" cy="4177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Gear Mounting Assembly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75" y="1152475"/>
            <a:ext cx="4236574" cy="365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1234" y="1152475"/>
            <a:ext cx="3983115" cy="365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Gear mounting assembly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3557400" cy="353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the figures of the assembly from past slide and this one, we show how snap rings and set screw (not shown) allow the gear to be </a:t>
            </a:r>
            <a:r>
              <a:rPr lang="en"/>
              <a:t>positioned</a:t>
            </a:r>
            <a:r>
              <a:rPr lang="en"/>
              <a:t> in place. In this figure  shown how the case encloses the rest of the shaft, leaving only the part that is going to be attached to the brace. 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877" y="1152475"/>
            <a:ext cx="4889300" cy="360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Mounting Piece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2856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Addition of snap ring with holes for screws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Stabilizes clutch with the case but connects at a point on the clutch that will still allow it to “slip”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4972" y="1243637"/>
            <a:ext cx="2856500" cy="323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7475" y="327037"/>
            <a:ext cx="1744000" cy="44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Mounting Piece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2516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Arduino mounting case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Will be fixed to the bottom of the case to allow for connections/wires with adequate room and prevention of overheating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529" y="1175662"/>
            <a:ext cx="1757300" cy="279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949" y="1564649"/>
            <a:ext cx="4019350" cy="20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/>
          <p:nvPr/>
        </p:nvSpPr>
        <p:spPr>
          <a:xfrm>
            <a:off x="7088025" y="3055575"/>
            <a:ext cx="1113300" cy="6021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