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315" r:id="rId5"/>
    <p:sldId id="296" r:id="rId6"/>
    <p:sldId id="284" r:id="rId7"/>
    <p:sldId id="271" r:id="rId8"/>
    <p:sldId id="298" r:id="rId9"/>
    <p:sldId id="349" r:id="rId10"/>
    <p:sldId id="327" r:id="rId11"/>
    <p:sldId id="348" r:id="rId12"/>
    <p:sldId id="329" r:id="rId13"/>
    <p:sldId id="328" r:id="rId14"/>
    <p:sldId id="294" r:id="rId15"/>
    <p:sldId id="299" r:id="rId16"/>
    <p:sldId id="300" r:id="rId17"/>
    <p:sldId id="301" r:id="rId18"/>
    <p:sldId id="305" r:id="rId19"/>
    <p:sldId id="302" r:id="rId20"/>
    <p:sldId id="304" r:id="rId21"/>
    <p:sldId id="303" r:id="rId22"/>
    <p:sldId id="306" r:id="rId23"/>
    <p:sldId id="322" r:id="rId24"/>
    <p:sldId id="323" r:id="rId25"/>
    <p:sldId id="325" r:id="rId26"/>
    <p:sldId id="310" r:id="rId27"/>
    <p:sldId id="332" r:id="rId28"/>
    <p:sldId id="343" r:id="rId29"/>
    <p:sldId id="340" r:id="rId30"/>
    <p:sldId id="344" r:id="rId31"/>
    <p:sldId id="335" r:id="rId32"/>
    <p:sldId id="341" r:id="rId33"/>
    <p:sldId id="330" r:id="rId34"/>
    <p:sldId id="337" r:id="rId35"/>
    <p:sldId id="339" r:id="rId36"/>
    <p:sldId id="345" r:id="rId37"/>
    <p:sldId id="336" r:id="rId38"/>
    <p:sldId id="342" r:id="rId39"/>
    <p:sldId id="331" r:id="rId40"/>
    <p:sldId id="338" r:id="rId41"/>
    <p:sldId id="333" r:id="rId42"/>
    <p:sldId id="334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2AB1E-06C9-433B-8FF0-5940CF999A2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9BE3F8-E85F-4990-BDFA-DE45C68BB1A5}">
      <dgm:prSet/>
      <dgm:spPr/>
      <dgm:t>
        <a:bodyPr/>
        <a:lstStyle/>
        <a:p>
          <a:r>
            <a:rPr lang="en-US"/>
            <a:t>Using a set of principles and technologies to speed up development in the cloud. </a:t>
          </a:r>
          <a:endParaRPr lang="en-US" dirty="0"/>
        </a:p>
      </dgm:t>
    </dgm:pt>
    <dgm:pt modelId="{54104135-E85C-41BB-8C5C-9C22EC60F124}" type="parTrans" cxnId="{F8B8D4DB-19C3-4189-AC75-E77119926F17}">
      <dgm:prSet/>
      <dgm:spPr/>
      <dgm:t>
        <a:bodyPr/>
        <a:lstStyle/>
        <a:p>
          <a:endParaRPr lang="en-US"/>
        </a:p>
      </dgm:t>
    </dgm:pt>
    <dgm:pt modelId="{D0C40992-E5E8-43AF-9805-9F6AF59C1998}" type="sibTrans" cxnId="{F8B8D4DB-19C3-4189-AC75-E77119926F1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31CF520-A66A-4776-85E4-69ADEB545989}">
      <dgm:prSet/>
      <dgm:spPr/>
      <dgm:t>
        <a:bodyPr/>
        <a:lstStyle/>
        <a:p>
          <a:r>
            <a:rPr lang="en-US"/>
            <a:t>Example of Cloud Native Methodologies</a:t>
          </a:r>
        </a:p>
      </dgm:t>
    </dgm:pt>
    <dgm:pt modelId="{5FB77840-C35A-4D4D-805E-CDE449C83CBD}" type="parTrans" cxnId="{3CD91CB3-9331-4AA5-BBEE-9839C661750F}">
      <dgm:prSet/>
      <dgm:spPr/>
      <dgm:t>
        <a:bodyPr/>
        <a:lstStyle/>
        <a:p>
          <a:endParaRPr lang="en-US"/>
        </a:p>
      </dgm:t>
    </dgm:pt>
    <dgm:pt modelId="{EC713896-4FE4-4927-8713-BDA62801C7DC}" type="sibTrans" cxnId="{3CD91CB3-9331-4AA5-BBEE-9839C661750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1EAC1FE-88E6-48F5-9EDC-0F46E5CD767E}">
      <dgm:prSet/>
      <dgm:spPr/>
      <dgm:t>
        <a:bodyPr/>
        <a:lstStyle/>
        <a:p>
          <a:r>
            <a:rPr lang="en-US"/>
            <a:t>Devops </a:t>
          </a:r>
        </a:p>
      </dgm:t>
    </dgm:pt>
    <dgm:pt modelId="{49D23FA9-1AC3-45A6-A516-3CCEAF70F69B}" type="parTrans" cxnId="{1A235185-7C3B-4DB8-B8C0-295290BDB27B}">
      <dgm:prSet/>
      <dgm:spPr/>
      <dgm:t>
        <a:bodyPr/>
        <a:lstStyle/>
        <a:p>
          <a:endParaRPr lang="en-US"/>
        </a:p>
      </dgm:t>
    </dgm:pt>
    <dgm:pt modelId="{F7CC0916-F754-4324-B2D6-DCF4F1419D2D}" type="sibTrans" cxnId="{1A235185-7C3B-4DB8-B8C0-295290BDB27B}">
      <dgm:prSet/>
      <dgm:spPr/>
      <dgm:t>
        <a:bodyPr/>
        <a:lstStyle/>
        <a:p>
          <a:endParaRPr lang="en-US"/>
        </a:p>
      </dgm:t>
    </dgm:pt>
    <dgm:pt modelId="{2A6A4871-2641-4431-864D-D3404B80FBE9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AB7A1B1C-CDF6-4134-B9B9-C0605CF9C64D}" type="parTrans" cxnId="{F9ED9D0E-1A05-44D8-A0E8-81F8549B96BC}">
      <dgm:prSet/>
      <dgm:spPr/>
      <dgm:t>
        <a:bodyPr/>
        <a:lstStyle/>
        <a:p>
          <a:endParaRPr lang="en-US"/>
        </a:p>
      </dgm:t>
    </dgm:pt>
    <dgm:pt modelId="{8013AB31-8557-481C-BC24-FCC64F628360}" type="sibTrans" cxnId="{F9ED9D0E-1A05-44D8-A0E8-81F8549B96BC}">
      <dgm:prSet/>
      <dgm:spPr/>
      <dgm:t>
        <a:bodyPr/>
        <a:lstStyle/>
        <a:p>
          <a:endParaRPr lang="en-US"/>
        </a:p>
      </dgm:t>
    </dgm:pt>
    <dgm:pt modelId="{19E9CA83-5181-4363-8BFB-2F2454CA9235}">
      <dgm:prSet/>
      <dgm:spPr/>
      <dgm:t>
        <a:bodyPr/>
        <a:lstStyle/>
        <a:p>
          <a:r>
            <a:rPr lang="en-US"/>
            <a:t>Containers</a:t>
          </a:r>
        </a:p>
      </dgm:t>
    </dgm:pt>
    <dgm:pt modelId="{17806F78-CD81-4BA5-8BFB-6AABFD889A0F}" type="parTrans" cxnId="{ACD776C4-4569-4934-A0C4-FB05B2191932}">
      <dgm:prSet/>
      <dgm:spPr/>
      <dgm:t>
        <a:bodyPr/>
        <a:lstStyle/>
        <a:p>
          <a:endParaRPr lang="en-US"/>
        </a:p>
      </dgm:t>
    </dgm:pt>
    <dgm:pt modelId="{9A3A652B-8B0B-4B73-B4EA-4CC96D785779}" type="sibTrans" cxnId="{ACD776C4-4569-4934-A0C4-FB05B2191932}">
      <dgm:prSet/>
      <dgm:spPr/>
      <dgm:t>
        <a:bodyPr/>
        <a:lstStyle/>
        <a:p>
          <a:endParaRPr lang="en-US"/>
        </a:p>
      </dgm:t>
    </dgm:pt>
    <dgm:pt modelId="{DE743812-9D35-457C-ACF4-7741165DB38A}">
      <dgm:prSet/>
      <dgm:spPr/>
      <dgm:t>
        <a:bodyPr/>
        <a:lstStyle/>
        <a:p>
          <a:r>
            <a:rPr lang="en-US"/>
            <a:t>Agile</a:t>
          </a:r>
        </a:p>
      </dgm:t>
    </dgm:pt>
    <dgm:pt modelId="{DE7F6581-63AC-4AF9-BDD2-E919F4D7692D}" type="parTrans" cxnId="{6E32A6ED-10D6-4E27-B4C1-C2AE1D172A7F}">
      <dgm:prSet/>
      <dgm:spPr/>
      <dgm:t>
        <a:bodyPr/>
        <a:lstStyle/>
        <a:p>
          <a:endParaRPr lang="en-US"/>
        </a:p>
      </dgm:t>
    </dgm:pt>
    <dgm:pt modelId="{493F2A14-CAE4-420C-B38C-649549C095AD}" type="sibTrans" cxnId="{6E32A6ED-10D6-4E27-B4C1-C2AE1D172A7F}">
      <dgm:prSet/>
      <dgm:spPr/>
      <dgm:t>
        <a:bodyPr/>
        <a:lstStyle/>
        <a:p>
          <a:endParaRPr lang="en-US"/>
        </a:p>
      </dgm:t>
    </dgm:pt>
    <dgm:pt modelId="{8A80CA3F-5E22-4D96-996E-12F6FD4B6931}">
      <dgm:prSet/>
      <dgm:spPr/>
      <dgm:t>
        <a:bodyPr/>
        <a:lstStyle/>
        <a:p>
          <a:r>
            <a:rPr lang="en-US"/>
            <a:t>CI/CD</a:t>
          </a:r>
        </a:p>
      </dgm:t>
    </dgm:pt>
    <dgm:pt modelId="{D18ACA7D-35EE-4E54-B3E6-FF4E24A9CFC2}" type="parTrans" cxnId="{FA29A26E-3EA0-48E2-94C8-BEEF98E1BE35}">
      <dgm:prSet/>
      <dgm:spPr/>
      <dgm:t>
        <a:bodyPr/>
        <a:lstStyle/>
        <a:p>
          <a:endParaRPr lang="en-US"/>
        </a:p>
      </dgm:t>
    </dgm:pt>
    <dgm:pt modelId="{75C9907E-85F5-4F4F-9F36-AE3FA769153D}" type="sibTrans" cxnId="{FA29A26E-3EA0-48E2-94C8-BEEF98E1BE35}">
      <dgm:prSet/>
      <dgm:spPr/>
      <dgm:t>
        <a:bodyPr/>
        <a:lstStyle/>
        <a:p>
          <a:endParaRPr lang="en-US"/>
        </a:p>
      </dgm:t>
    </dgm:pt>
    <dgm:pt modelId="{E46ECE65-FA79-4733-BC0F-A599BA000F03}">
      <dgm:prSet/>
      <dgm:spPr/>
      <dgm:t>
        <a:bodyPr/>
        <a:lstStyle/>
        <a:p>
          <a:r>
            <a:rPr lang="en-US"/>
            <a:t>Example of Cloud Native Technologies</a:t>
          </a:r>
        </a:p>
      </dgm:t>
    </dgm:pt>
    <dgm:pt modelId="{8CB8B782-609B-49EF-A9BE-8A845DCA6060}" type="parTrans" cxnId="{8701C2C7-29D4-4BB7-BCCC-8ED697D754CC}">
      <dgm:prSet/>
      <dgm:spPr/>
      <dgm:t>
        <a:bodyPr/>
        <a:lstStyle/>
        <a:p>
          <a:endParaRPr lang="en-US"/>
        </a:p>
      </dgm:t>
    </dgm:pt>
    <dgm:pt modelId="{ED923D3A-7D42-485E-A925-11A7F4E5CB77}" type="sibTrans" cxnId="{8701C2C7-29D4-4BB7-BCCC-8ED697D754C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260A9C2-A033-4066-8415-88D0A1A88069}">
      <dgm:prSet/>
      <dgm:spPr/>
      <dgm:t>
        <a:bodyPr/>
        <a:lstStyle/>
        <a:p>
          <a:r>
            <a:rPr lang="en-US"/>
            <a:t>Openshift/Kubernetes</a:t>
          </a:r>
        </a:p>
      </dgm:t>
    </dgm:pt>
    <dgm:pt modelId="{2D64A932-83C0-4FAF-B7D8-C889DB0B439A}" type="parTrans" cxnId="{1994E177-6510-46A0-B669-D8A4FF959F54}">
      <dgm:prSet/>
      <dgm:spPr/>
      <dgm:t>
        <a:bodyPr/>
        <a:lstStyle/>
        <a:p>
          <a:endParaRPr lang="en-US"/>
        </a:p>
      </dgm:t>
    </dgm:pt>
    <dgm:pt modelId="{079A792D-AED1-4BAB-9DF0-D4C29DA5F643}" type="sibTrans" cxnId="{1994E177-6510-46A0-B669-D8A4FF959F54}">
      <dgm:prSet/>
      <dgm:spPr/>
      <dgm:t>
        <a:bodyPr/>
        <a:lstStyle/>
        <a:p>
          <a:endParaRPr lang="en-US"/>
        </a:p>
      </dgm:t>
    </dgm:pt>
    <dgm:pt modelId="{160DD07F-8520-4FE5-8BA4-3B964DA9DA09}">
      <dgm:prSet/>
      <dgm:spPr/>
      <dgm:t>
        <a:bodyPr/>
        <a:lstStyle/>
        <a:p>
          <a:r>
            <a:rPr lang="en-US"/>
            <a:t>Docker/Container engine</a:t>
          </a:r>
        </a:p>
      </dgm:t>
    </dgm:pt>
    <dgm:pt modelId="{BD5B2E8B-FF58-4796-95BF-5509D02EA037}" type="parTrans" cxnId="{06BE55F5-2BDA-461C-9458-AE1BD5191C5D}">
      <dgm:prSet/>
      <dgm:spPr/>
      <dgm:t>
        <a:bodyPr/>
        <a:lstStyle/>
        <a:p>
          <a:endParaRPr lang="en-US"/>
        </a:p>
      </dgm:t>
    </dgm:pt>
    <dgm:pt modelId="{80F93709-450D-46A8-A0A9-FE32CFB32D14}" type="sibTrans" cxnId="{06BE55F5-2BDA-461C-9458-AE1BD5191C5D}">
      <dgm:prSet/>
      <dgm:spPr/>
      <dgm:t>
        <a:bodyPr/>
        <a:lstStyle/>
        <a:p>
          <a:endParaRPr lang="en-US"/>
        </a:p>
      </dgm:t>
    </dgm:pt>
    <dgm:pt modelId="{35F59610-0380-40C8-8837-87776BC86AF1}">
      <dgm:prSet/>
      <dgm:spPr/>
      <dgm:t>
        <a:bodyPr/>
        <a:lstStyle/>
        <a:p>
          <a:r>
            <a:rPr lang="en-US" dirty="0"/>
            <a:t>Jenkins or other CICD tools</a:t>
          </a:r>
        </a:p>
      </dgm:t>
    </dgm:pt>
    <dgm:pt modelId="{269FEE2B-F31B-44E5-A565-C818A97DF3B3}" type="parTrans" cxnId="{148DDDFE-88EC-4683-8994-F27D728BDB01}">
      <dgm:prSet/>
      <dgm:spPr/>
      <dgm:t>
        <a:bodyPr/>
        <a:lstStyle/>
        <a:p>
          <a:endParaRPr lang="en-US"/>
        </a:p>
      </dgm:t>
    </dgm:pt>
    <dgm:pt modelId="{0C104717-79E4-4FEB-97DD-52C2C405AE16}" type="sibTrans" cxnId="{148DDDFE-88EC-4683-8994-F27D728BDB01}">
      <dgm:prSet/>
      <dgm:spPr/>
      <dgm:t>
        <a:bodyPr/>
        <a:lstStyle/>
        <a:p>
          <a:endParaRPr lang="en-US"/>
        </a:p>
      </dgm:t>
    </dgm:pt>
    <dgm:pt modelId="{7EBC17F7-C1D2-994A-A974-5525A01B4B79}" type="pres">
      <dgm:prSet presAssocID="{A662AB1E-06C9-433B-8FF0-5940CF999A2C}" presName="Name0" presStyleCnt="0">
        <dgm:presLayoutVars>
          <dgm:animLvl val="lvl"/>
          <dgm:resizeHandles val="exact"/>
        </dgm:presLayoutVars>
      </dgm:prSet>
      <dgm:spPr/>
    </dgm:pt>
    <dgm:pt modelId="{B32EC9F3-85BE-5D49-BDA7-1C13F7442FB4}" type="pres">
      <dgm:prSet presAssocID="{249BE3F8-E85F-4990-BDFA-DE45C68BB1A5}" presName="compositeNode" presStyleCnt="0">
        <dgm:presLayoutVars>
          <dgm:bulletEnabled val="1"/>
        </dgm:presLayoutVars>
      </dgm:prSet>
      <dgm:spPr/>
    </dgm:pt>
    <dgm:pt modelId="{7F3D5895-5E2E-494C-95F2-57E7A7A85D7E}" type="pres">
      <dgm:prSet presAssocID="{249BE3F8-E85F-4990-BDFA-DE45C68BB1A5}" presName="bgRect" presStyleLbl="alignNode1" presStyleIdx="0" presStyleCnt="3"/>
      <dgm:spPr/>
    </dgm:pt>
    <dgm:pt modelId="{9D4F900C-26FC-7A44-B829-F1BCC8986FBA}" type="pres">
      <dgm:prSet presAssocID="{D0C40992-E5E8-43AF-9805-9F6AF59C199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3B0A632-BE68-AF42-86F9-389F5B74889D}" type="pres">
      <dgm:prSet presAssocID="{249BE3F8-E85F-4990-BDFA-DE45C68BB1A5}" presName="nodeRect" presStyleLbl="alignNode1" presStyleIdx="0" presStyleCnt="3">
        <dgm:presLayoutVars>
          <dgm:bulletEnabled val="1"/>
        </dgm:presLayoutVars>
      </dgm:prSet>
      <dgm:spPr/>
    </dgm:pt>
    <dgm:pt modelId="{CFAFE926-F699-1E4E-85A4-FA0DD5922565}" type="pres">
      <dgm:prSet presAssocID="{D0C40992-E5E8-43AF-9805-9F6AF59C1998}" presName="sibTrans" presStyleCnt="0"/>
      <dgm:spPr/>
    </dgm:pt>
    <dgm:pt modelId="{659C982F-0EAB-864C-9405-7DDD2F2A1C0C}" type="pres">
      <dgm:prSet presAssocID="{B31CF520-A66A-4776-85E4-69ADEB545989}" presName="compositeNode" presStyleCnt="0">
        <dgm:presLayoutVars>
          <dgm:bulletEnabled val="1"/>
        </dgm:presLayoutVars>
      </dgm:prSet>
      <dgm:spPr/>
    </dgm:pt>
    <dgm:pt modelId="{8FE947F0-D60E-5241-811B-D57EF93800C7}" type="pres">
      <dgm:prSet presAssocID="{B31CF520-A66A-4776-85E4-69ADEB545989}" presName="bgRect" presStyleLbl="alignNode1" presStyleIdx="1" presStyleCnt="3"/>
      <dgm:spPr/>
    </dgm:pt>
    <dgm:pt modelId="{C414775C-CE9E-0B4C-BFC5-3148DAE0E738}" type="pres">
      <dgm:prSet presAssocID="{EC713896-4FE4-4927-8713-BDA62801C7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D6312FF-126C-F64A-A9C5-FCDAA7323DEB}" type="pres">
      <dgm:prSet presAssocID="{B31CF520-A66A-4776-85E4-69ADEB545989}" presName="nodeRect" presStyleLbl="alignNode1" presStyleIdx="1" presStyleCnt="3">
        <dgm:presLayoutVars>
          <dgm:bulletEnabled val="1"/>
        </dgm:presLayoutVars>
      </dgm:prSet>
      <dgm:spPr/>
    </dgm:pt>
    <dgm:pt modelId="{CB9792A4-FFFC-5748-8F1D-C4C1F44B1509}" type="pres">
      <dgm:prSet presAssocID="{EC713896-4FE4-4927-8713-BDA62801C7DC}" presName="sibTrans" presStyleCnt="0"/>
      <dgm:spPr/>
    </dgm:pt>
    <dgm:pt modelId="{21A808D5-067D-5940-9B4D-5319DF06E3A1}" type="pres">
      <dgm:prSet presAssocID="{E46ECE65-FA79-4733-BC0F-A599BA000F03}" presName="compositeNode" presStyleCnt="0">
        <dgm:presLayoutVars>
          <dgm:bulletEnabled val="1"/>
        </dgm:presLayoutVars>
      </dgm:prSet>
      <dgm:spPr/>
    </dgm:pt>
    <dgm:pt modelId="{9E669F29-4CAC-9B44-BA01-AA5C0A3D402E}" type="pres">
      <dgm:prSet presAssocID="{E46ECE65-FA79-4733-BC0F-A599BA000F03}" presName="bgRect" presStyleLbl="alignNode1" presStyleIdx="2" presStyleCnt="3"/>
      <dgm:spPr/>
    </dgm:pt>
    <dgm:pt modelId="{21FA3845-61A8-C945-B185-643FF1E9D703}" type="pres">
      <dgm:prSet presAssocID="{ED923D3A-7D42-485E-A925-11A7F4E5CB7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8BBA98-89AA-794F-89D2-2D763C90B5ED}" type="pres">
      <dgm:prSet presAssocID="{E46ECE65-FA79-4733-BC0F-A599BA000F0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06CDA07-1C97-744A-B60B-23A8CC23A215}" type="presOf" srcId="{EC713896-4FE4-4927-8713-BDA62801C7DC}" destId="{C414775C-CE9E-0B4C-BFC5-3148DAE0E738}" srcOrd="0" destOrd="0" presId="urn:microsoft.com/office/officeart/2016/7/layout/LinearBlockProcessNumbered"/>
    <dgm:cxn modelId="{F9ED9D0E-1A05-44D8-A0E8-81F8549B96BC}" srcId="{B31CF520-A66A-4776-85E4-69ADEB545989}" destId="{2A6A4871-2641-4431-864D-D3404B80FBE9}" srcOrd="1" destOrd="0" parTransId="{AB7A1B1C-CDF6-4134-B9B9-C0605CF9C64D}" sibTransId="{8013AB31-8557-481C-BC24-FCC64F628360}"/>
    <dgm:cxn modelId="{D9731711-8A4A-A944-9CAC-8AB97014E818}" type="presOf" srcId="{19E9CA83-5181-4363-8BFB-2F2454CA9235}" destId="{AD6312FF-126C-F64A-A9C5-FCDAA7323DEB}" srcOrd="0" destOrd="3" presId="urn:microsoft.com/office/officeart/2016/7/layout/LinearBlockProcessNumbered"/>
    <dgm:cxn modelId="{A3022719-0259-0748-A632-ACB26BE7E2E2}" type="presOf" srcId="{DE743812-9D35-457C-ACF4-7741165DB38A}" destId="{AD6312FF-126C-F64A-A9C5-FCDAA7323DEB}" srcOrd="0" destOrd="4" presId="urn:microsoft.com/office/officeart/2016/7/layout/LinearBlockProcessNumbered"/>
    <dgm:cxn modelId="{0C601F49-AEC3-C046-A91C-F20218DE4E72}" type="presOf" srcId="{249BE3F8-E85F-4990-BDFA-DE45C68BB1A5}" destId="{43B0A632-BE68-AF42-86F9-389F5B74889D}" srcOrd="1" destOrd="0" presId="urn:microsoft.com/office/officeart/2016/7/layout/LinearBlockProcessNumbered"/>
    <dgm:cxn modelId="{84587151-36D3-DB4D-BF39-237B0B423B55}" type="presOf" srcId="{35F59610-0380-40C8-8837-87776BC86AF1}" destId="{BD8BBA98-89AA-794F-89D2-2D763C90B5ED}" srcOrd="0" destOrd="3" presId="urn:microsoft.com/office/officeart/2016/7/layout/LinearBlockProcessNumbered"/>
    <dgm:cxn modelId="{F20F6959-4065-204E-8BF6-9B55982802A9}" type="presOf" srcId="{B31CF520-A66A-4776-85E4-69ADEB545989}" destId="{AD6312FF-126C-F64A-A9C5-FCDAA7323DEB}" srcOrd="1" destOrd="0" presId="urn:microsoft.com/office/officeart/2016/7/layout/LinearBlockProcessNumbered"/>
    <dgm:cxn modelId="{EBCA156B-22EF-844F-97A0-77DBD1C3D48E}" type="presOf" srcId="{160DD07F-8520-4FE5-8BA4-3B964DA9DA09}" destId="{BD8BBA98-89AA-794F-89D2-2D763C90B5ED}" srcOrd="0" destOrd="2" presId="urn:microsoft.com/office/officeart/2016/7/layout/LinearBlockProcessNumbered"/>
    <dgm:cxn modelId="{FA29A26E-3EA0-48E2-94C8-BEEF98E1BE35}" srcId="{B31CF520-A66A-4776-85E4-69ADEB545989}" destId="{8A80CA3F-5E22-4D96-996E-12F6FD4B6931}" srcOrd="4" destOrd="0" parTransId="{D18ACA7D-35EE-4E54-B3E6-FF4E24A9CFC2}" sibTransId="{75C9907E-85F5-4F4F-9F36-AE3FA769153D}"/>
    <dgm:cxn modelId="{1994E177-6510-46A0-B669-D8A4FF959F54}" srcId="{E46ECE65-FA79-4733-BC0F-A599BA000F03}" destId="{7260A9C2-A033-4066-8415-88D0A1A88069}" srcOrd="0" destOrd="0" parTransId="{2D64A932-83C0-4FAF-B7D8-C889DB0B439A}" sibTransId="{079A792D-AED1-4BAB-9DF0-D4C29DA5F643}"/>
    <dgm:cxn modelId="{F0D10478-84FD-8C4B-8134-93EE57DAC161}" type="presOf" srcId="{2A6A4871-2641-4431-864D-D3404B80FBE9}" destId="{AD6312FF-126C-F64A-A9C5-FCDAA7323DEB}" srcOrd="0" destOrd="2" presId="urn:microsoft.com/office/officeart/2016/7/layout/LinearBlockProcessNumbered"/>
    <dgm:cxn modelId="{82CF6F79-8E06-CB4C-AD20-9403122BC43F}" type="presOf" srcId="{D1EAC1FE-88E6-48F5-9EDC-0F46E5CD767E}" destId="{AD6312FF-126C-F64A-A9C5-FCDAA7323DEB}" srcOrd="0" destOrd="1" presId="urn:microsoft.com/office/officeart/2016/7/layout/LinearBlockProcessNumbered"/>
    <dgm:cxn modelId="{EFDFE17C-D2B7-FC48-8B3E-406135E02601}" type="presOf" srcId="{E46ECE65-FA79-4733-BC0F-A599BA000F03}" destId="{9E669F29-4CAC-9B44-BA01-AA5C0A3D402E}" srcOrd="0" destOrd="0" presId="urn:microsoft.com/office/officeart/2016/7/layout/LinearBlockProcessNumbered"/>
    <dgm:cxn modelId="{1A235185-7C3B-4DB8-B8C0-295290BDB27B}" srcId="{B31CF520-A66A-4776-85E4-69ADEB545989}" destId="{D1EAC1FE-88E6-48F5-9EDC-0F46E5CD767E}" srcOrd="0" destOrd="0" parTransId="{49D23FA9-1AC3-45A6-A516-3CCEAF70F69B}" sibTransId="{F7CC0916-F754-4324-B2D6-DCF4F1419D2D}"/>
    <dgm:cxn modelId="{F7154988-7725-C342-BDD4-998E994B3AED}" type="presOf" srcId="{249BE3F8-E85F-4990-BDFA-DE45C68BB1A5}" destId="{7F3D5895-5E2E-494C-95F2-57E7A7A85D7E}" srcOrd="0" destOrd="0" presId="urn:microsoft.com/office/officeart/2016/7/layout/LinearBlockProcessNumbered"/>
    <dgm:cxn modelId="{F83B0D8D-4645-1C47-AE7B-536E626E184E}" type="presOf" srcId="{B31CF520-A66A-4776-85E4-69ADEB545989}" destId="{8FE947F0-D60E-5241-811B-D57EF93800C7}" srcOrd="0" destOrd="0" presId="urn:microsoft.com/office/officeart/2016/7/layout/LinearBlockProcessNumbered"/>
    <dgm:cxn modelId="{08AB9299-8F70-D34A-A16F-32BFC4C62877}" type="presOf" srcId="{A662AB1E-06C9-433B-8FF0-5940CF999A2C}" destId="{7EBC17F7-C1D2-994A-A974-5525A01B4B79}" srcOrd="0" destOrd="0" presId="urn:microsoft.com/office/officeart/2016/7/layout/LinearBlockProcessNumbered"/>
    <dgm:cxn modelId="{EF84B5A7-F01A-534F-ABC6-0D8F1171C587}" type="presOf" srcId="{ED923D3A-7D42-485E-A925-11A7F4E5CB77}" destId="{21FA3845-61A8-C945-B185-643FF1E9D703}" srcOrd="0" destOrd="0" presId="urn:microsoft.com/office/officeart/2016/7/layout/LinearBlockProcessNumbered"/>
    <dgm:cxn modelId="{3CD91CB3-9331-4AA5-BBEE-9839C661750F}" srcId="{A662AB1E-06C9-433B-8FF0-5940CF999A2C}" destId="{B31CF520-A66A-4776-85E4-69ADEB545989}" srcOrd="1" destOrd="0" parTransId="{5FB77840-C35A-4D4D-805E-CDE449C83CBD}" sibTransId="{EC713896-4FE4-4927-8713-BDA62801C7DC}"/>
    <dgm:cxn modelId="{C78E6DB8-0CEC-2545-9310-D8DA6C1A8E8D}" type="presOf" srcId="{E46ECE65-FA79-4733-BC0F-A599BA000F03}" destId="{BD8BBA98-89AA-794F-89D2-2D763C90B5ED}" srcOrd="1" destOrd="0" presId="urn:microsoft.com/office/officeart/2016/7/layout/LinearBlockProcessNumbered"/>
    <dgm:cxn modelId="{233C62BD-64A1-9B44-9CA2-851C8884ECED}" type="presOf" srcId="{D0C40992-E5E8-43AF-9805-9F6AF59C1998}" destId="{9D4F900C-26FC-7A44-B829-F1BCC8986FBA}" srcOrd="0" destOrd="0" presId="urn:microsoft.com/office/officeart/2016/7/layout/LinearBlockProcessNumbered"/>
    <dgm:cxn modelId="{CCDBD2BF-DF59-7144-9578-6CFD3784A340}" type="presOf" srcId="{8A80CA3F-5E22-4D96-996E-12F6FD4B6931}" destId="{AD6312FF-126C-F64A-A9C5-FCDAA7323DEB}" srcOrd="0" destOrd="5" presId="urn:microsoft.com/office/officeart/2016/7/layout/LinearBlockProcessNumbered"/>
    <dgm:cxn modelId="{ACD776C4-4569-4934-A0C4-FB05B2191932}" srcId="{B31CF520-A66A-4776-85E4-69ADEB545989}" destId="{19E9CA83-5181-4363-8BFB-2F2454CA9235}" srcOrd="2" destOrd="0" parTransId="{17806F78-CD81-4BA5-8BFB-6AABFD889A0F}" sibTransId="{9A3A652B-8B0B-4B73-B4EA-4CC96D785779}"/>
    <dgm:cxn modelId="{8701C2C7-29D4-4BB7-BCCC-8ED697D754CC}" srcId="{A662AB1E-06C9-433B-8FF0-5940CF999A2C}" destId="{E46ECE65-FA79-4733-BC0F-A599BA000F03}" srcOrd="2" destOrd="0" parTransId="{8CB8B782-609B-49EF-A9BE-8A845DCA6060}" sibTransId="{ED923D3A-7D42-485E-A925-11A7F4E5CB77}"/>
    <dgm:cxn modelId="{614655D3-060B-7D4C-A55A-BB191B89DC67}" type="presOf" srcId="{7260A9C2-A033-4066-8415-88D0A1A88069}" destId="{BD8BBA98-89AA-794F-89D2-2D763C90B5ED}" srcOrd="0" destOrd="1" presId="urn:microsoft.com/office/officeart/2016/7/layout/LinearBlockProcessNumbered"/>
    <dgm:cxn modelId="{F8B8D4DB-19C3-4189-AC75-E77119926F17}" srcId="{A662AB1E-06C9-433B-8FF0-5940CF999A2C}" destId="{249BE3F8-E85F-4990-BDFA-DE45C68BB1A5}" srcOrd="0" destOrd="0" parTransId="{54104135-E85C-41BB-8C5C-9C22EC60F124}" sibTransId="{D0C40992-E5E8-43AF-9805-9F6AF59C1998}"/>
    <dgm:cxn modelId="{6E32A6ED-10D6-4E27-B4C1-C2AE1D172A7F}" srcId="{B31CF520-A66A-4776-85E4-69ADEB545989}" destId="{DE743812-9D35-457C-ACF4-7741165DB38A}" srcOrd="3" destOrd="0" parTransId="{DE7F6581-63AC-4AF9-BDD2-E919F4D7692D}" sibTransId="{493F2A14-CAE4-420C-B38C-649549C095AD}"/>
    <dgm:cxn modelId="{06BE55F5-2BDA-461C-9458-AE1BD5191C5D}" srcId="{E46ECE65-FA79-4733-BC0F-A599BA000F03}" destId="{160DD07F-8520-4FE5-8BA4-3B964DA9DA09}" srcOrd="1" destOrd="0" parTransId="{BD5B2E8B-FF58-4796-95BF-5509D02EA037}" sibTransId="{80F93709-450D-46A8-A0A9-FE32CFB32D14}"/>
    <dgm:cxn modelId="{148DDDFE-88EC-4683-8994-F27D728BDB01}" srcId="{E46ECE65-FA79-4733-BC0F-A599BA000F03}" destId="{35F59610-0380-40C8-8837-87776BC86AF1}" srcOrd="2" destOrd="0" parTransId="{269FEE2B-F31B-44E5-A565-C818A97DF3B3}" sibTransId="{0C104717-79E4-4FEB-97DD-52C2C405AE16}"/>
    <dgm:cxn modelId="{F1364D6C-074D-3C42-A5A9-A72F76821749}" type="presParOf" srcId="{7EBC17F7-C1D2-994A-A974-5525A01B4B79}" destId="{B32EC9F3-85BE-5D49-BDA7-1C13F7442FB4}" srcOrd="0" destOrd="0" presId="urn:microsoft.com/office/officeart/2016/7/layout/LinearBlockProcessNumbered"/>
    <dgm:cxn modelId="{BF114EE8-2564-4B4F-A1AB-FE4686304FC5}" type="presParOf" srcId="{B32EC9F3-85BE-5D49-BDA7-1C13F7442FB4}" destId="{7F3D5895-5E2E-494C-95F2-57E7A7A85D7E}" srcOrd="0" destOrd="0" presId="urn:microsoft.com/office/officeart/2016/7/layout/LinearBlockProcessNumbered"/>
    <dgm:cxn modelId="{3EC1B0FD-D967-1842-A5A9-237E1AC5BD0B}" type="presParOf" srcId="{B32EC9F3-85BE-5D49-BDA7-1C13F7442FB4}" destId="{9D4F900C-26FC-7A44-B829-F1BCC8986FBA}" srcOrd="1" destOrd="0" presId="urn:microsoft.com/office/officeart/2016/7/layout/LinearBlockProcessNumbered"/>
    <dgm:cxn modelId="{D270A629-612B-C04D-BA20-BF227E80CC7E}" type="presParOf" srcId="{B32EC9F3-85BE-5D49-BDA7-1C13F7442FB4}" destId="{43B0A632-BE68-AF42-86F9-389F5B74889D}" srcOrd="2" destOrd="0" presId="urn:microsoft.com/office/officeart/2016/7/layout/LinearBlockProcessNumbered"/>
    <dgm:cxn modelId="{78768DFF-7365-7C46-ADCE-BC298AE9606E}" type="presParOf" srcId="{7EBC17F7-C1D2-994A-A974-5525A01B4B79}" destId="{CFAFE926-F699-1E4E-85A4-FA0DD5922565}" srcOrd="1" destOrd="0" presId="urn:microsoft.com/office/officeart/2016/7/layout/LinearBlockProcessNumbered"/>
    <dgm:cxn modelId="{E0FDA3DD-911E-864F-89E5-58539701998F}" type="presParOf" srcId="{7EBC17F7-C1D2-994A-A974-5525A01B4B79}" destId="{659C982F-0EAB-864C-9405-7DDD2F2A1C0C}" srcOrd="2" destOrd="0" presId="urn:microsoft.com/office/officeart/2016/7/layout/LinearBlockProcessNumbered"/>
    <dgm:cxn modelId="{94D58388-0912-5947-9DAE-21103753A78A}" type="presParOf" srcId="{659C982F-0EAB-864C-9405-7DDD2F2A1C0C}" destId="{8FE947F0-D60E-5241-811B-D57EF93800C7}" srcOrd="0" destOrd="0" presId="urn:microsoft.com/office/officeart/2016/7/layout/LinearBlockProcessNumbered"/>
    <dgm:cxn modelId="{BF00E3C5-D10F-6A44-9E47-FD7F8F22B8D9}" type="presParOf" srcId="{659C982F-0EAB-864C-9405-7DDD2F2A1C0C}" destId="{C414775C-CE9E-0B4C-BFC5-3148DAE0E738}" srcOrd="1" destOrd="0" presId="urn:microsoft.com/office/officeart/2016/7/layout/LinearBlockProcessNumbered"/>
    <dgm:cxn modelId="{A436C349-9ED7-7A47-B2D3-989B6E30573E}" type="presParOf" srcId="{659C982F-0EAB-864C-9405-7DDD2F2A1C0C}" destId="{AD6312FF-126C-F64A-A9C5-FCDAA7323DEB}" srcOrd="2" destOrd="0" presId="urn:microsoft.com/office/officeart/2016/7/layout/LinearBlockProcessNumbered"/>
    <dgm:cxn modelId="{1290B1FF-85A2-B14F-AAC6-AB000EC4259D}" type="presParOf" srcId="{7EBC17F7-C1D2-994A-A974-5525A01B4B79}" destId="{CB9792A4-FFFC-5748-8F1D-C4C1F44B1509}" srcOrd="3" destOrd="0" presId="urn:microsoft.com/office/officeart/2016/7/layout/LinearBlockProcessNumbered"/>
    <dgm:cxn modelId="{E714C557-96D4-AB49-8172-BFA629044BF4}" type="presParOf" srcId="{7EBC17F7-C1D2-994A-A974-5525A01B4B79}" destId="{21A808D5-067D-5940-9B4D-5319DF06E3A1}" srcOrd="4" destOrd="0" presId="urn:microsoft.com/office/officeart/2016/7/layout/LinearBlockProcessNumbered"/>
    <dgm:cxn modelId="{3ED24535-AF85-7842-BF1C-FC27655130B5}" type="presParOf" srcId="{21A808D5-067D-5940-9B4D-5319DF06E3A1}" destId="{9E669F29-4CAC-9B44-BA01-AA5C0A3D402E}" srcOrd="0" destOrd="0" presId="urn:microsoft.com/office/officeart/2016/7/layout/LinearBlockProcessNumbered"/>
    <dgm:cxn modelId="{5FEF0ACA-FC5B-1A47-A473-76F60AB703C8}" type="presParOf" srcId="{21A808D5-067D-5940-9B4D-5319DF06E3A1}" destId="{21FA3845-61A8-C945-B185-643FF1E9D703}" srcOrd="1" destOrd="0" presId="urn:microsoft.com/office/officeart/2016/7/layout/LinearBlockProcessNumbered"/>
    <dgm:cxn modelId="{D4461913-156B-6B48-A046-2604BE115720}" type="presParOf" srcId="{21A808D5-067D-5940-9B4D-5319DF06E3A1}" destId="{BD8BBA98-89AA-794F-89D2-2D763C90B5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D5895-5E2E-494C-95F2-57E7A7A85D7E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a set of principles and technologies to speed up development in the cloud. </a:t>
          </a:r>
          <a:endParaRPr lang="en-US" sz="2100" kern="1200" dirty="0"/>
        </a:p>
      </dsp:txBody>
      <dsp:txXfrm>
        <a:off x="821" y="1777007"/>
        <a:ext cx="3327201" cy="2395585"/>
      </dsp:txXfrm>
    </dsp:sp>
    <dsp:sp modelId="{9D4F900C-26FC-7A44-B829-F1BCC8986FB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8FE947F0-D60E-5241-811B-D57EF93800C7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Methodologies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Devops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Microservices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Containers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Agile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CI/CD</a:t>
          </a:r>
        </a:p>
      </dsp:txBody>
      <dsp:txXfrm>
        <a:off x="3594199" y="1777007"/>
        <a:ext cx="3327201" cy="2395585"/>
      </dsp:txXfrm>
    </dsp:sp>
    <dsp:sp modelId="{C414775C-CE9E-0B4C-BFC5-3148DAE0E738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9E669F29-4CAC-9B44-BA01-AA5C0A3D402E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Technologies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Openshift/Kubernetes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Docker/Container engine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Jenkins or other CICD tools</a:t>
          </a:r>
        </a:p>
      </dsp:txBody>
      <dsp:txXfrm>
        <a:off x="7187576" y="1777007"/>
        <a:ext cx="3327201" cy="2395585"/>
      </dsp:txXfrm>
    </dsp:sp>
    <dsp:sp modelId="{21FA3845-61A8-C945-B185-643FF1E9D703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61C-E713-F45A-A225-80F49FF8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291E-1138-56F7-E75B-E770CB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39D-0D90-8C37-8158-C77B23F5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A151-D81D-E9F3-7B2C-799B7B45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A919-2FD7-A9FD-B90D-8F44C5B9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8A9-25BF-0D57-9117-5D5D625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8904-62F5-D822-6330-64C323F6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ADC5-B369-239D-7C54-623D5AA2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A5AF-7F56-C333-DA5C-1C26143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43B3-9961-4E8D-A392-5678536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35718-9DBC-FC09-A44B-E2AD7C01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48A1-E010-7338-8F10-65CF563C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4A52-318C-98D4-C5C5-79960A22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8247-FCCC-A57C-0354-966C7A19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1E7A-EA6A-B5E1-58A6-BDC489D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C23-837E-3400-794C-A500BC4C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09CB-FA0B-9668-E728-B1FA4C69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8398-3BDE-A112-5515-ABAC240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70FA-C0D1-16E0-6005-AFB989AA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7690-C0B0-3F67-A62F-059008D2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2C8-0056-CB05-2305-17A44E8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049D-1F45-56EB-F685-213389F4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38A8-B729-28DD-F72C-4242E66D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6A09-8E93-11B2-01A3-77362EE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F709-2B67-1EFD-8714-9E5C49E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B67-74E5-85FB-531E-8215BC12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2062-1F33-28B2-37AB-9EB68F7F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7F78-65B3-BAD6-E808-F5FCEBD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1E72-509E-556C-E3E7-DDF9379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0CFB-3FC1-E1A2-4EBD-7346997F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B32-7652-AF7D-CA33-9749316E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121-8A1C-0692-6725-D9C96161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BD475-71CD-BF5C-E4D6-C4CD5178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0B31-789E-4F14-44A0-35C3C31C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7F6-4F95-3337-CF75-6C18C20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3651-C6C7-32EE-ACB8-BCC9B9D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009-37FA-88A3-75BB-5CDBF5D9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4F5B-804A-0034-D026-B567A2E6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F814-8C6A-1EE4-C451-DE2B7B6B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43B6D-2B4D-48D6-771C-B2E468F8D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3D24E-C150-5628-E8CC-0E2ACE4F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5B7A-208E-08CC-C6EC-B855F15F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F415-65A4-5F0D-C510-6FB92D7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7A04E-E99F-94F0-7BA1-6056758E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C8E-1971-A220-B27D-512EAA3E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35215-6A90-F09B-8EEE-295D0FAD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6357-A3D1-1BDD-6997-330BCAF5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3B05-F54E-74CA-161A-A8D9BCE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0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9EBD-1183-4A35-8D1D-8F9962DD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2CF99-DFEE-6613-A550-A0123B9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1451-19E2-92C8-C65A-0D4B35D2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5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60B9-D30B-98AC-0E17-646F421B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712F-468E-4A9E-B8E2-79FAB40A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3D4AB-D137-8DBE-85D1-BA438585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ABE7-4B28-6207-2C51-C1F908C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A95B-B2B7-1BDC-A7AA-18058A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9BD2-35ED-776B-BF8B-2678F302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9E1-2FDF-1C66-4F41-B1E156EC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E8EA-4064-C46E-0D10-1EC09DCA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3BDE-A26F-6656-39D9-1D7DEFFC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3D87-5E7A-3EB4-F739-0CB28786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F005-F73C-60FD-ECC2-475D003E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9944-4AFD-5900-CDA3-B8F8E015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804D6-4D4C-AFEB-270F-C6048EBAB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3E64-B430-1D30-1C62-4340CCF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8C47-0F9B-EE2E-72DE-392C11A7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4519-9378-63C2-C4B9-50838F6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5FD8-B8E5-119E-5BD5-50001883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DA2-257E-E691-6DF2-847D42A4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74B3-8DCD-1712-04A3-07C6E8F8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6917-B37E-8337-3A70-3AF02A70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A17E-1D19-AF6F-FD90-923D026D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C54-ACCE-4EB4-1061-588A4E7A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0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1C03-5526-9B17-FB93-930C84F3A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6114-2D55-86D6-CB5E-668F1239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90A4-F062-A556-8C90-C00552E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EC5A-E7DD-514F-1437-94978D0A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D489-4C7D-C44B-1605-5202890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4172-CFF6-164D-8B1B-EF6B17E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8972-0870-4962-9642-678C4FFB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1C1A-DDFD-50D5-CD2A-FEEFCA5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CEE-23A5-48D8-00F4-E0450881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ED01-CC45-6CEE-8489-9E169B8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257D-CE3F-D9CA-F1BF-047E5149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E587-3725-5E94-9CF8-475C40A6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3B9F-7781-F0A7-5EB0-449C1129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C870-FE7C-8079-C6EF-1008BFDD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6E82-16DB-F538-3C6B-422A63D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93F9-F959-BB26-5535-51D7BAE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5DE-DEEE-1132-FE60-AEE897EC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4927-F1AA-8769-BFFF-E7AD5259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BD92-7232-5965-5EC8-D37513EB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E32F-AE0F-1EB6-2618-D326962C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9E75-19CA-E8FF-75F3-AFBDE343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47422-63DB-9F45-8DB1-E5EA516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87532-3EE2-BEAA-5A7E-527C9318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6E612-45A3-F093-BB39-E2426B03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A93-2E71-5253-B36A-2C0CBA4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2F7C-C4D2-E1EC-B938-AA252E9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F9DBB-5C7F-0AB4-02FF-52B8BEF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2F8-A8CC-D930-AF4B-6A6BDC1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440A-5E58-C969-3A1A-92898DD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54E1-A990-783F-6319-8B8DF77C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CAAB-9D49-EE70-A411-88F639C6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AB9-6735-A7E2-9DE0-F0DAE712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D94-8D56-8D75-AD7F-35858D3E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44F6-280C-0B02-FBEE-D5CB73E2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CB66-9DCB-CD71-AB69-AE5889F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A641-2D55-C461-8AAC-4BCBCAB7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F790-992D-5368-C22F-7F00387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891-EEF7-04C6-56F6-91ADF59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CB0CF-3082-F579-ADF1-A5E930CF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0D85-D47D-B238-5FD8-D7BF13CC2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FCC5-5098-27A1-ACA8-6BF867B9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B1F3-34F0-DE5C-F81F-B3FC8768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651B-A572-2DA2-D8B4-DE8A8D20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59B2-0EE2-A5F6-2F43-A21BD93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1A9E-F378-FE55-73BB-09017385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B1DA-8D87-5146-B2CE-B6433471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9EDD-FF1C-48AF-A58B-AF6401779CF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0928-2CA0-5810-FF01-C46FFB6C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44E3-11C1-1A46-A83E-AED702838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774A-8636-8153-81E1-5291237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F716-3CF1-0C3E-58A8-A5A8EF8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8A5A-9A33-BEF0-AED5-8BDB720D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505-03DB-1D4F-A4A3-607788BEDF8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DDCA-90A9-1628-A84C-FD575132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F61-54AC-5524-0543-8B325788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nkier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outoigor/dockerfile-main-commands-and-instructions-2l2h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play-with-docker.com/beginner-linux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" TargetMode="External"/><Relationship Id="rId2" Type="http://schemas.openxmlformats.org/officeDocument/2006/relationships/hyperlink" Target="https://kubernetes.io/docs/reference/generated/kubectl/kubectl-commands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kubectl-run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B74-DF06-B41A-5683-D7BFE6D6F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372F-3DF5-3281-8594-6D6E55A8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Mattias Svensson Nordell @Consid</a:t>
            </a:r>
          </a:p>
        </p:txBody>
      </p:sp>
    </p:spTree>
    <p:extLst>
      <p:ext uri="{BB962C8B-B14F-4D97-AF65-F5344CB8AC3E}">
        <p14:creationId xmlns:p14="http://schemas.microsoft.com/office/powerpoint/2010/main" val="356009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B729-B72A-9226-6439-3EA3808D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contains a small Kubernetes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2665-19FC-C6D1-7B71-EEAE9C8A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97" y="1825625"/>
            <a:ext cx="9429606" cy="4351338"/>
          </a:xfrm>
        </p:spPr>
      </p:pic>
    </p:spTree>
    <p:extLst>
      <p:ext uri="{BB962C8B-B14F-4D97-AF65-F5344CB8AC3E}">
        <p14:creationId xmlns:p14="http://schemas.microsoft.com/office/powerpoint/2010/main" val="7274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A68D-C1B3-6174-BAB4-C9BA92F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Mankier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CCF-610F-E4E8-E53A-DC690F21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60" y="2278717"/>
            <a:ext cx="3937943" cy="404297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dirty="0">
                <a:hlinkClick r:id="rId2"/>
              </a:rPr>
              <a:t>www.mankier.com</a:t>
            </a:r>
            <a:endParaRPr lang="en-US" sz="2200" dirty="0"/>
          </a:p>
          <a:p>
            <a:pPr lvl="1"/>
            <a:r>
              <a:rPr lang="en-US" sz="2200" dirty="0"/>
              <a:t>You can search for almost any command in </a:t>
            </a:r>
            <a:r>
              <a:rPr lang="en-US" sz="2200" dirty="0" err="1"/>
              <a:t>linux</a:t>
            </a:r>
            <a:r>
              <a:rPr lang="en-US" sz="2200" dirty="0"/>
              <a:t> and get examples</a:t>
            </a:r>
          </a:p>
          <a:p>
            <a:pPr lvl="1"/>
            <a:r>
              <a:rPr lang="en-US" sz="2200" dirty="0"/>
              <a:t>Documentation is translated from man pages to readable html5</a:t>
            </a:r>
          </a:p>
          <a:p>
            <a:pPr lvl="1"/>
            <a:r>
              <a:rPr lang="en-US" sz="2200" dirty="0"/>
              <a:t>You can even use it for docker, </a:t>
            </a:r>
            <a:r>
              <a:rPr lang="en-US" sz="2200" dirty="0" err="1"/>
              <a:t>openshift</a:t>
            </a:r>
            <a:r>
              <a:rPr lang="en-US" sz="2200" dirty="0"/>
              <a:t> and many other tools</a:t>
            </a:r>
          </a:p>
          <a:p>
            <a:endParaRPr lang="en-US" sz="2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D358B4-CBAF-F604-0A65-05AD9E2B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07" y="2278717"/>
            <a:ext cx="7260974" cy="42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EA12E-C98F-4676-8B75-0857DF1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Layers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C6D47C9-E099-48C6-B1AB-651C3532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5624"/>
            <a:ext cx="9264091" cy="4504837"/>
          </a:xfrm>
        </p:spPr>
      </p:pic>
    </p:spTree>
    <p:extLst>
      <p:ext uri="{BB962C8B-B14F-4D97-AF65-F5344CB8AC3E}">
        <p14:creationId xmlns:p14="http://schemas.microsoft.com/office/powerpoint/2010/main" val="138073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BA2-5D2B-943C-F560-34D472B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Pulling </a:t>
            </a:r>
            <a:r>
              <a:rPr lang="sv-SE" dirty="0" err="1"/>
              <a:t>docker</a:t>
            </a:r>
            <a:r>
              <a:rPr lang="sv-SE" dirty="0"/>
              <a:t> images from </a:t>
            </a:r>
            <a:r>
              <a:rPr lang="sv-SE" dirty="0" err="1"/>
              <a:t>dockerhub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6FF51-0F05-4BCA-D234-D7198434DFF9}"/>
              </a:ext>
            </a:extLst>
          </p:cNvPr>
          <p:cNvSpPr txBox="1"/>
          <p:nvPr/>
        </p:nvSpPr>
        <p:spPr>
          <a:xfrm>
            <a:off x="838199" y="150602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available public registries, default for Docker is </a:t>
            </a:r>
            <a:r>
              <a:rPr lang="en-US" dirty="0" err="1"/>
              <a:t>dockerhub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images is a snapshot of a filesystem at a given moment in time (Operating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doing a docker pull, the image will end up in your local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later look at the registry hosted in </a:t>
            </a:r>
            <a:r>
              <a:rPr lang="en-US" dirty="0" err="1"/>
              <a:t>Openshift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7F05E4-DE4F-A3C6-05E1-32929DC12854}"/>
              </a:ext>
            </a:extLst>
          </p:cNvPr>
          <p:cNvSpPr/>
          <p:nvPr/>
        </p:nvSpPr>
        <p:spPr>
          <a:xfrm>
            <a:off x="1024245" y="2831585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pull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httpd:latest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638FC4-329F-B545-73C8-FB1682495F9C}"/>
              </a:ext>
            </a:extLst>
          </p:cNvPr>
          <p:cNvSpPr/>
          <p:nvPr/>
        </p:nvSpPr>
        <p:spPr>
          <a:xfrm>
            <a:off x="1024245" y="4794926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9F0BD-2E6F-7BE9-093F-1528D5A4FE86}"/>
              </a:ext>
            </a:extLst>
          </p:cNvPr>
          <p:cNvSpPr txBox="1"/>
          <p:nvPr/>
        </p:nvSpPr>
        <p:spPr>
          <a:xfrm>
            <a:off x="838198" y="3781481"/>
            <a:ext cx="1032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images in the private (local)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see image id,  tag and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E26C-6485-2324-819C-6165C7C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our first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B73D-497B-6E80-680B-58F877FD47A0}"/>
              </a:ext>
            </a:extLst>
          </p:cNvPr>
          <p:cNvSpPr txBox="1"/>
          <p:nvPr/>
        </p:nvSpPr>
        <p:spPr>
          <a:xfrm>
            <a:off x="838200" y="1690688"/>
            <a:ext cx="7209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</a:t>
            </a:r>
            <a:r>
              <a:rPr lang="en-US" dirty="0" err="1"/>
              <a:t>busybox</a:t>
            </a:r>
            <a:r>
              <a:rPr lang="en-US" dirty="0"/>
              <a:t> container will give no result….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name the container so that we can easier find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container needs to have a process connected, or it will shutdown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4ACBA-8905-7FF0-B1D3-2F73CC05A467}"/>
              </a:ext>
            </a:extLst>
          </p:cNvPr>
          <p:cNvSpPr txBox="1"/>
          <p:nvPr/>
        </p:nvSpPr>
        <p:spPr>
          <a:xfrm>
            <a:off x="838200" y="3429000"/>
            <a:ext cx="7922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connect a terminal and se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Attaching a terminal (or any other process) will keep the container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Exiting the terminal will terminate the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B90CC2-324B-BF8C-F58B-00842AE40625}"/>
              </a:ext>
            </a:extLst>
          </p:cNvPr>
          <p:cNvSpPr/>
          <p:nvPr/>
        </p:nvSpPr>
        <p:spPr>
          <a:xfrm>
            <a:off x="838200" y="2679057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--name b1 httpd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84688A-0CBD-EE66-733B-15C37AAA77D7}"/>
              </a:ext>
            </a:extLst>
          </p:cNvPr>
          <p:cNvSpPr/>
          <p:nvPr/>
        </p:nvSpPr>
        <p:spPr>
          <a:xfrm>
            <a:off x="838199" y="4459184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--name b2 httpd</a:t>
            </a:r>
          </a:p>
        </p:txBody>
      </p:sp>
    </p:spTree>
    <p:extLst>
      <p:ext uri="{BB962C8B-B14F-4D97-AF65-F5344CB8AC3E}">
        <p14:creationId xmlns:p14="http://schemas.microsoft.com/office/powerpoint/2010/main" val="228647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A96-E275-E5E6-31C7-B319A30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a Container in detached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110BD-A212-3B8A-0148-38AC78131A92}"/>
              </a:ext>
            </a:extLst>
          </p:cNvPr>
          <p:cNvSpPr txBox="1"/>
          <p:nvPr/>
        </p:nvSpPr>
        <p:spPr>
          <a:xfrm>
            <a:off x="1210293" y="1690688"/>
            <a:ext cx="602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time we want to run in detached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in detached mode, the container keeps running in the background.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Detached mode will make it easier to manage multiple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BABA46-A38B-BF36-E44D-DF78C011E4CE}"/>
              </a:ext>
            </a:extLst>
          </p:cNvPr>
          <p:cNvSpPr/>
          <p:nvPr/>
        </p:nvSpPr>
        <p:spPr>
          <a:xfrm>
            <a:off x="1210294" y="3532909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-d --name b3 httpd</a:t>
            </a:r>
          </a:p>
        </p:txBody>
      </p:sp>
    </p:spTree>
    <p:extLst>
      <p:ext uri="{BB962C8B-B14F-4D97-AF65-F5344CB8AC3E}">
        <p14:creationId xmlns:p14="http://schemas.microsoft.com/office/powerpoint/2010/main" val="118082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72E0-DC7B-E29A-66FD-391D9F18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743A-DA81-D8AD-D180-72EB062C7BFA}"/>
              </a:ext>
            </a:extLst>
          </p:cNvPr>
          <p:cNvSpPr txBox="1"/>
          <p:nvPr/>
        </p:nvSpPr>
        <p:spPr>
          <a:xfrm>
            <a:off x="1210293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Stopped containers will not show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CCAE4E-09FF-3F32-83FB-FCC285D07AC1}"/>
              </a:ext>
            </a:extLst>
          </p:cNvPr>
          <p:cNvSpPr/>
          <p:nvPr/>
        </p:nvSpPr>
        <p:spPr>
          <a:xfrm>
            <a:off x="1210293" y="2495847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E0682-5109-51A7-4E63-DEBDC91DCDE8}"/>
              </a:ext>
            </a:extLst>
          </p:cNvPr>
          <p:cNvSpPr/>
          <p:nvPr/>
        </p:nvSpPr>
        <p:spPr>
          <a:xfrm>
            <a:off x="1115954" y="419597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-a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9732-BFEE-162C-B9FD-750303D98319}"/>
              </a:ext>
            </a:extLst>
          </p:cNvPr>
          <p:cNvSpPr txBox="1"/>
          <p:nvPr/>
        </p:nvSpPr>
        <p:spPr>
          <a:xfrm>
            <a:off x="932540" y="3441355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+ non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stopped and running containers will how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6A7-99EB-2FC8-A26A-C8BF8D46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Stopping and starting containers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8B53C-BA1A-153F-5C65-2BAEF2C048F8}"/>
              </a:ext>
            </a:extLst>
          </p:cNvPr>
          <p:cNvSpPr/>
          <p:nvPr/>
        </p:nvSpPr>
        <p:spPr>
          <a:xfrm>
            <a:off x="1024247" y="4543323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start b2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55CD66-49F4-7E5E-62E7-D08932B0395F}"/>
              </a:ext>
            </a:extLst>
          </p:cNvPr>
          <p:cNvSpPr/>
          <p:nvPr/>
        </p:nvSpPr>
        <p:spPr>
          <a:xfrm>
            <a:off x="1024247" y="250820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stop b1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2FF83-88D4-5A78-02E9-25580EB85A0D}"/>
              </a:ext>
            </a:extLst>
          </p:cNvPr>
          <p:cNvSpPr txBox="1"/>
          <p:nvPr/>
        </p:nvSpPr>
        <p:spPr>
          <a:xfrm>
            <a:off x="1024247" y="1861870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D2760-D731-731E-BFD9-CC2D0392D990}"/>
              </a:ext>
            </a:extLst>
          </p:cNvPr>
          <p:cNvSpPr txBox="1"/>
          <p:nvPr/>
        </p:nvSpPr>
        <p:spPr>
          <a:xfrm>
            <a:off x="1024247" y="3899523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a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928-AAE9-0F8C-118C-FFC02F8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containers and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EE6AF7-94FE-599F-FBFA-6CCEB8876819}"/>
              </a:ext>
            </a:extLst>
          </p:cNvPr>
          <p:cNvSpPr/>
          <p:nvPr/>
        </p:nvSpPr>
        <p:spPr>
          <a:xfrm>
            <a:off x="838201" y="23915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2988-D4BA-3015-24F8-E8BB319090B2}"/>
              </a:ext>
            </a:extLst>
          </p:cNvPr>
          <p:cNvSpPr txBox="1"/>
          <p:nvPr/>
        </p:nvSpPr>
        <p:spPr>
          <a:xfrm>
            <a:off x="838200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 non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containers need to be stopped before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8E85A0-31BE-D7E0-5095-89901BD6E82D}"/>
              </a:ext>
            </a:extLst>
          </p:cNvPr>
          <p:cNvSpPr/>
          <p:nvPr/>
        </p:nvSpPr>
        <p:spPr>
          <a:xfrm>
            <a:off x="739755" y="4222336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b1 --force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FAA1-800A-C863-F617-1CEC0D93E498}"/>
              </a:ext>
            </a:extLst>
          </p:cNvPr>
          <p:cNvSpPr txBox="1"/>
          <p:nvPr/>
        </p:nvSpPr>
        <p:spPr>
          <a:xfrm>
            <a:off x="739755" y="3342641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delete a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 deleting will not terminate containers gracefully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710DFE-D4E0-0B30-8FE7-FB63FB48BEAB}"/>
              </a:ext>
            </a:extLst>
          </p:cNvPr>
          <p:cNvSpPr/>
          <p:nvPr/>
        </p:nvSpPr>
        <p:spPr>
          <a:xfrm>
            <a:off x="739755" y="58742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rmi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01B45-3806-BCD1-8286-AB5C1C14E205}"/>
              </a:ext>
            </a:extLst>
          </p:cNvPr>
          <p:cNvSpPr txBox="1"/>
          <p:nvPr/>
        </p:nvSpPr>
        <p:spPr>
          <a:xfrm>
            <a:off x="699046" y="5168163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will be deleted from local registry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1142-ECC6-B2B3-8A8E-73F99BF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Pruning docker containers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B53F7-D67E-C2F0-705C-838FA51645DC}"/>
              </a:ext>
            </a:extLst>
          </p:cNvPr>
          <p:cNvSpPr/>
          <p:nvPr/>
        </p:nvSpPr>
        <p:spPr>
          <a:xfrm>
            <a:off x="838201" y="2157788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container prune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6F378-3156-5A21-B6DF-9B1D71472455}"/>
              </a:ext>
            </a:extLst>
          </p:cNvPr>
          <p:cNvSpPr txBox="1"/>
          <p:nvPr/>
        </p:nvSpPr>
        <p:spPr>
          <a:xfrm>
            <a:off x="838200" y="1690688"/>
            <a:ext cx="602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all stopped containers with prune</a:t>
            </a:r>
          </a:p>
        </p:txBody>
      </p:sp>
    </p:spTree>
    <p:extLst>
      <p:ext uri="{BB962C8B-B14F-4D97-AF65-F5344CB8AC3E}">
        <p14:creationId xmlns:p14="http://schemas.microsoft.com/office/powerpoint/2010/main" val="7081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0331A-F2C1-8435-0067-343046E0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Modern software development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2FE204E5-731E-8346-9094-8693F86F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61" y="1366503"/>
            <a:ext cx="9110473" cy="5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28A5-FC4D-D47A-6D68-7E6D5630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and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395141-FEAB-4D44-909C-8101682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Entrypoint</a:t>
            </a:r>
            <a:r>
              <a:rPr lang="sv-SE" dirty="0"/>
              <a:t>: Will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the container is </a:t>
            </a:r>
            <a:r>
              <a:rPr lang="sv-SE" dirty="0" err="1"/>
              <a:t>started</a:t>
            </a:r>
            <a:r>
              <a:rPr lang="sv-SE" dirty="0"/>
              <a:t>,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insert</a:t>
            </a:r>
            <a:r>
              <a:rPr lang="sv-SE" dirty="0"/>
              <a:t> arguments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container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 (CMD). </a:t>
            </a:r>
            <a:r>
              <a:rPr lang="sv-SE" dirty="0" err="1"/>
              <a:t>Entrypoint</a:t>
            </a:r>
            <a:r>
              <a:rPr lang="sv-SE" dirty="0"/>
              <a:t> for a </a:t>
            </a:r>
            <a:r>
              <a:rPr lang="sv-SE" dirty="0" err="1"/>
              <a:t>busybox</a:t>
            </a:r>
            <a:r>
              <a:rPr lang="sv-SE" dirty="0"/>
              <a:t> image is ”/bin/</a:t>
            </a:r>
            <a:r>
              <a:rPr lang="sv-SE" dirty="0" err="1"/>
              <a:t>sh</a:t>
            </a:r>
            <a:r>
              <a:rPr lang="sv-SE" dirty="0"/>
              <a:t>”</a:t>
            </a:r>
          </a:p>
          <a:p>
            <a:r>
              <a:rPr lang="sv-SE" dirty="0"/>
              <a:t>CMD: </a:t>
            </a:r>
            <a:r>
              <a:rPr lang="sv-SE" dirty="0" err="1"/>
              <a:t>commands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overridden</a:t>
            </a:r>
            <a:r>
              <a:rPr lang="sv-SE" dirty="0"/>
              <a:t> by </a:t>
            </a:r>
            <a:r>
              <a:rPr lang="sv-SE" dirty="0" err="1"/>
              <a:t>passing</a:t>
            </a:r>
            <a:r>
              <a:rPr lang="sv-SE" dirty="0"/>
              <a:t> new arguments.</a:t>
            </a:r>
          </a:p>
          <a:p>
            <a:pPr lvl="1"/>
            <a:r>
              <a:rPr lang="sv-SE" dirty="0"/>
              <a:t>For a </a:t>
            </a:r>
            <a:r>
              <a:rPr lang="sv-SE" dirty="0" err="1"/>
              <a:t>busybox</a:t>
            </a:r>
            <a:r>
              <a:rPr lang="sv-SE" dirty="0"/>
              <a:t> container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pass an argument to the /bin/</a:t>
            </a:r>
            <a:r>
              <a:rPr lang="sv-SE" dirty="0" err="1"/>
              <a:t>sh</a:t>
            </a:r>
            <a:r>
              <a:rPr lang="sv-SE" dirty="0"/>
              <a:t> </a:t>
            </a:r>
            <a:r>
              <a:rPr lang="sv-SE" dirty="0" err="1"/>
              <a:t>command</a:t>
            </a:r>
            <a:endParaRPr lang="sv-SE" dirty="0"/>
          </a:p>
          <a:p>
            <a:r>
              <a:rPr lang="sv-SE" dirty="0" err="1"/>
              <a:t>Busybox</a:t>
            </a:r>
            <a:r>
              <a:rPr lang="sv-SE" dirty="0"/>
              <a:t> </a:t>
            </a:r>
            <a:r>
              <a:rPr lang="sv-SE" dirty="0" err="1"/>
              <a:t>doesnt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inside it, so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quit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. </a:t>
            </a: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a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to make it </a:t>
            </a:r>
            <a:r>
              <a:rPr lang="sv-SE" dirty="0" err="1"/>
              <a:t>stay</a:t>
            </a:r>
            <a:r>
              <a:rPr lang="sv-SE" dirty="0"/>
              <a:t> </a:t>
            </a:r>
            <a:r>
              <a:rPr lang="sv-SE" dirty="0" err="1"/>
              <a:t>alive</a:t>
            </a:r>
            <a:r>
              <a:rPr lang="sv-SE" dirty="0"/>
              <a:t>.</a:t>
            </a:r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en-S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A1911F-72A9-4C90-BFFC-B4FCABD8B6B8}"/>
              </a:ext>
            </a:extLst>
          </p:cNvPr>
          <p:cNvSpPr/>
          <p:nvPr/>
        </p:nvSpPr>
        <p:spPr>
          <a:xfrm>
            <a:off x="838201" y="5258795"/>
            <a:ext cx="10783956" cy="5721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-it --name=b7 -d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sleep 3600</a:t>
            </a:r>
          </a:p>
        </p:txBody>
      </p:sp>
    </p:spTree>
    <p:extLst>
      <p:ext uri="{BB962C8B-B14F-4D97-AF65-F5344CB8AC3E}">
        <p14:creationId xmlns:p14="http://schemas.microsoft.com/office/powerpoint/2010/main" val="427489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27D-1AF6-6FEA-38FE-5235B1E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more container examples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6B0F72-265D-4371-9D63-6DB0F3FF4171}"/>
              </a:ext>
            </a:extLst>
          </p:cNvPr>
          <p:cNvSpPr/>
          <p:nvPr/>
        </p:nvSpPr>
        <p:spPr>
          <a:xfrm>
            <a:off x="838200" y="1804532"/>
            <a:ext cx="10783956" cy="4688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from a tagged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image:tag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in background and display its ID: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-d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one-off container in interactive mode and pseudo-TTY: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--rm -it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passed environment variables: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-e 'variable=value' -e variable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bind mounted volumes: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-v 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container_path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published ports: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-p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host_port:container_port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overwriting the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of the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 image</a:t>
            </a:r>
          </a:p>
        </p:txBody>
      </p:sp>
    </p:spTree>
    <p:extLst>
      <p:ext uri="{BB962C8B-B14F-4D97-AF65-F5344CB8AC3E}">
        <p14:creationId xmlns:p14="http://schemas.microsoft.com/office/powerpoint/2010/main" val="337978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DC396-A613-449B-92E2-F9C48FE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How</a:t>
            </a:r>
            <a:r>
              <a:rPr lang="sv-SE" dirty="0"/>
              <a:t> is an image </a:t>
            </a:r>
            <a:r>
              <a:rPr lang="sv-SE" dirty="0" err="1"/>
              <a:t>created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93A4BA-B4C6-4892-B55D-9D166E8B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Dockerfiles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images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and tag </a:t>
            </a:r>
            <a:r>
              <a:rPr lang="sv-SE" dirty="0" err="1"/>
              <a:t>your</a:t>
            </a:r>
            <a:r>
              <a:rPr lang="sv-SE" dirty="0"/>
              <a:t> images and store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somwhere</a:t>
            </a:r>
            <a:endParaRPr lang="sv-SE" dirty="0"/>
          </a:p>
          <a:p>
            <a:pPr lvl="1"/>
            <a:r>
              <a:rPr lang="sv-SE" dirty="0"/>
              <a:t>Private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r>
              <a:rPr lang="sv-SE" dirty="0"/>
              <a:t>Common workflow: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-t </a:t>
            </a:r>
            <a:r>
              <a:rPr lang="sv-SE" dirty="0" err="1"/>
              <a:t>mygimage:tag</a:t>
            </a:r>
            <a:r>
              <a:rPr lang="sv-SE" dirty="0"/>
              <a:t> .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tag </a:t>
            </a:r>
            <a:r>
              <a:rPr lang="sv-SE" dirty="0" err="1"/>
              <a:t>myimages:tag</a:t>
            </a:r>
            <a:r>
              <a:rPr lang="sv-SE" dirty="0"/>
              <a:t>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  <a:p>
            <a:pPr lvl="1"/>
            <a:r>
              <a:rPr lang="sv-SE" dirty="0" err="1"/>
              <a:t>docker</a:t>
            </a:r>
            <a:r>
              <a:rPr lang="sv-SE" dirty="0"/>
              <a:t> push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72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2DDD54-EBF0-4CD8-9A78-079EA97B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Dockerfile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: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1C1E93-3363-4010-B396-1CE2E8F7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Dockerfile</a:t>
            </a:r>
            <a:r>
              <a:rPr lang="sv-SE" dirty="0"/>
              <a:t> is </a:t>
            </a:r>
            <a:r>
              <a:rPr lang="sv-SE" dirty="0" err="1"/>
              <a:t>recipe</a:t>
            </a:r>
            <a:r>
              <a:rPr lang="sv-SE" dirty="0"/>
              <a:t> for </a:t>
            </a:r>
            <a:r>
              <a:rPr lang="sv-SE" dirty="0" err="1"/>
              <a:t>creating</a:t>
            </a:r>
            <a:r>
              <a:rPr lang="sv-SE" dirty="0"/>
              <a:t> images</a:t>
            </a:r>
          </a:p>
          <a:p>
            <a:r>
              <a:rPr lang="sv-SE" dirty="0"/>
              <a:t>A container is a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images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recipe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a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snapshot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os </a:t>
            </a:r>
            <a:r>
              <a:rPr lang="sv-SE" dirty="0" err="1"/>
              <a:t>configuration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modify</a:t>
            </a:r>
            <a:r>
              <a:rPr lang="sv-SE" dirty="0"/>
              <a:t> the </a:t>
            </a:r>
            <a:r>
              <a:rPr lang="sv-SE" dirty="0" err="1"/>
              <a:t>base</a:t>
            </a:r>
            <a:r>
              <a:rPr lang="sv-SE" dirty="0"/>
              <a:t> by </a:t>
            </a:r>
            <a:r>
              <a:rPr lang="sv-SE" dirty="0" err="1"/>
              <a:t>adding</a:t>
            </a:r>
            <a:r>
              <a:rPr lang="sv-SE" dirty="0"/>
              <a:t>/</a:t>
            </a:r>
            <a:r>
              <a:rPr lang="sv-SE" dirty="0" err="1"/>
              <a:t>removing</a:t>
            </a:r>
            <a:r>
              <a:rPr lang="sv-SE" dirty="0"/>
              <a:t> and </a:t>
            </a:r>
            <a:r>
              <a:rPr lang="sv-SE" dirty="0" err="1"/>
              <a:t>modifying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inside it. 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:</a:t>
            </a:r>
          </a:p>
          <a:p>
            <a:pPr lvl="1"/>
            <a:r>
              <a:rPr lang="sv-SE" dirty="0">
                <a:hlinkClick r:id="rId2"/>
              </a:rPr>
              <a:t>https://dev.to/soutoigor/dockerfile-main-commands-and-instructions-2l2h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220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2D3D1B-792F-4076-83B8-9FF5279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mankier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56F3A2-0BC4-4494-91C8-52461A3A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in </a:t>
            </a:r>
            <a:r>
              <a:rPr lang="sv-SE" dirty="0" err="1"/>
              <a:t>docker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container in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mankier</a:t>
            </a:r>
            <a:r>
              <a:rPr lang="sv-SE" dirty="0"/>
              <a:t> for </a:t>
            </a:r>
            <a:r>
              <a:rPr lang="sv-SE" dirty="0" err="1"/>
              <a:t>kubectl-run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</a:t>
            </a:r>
            <a:r>
              <a:rPr lang="sv-SE" dirty="0" err="1"/>
              <a:t>example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Did our knowlede in docker help us understand kubernetes?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30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0DA-5941-1472-21AA-8BBC88F0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</a:t>
            </a:r>
            <a:r>
              <a:rPr lang="en-US"/>
              <a:t>Labs Online</a:t>
            </a:r>
            <a:endParaRPr lang="en-US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67CB9B4-1513-4A95-BAFB-E073B43A3188}"/>
              </a:ext>
            </a:extLst>
          </p:cNvPr>
          <p:cNvSpPr txBox="1"/>
          <p:nvPr/>
        </p:nvSpPr>
        <p:spPr>
          <a:xfrm>
            <a:off x="838200" y="1690688"/>
            <a:ext cx="11353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Visit: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hlinkClick r:id="rId2"/>
              </a:rPr>
              <a:t>https://training.play-with-docker.com/beginner-linux/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Get a </a:t>
            </a:r>
            <a:r>
              <a:rPr lang="sv-SE" dirty="0" err="1"/>
              <a:t>free</a:t>
            </a:r>
            <a:r>
              <a:rPr lang="sv-SE" dirty="0"/>
              <a:t> </a:t>
            </a:r>
            <a:r>
              <a:rPr lang="sv-SE" dirty="0" err="1"/>
              <a:t>dockerhub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Complete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progress att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0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63D2C8-D1B5-4111-AD94-7E05D81D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Kubernetes objects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3F3218-08EE-4331-8519-729E081D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objects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or </a:t>
            </a:r>
            <a:r>
              <a:rPr lang="sv-SE" dirty="0" err="1"/>
              <a:t>json</a:t>
            </a:r>
            <a:endParaRPr lang="sv-SE" dirty="0"/>
          </a:p>
          <a:p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describes</a:t>
            </a:r>
            <a:r>
              <a:rPr lang="sv-SE" dirty="0"/>
              <a:t> the </a:t>
            </a:r>
            <a:r>
              <a:rPr lang="sv-SE" dirty="0" err="1"/>
              <a:t>state</a:t>
            </a:r>
            <a:r>
              <a:rPr lang="sv-SE" dirty="0"/>
              <a:t>/and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a simple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in </a:t>
            </a:r>
            <a:r>
              <a:rPr lang="sv-SE" dirty="0" err="1"/>
              <a:t>kubernetes</a:t>
            </a:r>
            <a:r>
              <a:rPr lang="sv-SE" dirty="0"/>
              <a:t>.</a:t>
            </a:r>
          </a:p>
          <a:p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kubectl</a:t>
            </a:r>
            <a:r>
              <a:rPr lang="sv-SE" dirty="0"/>
              <a:t> CLI.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03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80B0C9-48FC-4AD5-9E4A-A4F32A2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CLI </a:t>
            </a:r>
            <a:r>
              <a:rPr lang="sv-SE" dirty="0" err="1"/>
              <a:t>documentation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B0E431-7425-4A0A-A716-722D51B5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https://kubernetes.io/docs/reference/generated/kubectl/kubectl-commands</a:t>
            </a:r>
            <a:endParaRPr lang="sv-SE" dirty="0"/>
          </a:p>
          <a:p>
            <a:r>
              <a:rPr lang="sv-SE">
                <a:hlinkClick r:id="rId3"/>
              </a:rPr>
              <a:t>https://www.mankier.com/1/oc-run</a:t>
            </a:r>
            <a:endParaRPr lang="sv-SE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5528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B195A-EA15-4612-8A88-89D2B7F7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D4DF97-0D44-47D9-96E4-29E3A69C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group</a:t>
            </a:r>
            <a:r>
              <a:rPr lang="sv-SE" dirty="0"/>
              <a:t> containers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endParaRPr lang="sv-SE" dirty="0"/>
          </a:p>
          <a:p>
            <a:r>
              <a:rPr lang="sv-SE" dirty="0" err="1"/>
              <a:t>Keeping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declared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compatible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persistent </a:t>
            </a:r>
            <a:r>
              <a:rPr lang="sv-SE" dirty="0" err="1"/>
              <a:t>volumes</a:t>
            </a:r>
            <a:r>
              <a:rPr lang="sv-SE" dirty="0"/>
              <a:t> and </a:t>
            </a:r>
            <a:r>
              <a:rPr lang="sv-SE" dirty="0" err="1"/>
              <a:t>configmaps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889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AAD446-9FDA-4141-B97A-1AB22BF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endParaRPr lang="en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DD38B5C-BA5C-4806-A2B2-4956712A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095"/>
            <a:ext cx="10742651" cy="2625809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11D92F5-4327-4046-A3BA-07EFC0C665C2}"/>
              </a:ext>
            </a:extLst>
          </p:cNvPr>
          <p:cNvCxnSpPr>
            <a:cxnSpLocks/>
          </p:cNvCxnSpPr>
          <p:nvPr/>
        </p:nvCxnSpPr>
        <p:spPr>
          <a:xfrm flipH="1">
            <a:off x="4121150" y="3154017"/>
            <a:ext cx="1762815" cy="9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80B1E50D-E726-4E7C-B359-09397D38BF62}"/>
              </a:ext>
            </a:extLst>
          </p:cNvPr>
          <p:cNvSpPr txBox="1"/>
          <p:nvPr/>
        </p:nvSpPr>
        <p:spPr>
          <a:xfrm>
            <a:off x="5925585" y="2415353"/>
            <a:ext cx="5655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Image </a:t>
            </a:r>
            <a:r>
              <a:rPr lang="sv-SE" dirty="0" err="1"/>
              <a:t>reference</a:t>
            </a:r>
            <a:r>
              <a:rPr lang="sv-SE" dirty="0"/>
              <a:t> goes </a:t>
            </a:r>
            <a:r>
              <a:rPr lang="sv-SE" dirty="0" err="1"/>
              <a:t>here</a:t>
            </a:r>
            <a:r>
              <a:rPr lang="sv-SE" dirty="0"/>
              <a:t>, make sure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folksam</a:t>
            </a:r>
            <a:endParaRPr lang="sv-SE" dirty="0"/>
          </a:p>
          <a:p>
            <a:r>
              <a:rPr lang="sv-SE" dirty="0" err="1"/>
              <a:t>artifactory</a:t>
            </a:r>
            <a:r>
              <a:rPr lang="sv-SE" dirty="0"/>
              <a:t> and not like </a:t>
            </a:r>
            <a:r>
              <a:rPr lang="sv-SE" dirty="0" err="1"/>
              <a:t>this</a:t>
            </a:r>
            <a:r>
              <a:rPr lang="sv-SE" dirty="0"/>
              <a:t>!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reference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:</a:t>
            </a:r>
          </a:p>
          <a:p>
            <a:r>
              <a:rPr lang="sv-SE" dirty="0"/>
              <a:t>ocp-docker-virtual.repo-tos.intern.folksam.se/nginx:1.14.2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496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BAB60D-C5AC-406E-B1F1-59D1CC8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 err="1"/>
              <a:t>Physical</a:t>
            </a:r>
            <a:r>
              <a:rPr lang="sv-SE" dirty="0"/>
              <a:t> Servers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6DEC9D-1505-40ED-9A8F-5FCEE7E0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GB" sz="1700" dirty="0"/>
              <a:t>A physical server refers to a hardware server with the motherboard, CPU, memory and IO-controllers. It's considered a bare-metal server because its hardware is used directly by an OS instead of a virtualization platform.</a:t>
            </a:r>
          </a:p>
          <a:p>
            <a:r>
              <a:rPr lang="en-GB" sz="1700" dirty="0"/>
              <a:t>A physical server is used to run a single instance of an OS. It runs Windows, Linux or another OS and, very often, it's used to run single or multiple applications.</a:t>
            </a:r>
          </a:p>
          <a:p>
            <a:r>
              <a:rPr lang="en-GB" sz="1700" dirty="0"/>
              <a:t>Apps on same machine becomes tightly coupled</a:t>
            </a:r>
          </a:p>
          <a:p>
            <a:r>
              <a:rPr lang="en-GB" sz="1700" dirty="0"/>
              <a:t>Common problems are</a:t>
            </a:r>
          </a:p>
          <a:p>
            <a:pPr lvl="1"/>
            <a:r>
              <a:rPr lang="en-GB" sz="1700" dirty="0"/>
              <a:t>One app needs to run another type of OS.</a:t>
            </a:r>
          </a:p>
          <a:p>
            <a:pPr lvl="1"/>
            <a:r>
              <a:rPr lang="en-GB" sz="1700" dirty="0"/>
              <a:t>One app needs a specific java version to be installed</a:t>
            </a:r>
          </a:p>
          <a:p>
            <a:pPr lvl="1"/>
            <a:r>
              <a:rPr lang="en-GB" sz="1700" dirty="0"/>
              <a:t>One app uses storage on the physical </a:t>
            </a:r>
            <a:r>
              <a:rPr lang="en-GB" sz="1700" dirty="0" err="1"/>
              <a:t>harddrive</a:t>
            </a:r>
            <a:endParaRPr lang="en-GB" sz="1700" dirty="0"/>
          </a:p>
          <a:p>
            <a:r>
              <a:rPr lang="en-GB" sz="1700" dirty="0"/>
              <a:t>It is very hard to manage physical machines for multiple apps. New hardware for each app is expensive and slow to install.</a:t>
            </a:r>
          </a:p>
          <a:p>
            <a:pPr marL="0" indent="0">
              <a:buNone/>
            </a:pPr>
            <a:endParaRPr lang="en-GB" sz="1700" dirty="0"/>
          </a:p>
          <a:p>
            <a:pPr lvl="1"/>
            <a:endParaRPr lang="en-GB" sz="1700" dirty="0"/>
          </a:p>
          <a:p>
            <a:endParaRPr lang="en-SE" sz="17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29B75736-A0BB-CDB6-EAF9-BEADE903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0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A01E2F-A945-49F5-B98A-438A2FF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DBBB70-ED69-4934-95F1-E99FE11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4774228"/>
          </a:xfrm>
        </p:spPr>
        <p:txBody>
          <a:bodyPr>
            <a:normAutofit/>
          </a:bodyPr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and </a:t>
            </a:r>
            <a:r>
              <a:rPr lang="sv-SE" dirty="0" err="1"/>
              <a:t>mankier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httpd</a:t>
            </a:r>
            <a:r>
              <a:rPr lang="sv-SE" dirty="0"/>
              <a:t> image in </a:t>
            </a:r>
            <a:r>
              <a:rPr lang="sv-SE" dirty="0" err="1"/>
              <a:t>openshift</a:t>
            </a:r>
            <a:r>
              <a:rPr lang="sv-SE" dirty="0"/>
              <a:t>.</a:t>
            </a:r>
          </a:p>
          <a:p>
            <a:pPr lvl="1"/>
            <a:r>
              <a:rPr lang="sv-SE" dirty="0">
                <a:hlinkClick r:id="rId2"/>
              </a:rPr>
              <a:t>https://www.mankier.com/1/kubectl-run</a:t>
            </a:r>
            <a:endParaRPr lang="sv-SE" dirty="0"/>
          </a:p>
          <a:p>
            <a:r>
              <a:rPr lang="sv-SE" dirty="0"/>
              <a:t>User the --dry-run=client flag to verify object before creation.</a:t>
            </a:r>
          </a:p>
          <a:p>
            <a:r>
              <a:rPr lang="sv-SE" dirty="0"/>
              <a:t>Use the flag --restart=Never, to create pod.</a:t>
            </a:r>
          </a:p>
          <a:p>
            <a:r>
              <a:rPr lang="sv-SE" dirty="0"/>
              <a:t>Use your docker knowledge to find out how to exec into the container and run some command.</a:t>
            </a:r>
          </a:p>
          <a:p>
            <a:r>
              <a:rPr lang="sv-SE" dirty="0"/>
              <a:t>Now find out how to label your pod with enviroment=dev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it </a:t>
            </a:r>
            <a:r>
              <a:rPr lang="sv-SE" dirty="0" err="1"/>
              <a:t>mean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259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EE3254-7DC2-4222-848B-C195E62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Background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B3879B-0B4E-4974-9A14-55626835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sure </a:t>
            </a:r>
            <a:r>
              <a:rPr lang="sv-SE" dirty="0" err="1"/>
              <a:t>thata</a:t>
            </a:r>
            <a:r>
              <a:rPr lang="sv-SE" dirty="0"/>
              <a:t> </a:t>
            </a:r>
            <a:r>
              <a:rPr lang="sv-SE" dirty="0" err="1"/>
              <a:t>desired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is </a:t>
            </a:r>
            <a:r>
              <a:rPr lang="sv-SE" dirty="0" err="1"/>
              <a:t>maintained</a:t>
            </a:r>
            <a:r>
              <a:rPr lang="sv-SE" dirty="0"/>
              <a:t>.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3 </a:t>
            </a:r>
            <a:r>
              <a:rPr lang="sv-SE" dirty="0" err="1"/>
              <a:t>replicas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,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</a:t>
            </a:r>
            <a:r>
              <a:rPr lang="sv-SE" dirty="0" err="1"/>
              <a:t>restart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fail</a:t>
            </a:r>
            <a:r>
              <a:rPr lang="sv-SE" dirty="0"/>
              <a:t>.</a:t>
            </a:r>
          </a:p>
          <a:p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specify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for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deployment</a:t>
            </a:r>
            <a:r>
              <a:rPr lang="sv-SE" dirty="0"/>
              <a:t> (</a:t>
            </a:r>
            <a:r>
              <a:rPr lang="sv-SE" dirty="0" err="1"/>
              <a:t>more</a:t>
            </a:r>
            <a:r>
              <a:rPr lang="sv-SE" dirty="0"/>
              <a:t> on </a:t>
            </a:r>
            <a:r>
              <a:rPr lang="sv-SE" dirty="0" err="1"/>
              <a:t>this</a:t>
            </a:r>
            <a:r>
              <a:rPr lang="sv-SE" dirty="0"/>
              <a:t> later)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505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4F147-A884-4AD6-ABDC-36A76081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Deployments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344CB38-E248-415E-8448-0FB6E44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75224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DE101C53-6EE6-48CC-8E20-822D7723FCED}"/>
              </a:ext>
            </a:extLst>
          </p:cNvPr>
          <p:cNvCxnSpPr>
            <a:cxnSpLocks/>
          </p:cNvCxnSpPr>
          <p:nvPr/>
        </p:nvCxnSpPr>
        <p:spPr>
          <a:xfrm flipH="1">
            <a:off x="4768850" y="39421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BD4CE4C4-604D-477B-B9CD-D27BD3955454}"/>
              </a:ext>
            </a:extLst>
          </p:cNvPr>
          <p:cNvSpPr txBox="1"/>
          <p:nvPr/>
        </p:nvSpPr>
        <p:spPr>
          <a:xfrm>
            <a:off x="8096250" y="361898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definition inside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defined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1560E4A5-3F76-4CE4-BA09-0D4B76AA9E5A}"/>
              </a:ext>
            </a:extLst>
          </p:cNvPr>
          <p:cNvCxnSpPr>
            <a:cxnSpLocks/>
          </p:cNvCxnSpPr>
          <p:nvPr/>
        </p:nvCxnSpPr>
        <p:spPr>
          <a:xfrm flipH="1">
            <a:off x="3187700" y="27864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DEFD269-6894-4C69-9837-4A9D48CE8F38}"/>
              </a:ext>
            </a:extLst>
          </p:cNvPr>
          <p:cNvCxnSpPr>
            <a:cxnSpLocks/>
          </p:cNvCxnSpPr>
          <p:nvPr/>
        </p:nvCxnSpPr>
        <p:spPr>
          <a:xfrm flipH="1">
            <a:off x="3397250" y="2786449"/>
            <a:ext cx="3054350" cy="150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C87540E7-45BF-4CB2-9D8F-43A836F5E1CA}"/>
              </a:ext>
            </a:extLst>
          </p:cNvPr>
          <p:cNvSpPr txBox="1"/>
          <p:nvPr/>
        </p:nvSpPr>
        <p:spPr>
          <a:xfrm>
            <a:off x="6521450" y="2447792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Labels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match in the </a:t>
            </a:r>
            <a:r>
              <a:rPr lang="sv-SE" dirty="0" err="1"/>
              <a:t>pod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917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CF5037-FE26-44FA-A6E7-65575440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15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18A6D8-4636-46F3-8542-2145450C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the kubernetes documentation in combination with the yaml for the httpd pod, to wrap a httpd pod inside a deployment with 3 replicas.</a:t>
            </a:r>
          </a:p>
          <a:p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to set a new image version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to </a:t>
            </a:r>
            <a:r>
              <a:rPr lang="en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2.4</a:t>
            </a:r>
            <a:r>
              <a:rPr lang="sv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in the </a:t>
            </a:r>
            <a:r>
              <a:rPr lang="sv-SE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deployment</a:t>
            </a:r>
            <a:endParaRPr lang="sv-SE" sz="2400" dirty="0"/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 to the </a:t>
            </a:r>
            <a:r>
              <a:rPr lang="sv-SE" dirty="0" err="1"/>
              <a:t>pods</a:t>
            </a:r>
            <a:r>
              <a:rPr lang="sv-SE" dirty="0"/>
              <a:t>?</a:t>
            </a:r>
          </a:p>
          <a:p>
            <a:r>
              <a:rPr lang="sv-SE" dirty="0" err="1"/>
              <a:t>Now</a:t>
            </a:r>
            <a:r>
              <a:rPr lang="sv-SE" dirty="0"/>
              <a:t> go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delete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manually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spin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2560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B87A61-0544-4D3A-9436-2BF79D31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Services </a:t>
            </a:r>
            <a:r>
              <a:rPr lang="sv-SE" dirty="0" err="1"/>
              <a:t>Background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AE2AF5-A4AE-4DBA-8951-EB3867D0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Pods are </a:t>
            </a:r>
            <a:r>
              <a:rPr lang="en-GB" sz="2000" b="0" i="0" dirty="0" err="1">
                <a:effectLst/>
                <a:latin typeface="open sans" panose="020B0606030504020204" pitchFamily="34" charset="0"/>
              </a:rPr>
              <a:t>nonpermanent</a:t>
            </a:r>
            <a:r>
              <a:rPr lang="en-GB" sz="2000" b="0" i="0" dirty="0">
                <a:effectLst/>
                <a:latin typeface="open sans" panose="020B0606030504020204" pitchFamily="34" charset="0"/>
              </a:rPr>
              <a:t> resources. If you use a Deployment to run your app, it can create and destroy Pods dynamically.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Each Pod gets its own IP address, however in a Deployment, the set of Pods running in one moment in time could be different from the set of Pods running that application a moment later.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how do the frontends find out and keep track of which IP address to connect to, so that the frontend can use the backend part of the workload?</a:t>
            </a:r>
          </a:p>
          <a:p>
            <a:endParaRPr lang="en-SE" sz="2000" dirty="0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5D50EFE8-C95C-9CA2-EF61-03F9302B3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5" r="217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200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06BE11-74ED-4DC6-B605-12830BA9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Services</a:t>
            </a:r>
            <a:endParaRPr lang="en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A14DBAC-3134-428E-835E-B82FB8C0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047824"/>
            <a:ext cx="10515600" cy="3092551"/>
          </a:xfrm>
          <a:prstGeom prst="rect">
            <a:avLst/>
          </a:prstGeom>
        </p:spPr>
      </p:pic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9AEC73AF-AE86-449C-8FAB-694097B1F679}"/>
              </a:ext>
            </a:extLst>
          </p:cNvPr>
          <p:cNvCxnSpPr>
            <a:cxnSpLocks/>
          </p:cNvCxnSpPr>
          <p:nvPr/>
        </p:nvCxnSpPr>
        <p:spPr>
          <a:xfrm flipH="1">
            <a:off x="5372100" y="2540000"/>
            <a:ext cx="267970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4E1F76DD-9DC5-424E-A15F-90A50DF60F8E}"/>
              </a:ext>
            </a:extLst>
          </p:cNvPr>
          <p:cNvSpPr txBox="1"/>
          <p:nvPr/>
        </p:nvSpPr>
        <p:spPr>
          <a:xfrm>
            <a:off x="8032751" y="221683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label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select</a:t>
            </a:r>
            <a:r>
              <a:rPr lang="sv-SE" dirty="0"/>
              <a:t> it.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3C31EDE3-78F8-4B55-AF34-3FDD76DE3BA8}"/>
              </a:ext>
            </a:extLst>
          </p:cNvPr>
          <p:cNvCxnSpPr>
            <a:cxnSpLocks/>
          </p:cNvCxnSpPr>
          <p:nvPr/>
        </p:nvCxnSpPr>
        <p:spPr>
          <a:xfrm flipH="1">
            <a:off x="4032250" y="4330700"/>
            <a:ext cx="3333750" cy="74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73B32A5E-8AEC-459D-90DB-D454DB3EBAD9}"/>
              </a:ext>
            </a:extLst>
          </p:cNvPr>
          <p:cNvSpPr txBox="1"/>
          <p:nvPr/>
        </p:nvSpPr>
        <p:spPr>
          <a:xfrm>
            <a:off x="7429501" y="3994836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port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goes </a:t>
            </a:r>
            <a:r>
              <a:rPr lang="sv-SE" dirty="0" err="1"/>
              <a:t>here</a:t>
            </a:r>
            <a:endParaRPr lang="sv-SE" dirty="0"/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918438E8-6D58-4A0F-8DF4-DB92E33122D0}"/>
              </a:ext>
            </a:extLst>
          </p:cNvPr>
          <p:cNvCxnSpPr>
            <a:cxnSpLocks/>
          </p:cNvCxnSpPr>
          <p:nvPr/>
        </p:nvCxnSpPr>
        <p:spPr>
          <a:xfrm flipH="1">
            <a:off x="2876550" y="3594100"/>
            <a:ext cx="5175250" cy="118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8E526196-6791-4039-8B43-E5877AC94262}"/>
              </a:ext>
            </a:extLst>
          </p:cNvPr>
          <p:cNvSpPr txBox="1"/>
          <p:nvPr/>
        </p:nvSpPr>
        <p:spPr>
          <a:xfrm>
            <a:off x="8051800" y="3251200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call service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25965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546F9-5AE5-4FBB-82FC-40E4101D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Services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7BFFB6-5F7B-4CE3-AE81-B3CF0288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service for the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mankier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endParaRPr lang="sv-SE" dirty="0"/>
          </a:p>
          <a:p>
            <a:pPr lvl="1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lookup</a:t>
            </a:r>
            <a:r>
              <a:rPr lang="sv-SE" dirty="0"/>
              <a:t> </a:t>
            </a:r>
            <a:r>
              <a:rPr lang="sv-SE" dirty="0" err="1"/>
              <a:t>kubectl-expose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curl</a:t>
            </a:r>
            <a:r>
              <a:rPr lang="sv-SE" dirty="0"/>
              <a:t>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service </a:t>
            </a:r>
            <a:r>
              <a:rPr lang="sv-SE" dirty="0" err="1"/>
              <a:t>using</a:t>
            </a:r>
            <a:r>
              <a:rPr lang="sv-SE" dirty="0"/>
              <a:t> service </a:t>
            </a:r>
            <a:r>
              <a:rPr lang="sv-SE" dirty="0" err="1"/>
              <a:t>name</a:t>
            </a:r>
            <a:r>
              <a:rPr lang="sv-SE" dirty="0"/>
              <a:t> and port. </a:t>
            </a:r>
          </a:p>
          <a:p>
            <a:r>
              <a:rPr lang="sv-SE" dirty="0"/>
              <a:t>The service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expose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internally</a:t>
            </a:r>
            <a:r>
              <a:rPr lang="sv-SE" dirty="0"/>
              <a:t> in the </a:t>
            </a:r>
            <a:r>
              <a:rPr lang="sv-SE" dirty="0" err="1"/>
              <a:t>namespace</a:t>
            </a:r>
            <a:r>
              <a:rPr lang="sv-SE" dirty="0"/>
              <a:t>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46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32D466-78D6-45EF-A118-9A133A5F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 Routes/Ingress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1E8FDF-FA7C-42FC-A9F1-5699B430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be </a:t>
            </a:r>
            <a:r>
              <a:rPr lang="sv-SE" dirty="0" err="1"/>
              <a:t>able</a:t>
            </a:r>
            <a:r>
              <a:rPr lang="sv-SE" dirty="0"/>
              <a:t> to access </a:t>
            </a:r>
            <a:r>
              <a:rPr lang="sv-SE" dirty="0" err="1"/>
              <a:t>applications</a:t>
            </a:r>
            <a:r>
              <a:rPr lang="sv-SE" dirty="0"/>
              <a:t> from </a:t>
            </a:r>
            <a:r>
              <a:rPr lang="sv-SE" dirty="0" err="1"/>
              <a:t>outside</a:t>
            </a:r>
            <a:r>
              <a:rPr lang="sv-SE" dirty="0"/>
              <a:t> the cluster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specify</a:t>
            </a:r>
            <a:r>
              <a:rPr lang="sv-SE" dirty="0"/>
              <a:t> a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route </a:t>
            </a:r>
            <a:r>
              <a:rPr lang="sv-SE" dirty="0" err="1"/>
              <a:t>we</a:t>
            </a:r>
            <a:r>
              <a:rPr lang="sv-SE" dirty="0"/>
              <a:t> get an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ipaddress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a DNS to </a:t>
            </a:r>
            <a:r>
              <a:rPr lang="sv-SE" dirty="0" err="1"/>
              <a:t>simplify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80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D331-4C4E-497B-85C9-8591F50B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Routes/Ingress</a:t>
            </a:r>
            <a:endParaRPr lang="en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71AB2CA-2566-4D90-A6A4-ACFFF0E7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66" y="1983994"/>
            <a:ext cx="10076434" cy="3718306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1C1176B-6124-4514-8881-428E1AEDB36E}"/>
              </a:ext>
            </a:extLst>
          </p:cNvPr>
          <p:cNvCxnSpPr>
            <a:cxnSpLocks/>
          </p:cNvCxnSpPr>
          <p:nvPr/>
        </p:nvCxnSpPr>
        <p:spPr>
          <a:xfrm flipH="1">
            <a:off x="4813300" y="4305300"/>
            <a:ext cx="23241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83BBAE48-F808-4EFE-A1CE-ED9DE71F1BF2}"/>
              </a:ext>
            </a:extLst>
          </p:cNvPr>
          <p:cNvSpPr txBox="1"/>
          <p:nvPr/>
        </p:nvSpPr>
        <p:spPr>
          <a:xfrm>
            <a:off x="8324850" y="217753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 is </a:t>
            </a:r>
            <a:r>
              <a:rPr lang="sv-SE" dirty="0" err="1"/>
              <a:t>always</a:t>
            </a:r>
            <a:r>
              <a:rPr lang="sv-SE" dirty="0"/>
              <a:t>: apps.aro-dev.intern.folksam.se</a:t>
            </a:r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3A740D5-AB5E-46E3-8A86-E3956EE5AC65}"/>
              </a:ext>
            </a:extLst>
          </p:cNvPr>
          <p:cNvCxnSpPr>
            <a:cxnSpLocks/>
          </p:cNvCxnSpPr>
          <p:nvPr/>
        </p:nvCxnSpPr>
        <p:spPr>
          <a:xfrm flipH="1">
            <a:off x="7664450" y="2514600"/>
            <a:ext cx="8128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E0C9FBC7-D021-4291-B27D-A4FA81F7140A}"/>
              </a:ext>
            </a:extLst>
          </p:cNvPr>
          <p:cNvSpPr txBox="1"/>
          <p:nvPr/>
        </p:nvSpPr>
        <p:spPr>
          <a:xfrm>
            <a:off x="7188200" y="4071719"/>
            <a:ext cx="332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to an </a:t>
            </a:r>
            <a:r>
              <a:rPr lang="sv-SE" dirty="0" err="1"/>
              <a:t>existing</a:t>
            </a:r>
            <a:r>
              <a:rPr lang="sv-SE" dirty="0"/>
              <a:t> service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new </a:t>
            </a:r>
            <a:r>
              <a:rPr lang="sv-SE" dirty="0" err="1"/>
              <a:t>dns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2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E7A3A3-1A61-494D-877C-430D2EB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Routes/Ingress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D2C88E-3ED5-4C12-A0DF-46C5FFAD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and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docs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outside</a:t>
            </a:r>
            <a:r>
              <a:rPr lang="sv-SE" dirty="0"/>
              <a:t> the cluster.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0269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C1D2E18-AC46-F3DE-44EB-7826D9A2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5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32C19-491E-45CD-9AFF-5D0852DA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B2FAA5-E1F3-48C0-8B76-67ACDE86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Make a digital drawing of all the kubernetes objects and the relationsship between them.</a:t>
            </a:r>
          </a:p>
          <a:p>
            <a:r>
              <a:rPr lang="sv-SE" dirty="0"/>
              <a:t>Read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, and </a:t>
            </a:r>
            <a:r>
              <a:rPr lang="sv-SE" dirty="0" err="1"/>
              <a:t>summarize</a:t>
            </a:r>
            <a:r>
              <a:rPr lang="sv-SE" dirty="0"/>
              <a:t> the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goal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00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2D4C96-6092-44F8-896C-06E9DD9A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3F35EE-9C06-4572-B8D0-1A4AECE9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create an application in kubernetes with all objects.</a:t>
            </a:r>
          </a:p>
          <a:p>
            <a:pPr lvl="1"/>
            <a:r>
              <a:rPr lang="sv-SE" dirty="0"/>
              <a:t>You need to set correct values for your app, copying the slide will not work: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copy </a:t>
            </a:r>
            <a:r>
              <a:rPr lang="sv-SE" dirty="0" err="1"/>
              <a:t>objects</a:t>
            </a:r>
            <a:r>
              <a:rPr lang="sv-SE" dirty="0"/>
              <a:t> from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or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slide</a:t>
            </a:r>
            <a:r>
              <a:rPr lang="sv-SE" dirty="0"/>
              <a:t> as a </a:t>
            </a:r>
            <a:r>
              <a:rPr lang="sv-SE" dirty="0" err="1"/>
              <a:t>reference</a:t>
            </a:r>
            <a:endParaRPr lang="sv-SE" dirty="0"/>
          </a:p>
          <a:p>
            <a:r>
              <a:rPr lang="sv-SE" dirty="0"/>
              <a:t>Create yaml files on your local machine and then use oc apply -f object.yaml to apply the objects in openshift.</a:t>
            </a:r>
          </a:p>
        </p:txBody>
      </p:sp>
    </p:spTree>
    <p:extLst>
      <p:ext uri="{BB962C8B-B14F-4D97-AF65-F5344CB8AC3E}">
        <p14:creationId xmlns:p14="http://schemas.microsoft.com/office/powerpoint/2010/main" val="4779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1FE-5AC9-DB46-852B-AEECDB53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sv-SE" sz="5200" dirty="0"/>
              <a:t>Cloud </a:t>
            </a:r>
            <a:r>
              <a:rPr lang="sv-SE" sz="5200" dirty="0" err="1"/>
              <a:t>Native</a:t>
            </a:r>
            <a:r>
              <a:rPr lang="sv-SE" sz="5200" dirty="0"/>
              <a:t> </a:t>
            </a:r>
            <a:r>
              <a:rPr lang="sv-SE" sz="5200" dirty="0" err="1"/>
              <a:t>Development</a:t>
            </a:r>
            <a:endParaRPr lang="sv-SE" sz="520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C853814-0041-E428-6D08-CC05C10DD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45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359-513C-AA57-5FAE-55C8C7A6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Native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3FF20-A809-330F-538F-56A89326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8" b="2"/>
          <a:stretch/>
        </p:blipFill>
        <p:spPr>
          <a:xfrm>
            <a:off x="4038600" y="1014751"/>
            <a:ext cx="7188199" cy="48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E78-B2FB-F447-B02C-32B2EAB0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6390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2D0-61C1-9EE4-382C-23E24C04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Desktop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0509-7D93-1C7C-6BBA-1E86A0C3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starting with docker desktop: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Installing docker for desktop will enable docker on your machine</a:t>
            </a:r>
          </a:p>
          <a:p>
            <a:r>
              <a:rPr lang="en-US" dirty="0"/>
              <a:t>Might need to turn on virtualization on bios (login to bios on computer boot and look for virtualization menus on the </a:t>
            </a:r>
            <a:r>
              <a:rPr lang="en-US" dirty="0" err="1"/>
              <a:t>cpu</a:t>
            </a:r>
            <a:r>
              <a:rPr lang="en-US" dirty="0"/>
              <a:t> settings)</a:t>
            </a:r>
          </a:p>
          <a:p>
            <a:r>
              <a:rPr lang="en-US" dirty="0"/>
              <a:t>Might need to enable </a:t>
            </a:r>
            <a:r>
              <a:rPr lang="en-US" dirty="0" err="1"/>
              <a:t>hyper-v</a:t>
            </a:r>
            <a:r>
              <a:rPr lang="en-US" dirty="0"/>
              <a:t> and </a:t>
            </a:r>
            <a:r>
              <a:rPr lang="en-US" dirty="0" err="1"/>
              <a:t>linux</a:t>
            </a:r>
            <a:r>
              <a:rPr lang="en-US" dirty="0"/>
              <a:t> subsystems if running on windows. (You can google how to do it)</a:t>
            </a:r>
          </a:p>
          <a:p>
            <a:r>
              <a:rPr lang="en-US" dirty="0"/>
              <a:t>Docker desktop contains a small Kubernetes cluster with 1 node.</a:t>
            </a:r>
          </a:p>
        </p:txBody>
      </p:sp>
    </p:spTree>
    <p:extLst>
      <p:ext uri="{BB962C8B-B14F-4D97-AF65-F5344CB8AC3E}">
        <p14:creationId xmlns:p14="http://schemas.microsoft.com/office/powerpoint/2010/main" val="5714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0D6DC-1BB8-F17A-C425-EEC203A7B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7" b="2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E7D14-1665-7331-099D-5A897CE2EDA3}"/>
              </a:ext>
            </a:extLst>
          </p:cNvPr>
          <p:cNvSpPr txBox="1"/>
          <p:nvPr/>
        </p:nvSpPr>
        <p:spPr>
          <a:xfrm>
            <a:off x="9929945" y="1862253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1DEB7-3547-A256-0D8B-C73C1D69C90B}"/>
              </a:ext>
            </a:extLst>
          </p:cNvPr>
          <p:cNvSpPr txBox="1"/>
          <p:nvPr/>
        </p:nvSpPr>
        <p:spPr>
          <a:xfrm>
            <a:off x="9865536" y="570942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Registry</a:t>
            </a:r>
          </a:p>
        </p:txBody>
      </p:sp>
    </p:spTree>
    <p:extLst>
      <p:ext uri="{BB962C8B-B14F-4D97-AF65-F5344CB8AC3E}">
        <p14:creationId xmlns:p14="http://schemas.microsoft.com/office/powerpoint/2010/main" val="34200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1944</Words>
  <Application>Microsoft Macintosh PowerPoint</Application>
  <PresentationFormat>Widescreen</PresentationFormat>
  <Paragraphs>222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Andale Mono</vt:lpstr>
      <vt:lpstr>Arial</vt:lpstr>
      <vt:lpstr>Calibri</vt:lpstr>
      <vt:lpstr>Calibri Light</vt:lpstr>
      <vt:lpstr>Lucida Console</vt:lpstr>
      <vt:lpstr>open sans</vt:lpstr>
      <vt:lpstr>Office Theme</vt:lpstr>
      <vt:lpstr>1_Office Theme</vt:lpstr>
      <vt:lpstr>Intro</vt:lpstr>
      <vt:lpstr>Modern software development</vt:lpstr>
      <vt:lpstr>Physical Servers</vt:lpstr>
      <vt:lpstr>PowerPoint Presentation</vt:lpstr>
      <vt:lpstr>Cloud Native Development</vt:lpstr>
      <vt:lpstr>Cloud Native</vt:lpstr>
      <vt:lpstr>Docker Development</vt:lpstr>
      <vt:lpstr>Docker Desktop </vt:lpstr>
      <vt:lpstr>PowerPoint Presentation</vt:lpstr>
      <vt:lpstr>Docker desktop contains a small Kubernetes environment</vt:lpstr>
      <vt:lpstr>Mankier documentation</vt:lpstr>
      <vt:lpstr>Docker Layers</vt:lpstr>
      <vt:lpstr>Pulling docker images from dockerhub</vt:lpstr>
      <vt:lpstr>Running our first container</vt:lpstr>
      <vt:lpstr>Running a Container in detached mode</vt:lpstr>
      <vt:lpstr>Listing containers</vt:lpstr>
      <vt:lpstr>Stopping and starting containers</vt:lpstr>
      <vt:lpstr>Deleting containers and images</vt:lpstr>
      <vt:lpstr>Pruning docker containers</vt:lpstr>
      <vt:lpstr>Command and Entrypoint</vt:lpstr>
      <vt:lpstr>Some more container examples</vt:lpstr>
      <vt:lpstr>How is an image created?</vt:lpstr>
      <vt:lpstr>Dockerfile Instructions:</vt:lpstr>
      <vt:lpstr>Using mankier</vt:lpstr>
      <vt:lpstr>Docker Labs Online</vt:lpstr>
      <vt:lpstr>Kubernetes objects</vt:lpstr>
      <vt:lpstr>CLI documentation</vt:lpstr>
      <vt:lpstr>Pods Background</vt:lpstr>
      <vt:lpstr>Pods</vt:lpstr>
      <vt:lpstr>15 minute Excercise Pods</vt:lpstr>
      <vt:lpstr>Background Deployments</vt:lpstr>
      <vt:lpstr>Deployments</vt:lpstr>
      <vt:lpstr>15 minutes excercise Deployments</vt:lpstr>
      <vt:lpstr>Services Background</vt:lpstr>
      <vt:lpstr>Services</vt:lpstr>
      <vt:lpstr>15 minute excercise Services</vt:lpstr>
      <vt:lpstr>Background Routes/Ingress</vt:lpstr>
      <vt:lpstr>Routes/Ingress</vt:lpstr>
      <vt:lpstr>15 minute excercise Routes/Ingress</vt:lpstr>
      <vt:lpstr>Challenge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Mattias Svensson Nordell</dc:creator>
  <cp:lastModifiedBy>Svensson Nordell, Mattias /External</cp:lastModifiedBy>
  <cp:revision>3</cp:revision>
  <dcterms:created xsi:type="dcterms:W3CDTF">2022-10-26T17:32:22Z</dcterms:created>
  <dcterms:modified xsi:type="dcterms:W3CDTF">2022-10-27T13:06:43Z</dcterms:modified>
</cp:coreProperties>
</file>