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7" r:id="rId3"/>
    <p:sldId id="261" r:id="rId4"/>
    <p:sldId id="265" r:id="rId5"/>
    <p:sldId id="275" r:id="rId6"/>
    <p:sldId id="262" r:id="rId7"/>
    <p:sldId id="263" r:id="rId8"/>
    <p:sldId id="272" r:id="rId9"/>
    <p:sldId id="273" r:id="rId10"/>
    <p:sldId id="268" r:id="rId11"/>
    <p:sldId id="281" r:id="rId12"/>
    <p:sldId id="278" r:id="rId13"/>
    <p:sldId id="284" r:id="rId14"/>
    <p:sldId id="279" r:id="rId15"/>
    <p:sldId id="285" r:id="rId16"/>
    <p:sldId id="271" r:id="rId17"/>
    <p:sldId id="286" r:id="rId18"/>
    <p:sldId id="280" r:id="rId19"/>
    <p:sldId id="287" r:id="rId20"/>
    <p:sldId id="282" r:id="rId21"/>
    <p:sldId id="274" r:id="rId22"/>
    <p:sldId id="283" r:id="rId23"/>
    <p:sldId id="288" r:id="rId24"/>
    <p:sldId id="258" r:id="rId25"/>
    <p:sldId id="266" r:id="rId26"/>
    <p:sldId id="289" r:id="rId27"/>
    <p:sldId id="259" r:id="rId28"/>
    <p:sldId id="260" r:id="rId29"/>
    <p:sldId id="290" r:id="rId30"/>
    <p:sldId id="291" r:id="rId31"/>
    <p:sldId id="292" r:id="rId32"/>
    <p:sldId id="264" r:id="rId33"/>
    <p:sldId id="293" r:id="rId34"/>
  </p:sldIdLst>
  <p:sldSz cx="12192000" cy="6858000"/>
  <p:notesSz cx="6858000" cy="9144000"/>
  <p:defaultTextStyle>
    <a:defPPr>
      <a:defRPr lang="en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70"/>
    <p:restoredTop sz="96327"/>
  </p:normalViewPr>
  <p:slideViewPr>
    <p:cSldViewPr snapToGrid="0">
      <p:cViewPr varScale="1">
        <p:scale>
          <a:sx n="84" d="100"/>
          <a:sy n="84" d="100"/>
        </p:scale>
        <p:origin x="200" y="1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627F4-E0B2-5914-9180-E1E40E80A0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A266AC-9E0B-DEF4-F4E3-D8608CC440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5F3436-658E-6B3E-A9BD-509307CCA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DC9B8-2FC3-2242-83D2-217B418D0811}" type="datetimeFigureOut">
              <a:rPr lang="en-US" smtClean="0"/>
              <a:t>11/3/22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75E356-E751-702E-3A2E-0CC150CB2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B94F09-1719-0A62-2211-33760B213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A3104-55A7-CC49-B1FF-36C44B7B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186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F8604-463C-8A45-3954-71DA5CC0C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72106F-7A1B-DA17-6A87-39A2FF4DC9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295733-92F5-8D54-2B37-535E27C0D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DC9B8-2FC3-2242-83D2-217B418D0811}" type="datetimeFigureOut">
              <a:rPr lang="en-US" smtClean="0"/>
              <a:t>11/3/22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F58462-1D6A-E3E5-6EAF-792B56B1D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9908BA-5F57-C1CC-ABF7-D55F817B7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A3104-55A7-CC49-B1FF-36C44B7B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223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5DCB16-F085-6227-8A65-050FE7483F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869715-2C9E-7A04-A99E-3F91E8B568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87F7B6-F19C-E396-A6F3-8DCA2D489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DC9B8-2FC3-2242-83D2-217B418D0811}" type="datetimeFigureOut">
              <a:rPr lang="en-US" smtClean="0"/>
              <a:t>11/3/22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BCD8F0-807D-BFAB-9FF1-2509099A8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8DDD0B-6C46-829C-E7EA-F30C365E6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A3104-55A7-CC49-B1FF-36C44B7B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975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1684F-C994-8325-A0B5-F7F698319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EA6C1F-9446-4018-DCF0-AE5875C5B2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F2C56C-D926-2F9E-0D7A-C670E524D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DC9B8-2FC3-2242-83D2-217B418D0811}" type="datetimeFigureOut">
              <a:rPr lang="en-US" smtClean="0"/>
              <a:t>11/3/22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1AACB8-BD97-4486-35B3-1C02885E4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BCD232-85BC-CC70-AFCB-8CF2397E5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A3104-55A7-CC49-B1FF-36C44B7B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07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8BDFF-CD8E-1A62-5270-0D95796EB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7601D1-FD1C-2951-A912-6A7683A7A1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39A611-F83A-DB8C-5264-02F56C332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DC9B8-2FC3-2242-83D2-217B418D0811}" type="datetimeFigureOut">
              <a:rPr lang="en-US" smtClean="0"/>
              <a:t>11/3/22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BDAC66-DC43-6ECF-6AD5-77F563BBD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CBF842-82F8-4675-6127-4318D430F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A3104-55A7-CC49-B1FF-36C44B7B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562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ABDEB-0610-DDB8-1E05-76B488A88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D5A2B3-D897-E0EE-F08D-E1D1661439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150C9F-7499-40EE-844D-C724122709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EF2FDD-BBC6-4A8B-8085-9703BDD92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DC9B8-2FC3-2242-83D2-217B418D0811}" type="datetimeFigureOut">
              <a:rPr lang="en-US" smtClean="0"/>
              <a:t>11/3/22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0D28C6-8CED-954C-4E7E-8E03BA9A2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5CBC90-6E0E-E1C1-F32C-27D4058E3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A3104-55A7-CC49-B1FF-36C44B7B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518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A873C-0577-C5AB-2B5D-365C717A8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A227C5-C0BC-15CA-1E72-A6D89E9671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991CDE-2AB9-0B2D-6EBD-519E6FE636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5AA963-831A-6804-B984-26923D91DE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2CCDDD-8958-4C67-91BF-280D8202F3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D48636-FC75-1E29-19A0-382190550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DC9B8-2FC3-2242-83D2-217B418D0811}" type="datetimeFigureOut">
              <a:rPr lang="en-US" smtClean="0"/>
              <a:t>11/3/22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5D5E47-318A-E42B-312B-1E8A92727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A39AF4-0960-3911-4471-94FFCC2BD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A3104-55A7-CC49-B1FF-36C44B7B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802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40BBE-516C-240C-9A1F-5B92879D6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E477C2-98A0-688A-A612-4466219DF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DC9B8-2FC3-2242-83D2-217B418D0811}" type="datetimeFigureOut">
              <a:rPr lang="en-US" smtClean="0"/>
              <a:t>11/3/22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2EC67F-D674-EA04-BA50-E824A817C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2C3660-7E32-6710-63E6-7627D9FFB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A3104-55A7-CC49-B1FF-36C44B7B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834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B438E1-129C-207A-51EF-BDBB5B90F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DC9B8-2FC3-2242-83D2-217B418D0811}" type="datetimeFigureOut">
              <a:rPr lang="en-US" smtClean="0"/>
              <a:t>11/3/22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3A957E-720B-5FDE-DB7D-0FB9CE74E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7AC0DF-39B0-A4C1-81A0-31C243D83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A3104-55A7-CC49-B1FF-36C44B7B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957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5F0A2-743A-B565-A686-9E0FE46DE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DB1EAF-11D1-D432-9D3A-E69ACC8F04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660E2E-239C-468D-7C37-3C4E1196F6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5AA470-F855-29B0-7741-F62D91C8C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DC9B8-2FC3-2242-83D2-217B418D0811}" type="datetimeFigureOut">
              <a:rPr lang="en-US" smtClean="0"/>
              <a:t>11/3/22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62AC1F-5FC0-60FE-3A05-A0C143206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CA1F55-794B-1B4C-B15B-424B87080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A3104-55A7-CC49-B1FF-36C44B7B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384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013C1-AF6A-34BD-3BDB-F6AC43144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D80573-CB43-0BF9-1130-77667A2C60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D58A0C-28CB-07CD-30A8-0B291D255F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EBCD38-60A9-94FC-D254-28FEF6E8F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DC9B8-2FC3-2242-83D2-217B418D0811}" type="datetimeFigureOut">
              <a:rPr lang="en-US" smtClean="0"/>
              <a:t>11/3/22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A0E6E5-0043-32D0-2C92-62B996A77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8245E5-85BD-EB3D-2C43-CF1BABBA6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A3104-55A7-CC49-B1FF-36C44B7B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806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F35ABD-2024-6CD4-03F9-23FD93A07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15956D-5B4F-BB92-E0FD-425D92E9D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644D97-244E-4A94-D9A9-B47205CC47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FDC9B8-2FC3-2242-83D2-217B418D0811}" type="datetimeFigureOut">
              <a:rPr lang="en-US" smtClean="0"/>
              <a:t>11/3/22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62E7E3-00C6-33EB-632F-4D904A44C7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24B045-5204-CA19-66FC-C88A00648F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DA3104-55A7-CC49-B1FF-36C44B7B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195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ankier.com/1/oc-create-configmap#Description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ontainiq.com/post/using-kubectl-describe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nkier.com/1/oc-run#--generator" TargetMode="External"/><Relationship Id="rId2" Type="http://schemas.openxmlformats.org/officeDocument/2006/relationships/hyperlink" Target="https://www.mankier.com/1/oc-run#Description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ankier.com/1/oc-create#Description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31EB63DC-AAB7-4B9F-9335-BE79D5F545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E" dirty="0"/>
              <a:t>Session-2 Pods an Volumes</a:t>
            </a:r>
          </a:p>
        </p:txBody>
      </p:sp>
    </p:spTree>
    <p:extLst>
      <p:ext uri="{BB962C8B-B14F-4D97-AF65-F5344CB8AC3E}">
        <p14:creationId xmlns:p14="http://schemas.microsoft.com/office/powerpoint/2010/main" val="37620014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2BAA3BF3-443D-4ADF-BBBF-14A576502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v-SE" dirty="0" err="1"/>
              <a:t>Create</a:t>
            </a:r>
            <a:r>
              <a:rPr lang="sv-SE" dirty="0"/>
              <a:t> </a:t>
            </a:r>
            <a:r>
              <a:rPr lang="sv-SE" dirty="0" err="1"/>
              <a:t>configmaps</a:t>
            </a:r>
            <a:endParaRPr lang="en-SE" dirty="0"/>
          </a:p>
        </p:txBody>
      </p:sp>
      <p:sp>
        <p:nvSpPr>
          <p:cNvPr id="9" name="textruta 8">
            <a:extLst>
              <a:ext uri="{FF2B5EF4-FFF2-40B4-BE49-F238E27FC236}">
                <a16:creationId xmlns:a16="http://schemas.microsoft.com/office/drawing/2014/main" id="{08642FB7-29C9-4EB2-B69F-0470AA76BC85}"/>
              </a:ext>
            </a:extLst>
          </p:cNvPr>
          <p:cNvSpPr txBox="1"/>
          <p:nvPr/>
        </p:nvSpPr>
        <p:spPr>
          <a:xfrm>
            <a:off x="3046828" y="1720840"/>
            <a:ext cx="6462932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b="1" i="0" u="none" strike="noStrike" dirty="0">
                <a:solidFill>
                  <a:srgbClr val="4D4D4C"/>
                </a:solidFill>
                <a:effectLst/>
                <a:latin typeface="-apple-system"/>
                <a:hlinkClick r:id="rId2"/>
              </a:rPr>
              <a:t>Description</a:t>
            </a:r>
          </a:p>
          <a:p>
            <a:pPr algn="l"/>
            <a:r>
              <a:rPr lang="en-GB" b="0" i="0" dirty="0">
                <a:solidFill>
                  <a:srgbClr val="4D4D4C"/>
                </a:solidFill>
                <a:effectLst/>
                <a:latin typeface="-apple-system"/>
              </a:rPr>
              <a:t>Create a </a:t>
            </a:r>
            <a:r>
              <a:rPr lang="en-GB" b="0" i="0" dirty="0" err="1">
                <a:solidFill>
                  <a:srgbClr val="4D4D4C"/>
                </a:solidFill>
                <a:effectLst/>
                <a:latin typeface="-apple-system"/>
              </a:rPr>
              <a:t>configmap</a:t>
            </a:r>
            <a:r>
              <a:rPr lang="en-GB" b="0" i="0" dirty="0">
                <a:solidFill>
                  <a:srgbClr val="4D4D4C"/>
                </a:solidFill>
                <a:effectLst/>
                <a:latin typeface="-apple-system"/>
              </a:rPr>
              <a:t> based on a file, directory, or specified literal value.</a:t>
            </a:r>
          </a:p>
          <a:p>
            <a:pPr algn="l"/>
            <a:r>
              <a:rPr lang="en-GB" b="0" i="0" dirty="0">
                <a:solidFill>
                  <a:srgbClr val="4D4D4C"/>
                </a:solidFill>
                <a:effectLst/>
                <a:latin typeface="-apple-system"/>
              </a:rPr>
              <a:t>A single </a:t>
            </a:r>
            <a:r>
              <a:rPr lang="en-GB" b="0" i="0" dirty="0" err="1">
                <a:solidFill>
                  <a:srgbClr val="4D4D4C"/>
                </a:solidFill>
                <a:effectLst/>
                <a:latin typeface="-apple-system"/>
              </a:rPr>
              <a:t>configmap</a:t>
            </a:r>
            <a:r>
              <a:rPr lang="en-GB" b="0" i="0" dirty="0">
                <a:solidFill>
                  <a:srgbClr val="4D4D4C"/>
                </a:solidFill>
                <a:effectLst/>
                <a:latin typeface="-apple-system"/>
              </a:rPr>
              <a:t> may package one or more key/value pairs.</a:t>
            </a:r>
          </a:p>
          <a:p>
            <a:pPr algn="l"/>
            <a:r>
              <a:rPr lang="en-GB" b="0" i="0" dirty="0">
                <a:solidFill>
                  <a:srgbClr val="4D4D4C"/>
                </a:solidFill>
                <a:effectLst/>
                <a:latin typeface="-apple-system"/>
              </a:rPr>
              <a:t>When creating a </a:t>
            </a:r>
            <a:r>
              <a:rPr lang="en-GB" b="0" i="0" dirty="0" err="1">
                <a:solidFill>
                  <a:srgbClr val="4D4D4C"/>
                </a:solidFill>
                <a:effectLst/>
                <a:latin typeface="-apple-system"/>
              </a:rPr>
              <a:t>configmap</a:t>
            </a:r>
            <a:r>
              <a:rPr lang="en-GB" b="0" i="0" dirty="0">
                <a:solidFill>
                  <a:srgbClr val="4D4D4C"/>
                </a:solidFill>
                <a:effectLst/>
                <a:latin typeface="-apple-system"/>
              </a:rPr>
              <a:t> based on a file, the key will default to the </a:t>
            </a:r>
            <a:r>
              <a:rPr lang="en-GB" b="0" i="0" dirty="0" err="1">
                <a:solidFill>
                  <a:srgbClr val="4D4D4C"/>
                </a:solidFill>
                <a:effectLst/>
                <a:latin typeface="-apple-system"/>
              </a:rPr>
              <a:t>basename</a:t>
            </a:r>
            <a:r>
              <a:rPr lang="en-GB" b="0" i="0" dirty="0">
                <a:solidFill>
                  <a:srgbClr val="4D4D4C"/>
                </a:solidFill>
                <a:effectLst/>
                <a:latin typeface="-apple-system"/>
              </a:rPr>
              <a:t> of the file, and the value will default to the file content.  If the </a:t>
            </a:r>
            <a:r>
              <a:rPr lang="en-GB" b="0" i="0" dirty="0" err="1">
                <a:solidFill>
                  <a:srgbClr val="4D4D4C"/>
                </a:solidFill>
                <a:effectLst/>
                <a:latin typeface="-apple-system"/>
              </a:rPr>
              <a:t>basename</a:t>
            </a:r>
            <a:r>
              <a:rPr lang="en-GB" b="0" i="0" dirty="0">
                <a:solidFill>
                  <a:srgbClr val="4D4D4C"/>
                </a:solidFill>
                <a:effectLst/>
                <a:latin typeface="-apple-system"/>
              </a:rPr>
              <a:t> is an invalid key, you may specify an alternate key.</a:t>
            </a:r>
          </a:p>
          <a:p>
            <a:pPr algn="l"/>
            <a:r>
              <a:rPr lang="en-GB" b="0" i="0" dirty="0">
                <a:solidFill>
                  <a:srgbClr val="4D4D4C"/>
                </a:solidFill>
                <a:effectLst/>
                <a:latin typeface="-apple-system"/>
              </a:rPr>
              <a:t>When creating a </a:t>
            </a:r>
            <a:r>
              <a:rPr lang="en-GB" b="0" i="0" dirty="0" err="1">
                <a:solidFill>
                  <a:srgbClr val="4D4D4C"/>
                </a:solidFill>
                <a:effectLst/>
                <a:latin typeface="-apple-system"/>
              </a:rPr>
              <a:t>configmap</a:t>
            </a:r>
            <a:r>
              <a:rPr lang="en-GB" b="0" i="0" dirty="0">
                <a:solidFill>
                  <a:srgbClr val="4D4D4C"/>
                </a:solidFill>
                <a:effectLst/>
                <a:latin typeface="-apple-system"/>
              </a:rPr>
              <a:t> based on a directory, each file whose </a:t>
            </a:r>
            <a:r>
              <a:rPr lang="en-GB" b="0" i="0" dirty="0" err="1">
                <a:solidFill>
                  <a:srgbClr val="4D4D4C"/>
                </a:solidFill>
                <a:effectLst/>
                <a:latin typeface="-apple-system"/>
              </a:rPr>
              <a:t>basename</a:t>
            </a:r>
            <a:r>
              <a:rPr lang="en-GB" b="0" i="0" dirty="0">
                <a:solidFill>
                  <a:srgbClr val="4D4D4C"/>
                </a:solidFill>
                <a:effectLst/>
                <a:latin typeface="-apple-system"/>
              </a:rPr>
              <a:t> is a valid key in the directory will be packaged into the </a:t>
            </a:r>
            <a:r>
              <a:rPr lang="en-GB" b="0" i="0" dirty="0" err="1">
                <a:solidFill>
                  <a:srgbClr val="4D4D4C"/>
                </a:solidFill>
                <a:effectLst/>
                <a:latin typeface="-apple-system"/>
              </a:rPr>
              <a:t>configmap</a:t>
            </a:r>
            <a:r>
              <a:rPr lang="en-GB" b="0" i="0" dirty="0">
                <a:solidFill>
                  <a:srgbClr val="4D4D4C"/>
                </a:solidFill>
                <a:effectLst/>
                <a:latin typeface="-apple-system"/>
              </a:rPr>
              <a:t>.  Any directory entries except regular files are ignored (e.g. subdirectories, </a:t>
            </a:r>
            <a:r>
              <a:rPr lang="en-GB" b="0" i="0" dirty="0" err="1">
                <a:solidFill>
                  <a:srgbClr val="4D4D4C"/>
                </a:solidFill>
                <a:effectLst/>
                <a:latin typeface="-apple-system"/>
              </a:rPr>
              <a:t>symlinks</a:t>
            </a:r>
            <a:r>
              <a:rPr lang="en-GB" b="0" i="0" dirty="0">
                <a:solidFill>
                  <a:srgbClr val="4D4D4C"/>
                </a:solidFill>
                <a:effectLst/>
                <a:latin typeface="-apple-system"/>
              </a:rPr>
              <a:t>, devices, pipes, etc).</a:t>
            </a:r>
          </a:p>
        </p:txBody>
      </p:sp>
    </p:spTree>
    <p:extLst>
      <p:ext uri="{BB962C8B-B14F-4D97-AF65-F5344CB8AC3E}">
        <p14:creationId xmlns:p14="http://schemas.microsoft.com/office/powerpoint/2010/main" val="15398334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B2386EF1-E8C2-4ACC-A821-35880F087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persistentVolume</a:t>
            </a:r>
            <a:r>
              <a:rPr lang="sv-SE" dirty="0"/>
              <a:t> vs </a:t>
            </a:r>
            <a:r>
              <a:rPr lang="sv-SE" dirty="0" err="1"/>
              <a:t>Configmap</a:t>
            </a:r>
            <a:endParaRPr lang="en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FCE15A5E-1E97-459E-A604-EEB61067D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/>
              <a:t>Files</a:t>
            </a:r>
            <a:r>
              <a:rPr lang="sv-SE" dirty="0"/>
              <a:t> under 1 </a:t>
            </a:r>
            <a:r>
              <a:rPr lang="sv-SE" dirty="0" err="1"/>
              <a:t>MiB</a:t>
            </a:r>
            <a:r>
              <a:rPr lang="sv-SE" dirty="0"/>
              <a:t> is </a:t>
            </a:r>
            <a:r>
              <a:rPr lang="sv-SE" dirty="0" err="1"/>
              <a:t>usually</a:t>
            </a:r>
            <a:r>
              <a:rPr lang="sv-SE" dirty="0"/>
              <a:t> fine to store in a </a:t>
            </a:r>
            <a:r>
              <a:rPr lang="sv-SE" dirty="0" err="1"/>
              <a:t>configmaps</a:t>
            </a:r>
            <a:endParaRPr lang="sv-SE" dirty="0"/>
          </a:p>
          <a:p>
            <a:r>
              <a:rPr lang="sv-SE" dirty="0" err="1"/>
              <a:t>Larger</a:t>
            </a:r>
            <a:r>
              <a:rPr lang="sv-SE" dirty="0"/>
              <a:t> </a:t>
            </a:r>
            <a:r>
              <a:rPr lang="sv-SE" dirty="0" err="1"/>
              <a:t>files</a:t>
            </a:r>
            <a:r>
              <a:rPr lang="sv-SE" dirty="0"/>
              <a:t> </a:t>
            </a:r>
            <a:r>
              <a:rPr lang="sv-SE" dirty="0" err="1"/>
              <a:t>should</a:t>
            </a:r>
            <a:r>
              <a:rPr lang="sv-SE" dirty="0"/>
              <a:t> be </a:t>
            </a:r>
            <a:r>
              <a:rPr lang="sv-SE" dirty="0" err="1"/>
              <a:t>stored</a:t>
            </a:r>
            <a:r>
              <a:rPr lang="sv-SE" dirty="0"/>
              <a:t> in a </a:t>
            </a:r>
            <a:r>
              <a:rPr lang="sv-SE" dirty="0" err="1"/>
              <a:t>persistenVolume</a:t>
            </a:r>
            <a:r>
              <a:rPr lang="sv-SE" dirty="0"/>
              <a:t> or </a:t>
            </a:r>
            <a:r>
              <a:rPr lang="sv-SE" dirty="0" err="1"/>
              <a:t>database</a:t>
            </a:r>
            <a:r>
              <a:rPr lang="sv-SE" dirty="0"/>
              <a:t>.</a:t>
            </a:r>
          </a:p>
          <a:p>
            <a:r>
              <a:rPr lang="sv-SE" dirty="0" err="1"/>
              <a:t>Secret</a:t>
            </a:r>
            <a:r>
              <a:rPr lang="sv-SE" dirty="0"/>
              <a:t> </a:t>
            </a:r>
            <a:r>
              <a:rPr lang="sv-SE" dirty="0" err="1"/>
              <a:t>values</a:t>
            </a:r>
            <a:r>
              <a:rPr lang="sv-SE" dirty="0"/>
              <a:t> </a:t>
            </a:r>
            <a:r>
              <a:rPr lang="sv-SE" dirty="0" err="1"/>
              <a:t>should</a:t>
            </a:r>
            <a:r>
              <a:rPr lang="sv-SE" dirty="0"/>
              <a:t> be </a:t>
            </a:r>
            <a:r>
              <a:rPr lang="sv-SE" dirty="0" err="1"/>
              <a:t>stored</a:t>
            </a:r>
            <a:r>
              <a:rPr lang="sv-SE" dirty="0"/>
              <a:t> in </a:t>
            </a:r>
            <a:r>
              <a:rPr lang="sv-SE" dirty="0" err="1"/>
              <a:t>secrets</a:t>
            </a:r>
            <a:endParaRPr lang="sv-SE" dirty="0"/>
          </a:p>
          <a:p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7754965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B42E54D4-7B0B-4F08-95A7-6045DDCC9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v-SE" dirty="0" err="1"/>
              <a:t>Configmap</a:t>
            </a:r>
            <a:r>
              <a:rPr lang="sv-SE" dirty="0"/>
              <a:t> from </a:t>
            </a:r>
            <a:r>
              <a:rPr lang="sv-SE" b="1" dirty="0" err="1"/>
              <a:t>env-files</a:t>
            </a:r>
            <a:endParaRPr lang="en-SE" b="1" dirty="0"/>
          </a:p>
        </p:txBody>
      </p:sp>
      <p:pic>
        <p:nvPicPr>
          <p:cNvPr id="5" name="Bildobjekt 4">
            <a:extLst>
              <a:ext uri="{FF2B5EF4-FFF2-40B4-BE49-F238E27FC236}">
                <a16:creationId xmlns:a16="http://schemas.microsoft.com/office/drawing/2014/main" id="{52A2CC63-7C82-40AA-A514-457617EEE0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330" y="1690688"/>
            <a:ext cx="7087339" cy="4252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3944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568D5C9B-E405-4E3D-A3A3-185103F85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v-SE" dirty="0"/>
              <a:t> 10 min </a:t>
            </a:r>
            <a:r>
              <a:rPr lang="sv-SE" dirty="0" err="1"/>
              <a:t>Excercise</a:t>
            </a:r>
            <a:r>
              <a:rPr lang="sv-SE" dirty="0"/>
              <a:t> </a:t>
            </a:r>
            <a:r>
              <a:rPr lang="sv-SE" dirty="0" err="1"/>
              <a:t>Configmaps</a:t>
            </a:r>
            <a:endParaRPr lang="en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B551A5D6-E911-403F-8BE0-AB4901C9A9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/>
              <a:t>Create</a:t>
            </a:r>
            <a:r>
              <a:rPr lang="sv-SE" dirty="0"/>
              <a:t> 2 </a:t>
            </a:r>
            <a:r>
              <a:rPr lang="sv-SE" dirty="0" err="1"/>
              <a:t>env</a:t>
            </a:r>
            <a:r>
              <a:rPr lang="sv-SE" dirty="0"/>
              <a:t> </a:t>
            </a:r>
            <a:r>
              <a:rPr lang="sv-SE" dirty="0" err="1"/>
              <a:t>files</a:t>
            </a:r>
            <a:r>
              <a:rPr lang="sv-SE" dirty="0"/>
              <a:t> </a:t>
            </a:r>
            <a:r>
              <a:rPr lang="sv-SE" dirty="0" err="1"/>
              <a:t>with</a:t>
            </a:r>
            <a:r>
              <a:rPr lang="sv-SE" dirty="0"/>
              <a:t> </a:t>
            </a:r>
            <a:r>
              <a:rPr lang="sv-SE" dirty="0" err="1"/>
              <a:t>multiple</a:t>
            </a:r>
            <a:r>
              <a:rPr lang="sv-SE" dirty="0"/>
              <a:t> </a:t>
            </a:r>
            <a:r>
              <a:rPr lang="sv-SE" dirty="0" err="1"/>
              <a:t>key</a:t>
            </a:r>
            <a:r>
              <a:rPr lang="sv-SE" dirty="0"/>
              <a:t>=</a:t>
            </a:r>
            <a:r>
              <a:rPr lang="sv-SE" dirty="0" err="1"/>
              <a:t>value</a:t>
            </a:r>
            <a:r>
              <a:rPr lang="sv-SE" dirty="0"/>
              <a:t> inside</a:t>
            </a:r>
          </a:p>
          <a:p>
            <a:r>
              <a:rPr lang="sv-SE" dirty="0"/>
              <a:t>From the 2 </a:t>
            </a:r>
            <a:r>
              <a:rPr lang="sv-SE" dirty="0" err="1"/>
              <a:t>env</a:t>
            </a:r>
            <a:r>
              <a:rPr lang="sv-SE" dirty="0"/>
              <a:t> </a:t>
            </a:r>
            <a:r>
              <a:rPr lang="sv-SE" dirty="0" err="1"/>
              <a:t>files</a:t>
            </a:r>
            <a:r>
              <a:rPr lang="sv-SE" dirty="0"/>
              <a:t> </a:t>
            </a:r>
            <a:r>
              <a:rPr lang="sv-SE" dirty="0" err="1"/>
              <a:t>create</a:t>
            </a:r>
            <a:r>
              <a:rPr lang="sv-SE" dirty="0"/>
              <a:t> a </a:t>
            </a:r>
            <a:r>
              <a:rPr lang="sv-SE" dirty="0" err="1"/>
              <a:t>configmap</a:t>
            </a:r>
            <a:r>
              <a:rPr lang="sv-SE" dirty="0"/>
              <a:t> </a:t>
            </a:r>
            <a:r>
              <a:rPr lang="sv-SE" dirty="0" err="1"/>
              <a:t>similar</a:t>
            </a:r>
            <a:r>
              <a:rPr lang="sv-SE" dirty="0"/>
              <a:t> to the </a:t>
            </a:r>
            <a:r>
              <a:rPr lang="sv-SE" dirty="0" err="1"/>
              <a:t>previous</a:t>
            </a:r>
            <a:r>
              <a:rPr lang="sv-SE" dirty="0"/>
              <a:t> </a:t>
            </a:r>
            <a:r>
              <a:rPr lang="sv-SE" dirty="0" err="1"/>
              <a:t>example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6725260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42E5C1FB-CCE2-4ADD-946B-94B21221A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v-SE" dirty="0" err="1"/>
              <a:t>Configmaps</a:t>
            </a:r>
            <a:r>
              <a:rPr lang="sv-SE" dirty="0"/>
              <a:t> </a:t>
            </a:r>
            <a:r>
              <a:rPr lang="sv-SE" b="1" dirty="0"/>
              <a:t>from-</a:t>
            </a:r>
            <a:r>
              <a:rPr lang="sv-SE" b="1" dirty="0" err="1"/>
              <a:t>literals</a:t>
            </a:r>
            <a:endParaRPr lang="en-SE" b="1" dirty="0"/>
          </a:p>
        </p:txBody>
      </p:sp>
      <p:pic>
        <p:nvPicPr>
          <p:cNvPr id="5" name="Bildobjekt 4">
            <a:extLst>
              <a:ext uri="{FF2B5EF4-FFF2-40B4-BE49-F238E27FC236}">
                <a16:creationId xmlns:a16="http://schemas.microsoft.com/office/drawing/2014/main" id="{2BAEBDA9-1D31-4BE9-A1ED-A778E87983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774" y="1891019"/>
            <a:ext cx="10245026" cy="3075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2892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BCFB099B-75F8-4FA5-8512-DE3B75DD9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10 </a:t>
            </a:r>
            <a:r>
              <a:rPr lang="sv-SE" dirty="0" err="1"/>
              <a:t>minutes</a:t>
            </a:r>
            <a:r>
              <a:rPr lang="sv-SE" dirty="0"/>
              <a:t> </a:t>
            </a:r>
            <a:r>
              <a:rPr lang="sv-SE" dirty="0" err="1"/>
              <a:t>Excercise</a:t>
            </a:r>
            <a:r>
              <a:rPr lang="sv-SE" dirty="0"/>
              <a:t> </a:t>
            </a:r>
            <a:r>
              <a:rPr lang="sv-SE" dirty="0" err="1"/>
              <a:t>Configmaps</a:t>
            </a:r>
            <a:r>
              <a:rPr lang="sv-SE" dirty="0"/>
              <a:t> from </a:t>
            </a:r>
            <a:r>
              <a:rPr lang="sv-SE" dirty="0" err="1"/>
              <a:t>literals</a:t>
            </a:r>
            <a:endParaRPr lang="en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78C80E15-A5CC-4F75-AF1C-DED7A48A60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/>
              <a:t>Create</a:t>
            </a:r>
            <a:r>
              <a:rPr lang="sv-SE" dirty="0"/>
              <a:t> a </a:t>
            </a:r>
            <a:r>
              <a:rPr lang="sv-SE" dirty="0" err="1"/>
              <a:t>configmap</a:t>
            </a:r>
            <a:r>
              <a:rPr lang="sv-SE" dirty="0"/>
              <a:t> </a:t>
            </a:r>
            <a:r>
              <a:rPr lang="sv-SE" dirty="0" err="1"/>
              <a:t>with</a:t>
            </a:r>
            <a:r>
              <a:rPr lang="sv-SE" dirty="0"/>
              <a:t> </a:t>
            </a:r>
            <a:r>
              <a:rPr lang="sv-SE" dirty="0" err="1"/>
              <a:t>multiple</a:t>
            </a:r>
            <a:r>
              <a:rPr lang="sv-SE" dirty="0"/>
              <a:t> </a:t>
            </a:r>
            <a:r>
              <a:rPr lang="sv-SE" dirty="0" err="1"/>
              <a:t>literal</a:t>
            </a:r>
            <a:r>
              <a:rPr lang="sv-SE" dirty="0"/>
              <a:t> </a:t>
            </a:r>
            <a:r>
              <a:rPr lang="sv-SE" dirty="0" err="1"/>
              <a:t>values</a:t>
            </a:r>
            <a:endParaRPr lang="sv-SE" dirty="0"/>
          </a:p>
          <a:p>
            <a:r>
              <a:rPr lang="sv-SE" dirty="0" err="1"/>
              <a:t>Use</a:t>
            </a:r>
            <a:r>
              <a:rPr lang="sv-SE" dirty="0"/>
              <a:t> </a:t>
            </a:r>
            <a:r>
              <a:rPr lang="sv-SE" dirty="0" err="1"/>
              <a:t>command</a:t>
            </a:r>
            <a:r>
              <a:rPr lang="sv-SE" dirty="0"/>
              <a:t> </a:t>
            </a:r>
            <a:r>
              <a:rPr lang="sv-SE" dirty="0" err="1"/>
              <a:t>line</a:t>
            </a:r>
            <a:r>
              <a:rPr lang="sv-SE" dirty="0"/>
              <a:t> or </a:t>
            </a:r>
            <a:r>
              <a:rPr lang="sv-SE" dirty="0" err="1"/>
              <a:t>yaml</a:t>
            </a:r>
            <a:r>
              <a:rPr lang="sv-SE" dirty="0"/>
              <a:t> </a:t>
            </a:r>
            <a:r>
              <a:rPr lang="sv-SE" dirty="0" err="1"/>
              <a:t>file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32560039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8A78F66F-B041-4936-B60B-249E63637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29103"/>
          </a:xfrm>
        </p:spPr>
        <p:txBody>
          <a:bodyPr/>
          <a:lstStyle/>
          <a:p>
            <a:pPr algn="ctr"/>
            <a:r>
              <a:rPr lang="sv-SE" dirty="0" err="1"/>
              <a:t>Using</a:t>
            </a:r>
            <a:r>
              <a:rPr lang="sv-SE" dirty="0"/>
              <a:t> </a:t>
            </a:r>
            <a:r>
              <a:rPr lang="sv-SE" dirty="0" err="1"/>
              <a:t>env</a:t>
            </a:r>
            <a:r>
              <a:rPr lang="sv-SE" dirty="0"/>
              <a:t> and </a:t>
            </a:r>
            <a:r>
              <a:rPr lang="sv-SE" dirty="0" err="1"/>
              <a:t>envFrom</a:t>
            </a:r>
            <a:r>
              <a:rPr lang="sv-SE" dirty="0"/>
              <a:t> in </a:t>
            </a:r>
            <a:r>
              <a:rPr lang="sv-SE" dirty="0" err="1"/>
              <a:t>Pod</a:t>
            </a:r>
            <a:endParaRPr lang="en-SE" dirty="0"/>
          </a:p>
        </p:txBody>
      </p:sp>
      <p:pic>
        <p:nvPicPr>
          <p:cNvPr id="5" name="Bildobjekt 4">
            <a:extLst>
              <a:ext uri="{FF2B5EF4-FFF2-40B4-BE49-F238E27FC236}">
                <a16:creationId xmlns:a16="http://schemas.microsoft.com/office/drawing/2014/main" id="{81DFE1E6-CC37-4002-A658-DC3734E4C0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3165" y="1573530"/>
            <a:ext cx="7426365" cy="4813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2452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20F73160-D680-4D9C-97E4-3BE5EDA5A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10 </a:t>
            </a:r>
            <a:r>
              <a:rPr lang="sv-SE" dirty="0" err="1"/>
              <a:t>minutes</a:t>
            </a:r>
            <a:r>
              <a:rPr lang="sv-SE" dirty="0"/>
              <a:t> </a:t>
            </a:r>
            <a:r>
              <a:rPr lang="sv-SE" dirty="0" err="1"/>
              <a:t>excecise</a:t>
            </a:r>
            <a:r>
              <a:rPr lang="sv-SE" dirty="0"/>
              <a:t> </a:t>
            </a:r>
            <a:r>
              <a:rPr lang="sv-SE" dirty="0" err="1"/>
              <a:t>env</a:t>
            </a:r>
            <a:r>
              <a:rPr lang="sv-SE" dirty="0"/>
              <a:t> in </a:t>
            </a:r>
            <a:r>
              <a:rPr lang="sv-SE" dirty="0" err="1"/>
              <a:t>pod</a:t>
            </a:r>
            <a:endParaRPr lang="en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860F10D7-F175-4EEE-A3AF-FD12C0057A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/>
              <a:t>Use</a:t>
            </a:r>
            <a:r>
              <a:rPr lang="sv-SE" dirty="0"/>
              <a:t> the </a:t>
            </a:r>
            <a:r>
              <a:rPr lang="sv-SE" dirty="0" err="1"/>
              <a:t>envFrom</a:t>
            </a:r>
            <a:r>
              <a:rPr lang="sv-SE" dirty="0"/>
              <a:t> </a:t>
            </a:r>
            <a:r>
              <a:rPr lang="sv-SE" dirty="0" err="1"/>
              <a:t>field</a:t>
            </a:r>
            <a:r>
              <a:rPr lang="sv-SE" dirty="0"/>
              <a:t> to </a:t>
            </a:r>
            <a:r>
              <a:rPr lang="sv-SE" dirty="0" err="1"/>
              <a:t>point</a:t>
            </a:r>
            <a:r>
              <a:rPr lang="sv-SE" dirty="0"/>
              <a:t> to </a:t>
            </a:r>
            <a:r>
              <a:rPr lang="sv-SE" dirty="0" err="1"/>
              <a:t>your</a:t>
            </a:r>
            <a:r>
              <a:rPr lang="sv-SE" dirty="0"/>
              <a:t> </a:t>
            </a:r>
            <a:r>
              <a:rPr lang="sv-SE" dirty="0" err="1"/>
              <a:t>configuration</a:t>
            </a:r>
            <a:r>
              <a:rPr lang="sv-SE" dirty="0"/>
              <a:t> </a:t>
            </a:r>
            <a:r>
              <a:rPr lang="sv-SE" dirty="0" err="1"/>
              <a:t>file</a:t>
            </a:r>
            <a:r>
              <a:rPr lang="sv-SE" dirty="0"/>
              <a:t> inside a </a:t>
            </a:r>
            <a:r>
              <a:rPr lang="sv-SE" dirty="0" err="1"/>
              <a:t>pod</a:t>
            </a:r>
            <a:endParaRPr lang="sv-SE" dirty="0"/>
          </a:p>
          <a:p>
            <a:r>
              <a:rPr lang="sv-SE" dirty="0" err="1"/>
              <a:t>Attach</a:t>
            </a:r>
            <a:r>
              <a:rPr lang="sv-SE" dirty="0"/>
              <a:t> a terminal to </a:t>
            </a:r>
            <a:r>
              <a:rPr lang="sv-SE" dirty="0" err="1"/>
              <a:t>your</a:t>
            </a:r>
            <a:r>
              <a:rPr lang="sv-SE" dirty="0"/>
              <a:t> </a:t>
            </a:r>
            <a:r>
              <a:rPr lang="sv-SE" dirty="0" err="1"/>
              <a:t>pod</a:t>
            </a:r>
            <a:r>
              <a:rPr lang="sv-SE" dirty="0"/>
              <a:t> and </a:t>
            </a:r>
            <a:r>
              <a:rPr lang="sv-SE" dirty="0" err="1"/>
              <a:t>type</a:t>
            </a:r>
            <a:r>
              <a:rPr lang="sv-SE" dirty="0"/>
              <a:t> the </a:t>
            </a:r>
            <a:r>
              <a:rPr lang="sv-SE" dirty="0" err="1"/>
              <a:t>command</a:t>
            </a:r>
            <a:r>
              <a:rPr lang="sv-SE" dirty="0"/>
              <a:t>: </a:t>
            </a:r>
            <a:r>
              <a:rPr lang="sv-SE" dirty="0" err="1"/>
              <a:t>env</a:t>
            </a:r>
            <a:endParaRPr lang="sv-SE" dirty="0"/>
          </a:p>
          <a:p>
            <a:pPr lvl="1"/>
            <a:r>
              <a:rPr lang="sv-SE" dirty="0" err="1"/>
              <a:t>Verify</a:t>
            </a:r>
            <a:r>
              <a:rPr lang="sv-SE" dirty="0"/>
              <a:t> </a:t>
            </a:r>
            <a:r>
              <a:rPr lang="sv-SE" dirty="0" err="1"/>
              <a:t>enviromen</a:t>
            </a:r>
            <a:r>
              <a:rPr lang="sv-SE" dirty="0"/>
              <a:t> </a:t>
            </a:r>
            <a:r>
              <a:rPr lang="sv-SE" dirty="0" err="1"/>
              <a:t>variables</a:t>
            </a:r>
            <a:r>
              <a:rPr lang="sv-SE" dirty="0"/>
              <a:t> </a:t>
            </a:r>
            <a:r>
              <a:rPr lang="sv-SE" dirty="0" err="1"/>
              <a:t>are</a:t>
            </a:r>
            <a:r>
              <a:rPr lang="sv-SE" dirty="0"/>
              <a:t> </a:t>
            </a:r>
            <a:r>
              <a:rPr lang="sv-SE" dirty="0" err="1"/>
              <a:t>created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38747585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B36E343E-CEC1-4506-8A2B-2EBD7462D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v-SE" dirty="0" err="1"/>
              <a:t>Mounting</a:t>
            </a:r>
            <a:r>
              <a:rPr lang="sv-SE" dirty="0"/>
              <a:t> </a:t>
            </a:r>
            <a:r>
              <a:rPr lang="sv-SE" dirty="0" err="1"/>
              <a:t>configmap</a:t>
            </a:r>
            <a:r>
              <a:rPr lang="sv-SE" dirty="0"/>
              <a:t> </a:t>
            </a:r>
            <a:r>
              <a:rPr lang="sv-SE" dirty="0" err="1"/>
              <a:t>files</a:t>
            </a:r>
            <a:r>
              <a:rPr lang="sv-SE" dirty="0"/>
              <a:t> as </a:t>
            </a:r>
            <a:r>
              <a:rPr lang="sv-SE" dirty="0" err="1"/>
              <a:t>volumes</a:t>
            </a:r>
            <a:r>
              <a:rPr lang="sv-SE" dirty="0"/>
              <a:t> in a </a:t>
            </a:r>
            <a:r>
              <a:rPr lang="sv-SE" dirty="0" err="1"/>
              <a:t>pod</a:t>
            </a:r>
            <a:endParaRPr lang="en-SE" dirty="0"/>
          </a:p>
        </p:txBody>
      </p:sp>
      <p:pic>
        <p:nvPicPr>
          <p:cNvPr id="5" name="Bildobjekt 4">
            <a:extLst>
              <a:ext uri="{FF2B5EF4-FFF2-40B4-BE49-F238E27FC236}">
                <a16:creationId xmlns:a16="http://schemas.microsoft.com/office/drawing/2014/main" id="{8D408BFC-0BA3-47C6-BBB6-B1717C919B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3056" y="1690688"/>
            <a:ext cx="8085888" cy="4190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5354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82F51E8B-C830-43B5-AEF5-331BCE913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Excercise</a:t>
            </a:r>
            <a:r>
              <a:rPr lang="sv-SE" dirty="0"/>
              <a:t> </a:t>
            </a:r>
            <a:r>
              <a:rPr lang="sv-SE" dirty="0" err="1"/>
              <a:t>mount</a:t>
            </a:r>
            <a:r>
              <a:rPr lang="sv-SE" dirty="0"/>
              <a:t> a </a:t>
            </a:r>
            <a:r>
              <a:rPr lang="sv-SE" dirty="0" err="1"/>
              <a:t>configmap</a:t>
            </a:r>
            <a:r>
              <a:rPr lang="sv-SE" dirty="0"/>
              <a:t> as </a:t>
            </a:r>
            <a:r>
              <a:rPr lang="sv-SE" dirty="0" err="1"/>
              <a:t>Volume</a:t>
            </a:r>
            <a:endParaRPr lang="en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809AD50B-6395-4BA4-95E9-268FA04DC2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/>
              <a:t>Mount</a:t>
            </a:r>
            <a:r>
              <a:rPr lang="sv-SE" dirty="0"/>
              <a:t> a </a:t>
            </a:r>
            <a:r>
              <a:rPr lang="sv-SE" dirty="0" err="1"/>
              <a:t>configmap</a:t>
            </a:r>
            <a:r>
              <a:rPr lang="sv-SE" dirty="0"/>
              <a:t> as a </a:t>
            </a:r>
            <a:r>
              <a:rPr lang="sv-SE" dirty="0" err="1"/>
              <a:t>Volume</a:t>
            </a:r>
            <a:r>
              <a:rPr lang="sv-SE" dirty="0"/>
              <a:t> in </a:t>
            </a:r>
            <a:r>
              <a:rPr lang="sv-SE" dirty="0" err="1"/>
              <a:t>some</a:t>
            </a:r>
            <a:r>
              <a:rPr lang="sv-SE" dirty="0"/>
              <a:t> directory in a </a:t>
            </a:r>
            <a:r>
              <a:rPr lang="sv-SE" dirty="0" err="1"/>
              <a:t>pod</a:t>
            </a:r>
            <a:endParaRPr lang="sv-SE" dirty="0"/>
          </a:p>
          <a:p>
            <a:r>
              <a:rPr lang="sv-SE" dirty="0"/>
              <a:t>Do a </a:t>
            </a:r>
            <a:r>
              <a:rPr lang="sv-SE" dirty="0" err="1"/>
              <a:t>ls</a:t>
            </a:r>
            <a:r>
              <a:rPr lang="sv-SE" dirty="0"/>
              <a:t> in the directory to </a:t>
            </a:r>
            <a:r>
              <a:rPr lang="sv-SE" dirty="0" err="1"/>
              <a:t>verify</a:t>
            </a:r>
            <a:r>
              <a:rPr lang="sv-SE" dirty="0"/>
              <a:t> </a:t>
            </a:r>
            <a:r>
              <a:rPr lang="sv-SE" dirty="0" err="1"/>
              <a:t>file</a:t>
            </a:r>
            <a:r>
              <a:rPr lang="sv-SE" dirty="0"/>
              <a:t> </a:t>
            </a:r>
            <a:r>
              <a:rPr lang="sv-SE" dirty="0" err="1"/>
              <a:t>content</a:t>
            </a:r>
            <a:r>
              <a:rPr lang="sv-SE" dirty="0"/>
              <a:t>.</a:t>
            </a:r>
          </a:p>
          <a:p>
            <a:endParaRPr lang="sv-SE" dirty="0"/>
          </a:p>
          <a:p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1693137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827488D1-75AE-43D0-85DB-6EC357B0A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v-SE" dirty="0" err="1"/>
              <a:t>What</a:t>
            </a:r>
            <a:r>
              <a:rPr lang="sv-SE" dirty="0"/>
              <a:t> is a </a:t>
            </a:r>
            <a:r>
              <a:rPr lang="sv-SE" dirty="0" err="1"/>
              <a:t>Pod</a:t>
            </a:r>
            <a:r>
              <a:rPr lang="sv-SE" dirty="0"/>
              <a:t>?</a:t>
            </a:r>
            <a:endParaRPr lang="en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848C0EFD-2AC5-4A73-AE79-34E94D4C18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v-SE" dirty="0"/>
              <a:t>The </a:t>
            </a:r>
            <a:r>
              <a:rPr lang="sv-SE" dirty="0" err="1"/>
              <a:t>smallest</a:t>
            </a:r>
            <a:r>
              <a:rPr lang="sv-SE" dirty="0"/>
              <a:t> </a:t>
            </a:r>
            <a:r>
              <a:rPr lang="sv-SE" dirty="0" err="1"/>
              <a:t>unit</a:t>
            </a:r>
            <a:r>
              <a:rPr lang="sv-SE" dirty="0"/>
              <a:t> in </a:t>
            </a:r>
            <a:r>
              <a:rPr lang="sv-SE" dirty="0" err="1"/>
              <a:t>Openshift</a:t>
            </a:r>
            <a:endParaRPr lang="sv-SE" dirty="0"/>
          </a:p>
          <a:p>
            <a:r>
              <a:rPr lang="sv-SE" dirty="0"/>
              <a:t>It </a:t>
            </a:r>
            <a:r>
              <a:rPr lang="sv-SE" dirty="0" err="1"/>
              <a:t>contains</a:t>
            </a:r>
            <a:r>
              <a:rPr lang="sv-SE" dirty="0"/>
              <a:t> </a:t>
            </a:r>
            <a:r>
              <a:rPr lang="sv-SE" dirty="0" err="1"/>
              <a:t>one</a:t>
            </a:r>
            <a:r>
              <a:rPr lang="sv-SE" dirty="0"/>
              <a:t> or </a:t>
            </a:r>
            <a:r>
              <a:rPr lang="sv-SE" dirty="0" err="1"/>
              <a:t>more</a:t>
            </a:r>
            <a:r>
              <a:rPr lang="sv-SE" dirty="0"/>
              <a:t> </a:t>
            </a:r>
            <a:r>
              <a:rPr lang="sv-SE" dirty="0" err="1"/>
              <a:t>tightly</a:t>
            </a:r>
            <a:r>
              <a:rPr lang="sv-SE" dirty="0"/>
              <a:t> </a:t>
            </a:r>
            <a:r>
              <a:rPr lang="sv-SE" dirty="0" err="1"/>
              <a:t>coupled</a:t>
            </a:r>
            <a:r>
              <a:rPr lang="sv-SE" dirty="0"/>
              <a:t> containers inside it</a:t>
            </a:r>
          </a:p>
          <a:p>
            <a:r>
              <a:rPr lang="sv-SE" dirty="0" err="1"/>
              <a:t>Each</a:t>
            </a:r>
            <a:r>
              <a:rPr lang="sv-SE" dirty="0"/>
              <a:t> </a:t>
            </a:r>
            <a:r>
              <a:rPr lang="sv-SE" dirty="0" err="1"/>
              <a:t>pod</a:t>
            </a:r>
            <a:r>
              <a:rPr lang="sv-SE" dirty="0"/>
              <a:t> has an </a:t>
            </a:r>
            <a:r>
              <a:rPr lang="sv-SE" dirty="0" err="1"/>
              <a:t>internal</a:t>
            </a:r>
            <a:r>
              <a:rPr lang="sv-SE" dirty="0"/>
              <a:t> </a:t>
            </a:r>
            <a:r>
              <a:rPr lang="sv-SE" dirty="0" err="1"/>
              <a:t>network</a:t>
            </a:r>
            <a:r>
              <a:rPr lang="sv-SE" dirty="0"/>
              <a:t> (</a:t>
            </a:r>
            <a:r>
              <a:rPr lang="sv-SE" dirty="0" err="1"/>
              <a:t>localhost</a:t>
            </a:r>
            <a:r>
              <a:rPr lang="sv-SE" dirty="0"/>
              <a:t>)</a:t>
            </a:r>
          </a:p>
          <a:p>
            <a:r>
              <a:rPr lang="sv-SE" dirty="0"/>
              <a:t>A </a:t>
            </a:r>
            <a:r>
              <a:rPr lang="sv-SE" dirty="0" err="1"/>
              <a:t>pod</a:t>
            </a:r>
            <a:r>
              <a:rPr lang="sv-SE" dirty="0"/>
              <a:t> </a:t>
            </a:r>
            <a:r>
              <a:rPr lang="sv-SE" dirty="0" err="1"/>
              <a:t>can</a:t>
            </a:r>
            <a:r>
              <a:rPr lang="sv-SE" dirty="0"/>
              <a:t> </a:t>
            </a:r>
            <a:r>
              <a:rPr lang="sv-SE" dirty="0" err="1"/>
              <a:t>run</a:t>
            </a:r>
            <a:r>
              <a:rPr lang="sv-SE" dirty="0"/>
              <a:t> on </a:t>
            </a:r>
            <a:r>
              <a:rPr lang="sv-SE" dirty="0" err="1"/>
              <a:t>any</a:t>
            </a:r>
            <a:r>
              <a:rPr lang="sv-SE" dirty="0"/>
              <a:t> </a:t>
            </a:r>
            <a:r>
              <a:rPr lang="sv-SE" dirty="0" err="1"/>
              <a:t>Node</a:t>
            </a:r>
            <a:r>
              <a:rPr lang="sv-SE" dirty="0"/>
              <a:t> (</a:t>
            </a:r>
            <a:r>
              <a:rPr lang="sv-SE" dirty="0" err="1"/>
              <a:t>Machine</a:t>
            </a:r>
            <a:r>
              <a:rPr lang="sv-SE" dirty="0"/>
              <a:t> on the OCP Cluster)</a:t>
            </a:r>
          </a:p>
          <a:p>
            <a:r>
              <a:rPr lang="sv-SE" dirty="0" err="1"/>
              <a:t>Pods</a:t>
            </a:r>
            <a:r>
              <a:rPr lang="sv-SE" dirty="0"/>
              <a:t> </a:t>
            </a:r>
            <a:r>
              <a:rPr lang="sv-SE" dirty="0" err="1"/>
              <a:t>can</a:t>
            </a:r>
            <a:r>
              <a:rPr lang="sv-SE" dirty="0"/>
              <a:t> </a:t>
            </a:r>
            <a:r>
              <a:rPr lang="sv-SE" dirty="0" err="1"/>
              <a:t>scale</a:t>
            </a:r>
            <a:r>
              <a:rPr lang="sv-SE" dirty="0"/>
              <a:t> </a:t>
            </a:r>
            <a:r>
              <a:rPr lang="sv-SE" dirty="0" err="1"/>
              <a:t>horizontally</a:t>
            </a:r>
            <a:r>
              <a:rPr lang="sv-SE" dirty="0"/>
              <a:t> (</a:t>
            </a:r>
            <a:r>
              <a:rPr lang="sv-SE" dirty="0" err="1"/>
              <a:t>Using</a:t>
            </a:r>
            <a:r>
              <a:rPr lang="sv-SE" dirty="0"/>
              <a:t> </a:t>
            </a:r>
            <a:r>
              <a:rPr lang="sv-SE" dirty="0" err="1"/>
              <a:t>Deploymentconfigs</a:t>
            </a:r>
            <a:r>
              <a:rPr lang="sv-SE" dirty="0"/>
              <a:t> or </a:t>
            </a:r>
            <a:r>
              <a:rPr lang="sv-SE" dirty="0" err="1"/>
              <a:t>Replication</a:t>
            </a:r>
            <a:r>
              <a:rPr lang="sv-SE" dirty="0"/>
              <a:t> Controllers)</a:t>
            </a:r>
          </a:p>
          <a:p>
            <a:r>
              <a:rPr lang="sv-SE" dirty="0" err="1"/>
              <a:t>You</a:t>
            </a:r>
            <a:r>
              <a:rPr lang="sv-SE" dirty="0"/>
              <a:t> </a:t>
            </a:r>
            <a:r>
              <a:rPr lang="sv-SE" dirty="0" err="1"/>
              <a:t>can</a:t>
            </a:r>
            <a:r>
              <a:rPr lang="sv-SE" dirty="0"/>
              <a:t> </a:t>
            </a:r>
            <a:r>
              <a:rPr lang="sv-SE" dirty="0" err="1"/>
              <a:t>create</a:t>
            </a:r>
            <a:r>
              <a:rPr lang="sv-SE" dirty="0"/>
              <a:t> </a:t>
            </a:r>
            <a:r>
              <a:rPr lang="sv-SE" dirty="0" err="1"/>
              <a:t>pods</a:t>
            </a:r>
            <a:r>
              <a:rPr lang="sv-SE" dirty="0"/>
              <a:t> from the GUI or from the OCP cli</a:t>
            </a:r>
          </a:p>
          <a:p>
            <a:r>
              <a:rPr lang="sv-SE" dirty="0"/>
              <a:t>Most </a:t>
            </a:r>
            <a:r>
              <a:rPr lang="sv-SE" dirty="0" err="1"/>
              <a:t>pods</a:t>
            </a:r>
            <a:r>
              <a:rPr lang="sv-SE" dirty="0"/>
              <a:t> </a:t>
            </a:r>
            <a:r>
              <a:rPr lang="sv-SE" dirty="0" err="1"/>
              <a:t>should</a:t>
            </a:r>
            <a:r>
              <a:rPr lang="sv-SE" dirty="0"/>
              <a:t> be Stateless</a:t>
            </a:r>
          </a:p>
          <a:p>
            <a:r>
              <a:rPr lang="sv-SE" dirty="0"/>
              <a:t>Most </a:t>
            </a:r>
            <a:r>
              <a:rPr lang="sv-SE" dirty="0" err="1"/>
              <a:t>pod</a:t>
            </a:r>
            <a:r>
              <a:rPr lang="sv-SE" dirty="0"/>
              <a:t> </a:t>
            </a:r>
            <a:r>
              <a:rPr lang="sv-SE" dirty="0" err="1"/>
              <a:t>configurations</a:t>
            </a:r>
            <a:r>
              <a:rPr lang="sv-SE" dirty="0"/>
              <a:t> </a:t>
            </a:r>
            <a:r>
              <a:rPr lang="sv-SE" dirty="0" err="1"/>
              <a:t>should</a:t>
            </a:r>
            <a:r>
              <a:rPr lang="sv-SE" dirty="0"/>
              <a:t> be </a:t>
            </a:r>
            <a:r>
              <a:rPr lang="sv-SE" dirty="0" err="1"/>
              <a:t>stored</a:t>
            </a:r>
            <a:r>
              <a:rPr lang="sv-SE" dirty="0"/>
              <a:t> on the cluster </a:t>
            </a:r>
            <a:r>
              <a:rPr lang="sv-SE" dirty="0" err="1"/>
              <a:t>level</a:t>
            </a:r>
            <a:r>
              <a:rPr lang="sv-SE" dirty="0"/>
              <a:t>.</a:t>
            </a:r>
          </a:p>
          <a:p>
            <a:endParaRPr lang="sv-SE" dirty="0"/>
          </a:p>
          <a:p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39361172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EC8CAB26-D3A4-4AA3-A2F0-86CD463C0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Secrets</a:t>
            </a:r>
            <a:r>
              <a:rPr lang="sv-SE" dirty="0"/>
              <a:t> </a:t>
            </a:r>
            <a:r>
              <a:rPr lang="sv-SE" dirty="0" err="1"/>
              <a:t>are</a:t>
            </a:r>
            <a:r>
              <a:rPr lang="sv-SE" dirty="0"/>
              <a:t> </a:t>
            </a:r>
            <a:r>
              <a:rPr lang="sv-SE" dirty="0" err="1"/>
              <a:t>similar</a:t>
            </a:r>
            <a:r>
              <a:rPr lang="sv-SE" dirty="0"/>
              <a:t> </a:t>
            </a:r>
            <a:r>
              <a:rPr lang="sv-SE" dirty="0" err="1"/>
              <a:t>but</a:t>
            </a:r>
            <a:r>
              <a:rPr lang="sv-SE" dirty="0"/>
              <a:t> base64 </a:t>
            </a:r>
            <a:r>
              <a:rPr lang="sv-SE" dirty="0" err="1"/>
              <a:t>encoded</a:t>
            </a:r>
            <a:endParaRPr lang="en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3B27D049-FE90-4835-8828-FEF50EF86F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1986"/>
            <a:ext cx="10532165" cy="1325563"/>
          </a:xfrm>
        </p:spPr>
        <p:txBody>
          <a:bodyPr>
            <a:normAutofit fontScale="92500" lnSpcReduction="20000"/>
          </a:bodyPr>
          <a:lstStyle/>
          <a:p>
            <a:r>
              <a:rPr lang="sv-SE" dirty="0" err="1"/>
              <a:t>You</a:t>
            </a:r>
            <a:r>
              <a:rPr lang="sv-SE" dirty="0"/>
              <a:t> </a:t>
            </a:r>
            <a:r>
              <a:rPr lang="sv-SE" dirty="0" err="1"/>
              <a:t>can</a:t>
            </a:r>
            <a:r>
              <a:rPr lang="sv-SE" dirty="0"/>
              <a:t> </a:t>
            </a:r>
            <a:r>
              <a:rPr lang="sv-SE" dirty="0" err="1"/>
              <a:t>convert</a:t>
            </a:r>
            <a:r>
              <a:rPr lang="sv-SE" dirty="0"/>
              <a:t> it </a:t>
            </a:r>
            <a:r>
              <a:rPr lang="sv-SE" dirty="0" err="1"/>
              <a:t>manually</a:t>
            </a:r>
            <a:r>
              <a:rPr lang="sv-SE" dirty="0"/>
              <a:t> </a:t>
            </a:r>
            <a:r>
              <a:rPr lang="sv-SE" dirty="0" err="1"/>
              <a:t>when</a:t>
            </a:r>
            <a:r>
              <a:rPr lang="sv-SE" dirty="0"/>
              <a:t> </a:t>
            </a:r>
            <a:r>
              <a:rPr lang="sv-SE" dirty="0" err="1"/>
              <a:t>creating</a:t>
            </a:r>
            <a:r>
              <a:rPr lang="sv-SE" dirty="0"/>
              <a:t> from </a:t>
            </a:r>
            <a:r>
              <a:rPr lang="sv-SE" dirty="0" err="1"/>
              <a:t>yaml</a:t>
            </a:r>
            <a:r>
              <a:rPr lang="sv-SE" dirty="0"/>
              <a:t> </a:t>
            </a:r>
            <a:r>
              <a:rPr lang="sv-SE" dirty="0" err="1"/>
              <a:t>file</a:t>
            </a:r>
            <a:endParaRPr lang="sv-SE" dirty="0"/>
          </a:p>
          <a:p>
            <a:pPr lvl="1"/>
            <a:r>
              <a:rPr lang="pt-B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echo -n 'Hello world' | base64</a:t>
            </a:r>
          </a:p>
          <a:p>
            <a:r>
              <a:rPr lang="pt-BR" dirty="0">
                <a:solidFill>
                  <a:prstClr val="black"/>
                </a:solidFill>
                <a:latin typeface="Lucida Console" panose="020B0609040504020204" pitchFamily="49" charset="0"/>
              </a:rPr>
              <a:t>Same command as configmaps when created</a:t>
            </a:r>
            <a:r>
              <a:rPr lang="sv-SE" dirty="0">
                <a:solidFill>
                  <a:prstClr val="black"/>
                </a:solidFill>
                <a:latin typeface="Lucida Console" panose="020B0609040504020204" pitchFamily="49" charset="0"/>
              </a:rPr>
              <a:t> and </a:t>
            </a:r>
            <a:r>
              <a:rPr lang="sv-SE" dirty="0" err="1">
                <a:solidFill>
                  <a:prstClr val="black"/>
                </a:solidFill>
                <a:latin typeface="Lucida Console" panose="020B0609040504020204" pitchFamily="49" charset="0"/>
              </a:rPr>
              <a:t>very</a:t>
            </a:r>
            <a:r>
              <a:rPr lang="sv-S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sv-SE" dirty="0" err="1">
                <a:solidFill>
                  <a:prstClr val="black"/>
                </a:solidFill>
                <a:latin typeface="Lucida Console" panose="020B0609040504020204" pitchFamily="49" charset="0"/>
              </a:rPr>
              <a:t>similar</a:t>
            </a:r>
            <a:r>
              <a:rPr lang="sv-S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sv-SE" dirty="0" err="1">
                <a:solidFill>
                  <a:prstClr val="black"/>
                </a:solidFill>
                <a:latin typeface="Lucida Console" panose="020B0609040504020204" pitchFamily="49" charset="0"/>
              </a:rPr>
              <a:t>when</a:t>
            </a:r>
            <a:r>
              <a:rPr lang="sv-S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sv-SE" dirty="0" err="1">
                <a:solidFill>
                  <a:prstClr val="black"/>
                </a:solidFill>
                <a:latin typeface="Lucida Console" panose="020B0609040504020204" pitchFamily="49" charset="0"/>
              </a:rPr>
              <a:t>mounting</a:t>
            </a:r>
            <a:r>
              <a:rPr lang="sv-SE" dirty="0">
                <a:solidFill>
                  <a:prstClr val="black"/>
                </a:solidFill>
                <a:latin typeface="Lucida Console" panose="020B0609040504020204" pitchFamily="49" charset="0"/>
              </a:rPr>
              <a:t> in </a:t>
            </a:r>
            <a:r>
              <a:rPr lang="sv-SE" dirty="0" err="1">
                <a:solidFill>
                  <a:prstClr val="black"/>
                </a:solidFill>
                <a:latin typeface="Lucida Console" panose="020B0609040504020204" pitchFamily="49" charset="0"/>
              </a:rPr>
              <a:t>pod</a:t>
            </a:r>
            <a:r>
              <a:rPr lang="sv-SE" dirty="0">
                <a:solidFill>
                  <a:prstClr val="black"/>
                </a:solidFill>
                <a:latin typeface="Lucida Console" panose="020B0609040504020204" pitchFamily="49" charset="0"/>
              </a:rPr>
              <a:t>.</a:t>
            </a:r>
            <a:endParaRPr lang="pt-BR" dirty="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  <p:pic>
        <p:nvPicPr>
          <p:cNvPr id="5" name="Bildobjekt 4">
            <a:extLst>
              <a:ext uri="{FF2B5EF4-FFF2-40B4-BE49-F238E27FC236}">
                <a16:creationId xmlns:a16="http://schemas.microsoft.com/office/drawing/2014/main" id="{A0808347-5BAE-4A1C-8650-4A4367B177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5911" y="3088793"/>
            <a:ext cx="8220177" cy="3139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3773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04A5F2B-7C10-411B-87FE-72CA0EF2C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v-SE" dirty="0"/>
              <a:t>15 minuter </a:t>
            </a:r>
            <a:r>
              <a:rPr lang="sv-SE" dirty="0" err="1"/>
              <a:t>challenge</a:t>
            </a:r>
            <a:r>
              <a:rPr lang="sv-SE" dirty="0"/>
              <a:t> </a:t>
            </a:r>
            <a:r>
              <a:rPr lang="sv-SE" dirty="0" err="1"/>
              <a:t>Pods</a:t>
            </a:r>
            <a:r>
              <a:rPr lang="sv-SE" dirty="0"/>
              <a:t> and </a:t>
            </a:r>
            <a:r>
              <a:rPr lang="sv-SE" dirty="0" err="1"/>
              <a:t>Configuration</a:t>
            </a:r>
            <a:endParaRPr lang="en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960B20C2-6A7E-4749-B12A-927A713E0D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A </a:t>
            </a:r>
            <a:r>
              <a:rPr lang="sv-SE" dirty="0" err="1"/>
              <a:t>pod</a:t>
            </a:r>
            <a:r>
              <a:rPr lang="sv-SE" dirty="0"/>
              <a:t> </a:t>
            </a:r>
            <a:r>
              <a:rPr lang="sv-SE" dirty="0" err="1"/>
              <a:t>can</a:t>
            </a:r>
            <a:r>
              <a:rPr lang="sv-SE" dirty="0"/>
              <a:t> </a:t>
            </a:r>
            <a:r>
              <a:rPr lang="sv-SE" dirty="0" err="1"/>
              <a:t>contain</a:t>
            </a:r>
            <a:r>
              <a:rPr lang="sv-SE" dirty="0"/>
              <a:t> </a:t>
            </a:r>
            <a:r>
              <a:rPr lang="sv-SE" dirty="0" err="1"/>
              <a:t>multipe</a:t>
            </a:r>
            <a:r>
              <a:rPr lang="sv-SE" dirty="0"/>
              <a:t> containers, </a:t>
            </a:r>
            <a:r>
              <a:rPr lang="sv-SE" dirty="0" err="1"/>
              <a:t>which</a:t>
            </a:r>
            <a:r>
              <a:rPr lang="sv-SE" dirty="0"/>
              <a:t> is </a:t>
            </a:r>
            <a:r>
              <a:rPr lang="sv-SE" dirty="0" err="1"/>
              <a:t>reffered</a:t>
            </a:r>
            <a:r>
              <a:rPr lang="sv-SE" dirty="0"/>
              <a:t> to as a </a:t>
            </a:r>
            <a:r>
              <a:rPr lang="sv-SE" dirty="0" err="1"/>
              <a:t>sidecar</a:t>
            </a:r>
            <a:r>
              <a:rPr lang="sv-SE" dirty="0"/>
              <a:t> </a:t>
            </a:r>
            <a:r>
              <a:rPr lang="sv-SE" dirty="0" err="1"/>
              <a:t>pattern</a:t>
            </a:r>
            <a:r>
              <a:rPr lang="sv-SE" dirty="0"/>
              <a:t>.</a:t>
            </a:r>
          </a:p>
          <a:p>
            <a:pPr lvl="1"/>
            <a:r>
              <a:rPr lang="sv-SE" dirty="0" err="1"/>
              <a:t>Create</a:t>
            </a:r>
            <a:r>
              <a:rPr lang="sv-SE" dirty="0"/>
              <a:t> a </a:t>
            </a:r>
            <a:r>
              <a:rPr lang="sv-SE" dirty="0" err="1"/>
              <a:t>pod</a:t>
            </a:r>
            <a:r>
              <a:rPr lang="sv-SE" dirty="0"/>
              <a:t> </a:t>
            </a:r>
            <a:r>
              <a:rPr lang="sv-SE" dirty="0" err="1"/>
              <a:t>with</a:t>
            </a:r>
            <a:r>
              <a:rPr lang="sv-SE" dirty="0"/>
              <a:t> 2 </a:t>
            </a:r>
            <a:r>
              <a:rPr lang="sv-SE" dirty="0" err="1"/>
              <a:t>httpd</a:t>
            </a:r>
            <a:r>
              <a:rPr lang="sv-SE" dirty="0"/>
              <a:t> containers </a:t>
            </a:r>
            <a:r>
              <a:rPr lang="sv-SE" dirty="0" err="1"/>
              <a:t>running</a:t>
            </a:r>
            <a:r>
              <a:rPr lang="sv-SE" dirty="0"/>
              <a:t> inside it.</a:t>
            </a:r>
          </a:p>
          <a:p>
            <a:pPr lvl="1"/>
            <a:r>
              <a:rPr lang="sv-SE" dirty="0" err="1"/>
              <a:t>Then</a:t>
            </a:r>
            <a:r>
              <a:rPr lang="sv-SE" dirty="0"/>
              <a:t> in the </a:t>
            </a:r>
            <a:r>
              <a:rPr lang="sv-SE" dirty="0" err="1"/>
              <a:t>first</a:t>
            </a:r>
            <a:r>
              <a:rPr lang="sv-SE" dirty="0"/>
              <a:t> containers </a:t>
            </a:r>
            <a:r>
              <a:rPr lang="sv-SE" dirty="0" err="1"/>
              <a:t>reference</a:t>
            </a:r>
            <a:r>
              <a:rPr lang="sv-SE" dirty="0"/>
              <a:t> a </a:t>
            </a:r>
            <a:r>
              <a:rPr lang="sv-SE" dirty="0" err="1"/>
              <a:t>configmap</a:t>
            </a:r>
            <a:r>
              <a:rPr lang="sv-SE" dirty="0"/>
              <a:t> </a:t>
            </a:r>
            <a:r>
              <a:rPr lang="sv-SE" dirty="0" err="1"/>
              <a:t>with</a:t>
            </a:r>
            <a:r>
              <a:rPr lang="sv-SE" dirty="0"/>
              <a:t> </a:t>
            </a:r>
            <a:r>
              <a:rPr lang="sv-SE" dirty="0" err="1"/>
              <a:t>some</a:t>
            </a:r>
            <a:r>
              <a:rPr lang="sv-SE" dirty="0"/>
              <a:t> </a:t>
            </a:r>
            <a:r>
              <a:rPr lang="sv-SE" dirty="0" err="1"/>
              <a:t>enviroment</a:t>
            </a:r>
            <a:r>
              <a:rPr lang="sv-SE" dirty="0"/>
              <a:t> </a:t>
            </a:r>
            <a:r>
              <a:rPr lang="sv-SE" dirty="0" err="1"/>
              <a:t>variables</a:t>
            </a:r>
            <a:r>
              <a:rPr lang="sv-SE" dirty="0"/>
              <a:t> inside it. </a:t>
            </a:r>
            <a:r>
              <a:rPr lang="sv-SE" dirty="0" err="1"/>
              <a:t>You</a:t>
            </a:r>
            <a:r>
              <a:rPr lang="sv-SE" dirty="0"/>
              <a:t> </a:t>
            </a:r>
            <a:r>
              <a:rPr lang="sv-SE" dirty="0" err="1"/>
              <a:t>can</a:t>
            </a:r>
            <a:r>
              <a:rPr lang="sv-SE" dirty="0"/>
              <a:t> </a:t>
            </a:r>
            <a:r>
              <a:rPr lang="sv-SE" dirty="0" err="1"/>
              <a:t>use</a:t>
            </a:r>
            <a:r>
              <a:rPr lang="sv-SE" dirty="0"/>
              <a:t> </a:t>
            </a:r>
            <a:r>
              <a:rPr lang="sv-SE" dirty="0" err="1"/>
              <a:t>plain</a:t>
            </a:r>
            <a:r>
              <a:rPr lang="sv-SE" dirty="0"/>
              <a:t> </a:t>
            </a:r>
            <a:r>
              <a:rPr lang="sv-SE" dirty="0" err="1"/>
              <a:t>values</a:t>
            </a:r>
            <a:r>
              <a:rPr lang="sv-SE" dirty="0"/>
              <a:t> or </a:t>
            </a:r>
            <a:r>
              <a:rPr lang="sv-SE" dirty="0" err="1"/>
              <a:t>env</a:t>
            </a:r>
            <a:r>
              <a:rPr lang="sv-SE" dirty="0"/>
              <a:t> </a:t>
            </a:r>
            <a:r>
              <a:rPr lang="sv-SE" dirty="0" err="1"/>
              <a:t>values</a:t>
            </a:r>
            <a:r>
              <a:rPr lang="sv-SE" dirty="0"/>
              <a:t> from a </a:t>
            </a:r>
            <a:r>
              <a:rPr lang="sv-SE" dirty="0" err="1"/>
              <a:t>file</a:t>
            </a:r>
            <a:r>
              <a:rPr lang="sv-SE" dirty="0"/>
              <a:t>.</a:t>
            </a:r>
          </a:p>
          <a:p>
            <a:pPr lvl="1"/>
            <a:r>
              <a:rPr lang="sv-SE" dirty="0" err="1"/>
              <a:t>oc</a:t>
            </a:r>
            <a:r>
              <a:rPr lang="sv-SE" dirty="0"/>
              <a:t> </a:t>
            </a:r>
            <a:r>
              <a:rPr lang="sv-SE" dirty="0" err="1"/>
              <a:t>rsh</a:t>
            </a:r>
            <a:r>
              <a:rPr lang="sv-SE" dirty="0"/>
              <a:t> </a:t>
            </a:r>
            <a:r>
              <a:rPr lang="sv-SE" dirty="0" err="1"/>
              <a:t>into</a:t>
            </a:r>
            <a:r>
              <a:rPr lang="sv-SE" dirty="0"/>
              <a:t> the </a:t>
            </a:r>
            <a:r>
              <a:rPr lang="sv-SE" dirty="0" err="1"/>
              <a:t>first</a:t>
            </a:r>
            <a:r>
              <a:rPr lang="sv-SE" dirty="0"/>
              <a:t> container and </a:t>
            </a:r>
            <a:r>
              <a:rPr lang="sv-SE" dirty="0" err="1"/>
              <a:t>verify</a:t>
            </a:r>
            <a:r>
              <a:rPr lang="sv-SE" dirty="0"/>
              <a:t> the </a:t>
            </a:r>
            <a:r>
              <a:rPr lang="sv-SE" dirty="0" err="1"/>
              <a:t>env-variables</a:t>
            </a:r>
            <a:r>
              <a:rPr lang="sv-SE" dirty="0"/>
              <a:t> </a:t>
            </a:r>
            <a:r>
              <a:rPr lang="sv-SE" dirty="0" err="1"/>
              <a:t>are</a:t>
            </a:r>
            <a:r>
              <a:rPr lang="sv-SE" dirty="0"/>
              <a:t> set.</a:t>
            </a:r>
          </a:p>
          <a:p>
            <a:pPr lvl="1"/>
            <a:r>
              <a:rPr lang="sv-SE" dirty="0" err="1"/>
              <a:t>oc</a:t>
            </a:r>
            <a:r>
              <a:rPr lang="sv-SE" dirty="0"/>
              <a:t> </a:t>
            </a:r>
            <a:r>
              <a:rPr lang="sv-SE" dirty="0" err="1"/>
              <a:t>rsh</a:t>
            </a:r>
            <a:r>
              <a:rPr lang="sv-SE" dirty="0"/>
              <a:t> </a:t>
            </a:r>
            <a:r>
              <a:rPr lang="sv-SE" dirty="0" err="1"/>
              <a:t>int</a:t>
            </a:r>
            <a:r>
              <a:rPr lang="sv-SE" dirty="0"/>
              <a:t> the second container and </a:t>
            </a:r>
            <a:r>
              <a:rPr lang="sv-SE" dirty="0" err="1"/>
              <a:t>verify</a:t>
            </a:r>
            <a:r>
              <a:rPr lang="sv-SE" dirty="0"/>
              <a:t> </a:t>
            </a:r>
            <a:r>
              <a:rPr lang="sv-SE" dirty="0" err="1"/>
              <a:t>that</a:t>
            </a:r>
            <a:r>
              <a:rPr lang="sv-SE" dirty="0"/>
              <a:t> </a:t>
            </a:r>
            <a:r>
              <a:rPr lang="sv-SE" dirty="0" err="1"/>
              <a:t>env</a:t>
            </a:r>
            <a:r>
              <a:rPr lang="sv-SE" dirty="0"/>
              <a:t> </a:t>
            </a:r>
            <a:r>
              <a:rPr lang="sv-SE" dirty="0" err="1"/>
              <a:t>variables</a:t>
            </a:r>
            <a:r>
              <a:rPr lang="sv-SE" dirty="0"/>
              <a:t> </a:t>
            </a:r>
            <a:r>
              <a:rPr lang="sv-SE" dirty="0" err="1"/>
              <a:t>are</a:t>
            </a:r>
            <a:r>
              <a:rPr lang="sv-SE" dirty="0"/>
              <a:t> </a:t>
            </a:r>
            <a:r>
              <a:rPr lang="sv-SE" dirty="0" err="1"/>
              <a:t>missing</a:t>
            </a:r>
            <a:endParaRPr lang="sv-SE" dirty="0"/>
          </a:p>
          <a:p>
            <a:pPr marL="457200" lvl="1" indent="0">
              <a:buNone/>
            </a:pPr>
            <a:endParaRPr lang="sv-SE" dirty="0"/>
          </a:p>
          <a:p>
            <a:pPr lvl="1"/>
            <a:endParaRPr lang="sv-SE" dirty="0"/>
          </a:p>
          <a:p>
            <a:endParaRPr lang="sv-SE" dirty="0"/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4125206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DF8180B-6F71-4958-9E80-FDF588F3A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v-SE" dirty="0"/>
              <a:t>Challenge setup </a:t>
            </a:r>
            <a:r>
              <a:rPr lang="sv-SE" dirty="0" err="1"/>
              <a:t>postgres</a:t>
            </a:r>
            <a:r>
              <a:rPr lang="sv-SE" dirty="0"/>
              <a:t> in </a:t>
            </a:r>
            <a:r>
              <a:rPr lang="sv-SE" dirty="0" err="1"/>
              <a:t>kubernetes</a:t>
            </a:r>
            <a:r>
              <a:rPr lang="sv-SE" dirty="0"/>
              <a:t>.</a:t>
            </a:r>
            <a:endParaRPr lang="en-SE" dirty="0"/>
          </a:p>
        </p:txBody>
      </p:sp>
      <p:pic>
        <p:nvPicPr>
          <p:cNvPr id="5" name="Platshållare för innehåll 4" descr="En bild som visar text&#10;&#10;Automatiskt genererad beskrivning">
            <a:extLst>
              <a:ext uri="{FF2B5EF4-FFF2-40B4-BE49-F238E27FC236}">
                <a16:creationId xmlns:a16="http://schemas.microsoft.com/office/drawing/2014/main" id="{7AE0DAF0-757F-4129-8355-61F5C73134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095073"/>
            <a:ext cx="9354856" cy="2333951"/>
          </a:xfrm>
        </p:spPr>
      </p:pic>
      <p:sp>
        <p:nvSpPr>
          <p:cNvPr id="7" name="textruta 6">
            <a:extLst>
              <a:ext uri="{FF2B5EF4-FFF2-40B4-BE49-F238E27FC236}">
                <a16:creationId xmlns:a16="http://schemas.microsoft.com/office/drawing/2014/main" id="{21E40420-03AA-445E-8052-5BBCC5F5DD70}"/>
              </a:ext>
            </a:extLst>
          </p:cNvPr>
          <p:cNvSpPr txBox="1"/>
          <p:nvPr/>
        </p:nvSpPr>
        <p:spPr>
          <a:xfrm>
            <a:off x="2233286" y="1690688"/>
            <a:ext cx="7725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dirty="0"/>
              <a:t>Image is: ocp-docker-virtual.repo-tos.intern.folksam.se/</a:t>
            </a:r>
            <a:r>
              <a:rPr lang="sv-SE" dirty="0" err="1"/>
              <a:t>postgres:latest</a:t>
            </a:r>
            <a:endParaRPr lang="en-SE" dirty="0"/>
          </a:p>
        </p:txBody>
      </p:sp>
      <p:sp>
        <p:nvSpPr>
          <p:cNvPr id="8" name="textruta 7">
            <a:extLst>
              <a:ext uri="{FF2B5EF4-FFF2-40B4-BE49-F238E27FC236}">
                <a16:creationId xmlns:a16="http://schemas.microsoft.com/office/drawing/2014/main" id="{356DB6FC-9C05-4374-A4F6-9FC9445B1DF9}"/>
              </a:ext>
            </a:extLst>
          </p:cNvPr>
          <p:cNvSpPr txBox="1"/>
          <p:nvPr/>
        </p:nvSpPr>
        <p:spPr>
          <a:xfrm>
            <a:off x="1481242" y="2060020"/>
            <a:ext cx="89513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/>
              <a:t>Following</a:t>
            </a:r>
            <a:r>
              <a:rPr lang="sv-SE" dirty="0"/>
              <a:t> </a:t>
            </a:r>
            <a:r>
              <a:rPr lang="sv-SE" dirty="0" err="1"/>
              <a:t>env</a:t>
            </a:r>
            <a:r>
              <a:rPr lang="sv-SE" dirty="0"/>
              <a:t> </a:t>
            </a:r>
            <a:r>
              <a:rPr lang="sv-SE" dirty="0" err="1"/>
              <a:t>values</a:t>
            </a:r>
            <a:r>
              <a:rPr lang="sv-SE" dirty="0"/>
              <a:t> </a:t>
            </a:r>
            <a:r>
              <a:rPr lang="sv-SE" dirty="0" err="1"/>
              <a:t>should</a:t>
            </a:r>
            <a:r>
              <a:rPr lang="sv-SE" dirty="0"/>
              <a:t> be </a:t>
            </a:r>
            <a:r>
              <a:rPr lang="sv-SE" dirty="0" err="1"/>
              <a:t>stored</a:t>
            </a:r>
            <a:r>
              <a:rPr lang="sv-SE" dirty="0"/>
              <a:t> in a </a:t>
            </a:r>
            <a:r>
              <a:rPr lang="sv-SE" dirty="0" err="1"/>
              <a:t>secret</a:t>
            </a:r>
            <a:r>
              <a:rPr lang="sv-SE" dirty="0"/>
              <a:t> and </a:t>
            </a:r>
            <a:r>
              <a:rPr lang="sv-SE" dirty="0" err="1"/>
              <a:t>injected</a:t>
            </a:r>
            <a:r>
              <a:rPr lang="sv-SE" dirty="0"/>
              <a:t> to the </a:t>
            </a:r>
            <a:r>
              <a:rPr lang="sv-SE" dirty="0" err="1"/>
              <a:t>Deployment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postgres</a:t>
            </a:r>
            <a:r>
              <a:rPr lang="sv-SE" dirty="0"/>
              <a:t>,</a:t>
            </a:r>
          </a:p>
          <a:p>
            <a:r>
              <a:rPr lang="sv-SE" dirty="0" err="1"/>
              <a:t>Open</a:t>
            </a:r>
            <a:r>
              <a:rPr lang="sv-SE" dirty="0"/>
              <a:t> a terminal inside a </a:t>
            </a:r>
            <a:r>
              <a:rPr lang="sv-SE" dirty="0" err="1"/>
              <a:t>pod</a:t>
            </a:r>
            <a:r>
              <a:rPr lang="sv-SE" dirty="0"/>
              <a:t> a </a:t>
            </a:r>
            <a:r>
              <a:rPr lang="sv-SE" dirty="0" err="1"/>
              <a:t>verifry</a:t>
            </a:r>
            <a:r>
              <a:rPr lang="sv-SE" dirty="0"/>
              <a:t> </a:t>
            </a:r>
            <a:r>
              <a:rPr lang="sv-SE" dirty="0" err="1"/>
              <a:t>postgres</a:t>
            </a:r>
            <a:r>
              <a:rPr lang="sv-SE" dirty="0"/>
              <a:t> is </a:t>
            </a:r>
            <a:r>
              <a:rPr lang="sv-SE" dirty="0" err="1"/>
              <a:t>running</a:t>
            </a:r>
            <a:r>
              <a:rPr lang="sv-SE" dirty="0"/>
              <a:t>.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4441503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1A1B407C-BDC0-4023-8668-59AE49697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v-SE" dirty="0" err="1"/>
              <a:t>Pods</a:t>
            </a:r>
            <a:r>
              <a:rPr lang="sv-SE" dirty="0"/>
              <a:t> </a:t>
            </a:r>
            <a:r>
              <a:rPr lang="sv-SE" dirty="0" err="1"/>
              <a:t>are</a:t>
            </a:r>
            <a:r>
              <a:rPr lang="sv-SE" dirty="0"/>
              <a:t> </a:t>
            </a:r>
            <a:r>
              <a:rPr lang="sv-SE" dirty="0" err="1"/>
              <a:t>stateless</a:t>
            </a:r>
            <a:r>
              <a:rPr lang="sv-SE" dirty="0"/>
              <a:t> </a:t>
            </a:r>
            <a:r>
              <a:rPr lang="sv-SE" dirty="0" err="1"/>
              <a:t>but</a:t>
            </a:r>
            <a:r>
              <a:rPr lang="sv-SE" dirty="0"/>
              <a:t>…</a:t>
            </a:r>
            <a:endParaRPr lang="en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1F135547-7BDD-4F08-B0FD-32235CD7F6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/>
              <a:t>Some</a:t>
            </a:r>
            <a:r>
              <a:rPr lang="sv-SE" dirty="0"/>
              <a:t> containers </a:t>
            </a:r>
            <a:r>
              <a:rPr lang="sv-SE" dirty="0" err="1"/>
              <a:t>require</a:t>
            </a:r>
            <a:r>
              <a:rPr lang="sv-SE" dirty="0"/>
              <a:t> </a:t>
            </a:r>
            <a:r>
              <a:rPr lang="sv-SE" dirty="0" err="1"/>
              <a:t>files</a:t>
            </a:r>
            <a:r>
              <a:rPr lang="sv-SE" dirty="0"/>
              <a:t> to be </a:t>
            </a:r>
            <a:r>
              <a:rPr lang="sv-SE" dirty="0" err="1"/>
              <a:t>stored</a:t>
            </a:r>
            <a:r>
              <a:rPr lang="sv-SE" dirty="0"/>
              <a:t> on disk</a:t>
            </a:r>
          </a:p>
          <a:p>
            <a:r>
              <a:rPr lang="sv-SE" dirty="0" err="1"/>
              <a:t>Sometimes</a:t>
            </a:r>
            <a:r>
              <a:rPr lang="sv-SE" dirty="0"/>
              <a:t> </a:t>
            </a:r>
            <a:r>
              <a:rPr lang="sv-SE" dirty="0" err="1"/>
              <a:t>we</a:t>
            </a:r>
            <a:r>
              <a:rPr lang="sv-SE" dirty="0"/>
              <a:t> </a:t>
            </a:r>
            <a:r>
              <a:rPr lang="sv-SE" dirty="0" err="1"/>
              <a:t>need</a:t>
            </a:r>
            <a:r>
              <a:rPr lang="sv-SE" dirty="0"/>
              <a:t> to cache data in </a:t>
            </a:r>
            <a:r>
              <a:rPr lang="sv-SE" dirty="0" err="1"/>
              <a:t>some</a:t>
            </a:r>
            <a:r>
              <a:rPr lang="sv-SE" dirty="0"/>
              <a:t> directory</a:t>
            </a:r>
          </a:p>
          <a:p>
            <a:r>
              <a:rPr lang="sv-SE" dirty="0" err="1"/>
              <a:t>Once</a:t>
            </a:r>
            <a:r>
              <a:rPr lang="sv-SE" dirty="0"/>
              <a:t> a </a:t>
            </a:r>
            <a:r>
              <a:rPr lang="sv-SE" dirty="0" err="1"/>
              <a:t>pod</a:t>
            </a:r>
            <a:r>
              <a:rPr lang="sv-SE" dirty="0"/>
              <a:t> has </a:t>
            </a:r>
            <a:r>
              <a:rPr lang="sv-SE" dirty="0" err="1"/>
              <a:t>restarted</a:t>
            </a:r>
            <a:r>
              <a:rPr lang="sv-SE" dirty="0"/>
              <a:t>, all data is </a:t>
            </a:r>
            <a:r>
              <a:rPr lang="sv-SE" dirty="0" err="1"/>
              <a:t>lost</a:t>
            </a:r>
            <a:endParaRPr lang="sv-SE" dirty="0"/>
          </a:p>
          <a:p>
            <a:r>
              <a:rPr lang="sv-SE" dirty="0"/>
              <a:t> Small </a:t>
            </a:r>
            <a:r>
              <a:rPr lang="sv-SE" dirty="0" err="1"/>
              <a:t>files</a:t>
            </a:r>
            <a:r>
              <a:rPr lang="sv-SE" dirty="0"/>
              <a:t> </a:t>
            </a:r>
            <a:r>
              <a:rPr lang="sv-SE" dirty="0" err="1"/>
              <a:t>can</a:t>
            </a:r>
            <a:r>
              <a:rPr lang="sv-SE" dirty="0"/>
              <a:t> be </a:t>
            </a:r>
            <a:r>
              <a:rPr lang="sv-SE" dirty="0" err="1"/>
              <a:t>mounted</a:t>
            </a:r>
            <a:r>
              <a:rPr lang="sv-SE" dirty="0"/>
              <a:t> in </a:t>
            </a:r>
            <a:r>
              <a:rPr lang="sv-SE" dirty="0" err="1"/>
              <a:t>configmaps</a:t>
            </a:r>
            <a:endParaRPr lang="sv-SE" dirty="0"/>
          </a:p>
          <a:p>
            <a:r>
              <a:rPr lang="sv-SE" dirty="0" err="1"/>
              <a:t>Larger</a:t>
            </a:r>
            <a:r>
              <a:rPr lang="sv-SE" dirty="0"/>
              <a:t> </a:t>
            </a:r>
            <a:r>
              <a:rPr lang="sv-SE" dirty="0" err="1"/>
              <a:t>files</a:t>
            </a:r>
            <a:r>
              <a:rPr lang="sv-SE" dirty="0"/>
              <a:t> </a:t>
            </a:r>
            <a:r>
              <a:rPr lang="sv-SE" dirty="0" err="1"/>
              <a:t>should</a:t>
            </a:r>
            <a:r>
              <a:rPr lang="sv-SE" dirty="0"/>
              <a:t> be </a:t>
            </a:r>
            <a:r>
              <a:rPr lang="sv-SE" dirty="0" err="1"/>
              <a:t>stored</a:t>
            </a:r>
            <a:r>
              <a:rPr lang="sv-SE" dirty="0"/>
              <a:t> in </a:t>
            </a:r>
            <a:r>
              <a:rPr lang="sv-SE" dirty="0" err="1"/>
              <a:t>PersistentVolumes</a:t>
            </a:r>
            <a:endParaRPr lang="sv-SE" dirty="0"/>
          </a:p>
          <a:p>
            <a:r>
              <a:rPr lang="sv-SE" dirty="0"/>
              <a:t>To </a:t>
            </a:r>
            <a:r>
              <a:rPr lang="sv-SE" dirty="0" err="1"/>
              <a:t>claim</a:t>
            </a:r>
            <a:r>
              <a:rPr lang="sv-SE" dirty="0"/>
              <a:t> data from a </a:t>
            </a:r>
            <a:r>
              <a:rPr lang="sv-SE" dirty="0" err="1"/>
              <a:t>persistentVolume</a:t>
            </a:r>
            <a:r>
              <a:rPr lang="sv-SE" dirty="0"/>
              <a:t> </a:t>
            </a:r>
            <a:r>
              <a:rPr lang="sv-SE" dirty="0" err="1"/>
              <a:t>we</a:t>
            </a:r>
            <a:r>
              <a:rPr lang="sv-SE" dirty="0"/>
              <a:t> </a:t>
            </a:r>
            <a:r>
              <a:rPr lang="sv-SE" dirty="0" err="1"/>
              <a:t>need</a:t>
            </a:r>
            <a:r>
              <a:rPr lang="sv-SE" dirty="0"/>
              <a:t> to </a:t>
            </a:r>
            <a:r>
              <a:rPr lang="sv-SE" dirty="0" err="1"/>
              <a:t>define</a:t>
            </a:r>
            <a:r>
              <a:rPr lang="sv-SE" dirty="0"/>
              <a:t> a </a:t>
            </a:r>
            <a:r>
              <a:rPr lang="sv-SE" dirty="0" err="1"/>
              <a:t>persistenVolumeClaim</a:t>
            </a:r>
            <a:endParaRPr lang="sv-SE" dirty="0"/>
          </a:p>
          <a:p>
            <a:endParaRPr lang="sv-SE" dirty="0"/>
          </a:p>
          <a:p>
            <a:endParaRPr lang="sv-SE" dirty="0"/>
          </a:p>
          <a:p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38531339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FA69D93A-F53E-4E90-AF31-54F563C4C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v-SE" dirty="0"/>
              <a:t>Simple cache </a:t>
            </a:r>
            <a:r>
              <a:rPr lang="sv-SE" dirty="0" err="1"/>
              <a:t>volume</a:t>
            </a:r>
            <a:endParaRPr lang="en-SE" dirty="0"/>
          </a:p>
        </p:txBody>
      </p:sp>
      <p:pic>
        <p:nvPicPr>
          <p:cNvPr id="14" name="Bildobjekt 13">
            <a:extLst>
              <a:ext uri="{FF2B5EF4-FFF2-40B4-BE49-F238E27FC236}">
                <a16:creationId xmlns:a16="http://schemas.microsoft.com/office/drawing/2014/main" id="{5CC76162-314B-41AD-BE6A-29586FDD3B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389" y="2013576"/>
            <a:ext cx="5987146" cy="4136704"/>
          </a:xfrm>
          <a:prstGeom prst="rect">
            <a:avLst/>
          </a:prstGeom>
        </p:spPr>
      </p:pic>
      <p:cxnSp>
        <p:nvCxnSpPr>
          <p:cNvPr id="4" name="Rak pilkoppling 3">
            <a:extLst>
              <a:ext uri="{FF2B5EF4-FFF2-40B4-BE49-F238E27FC236}">
                <a16:creationId xmlns:a16="http://schemas.microsoft.com/office/drawing/2014/main" id="{E6894026-5839-489B-AA8B-FB410E72D5A8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2217108" y="4400388"/>
            <a:ext cx="6413326" cy="1486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ruta 6">
            <a:extLst>
              <a:ext uri="{FF2B5EF4-FFF2-40B4-BE49-F238E27FC236}">
                <a16:creationId xmlns:a16="http://schemas.microsoft.com/office/drawing/2014/main" id="{07C882B4-CEA5-4E61-9C6E-914E82E167B0}"/>
              </a:ext>
            </a:extLst>
          </p:cNvPr>
          <p:cNvSpPr txBox="1"/>
          <p:nvPr/>
        </p:nvSpPr>
        <p:spPr>
          <a:xfrm>
            <a:off x="8630434" y="4077222"/>
            <a:ext cx="2872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err="1"/>
              <a:t>emptyDir</a:t>
            </a:r>
            <a:r>
              <a:rPr lang="sv-SE" dirty="0"/>
              <a:t> </a:t>
            </a:r>
            <a:r>
              <a:rPr lang="sv-SE" dirty="0" err="1"/>
              <a:t>can</a:t>
            </a:r>
            <a:r>
              <a:rPr lang="sv-SE" dirty="0"/>
              <a:t> be </a:t>
            </a:r>
            <a:r>
              <a:rPr lang="sv-SE" dirty="0" err="1"/>
              <a:t>used</a:t>
            </a:r>
            <a:r>
              <a:rPr lang="sv-SE" dirty="0"/>
              <a:t> to </a:t>
            </a:r>
            <a:r>
              <a:rPr lang="sv-SE" dirty="0" err="1"/>
              <a:t>create</a:t>
            </a:r>
            <a:r>
              <a:rPr lang="sv-SE" dirty="0"/>
              <a:t>  a </a:t>
            </a:r>
            <a:r>
              <a:rPr lang="sv-SE" dirty="0" err="1"/>
              <a:t>temporary</a:t>
            </a:r>
            <a:r>
              <a:rPr lang="sv-SE" dirty="0"/>
              <a:t> </a:t>
            </a:r>
            <a:r>
              <a:rPr lang="sv-SE" dirty="0" err="1"/>
              <a:t>storage</a:t>
            </a:r>
            <a:endParaRPr lang="en-SE" dirty="0"/>
          </a:p>
        </p:txBody>
      </p:sp>
      <p:cxnSp>
        <p:nvCxnSpPr>
          <p:cNvPr id="10" name="Rak pilkoppling 9">
            <a:extLst>
              <a:ext uri="{FF2B5EF4-FFF2-40B4-BE49-F238E27FC236}">
                <a16:creationId xmlns:a16="http://schemas.microsoft.com/office/drawing/2014/main" id="{A87958CD-1102-4BC9-A354-CE0410F159E9}"/>
              </a:ext>
            </a:extLst>
          </p:cNvPr>
          <p:cNvCxnSpPr>
            <a:cxnSpLocks/>
          </p:cNvCxnSpPr>
          <p:nvPr/>
        </p:nvCxnSpPr>
        <p:spPr>
          <a:xfrm flipH="1">
            <a:off x="2394560" y="3368246"/>
            <a:ext cx="6413326" cy="1486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ruta 10">
            <a:extLst>
              <a:ext uri="{FF2B5EF4-FFF2-40B4-BE49-F238E27FC236}">
                <a16:creationId xmlns:a16="http://schemas.microsoft.com/office/drawing/2014/main" id="{6900EC41-04FA-44AC-B206-7621AC59ED14}"/>
              </a:ext>
            </a:extLst>
          </p:cNvPr>
          <p:cNvSpPr txBox="1"/>
          <p:nvPr/>
        </p:nvSpPr>
        <p:spPr>
          <a:xfrm>
            <a:off x="8807886" y="2906581"/>
            <a:ext cx="28723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The cache </a:t>
            </a:r>
            <a:r>
              <a:rPr lang="sv-SE" dirty="0" err="1"/>
              <a:t>volume</a:t>
            </a:r>
            <a:r>
              <a:rPr lang="sv-SE" dirty="0"/>
              <a:t> </a:t>
            </a:r>
            <a:r>
              <a:rPr lang="sv-SE" dirty="0" err="1"/>
              <a:t>will</a:t>
            </a:r>
            <a:r>
              <a:rPr lang="sv-SE" dirty="0"/>
              <a:t> store </a:t>
            </a:r>
            <a:r>
              <a:rPr lang="sv-SE" dirty="0" err="1"/>
              <a:t>everything</a:t>
            </a:r>
            <a:r>
              <a:rPr lang="sv-SE" dirty="0"/>
              <a:t> inside /cache in the test-container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28993208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CB75D5A3-2C7A-44F3-9A72-E31127854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260" y="365125"/>
            <a:ext cx="11899726" cy="1325563"/>
          </a:xfrm>
        </p:spPr>
        <p:txBody>
          <a:bodyPr/>
          <a:lstStyle/>
          <a:p>
            <a:r>
              <a:rPr lang="sv-SE" dirty="0" err="1"/>
              <a:t>Example</a:t>
            </a:r>
            <a:r>
              <a:rPr lang="sv-SE" dirty="0"/>
              <a:t> </a:t>
            </a:r>
            <a:r>
              <a:rPr lang="sv-SE" dirty="0" err="1"/>
              <a:t>nginx</a:t>
            </a:r>
            <a:r>
              <a:rPr lang="sv-SE" dirty="0"/>
              <a:t> + </a:t>
            </a:r>
            <a:r>
              <a:rPr lang="sv-SE" dirty="0" err="1"/>
              <a:t>debian</a:t>
            </a:r>
            <a:r>
              <a:rPr lang="sv-SE" dirty="0"/>
              <a:t> </a:t>
            </a:r>
            <a:r>
              <a:rPr lang="sv-SE" dirty="0" err="1"/>
              <a:t>sidecar</a:t>
            </a:r>
            <a:r>
              <a:rPr lang="sv-SE" dirty="0"/>
              <a:t> </a:t>
            </a:r>
            <a:r>
              <a:rPr lang="sv-SE" dirty="0" err="1"/>
              <a:t>with</a:t>
            </a:r>
            <a:r>
              <a:rPr lang="sv-SE" dirty="0"/>
              <a:t> cache </a:t>
            </a:r>
            <a:r>
              <a:rPr lang="sv-SE" dirty="0" err="1"/>
              <a:t>volume</a:t>
            </a:r>
            <a:endParaRPr lang="en-SE" dirty="0"/>
          </a:p>
        </p:txBody>
      </p:sp>
      <p:pic>
        <p:nvPicPr>
          <p:cNvPr id="9" name="Bildobjekt 8" descr="En bild som visar text&#10;&#10;Automatiskt genererad beskrivning">
            <a:extLst>
              <a:ext uri="{FF2B5EF4-FFF2-40B4-BE49-F238E27FC236}">
                <a16:creationId xmlns:a16="http://schemas.microsoft.com/office/drawing/2014/main" id="{A9D8AFC6-2599-4554-907C-5A43795A83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914" y="1283840"/>
            <a:ext cx="9650172" cy="5430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3132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104EB1F6-3F21-4400-B4A6-1CC795E1A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Excercise</a:t>
            </a:r>
            <a:r>
              <a:rPr lang="sv-SE" dirty="0"/>
              <a:t> 15 </a:t>
            </a:r>
            <a:r>
              <a:rPr lang="sv-SE" dirty="0" err="1"/>
              <a:t>minutes</a:t>
            </a:r>
            <a:r>
              <a:rPr lang="sv-SE" dirty="0"/>
              <a:t> cache </a:t>
            </a:r>
            <a:r>
              <a:rPr lang="sv-SE" dirty="0" err="1"/>
              <a:t>volume</a:t>
            </a:r>
            <a:endParaRPr lang="en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A3943AAA-A56B-4561-8C64-3203988654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/>
              <a:t>Create</a:t>
            </a:r>
            <a:r>
              <a:rPr lang="sv-SE" dirty="0"/>
              <a:t> a  </a:t>
            </a:r>
            <a:r>
              <a:rPr lang="sv-SE" dirty="0" err="1"/>
              <a:t>pod</a:t>
            </a:r>
            <a:r>
              <a:rPr lang="sv-SE" dirty="0"/>
              <a:t> </a:t>
            </a:r>
            <a:r>
              <a:rPr lang="sv-SE" dirty="0" err="1"/>
              <a:t>with</a:t>
            </a:r>
            <a:r>
              <a:rPr lang="sv-SE" dirty="0"/>
              <a:t> </a:t>
            </a:r>
            <a:r>
              <a:rPr lang="sv-SE" dirty="0" err="1"/>
              <a:t>nginx-unprivileged</a:t>
            </a:r>
            <a:r>
              <a:rPr lang="sv-SE" dirty="0"/>
              <a:t> image from </a:t>
            </a:r>
            <a:r>
              <a:rPr lang="sv-SE" dirty="0" err="1"/>
              <a:t>dockerhub</a:t>
            </a:r>
            <a:r>
              <a:rPr lang="sv-SE" dirty="0"/>
              <a:t>, </a:t>
            </a:r>
            <a:r>
              <a:rPr lang="sv-SE" dirty="0" err="1"/>
              <a:t>then</a:t>
            </a:r>
            <a:r>
              <a:rPr lang="sv-SE" dirty="0"/>
              <a:t> </a:t>
            </a:r>
            <a:r>
              <a:rPr lang="sv-SE" dirty="0" err="1"/>
              <a:t>add</a:t>
            </a:r>
            <a:r>
              <a:rPr lang="sv-SE" dirty="0"/>
              <a:t> a </a:t>
            </a:r>
            <a:r>
              <a:rPr lang="sv-SE" dirty="0" err="1"/>
              <a:t>sidecar</a:t>
            </a:r>
            <a:r>
              <a:rPr lang="sv-SE" dirty="0"/>
              <a:t> </a:t>
            </a:r>
            <a:r>
              <a:rPr lang="sv-SE" dirty="0" err="1"/>
              <a:t>with</a:t>
            </a:r>
            <a:r>
              <a:rPr lang="sv-SE" dirty="0"/>
              <a:t> the </a:t>
            </a:r>
            <a:r>
              <a:rPr lang="sv-SE" dirty="0" err="1"/>
              <a:t>debian</a:t>
            </a:r>
            <a:r>
              <a:rPr lang="sv-SE" dirty="0"/>
              <a:t> image and the </a:t>
            </a:r>
            <a:r>
              <a:rPr lang="sv-SE" dirty="0" err="1"/>
              <a:t>command</a:t>
            </a:r>
            <a:r>
              <a:rPr lang="sv-SE" dirty="0"/>
              <a:t> and args from the </a:t>
            </a:r>
            <a:r>
              <a:rPr lang="sv-SE" dirty="0" err="1"/>
              <a:t>previous</a:t>
            </a:r>
            <a:r>
              <a:rPr lang="sv-SE" dirty="0"/>
              <a:t> </a:t>
            </a:r>
            <a:r>
              <a:rPr lang="sv-SE" dirty="0" err="1"/>
              <a:t>example</a:t>
            </a:r>
            <a:r>
              <a:rPr lang="sv-SE" dirty="0"/>
              <a:t>.</a:t>
            </a:r>
          </a:p>
          <a:p>
            <a:r>
              <a:rPr lang="sv-SE" dirty="0" err="1"/>
              <a:t>Add</a:t>
            </a:r>
            <a:r>
              <a:rPr lang="sv-SE" dirty="0"/>
              <a:t> the </a:t>
            </a:r>
            <a:r>
              <a:rPr lang="sv-SE" dirty="0" err="1"/>
              <a:t>emptyDir</a:t>
            </a:r>
            <a:r>
              <a:rPr lang="sv-SE" dirty="0"/>
              <a:t>{} </a:t>
            </a:r>
            <a:r>
              <a:rPr lang="sv-SE" dirty="0" err="1"/>
              <a:t>volume</a:t>
            </a:r>
            <a:r>
              <a:rPr lang="sv-SE" dirty="0"/>
              <a:t> and </a:t>
            </a:r>
            <a:r>
              <a:rPr lang="sv-SE" dirty="0" err="1"/>
              <a:t>mount</a:t>
            </a:r>
            <a:r>
              <a:rPr lang="sv-SE" dirty="0"/>
              <a:t> it </a:t>
            </a:r>
            <a:r>
              <a:rPr lang="sv-SE" dirty="0" err="1"/>
              <a:t>according</a:t>
            </a:r>
            <a:r>
              <a:rPr lang="sv-SE" dirty="0"/>
              <a:t> to the </a:t>
            </a:r>
            <a:r>
              <a:rPr lang="sv-SE" dirty="0" err="1"/>
              <a:t>example</a:t>
            </a:r>
            <a:r>
              <a:rPr lang="sv-SE" dirty="0"/>
              <a:t>.</a:t>
            </a:r>
          </a:p>
          <a:p>
            <a:r>
              <a:rPr lang="sv-SE" dirty="0" err="1"/>
              <a:t>Explain</a:t>
            </a:r>
            <a:r>
              <a:rPr lang="sv-SE" dirty="0"/>
              <a:t> </a:t>
            </a:r>
            <a:r>
              <a:rPr lang="sv-SE" dirty="0" err="1"/>
              <a:t>whats</a:t>
            </a:r>
            <a:r>
              <a:rPr lang="sv-SE" dirty="0"/>
              <a:t> happening to </a:t>
            </a:r>
            <a:r>
              <a:rPr lang="sv-SE" dirty="0" err="1"/>
              <a:t>another</a:t>
            </a:r>
            <a:r>
              <a:rPr lang="sv-SE" dirty="0"/>
              <a:t> student.</a:t>
            </a:r>
          </a:p>
          <a:p>
            <a:r>
              <a:rPr lang="sv-SE" dirty="0" err="1"/>
              <a:t>How</a:t>
            </a:r>
            <a:r>
              <a:rPr lang="sv-SE" dirty="0"/>
              <a:t> </a:t>
            </a:r>
            <a:r>
              <a:rPr lang="sv-SE" dirty="0" err="1"/>
              <a:t>many</a:t>
            </a:r>
            <a:r>
              <a:rPr lang="sv-SE" dirty="0"/>
              <a:t> containers </a:t>
            </a:r>
            <a:r>
              <a:rPr lang="sv-SE" dirty="0" err="1"/>
              <a:t>are</a:t>
            </a:r>
            <a:r>
              <a:rPr lang="sv-SE" dirty="0"/>
              <a:t> </a:t>
            </a:r>
            <a:r>
              <a:rPr lang="sv-SE" dirty="0" err="1"/>
              <a:t>running</a:t>
            </a:r>
            <a:r>
              <a:rPr lang="sv-SE" dirty="0"/>
              <a:t> in </a:t>
            </a:r>
            <a:r>
              <a:rPr lang="sv-SE" dirty="0" err="1"/>
              <a:t>each</a:t>
            </a:r>
            <a:r>
              <a:rPr lang="sv-SE" dirty="0"/>
              <a:t> </a:t>
            </a:r>
            <a:r>
              <a:rPr lang="sv-SE" dirty="0" err="1"/>
              <a:t>pod</a:t>
            </a:r>
            <a:r>
              <a:rPr lang="sv-SE" dirty="0"/>
              <a:t>,  and </a:t>
            </a:r>
            <a:r>
              <a:rPr lang="sv-SE" dirty="0" err="1"/>
              <a:t>why</a:t>
            </a:r>
            <a:r>
              <a:rPr lang="sv-SE" dirty="0"/>
              <a:t>?</a:t>
            </a:r>
          </a:p>
          <a:p>
            <a:endParaRPr lang="sv-SE" dirty="0"/>
          </a:p>
          <a:p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39804274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201FDDBA-3DCB-41FC-8084-86BEAC49F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46839"/>
          </a:xfrm>
        </p:spPr>
        <p:txBody>
          <a:bodyPr/>
          <a:lstStyle/>
          <a:p>
            <a:pPr algn="ctr"/>
            <a:r>
              <a:rPr lang="sv-SE" dirty="0" err="1"/>
              <a:t>PersistentVolume</a:t>
            </a:r>
            <a:endParaRPr lang="en-SE" dirty="0"/>
          </a:p>
        </p:txBody>
      </p:sp>
      <p:pic>
        <p:nvPicPr>
          <p:cNvPr id="7" name="Bildobjekt 6">
            <a:extLst>
              <a:ext uri="{FF2B5EF4-FFF2-40B4-BE49-F238E27FC236}">
                <a16:creationId xmlns:a16="http://schemas.microsoft.com/office/drawing/2014/main" id="{81B6DEE8-AFF7-436F-88AF-92202895F6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211" y="1429227"/>
            <a:ext cx="6230721" cy="5413115"/>
          </a:xfrm>
          <a:prstGeom prst="rect">
            <a:avLst/>
          </a:prstGeom>
        </p:spPr>
      </p:pic>
      <p:cxnSp>
        <p:nvCxnSpPr>
          <p:cNvPr id="9" name="Rak pilkoppling 8">
            <a:extLst>
              <a:ext uri="{FF2B5EF4-FFF2-40B4-BE49-F238E27FC236}">
                <a16:creationId xmlns:a16="http://schemas.microsoft.com/office/drawing/2014/main" id="{AB6FB8C2-3C73-4023-BAD1-B0E7B2060BA1}"/>
              </a:ext>
            </a:extLst>
          </p:cNvPr>
          <p:cNvCxnSpPr>
            <a:cxnSpLocks/>
          </p:cNvCxnSpPr>
          <p:nvPr/>
        </p:nvCxnSpPr>
        <p:spPr>
          <a:xfrm flipH="1">
            <a:off x="3494762" y="2267211"/>
            <a:ext cx="5022937" cy="23924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Rak pilkoppling 12">
            <a:extLst>
              <a:ext uri="{FF2B5EF4-FFF2-40B4-BE49-F238E27FC236}">
                <a16:creationId xmlns:a16="http://schemas.microsoft.com/office/drawing/2014/main" id="{DB48BE25-2940-4088-8D58-B3F27F06A274}"/>
              </a:ext>
            </a:extLst>
          </p:cNvPr>
          <p:cNvCxnSpPr>
            <a:cxnSpLocks/>
          </p:cNvCxnSpPr>
          <p:nvPr/>
        </p:nvCxnSpPr>
        <p:spPr>
          <a:xfrm flipH="1">
            <a:off x="2532379" y="4033381"/>
            <a:ext cx="5985320" cy="1464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Rak pilkoppling 14">
            <a:extLst>
              <a:ext uri="{FF2B5EF4-FFF2-40B4-BE49-F238E27FC236}">
                <a16:creationId xmlns:a16="http://schemas.microsoft.com/office/drawing/2014/main" id="{AF353FD8-D82D-4B79-B89C-8FF451FC6924}"/>
              </a:ext>
            </a:extLst>
          </p:cNvPr>
          <p:cNvCxnSpPr>
            <a:cxnSpLocks/>
          </p:cNvCxnSpPr>
          <p:nvPr/>
        </p:nvCxnSpPr>
        <p:spPr>
          <a:xfrm flipH="1">
            <a:off x="2532379" y="5323562"/>
            <a:ext cx="6924772" cy="1023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ruta 16">
            <a:extLst>
              <a:ext uri="{FF2B5EF4-FFF2-40B4-BE49-F238E27FC236}">
                <a16:creationId xmlns:a16="http://schemas.microsoft.com/office/drawing/2014/main" id="{B1A48D2F-DEBE-42AC-ACFC-7F69F9A933D7}"/>
              </a:ext>
            </a:extLst>
          </p:cNvPr>
          <p:cNvSpPr txBox="1"/>
          <p:nvPr/>
        </p:nvSpPr>
        <p:spPr>
          <a:xfrm>
            <a:off x="8517699" y="2001585"/>
            <a:ext cx="36743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Set an </a:t>
            </a:r>
            <a:r>
              <a:rPr lang="sv-SE" dirty="0" err="1"/>
              <a:t>optional</a:t>
            </a:r>
            <a:r>
              <a:rPr lang="sv-SE" dirty="0"/>
              <a:t> </a:t>
            </a:r>
            <a:r>
              <a:rPr lang="sv-SE" dirty="0" err="1"/>
              <a:t>classname</a:t>
            </a:r>
            <a:r>
              <a:rPr lang="sv-SE" dirty="0"/>
              <a:t> </a:t>
            </a:r>
            <a:r>
              <a:rPr lang="sv-SE" dirty="0" err="1"/>
              <a:t>if</a:t>
            </a:r>
            <a:r>
              <a:rPr lang="sv-SE" dirty="0"/>
              <a:t> </a:t>
            </a:r>
            <a:r>
              <a:rPr lang="sv-SE" dirty="0" err="1"/>
              <a:t>defined</a:t>
            </a:r>
            <a:r>
              <a:rPr lang="sv-SE" dirty="0"/>
              <a:t> in cluster.</a:t>
            </a:r>
            <a:endParaRPr lang="en-SE" dirty="0"/>
          </a:p>
        </p:txBody>
      </p:sp>
      <p:sp>
        <p:nvSpPr>
          <p:cNvPr id="18" name="textruta 17">
            <a:extLst>
              <a:ext uri="{FF2B5EF4-FFF2-40B4-BE49-F238E27FC236}">
                <a16:creationId xmlns:a16="http://schemas.microsoft.com/office/drawing/2014/main" id="{86774A39-DFA4-49C8-8718-CE8E01F141E5}"/>
              </a:ext>
            </a:extLst>
          </p:cNvPr>
          <p:cNvSpPr txBox="1"/>
          <p:nvPr/>
        </p:nvSpPr>
        <p:spPr>
          <a:xfrm>
            <a:off x="8517698" y="3794907"/>
            <a:ext cx="3674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Set a </a:t>
            </a:r>
            <a:r>
              <a:rPr lang="sv-SE" dirty="0" err="1"/>
              <a:t>requested</a:t>
            </a:r>
            <a:r>
              <a:rPr lang="sv-SE" dirty="0"/>
              <a:t> </a:t>
            </a:r>
            <a:r>
              <a:rPr lang="sv-SE" dirty="0" err="1"/>
              <a:t>storage</a:t>
            </a:r>
            <a:r>
              <a:rPr lang="sv-SE" dirty="0"/>
              <a:t> </a:t>
            </a:r>
            <a:r>
              <a:rPr lang="sv-SE" dirty="0" err="1"/>
              <a:t>amount</a:t>
            </a:r>
            <a:endParaRPr lang="en-SE" dirty="0"/>
          </a:p>
        </p:txBody>
      </p:sp>
      <p:sp>
        <p:nvSpPr>
          <p:cNvPr id="19" name="textruta 18">
            <a:extLst>
              <a:ext uri="{FF2B5EF4-FFF2-40B4-BE49-F238E27FC236}">
                <a16:creationId xmlns:a16="http://schemas.microsoft.com/office/drawing/2014/main" id="{331A6041-C48B-433A-9E36-53F23D0AFA35}"/>
              </a:ext>
            </a:extLst>
          </p:cNvPr>
          <p:cNvSpPr txBox="1"/>
          <p:nvPr/>
        </p:nvSpPr>
        <p:spPr>
          <a:xfrm>
            <a:off x="9457151" y="5085088"/>
            <a:ext cx="2630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Set </a:t>
            </a:r>
            <a:r>
              <a:rPr lang="sv-SE" dirty="0" err="1"/>
              <a:t>accessMode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31052278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09E3F670-BC83-445B-AAC3-B894327F9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66110"/>
          </a:xfrm>
        </p:spPr>
        <p:txBody>
          <a:bodyPr/>
          <a:lstStyle/>
          <a:p>
            <a:pPr algn="ctr"/>
            <a:r>
              <a:rPr lang="sv-SE" dirty="0" err="1"/>
              <a:t>PersistentVolumeClaim</a:t>
            </a:r>
            <a:endParaRPr lang="en-SE" dirty="0"/>
          </a:p>
        </p:txBody>
      </p:sp>
      <p:pic>
        <p:nvPicPr>
          <p:cNvPr id="5" name="Bildobjekt 4">
            <a:extLst>
              <a:ext uri="{FF2B5EF4-FFF2-40B4-BE49-F238E27FC236}">
                <a16:creationId xmlns:a16="http://schemas.microsoft.com/office/drawing/2014/main" id="{9CECB882-62BE-4FB0-99DA-236A9EEBCC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816" y="1683026"/>
            <a:ext cx="6185254" cy="5073330"/>
          </a:xfrm>
          <a:prstGeom prst="rect">
            <a:avLst/>
          </a:prstGeom>
        </p:spPr>
      </p:pic>
      <p:cxnSp>
        <p:nvCxnSpPr>
          <p:cNvPr id="6" name="Rak pilkoppling 5">
            <a:extLst>
              <a:ext uri="{FF2B5EF4-FFF2-40B4-BE49-F238E27FC236}">
                <a16:creationId xmlns:a16="http://schemas.microsoft.com/office/drawing/2014/main" id="{F992845E-4C8F-448D-B42F-1DFB6778F04B}"/>
              </a:ext>
            </a:extLst>
          </p:cNvPr>
          <p:cNvCxnSpPr>
            <a:cxnSpLocks/>
          </p:cNvCxnSpPr>
          <p:nvPr/>
        </p:nvCxnSpPr>
        <p:spPr>
          <a:xfrm flipH="1">
            <a:off x="3427444" y="2104373"/>
            <a:ext cx="5040151" cy="1971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ruta 7">
            <a:extLst>
              <a:ext uri="{FF2B5EF4-FFF2-40B4-BE49-F238E27FC236}">
                <a16:creationId xmlns:a16="http://schemas.microsoft.com/office/drawing/2014/main" id="{EB8BFA86-B68F-40E8-8BD8-E4418505B242}"/>
              </a:ext>
            </a:extLst>
          </p:cNvPr>
          <p:cNvSpPr txBox="1"/>
          <p:nvPr/>
        </p:nvSpPr>
        <p:spPr>
          <a:xfrm>
            <a:off x="8566237" y="1683026"/>
            <a:ext cx="33971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If </a:t>
            </a:r>
            <a:r>
              <a:rPr lang="sv-SE" dirty="0" err="1"/>
              <a:t>any</a:t>
            </a:r>
            <a:r>
              <a:rPr lang="sv-SE" dirty="0"/>
              <a:t> </a:t>
            </a:r>
            <a:r>
              <a:rPr lang="sv-SE" dirty="0" err="1"/>
              <a:t>peristenVolume</a:t>
            </a:r>
            <a:r>
              <a:rPr lang="sv-SE" dirty="0"/>
              <a:t> has a </a:t>
            </a:r>
            <a:r>
              <a:rPr lang="sv-SE" dirty="0" err="1"/>
              <a:t>matching</a:t>
            </a:r>
            <a:r>
              <a:rPr lang="sv-SE" dirty="0"/>
              <a:t> </a:t>
            </a:r>
            <a:r>
              <a:rPr lang="sv-SE" dirty="0" err="1"/>
              <a:t>classname</a:t>
            </a:r>
            <a:r>
              <a:rPr lang="sv-SE" dirty="0"/>
              <a:t> it </a:t>
            </a:r>
            <a:r>
              <a:rPr lang="sv-SE" dirty="0" err="1"/>
              <a:t>can</a:t>
            </a:r>
            <a:r>
              <a:rPr lang="sv-SE" dirty="0"/>
              <a:t> be </a:t>
            </a:r>
            <a:r>
              <a:rPr lang="sv-SE" dirty="0" err="1"/>
              <a:t>used</a:t>
            </a:r>
            <a:r>
              <a:rPr lang="sv-SE" dirty="0"/>
              <a:t>.</a:t>
            </a:r>
            <a:endParaRPr lang="en-SE" dirty="0"/>
          </a:p>
        </p:txBody>
      </p:sp>
      <p:cxnSp>
        <p:nvCxnSpPr>
          <p:cNvPr id="9" name="Rak pilkoppling 8">
            <a:extLst>
              <a:ext uri="{FF2B5EF4-FFF2-40B4-BE49-F238E27FC236}">
                <a16:creationId xmlns:a16="http://schemas.microsoft.com/office/drawing/2014/main" id="{8204D304-1002-4104-8BC1-676F87554CC0}"/>
              </a:ext>
            </a:extLst>
          </p:cNvPr>
          <p:cNvCxnSpPr>
            <a:cxnSpLocks/>
          </p:cNvCxnSpPr>
          <p:nvPr/>
        </p:nvCxnSpPr>
        <p:spPr>
          <a:xfrm flipH="1">
            <a:off x="2503003" y="3848100"/>
            <a:ext cx="5599597" cy="1127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ruta 11">
            <a:extLst>
              <a:ext uri="{FF2B5EF4-FFF2-40B4-BE49-F238E27FC236}">
                <a16:creationId xmlns:a16="http://schemas.microsoft.com/office/drawing/2014/main" id="{A3D15896-7BD5-4D2F-9269-887945C50D7F}"/>
              </a:ext>
            </a:extLst>
          </p:cNvPr>
          <p:cNvSpPr txBox="1"/>
          <p:nvPr/>
        </p:nvSpPr>
        <p:spPr>
          <a:xfrm>
            <a:off x="8385431" y="3524934"/>
            <a:ext cx="36228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err="1"/>
              <a:t>Needs</a:t>
            </a:r>
            <a:r>
              <a:rPr lang="sv-SE" dirty="0"/>
              <a:t> to match </a:t>
            </a:r>
            <a:r>
              <a:rPr lang="sv-SE" dirty="0" err="1"/>
              <a:t>persistentVolume</a:t>
            </a:r>
            <a:r>
              <a:rPr lang="sv-SE" dirty="0"/>
              <a:t> </a:t>
            </a:r>
            <a:r>
              <a:rPr lang="sv-SE" dirty="0" err="1"/>
              <a:t>accessType</a:t>
            </a:r>
            <a:endParaRPr lang="en-SE" dirty="0"/>
          </a:p>
        </p:txBody>
      </p:sp>
      <p:cxnSp>
        <p:nvCxnSpPr>
          <p:cNvPr id="13" name="Rak pilkoppling 12">
            <a:extLst>
              <a:ext uri="{FF2B5EF4-FFF2-40B4-BE49-F238E27FC236}">
                <a16:creationId xmlns:a16="http://schemas.microsoft.com/office/drawing/2014/main" id="{1B21A449-60CA-4D0C-A696-50F409B77036}"/>
              </a:ext>
            </a:extLst>
          </p:cNvPr>
          <p:cNvCxnSpPr>
            <a:cxnSpLocks/>
          </p:cNvCxnSpPr>
          <p:nvPr/>
        </p:nvCxnSpPr>
        <p:spPr>
          <a:xfrm flipH="1">
            <a:off x="2535304" y="5112399"/>
            <a:ext cx="5599597" cy="1127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ruta 13">
            <a:extLst>
              <a:ext uri="{FF2B5EF4-FFF2-40B4-BE49-F238E27FC236}">
                <a16:creationId xmlns:a16="http://schemas.microsoft.com/office/drawing/2014/main" id="{48769E12-3AE9-4068-BD94-286D9E2B3C22}"/>
              </a:ext>
            </a:extLst>
          </p:cNvPr>
          <p:cNvSpPr txBox="1"/>
          <p:nvPr/>
        </p:nvSpPr>
        <p:spPr>
          <a:xfrm>
            <a:off x="8234379" y="4748634"/>
            <a:ext cx="36228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err="1"/>
              <a:t>Amount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storage</a:t>
            </a:r>
            <a:r>
              <a:rPr lang="sv-SE" dirty="0"/>
              <a:t>, </a:t>
            </a:r>
            <a:r>
              <a:rPr lang="sv-SE" dirty="0" err="1"/>
              <a:t>needs</a:t>
            </a:r>
            <a:r>
              <a:rPr lang="sv-SE" dirty="0"/>
              <a:t> to be less </a:t>
            </a:r>
            <a:r>
              <a:rPr lang="sv-SE" dirty="0" err="1"/>
              <a:t>then</a:t>
            </a:r>
            <a:r>
              <a:rPr lang="sv-SE" dirty="0"/>
              <a:t> </a:t>
            </a:r>
            <a:r>
              <a:rPr lang="sv-SE" dirty="0" err="1"/>
              <a:t>available</a:t>
            </a:r>
            <a:r>
              <a:rPr lang="sv-SE" dirty="0"/>
              <a:t> on </a:t>
            </a:r>
            <a:r>
              <a:rPr lang="sv-SE" dirty="0" err="1"/>
              <a:t>persistentVolume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23520279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46AD4C9-2B10-4CED-9DA8-0D5B4289D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Creating a </a:t>
            </a:r>
            <a:r>
              <a:rPr lang="sv-SE" dirty="0" err="1"/>
              <a:t>volume</a:t>
            </a:r>
            <a:r>
              <a:rPr lang="sv-SE" dirty="0"/>
              <a:t> inside a </a:t>
            </a:r>
            <a:r>
              <a:rPr lang="sv-SE" dirty="0" err="1"/>
              <a:t>pod</a:t>
            </a:r>
            <a:r>
              <a:rPr lang="sv-SE" dirty="0"/>
              <a:t> from a </a:t>
            </a:r>
            <a:r>
              <a:rPr lang="sv-SE" dirty="0" err="1"/>
              <a:t>persistentVolumeClaim</a:t>
            </a:r>
            <a:endParaRPr lang="en-SE" dirty="0"/>
          </a:p>
        </p:txBody>
      </p:sp>
      <p:pic>
        <p:nvPicPr>
          <p:cNvPr id="5" name="Bildobjekt 4">
            <a:extLst>
              <a:ext uri="{FF2B5EF4-FFF2-40B4-BE49-F238E27FC236}">
                <a16:creationId xmlns:a16="http://schemas.microsoft.com/office/drawing/2014/main" id="{DDD73AA5-F753-442F-A147-4F3241256F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6062472" cy="4852416"/>
          </a:xfrm>
          <a:prstGeom prst="rect">
            <a:avLst/>
          </a:prstGeom>
        </p:spPr>
      </p:pic>
      <p:cxnSp>
        <p:nvCxnSpPr>
          <p:cNvPr id="6" name="Rak pilkoppling 5">
            <a:extLst>
              <a:ext uri="{FF2B5EF4-FFF2-40B4-BE49-F238E27FC236}">
                <a16:creationId xmlns:a16="http://schemas.microsoft.com/office/drawing/2014/main" id="{B9215D89-0C7D-450F-9E6E-402F3EE4893C}"/>
              </a:ext>
            </a:extLst>
          </p:cNvPr>
          <p:cNvCxnSpPr>
            <a:cxnSpLocks/>
          </p:cNvCxnSpPr>
          <p:nvPr/>
        </p:nvCxnSpPr>
        <p:spPr>
          <a:xfrm flipH="1">
            <a:off x="4554030" y="2166277"/>
            <a:ext cx="4174432" cy="1457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ruta 6">
            <a:extLst>
              <a:ext uri="{FF2B5EF4-FFF2-40B4-BE49-F238E27FC236}">
                <a16:creationId xmlns:a16="http://schemas.microsoft.com/office/drawing/2014/main" id="{34F1DA70-0102-46B7-AA89-B8CAFE064DC7}"/>
              </a:ext>
            </a:extLst>
          </p:cNvPr>
          <p:cNvSpPr txBox="1"/>
          <p:nvPr/>
        </p:nvSpPr>
        <p:spPr>
          <a:xfrm>
            <a:off x="8868427" y="1843111"/>
            <a:ext cx="31732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err="1"/>
              <a:t>Needs</a:t>
            </a:r>
            <a:r>
              <a:rPr lang="sv-SE" dirty="0"/>
              <a:t> to match the </a:t>
            </a:r>
            <a:r>
              <a:rPr lang="sv-SE" dirty="0" err="1"/>
              <a:t>name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an </a:t>
            </a:r>
            <a:r>
              <a:rPr lang="sv-SE" dirty="0" err="1"/>
              <a:t>existing</a:t>
            </a:r>
            <a:r>
              <a:rPr lang="sv-SE" dirty="0"/>
              <a:t> </a:t>
            </a:r>
            <a:r>
              <a:rPr lang="sv-SE" dirty="0" err="1"/>
              <a:t>claim</a:t>
            </a:r>
            <a:r>
              <a:rPr lang="sv-SE" dirty="0"/>
              <a:t>.</a:t>
            </a:r>
            <a:endParaRPr lang="en-SE" dirty="0"/>
          </a:p>
        </p:txBody>
      </p:sp>
      <p:cxnSp>
        <p:nvCxnSpPr>
          <p:cNvPr id="10" name="Rak pilkoppling 9">
            <a:extLst>
              <a:ext uri="{FF2B5EF4-FFF2-40B4-BE49-F238E27FC236}">
                <a16:creationId xmlns:a16="http://schemas.microsoft.com/office/drawing/2014/main" id="{4057081E-06AC-4BD8-A6A6-EC29A1AE08D3}"/>
              </a:ext>
            </a:extLst>
          </p:cNvPr>
          <p:cNvCxnSpPr>
            <a:cxnSpLocks/>
          </p:cNvCxnSpPr>
          <p:nvPr/>
        </p:nvCxnSpPr>
        <p:spPr>
          <a:xfrm flipH="1" flipV="1">
            <a:off x="3710118" y="2799386"/>
            <a:ext cx="5158309" cy="1555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Rak pilkoppling 11">
            <a:extLst>
              <a:ext uri="{FF2B5EF4-FFF2-40B4-BE49-F238E27FC236}">
                <a16:creationId xmlns:a16="http://schemas.microsoft.com/office/drawing/2014/main" id="{00CD5A9A-A435-4283-9B17-C2D95DF8C6A0}"/>
              </a:ext>
            </a:extLst>
          </p:cNvPr>
          <p:cNvCxnSpPr>
            <a:cxnSpLocks/>
          </p:cNvCxnSpPr>
          <p:nvPr/>
        </p:nvCxnSpPr>
        <p:spPr>
          <a:xfrm flipH="1">
            <a:off x="4418331" y="4509370"/>
            <a:ext cx="4450096" cy="16094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ruta 13">
            <a:extLst>
              <a:ext uri="{FF2B5EF4-FFF2-40B4-BE49-F238E27FC236}">
                <a16:creationId xmlns:a16="http://schemas.microsoft.com/office/drawing/2014/main" id="{1B2010C3-465D-4E35-8A7D-EB2802E82EC8}"/>
              </a:ext>
            </a:extLst>
          </p:cNvPr>
          <p:cNvSpPr txBox="1"/>
          <p:nvPr/>
        </p:nvSpPr>
        <p:spPr>
          <a:xfrm>
            <a:off x="8894173" y="4031524"/>
            <a:ext cx="31732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err="1"/>
              <a:t>Volume</a:t>
            </a:r>
            <a:r>
              <a:rPr lang="sv-SE" dirty="0"/>
              <a:t> </a:t>
            </a:r>
            <a:r>
              <a:rPr lang="sv-SE" dirty="0" err="1"/>
              <a:t>name</a:t>
            </a:r>
            <a:r>
              <a:rPr lang="sv-SE" dirty="0"/>
              <a:t> and </a:t>
            </a:r>
            <a:r>
              <a:rPr lang="sv-SE" dirty="0" err="1"/>
              <a:t>Mount</a:t>
            </a:r>
            <a:r>
              <a:rPr lang="sv-SE" dirty="0"/>
              <a:t> </a:t>
            </a:r>
            <a:r>
              <a:rPr lang="sv-SE" dirty="0" err="1"/>
              <a:t>name</a:t>
            </a:r>
            <a:r>
              <a:rPr lang="sv-SE" dirty="0"/>
              <a:t> </a:t>
            </a:r>
            <a:r>
              <a:rPr lang="sv-SE" dirty="0" err="1"/>
              <a:t>needs</a:t>
            </a:r>
            <a:r>
              <a:rPr lang="sv-SE" dirty="0"/>
              <a:t> to match.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1713286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3A676289-94EF-4FE7-910F-0375E7930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v-SE" dirty="0" err="1"/>
              <a:t>Pods</a:t>
            </a:r>
            <a:r>
              <a:rPr lang="sv-SE" dirty="0"/>
              <a:t> </a:t>
            </a:r>
            <a:r>
              <a:rPr lang="sv-SE" dirty="0" err="1"/>
              <a:t>Introduction</a:t>
            </a:r>
            <a:endParaRPr lang="en-SE" dirty="0"/>
          </a:p>
        </p:txBody>
      </p:sp>
      <p:pic>
        <p:nvPicPr>
          <p:cNvPr id="5" name="Platshållare för innehåll 4" descr="En bild som visar text, parkering, utomhus, skärmbild&#10;&#10;Automatiskt genererad beskrivning">
            <a:extLst>
              <a:ext uri="{FF2B5EF4-FFF2-40B4-BE49-F238E27FC236}">
                <a16:creationId xmlns:a16="http://schemas.microsoft.com/office/drawing/2014/main" id="{9A03B210-0135-49B6-9650-881E2ED360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1881981"/>
            <a:ext cx="7620000" cy="4238625"/>
          </a:xfrm>
        </p:spPr>
      </p:pic>
    </p:spTree>
    <p:extLst>
      <p:ext uri="{BB962C8B-B14F-4D97-AF65-F5344CB8AC3E}">
        <p14:creationId xmlns:p14="http://schemas.microsoft.com/office/powerpoint/2010/main" val="28412558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EA9371D3-C677-4508-8E23-4D16473D2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v-SE" dirty="0" err="1"/>
              <a:t>Using</a:t>
            </a:r>
            <a:r>
              <a:rPr lang="sv-SE" dirty="0"/>
              <a:t> </a:t>
            </a:r>
            <a:r>
              <a:rPr lang="sv-SE" dirty="0" err="1"/>
              <a:t>claimRef</a:t>
            </a:r>
            <a:r>
              <a:rPr lang="sv-SE" dirty="0"/>
              <a:t> and </a:t>
            </a:r>
            <a:r>
              <a:rPr lang="sv-SE" dirty="0" err="1"/>
              <a:t>volumeName</a:t>
            </a:r>
            <a:r>
              <a:rPr lang="sv-SE" dirty="0"/>
              <a:t> is </a:t>
            </a:r>
            <a:r>
              <a:rPr lang="en-SE" dirty="0" err="1"/>
              <a:t>recomended</a:t>
            </a:r>
            <a:endParaRPr lang="en-SE" dirty="0"/>
          </a:p>
        </p:txBody>
      </p:sp>
      <p:pic>
        <p:nvPicPr>
          <p:cNvPr id="5" name="Bildobjekt 4">
            <a:extLst>
              <a:ext uri="{FF2B5EF4-FFF2-40B4-BE49-F238E27FC236}">
                <a16:creationId xmlns:a16="http://schemas.microsoft.com/office/drawing/2014/main" id="{0FE7A23B-7E46-41E0-BB49-A784277A4E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331" y="2210530"/>
            <a:ext cx="5367859" cy="3872218"/>
          </a:xfrm>
          <a:prstGeom prst="rect">
            <a:avLst/>
          </a:prstGeom>
        </p:spPr>
      </p:pic>
      <p:cxnSp>
        <p:nvCxnSpPr>
          <p:cNvPr id="6" name="Rak pilkoppling 5">
            <a:extLst>
              <a:ext uri="{FF2B5EF4-FFF2-40B4-BE49-F238E27FC236}">
                <a16:creationId xmlns:a16="http://schemas.microsoft.com/office/drawing/2014/main" id="{FAE4F3C2-ED33-46CB-BA01-C3AE77A25D05}"/>
              </a:ext>
            </a:extLst>
          </p:cNvPr>
          <p:cNvCxnSpPr>
            <a:cxnSpLocks/>
          </p:cNvCxnSpPr>
          <p:nvPr/>
        </p:nvCxnSpPr>
        <p:spPr>
          <a:xfrm flipH="1">
            <a:off x="2186611" y="3644348"/>
            <a:ext cx="4174432" cy="1457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Bildobjekt 8">
            <a:extLst>
              <a:ext uri="{FF2B5EF4-FFF2-40B4-BE49-F238E27FC236}">
                <a16:creationId xmlns:a16="http://schemas.microsoft.com/office/drawing/2014/main" id="{4734A45D-EA74-42FE-8D0B-7D7E844EF2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8158" y="2298938"/>
            <a:ext cx="5725668" cy="3695402"/>
          </a:xfrm>
          <a:prstGeom prst="rect">
            <a:avLst/>
          </a:prstGeom>
        </p:spPr>
      </p:pic>
      <p:cxnSp>
        <p:nvCxnSpPr>
          <p:cNvPr id="11" name="Rak pilkoppling 10">
            <a:extLst>
              <a:ext uri="{FF2B5EF4-FFF2-40B4-BE49-F238E27FC236}">
                <a16:creationId xmlns:a16="http://schemas.microsoft.com/office/drawing/2014/main" id="{11B4747D-8FF1-44C3-84AD-6D21A9DF27F4}"/>
              </a:ext>
            </a:extLst>
          </p:cNvPr>
          <p:cNvCxnSpPr>
            <a:cxnSpLocks/>
          </p:cNvCxnSpPr>
          <p:nvPr/>
        </p:nvCxnSpPr>
        <p:spPr>
          <a:xfrm flipH="1" flipV="1">
            <a:off x="1762539" y="3644348"/>
            <a:ext cx="4598504" cy="1749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02147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F27B53A9-EC26-45D4-8AC5-F1C87D018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v-SE" dirty="0" err="1"/>
              <a:t>Reclaiming</a:t>
            </a:r>
            <a:r>
              <a:rPr lang="sv-SE" dirty="0"/>
              <a:t> Policys</a:t>
            </a:r>
            <a:endParaRPr lang="en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CDC68113-BD30-411F-904E-54F6E9849A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When a user is done with their volume, they can delete the PVC objects from the API that allows reclamation of the resource. The reclaim policy for a </a:t>
            </a:r>
            <a:r>
              <a:rPr lang="en-GB" b="0" i="0" dirty="0" err="1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PersistentVolume</a:t>
            </a:r>
            <a:r>
              <a:rPr lang="en-GB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 tells the cluster what to do with the volume after it has been released of its claim. Currently, volumes can either be Retained, Recycled, or Deleted.</a:t>
            </a:r>
          </a:p>
          <a:p>
            <a:r>
              <a:rPr lang="en-GB" dirty="0">
                <a:solidFill>
                  <a:srgbClr val="222222"/>
                </a:solidFill>
                <a:latin typeface="open sans" panose="020B0606030504020204" pitchFamily="34" charset="0"/>
              </a:rPr>
              <a:t>In the </a:t>
            </a:r>
            <a:r>
              <a:rPr lang="en-GB" dirty="0" err="1">
                <a:solidFill>
                  <a:srgbClr val="222222"/>
                </a:solidFill>
                <a:latin typeface="open sans" panose="020B0606030504020204" pitchFamily="34" charset="0"/>
              </a:rPr>
              <a:t>persistentVolume</a:t>
            </a:r>
            <a:r>
              <a:rPr lang="en-GB" dirty="0">
                <a:solidFill>
                  <a:srgbClr val="222222"/>
                </a:solidFill>
                <a:latin typeface="open sans" panose="020B0606030504020204" pitchFamily="34" charset="0"/>
              </a:rPr>
              <a:t> spec set the field: </a:t>
            </a:r>
          </a:p>
          <a:p>
            <a:pPr lvl="1"/>
            <a:r>
              <a:rPr lang="sv-SE" b="1" i="0" dirty="0" err="1">
                <a:solidFill>
                  <a:srgbClr val="008000"/>
                </a:solidFill>
                <a:effectLst/>
                <a:latin typeface="SFMono-Regular"/>
              </a:rPr>
              <a:t>persistentVolumeReclaimPolicy</a:t>
            </a:r>
            <a:r>
              <a:rPr lang="sv-SE" b="0" i="0" dirty="0">
                <a:solidFill>
                  <a:srgbClr val="222222"/>
                </a:solidFill>
                <a:effectLst/>
                <a:latin typeface="SFMono-Regular"/>
              </a:rPr>
              <a:t>:</a:t>
            </a:r>
            <a:r>
              <a:rPr lang="sv-SE" b="0" i="0" dirty="0">
                <a:solidFill>
                  <a:srgbClr val="BBBBBB"/>
                </a:solidFill>
                <a:effectLst/>
                <a:latin typeface="SFMono-Regular"/>
              </a:rPr>
              <a:t> </a:t>
            </a:r>
            <a:r>
              <a:rPr lang="sv-SE" dirty="0" err="1">
                <a:solidFill>
                  <a:srgbClr val="222222"/>
                </a:solidFill>
                <a:latin typeface="SFMono-Regular"/>
              </a:rPr>
              <a:t>Delete</a:t>
            </a:r>
            <a:endParaRPr lang="sv-SE" dirty="0">
              <a:solidFill>
                <a:srgbClr val="222222"/>
              </a:solidFill>
              <a:latin typeface="SFMono-Regular"/>
            </a:endParaRPr>
          </a:p>
          <a:p>
            <a:pPr lvl="1"/>
            <a:r>
              <a:rPr lang="sv-SE" dirty="0" err="1">
                <a:solidFill>
                  <a:srgbClr val="222222"/>
                </a:solidFill>
                <a:latin typeface="SFMono-Regular"/>
              </a:rPr>
              <a:t>This</a:t>
            </a:r>
            <a:r>
              <a:rPr lang="sv-SE" dirty="0">
                <a:solidFill>
                  <a:srgbClr val="222222"/>
                </a:solidFill>
                <a:latin typeface="SFMono-Regular"/>
              </a:rPr>
              <a:t> </a:t>
            </a:r>
            <a:r>
              <a:rPr lang="sv-SE" dirty="0" err="1">
                <a:solidFill>
                  <a:srgbClr val="222222"/>
                </a:solidFill>
                <a:latin typeface="SFMono-Regular"/>
              </a:rPr>
              <a:t>will</a:t>
            </a:r>
            <a:r>
              <a:rPr lang="sv-SE" dirty="0">
                <a:solidFill>
                  <a:srgbClr val="222222"/>
                </a:solidFill>
                <a:latin typeface="SFMono-Regular"/>
              </a:rPr>
              <a:t> make sure </a:t>
            </a:r>
            <a:r>
              <a:rPr lang="sv-SE" dirty="0" err="1">
                <a:solidFill>
                  <a:srgbClr val="222222"/>
                </a:solidFill>
                <a:latin typeface="SFMono-Regular"/>
              </a:rPr>
              <a:t>that</a:t>
            </a:r>
            <a:r>
              <a:rPr lang="sv-SE" dirty="0">
                <a:solidFill>
                  <a:srgbClr val="222222"/>
                </a:solidFill>
                <a:latin typeface="SFMono-Regular"/>
              </a:rPr>
              <a:t> </a:t>
            </a:r>
            <a:r>
              <a:rPr lang="sv-SE" dirty="0" err="1">
                <a:solidFill>
                  <a:srgbClr val="222222"/>
                </a:solidFill>
                <a:latin typeface="SFMono-Regular"/>
              </a:rPr>
              <a:t>once</a:t>
            </a:r>
            <a:r>
              <a:rPr lang="sv-SE" dirty="0">
                <a:solidFill>
                  <a:srgbClr val="222222"/>
                </a:solidFill>
                <a:latin typeface="SFMono-Regular"/>
              </a:rPr>
              <a:t> </a:t>
            </a:r>
            <a:r>
              <a:rPr lang="sv-SE" dirty="0" err="1">
                <a:solidFill>
                  <a:srgbClr val="222222"/>
                </a:solidFill>
                <a:latin typeface="SFMono-Regular"/>
              </a:rPr>
              <a:t>you</a:t>
            </a:r>
            <a:r>
              <a:rPr lang="sv-SE" dirty="0">
                <a:solidFill>
                  <a:srgbClr val="222222"/>
                </a:solidFill>
                <a:latin typeface="SFMono-Regular"/>
              </a:rPr>
              <a:t> </a:t>
            </a:r>
            <a:r>
              <a:rPr lang="sv-SE" dirty="0" err="1">
                <a:solidFill>
                  <a:srgbClr val="222222"/>
                </a:solidFill>
                <a:latin typeface="SFMono-Regular"/>
              </a:rPr>
              <a:t>delete</a:t>
            </a:r>
            <a:r>
              <a:rPr lang="sv-SE" dirty="0">
                <a:solidFill>
                  <a:srgbClr val="222222"/>
                </a:solidFill>
                <a:latin typeface="SFMono-Regular"/>
              </a:rPr>
              <a:t> the </a:t>
            </a:r>
            <a:r>
              <a:rPr lang="sv-SE" dirty="0" err="1">
                <a:solidFill>
                  <a:srgbClr val="222222"/>
                </a:solidFill>
                <a:latin typeface="SFMono-Regular"/>
              </a:rPr>
              <a:t>persistenVolumeClaim</a:t>
            </a:r>
            <a:r>
              <a:rPr lang="sv-SE" dirty="0">
                <a:solidFill>
                  <a:srgbClr val="222222"/>
                </a:solidFill>
                <a:latin typeface="SFMono-Regular"/>
              </a:rPr>
              <a:t> it </a:t>
            </a:r>
            <a:r>
              <a:rPr lang="sv-SE" dirty="0" err="1">
                <a:solidFill>
                  <a:srgbClr val="222222"/>
                </a:solidFill>
                <a:latin typeface="SFMono-Regular"/>
              </a:rPr>
              <a:t>will</a:t>
            </a:r>
            <a:r>
              <a:rPr lang="sv-SE" dirty="0">
                <a:solidFill>
                  <a:srgbClr val="222222"/>
                </a:solidFill>
                <a:latin typeface="SFMono-Regular"/>
              </a:rPr>
              <a:t> </a:t>
            </a:r>
            <a:r>
              <a:rPr lang="sv-SE" dirty="0" err="1">
                <a:solidFill>
                  <a:srgbClr val="222222"/>
                </a:solidFill>
                <a:latin typeface="SFMono-Regular"/>
              </a:rPr>
              <a:t>also</a:t>
            </a:r>
            <a:r>
              <a:rPr lang="sv-SE" dirty="0">
                <a:solidFill>
                  <a:srgbClr val="222222"/>
                </a:solidFill>
                <a:latin typeface="SFMono-Regular"/>
              </a:rPr>
              <a:t> </a:t>
            </a:r>
            <a:r>
              <a:rPr lang="sv-SE" dirty="0" err="1">
                <a:solidFill>
                  <a:srgbClr val="222222"/>
                </a:solidFill>
                <a:latin typeface="SFMono-Regular"/>
              </a:rPr>
              <a:t>delete</a:t>
            </a:r>
            <a:r>
              <a:rPr lang="sv-SE" dirty="0">
                <a:solidFill>
                  <a:srgbClr val="222222"/>
                </a:solidFill>
                <a:latin typeface="SFMono-Regular"/>
              </a:rPr>
              <a:t> the </a:t>
            </a:r>
            <a:r>
              <a:rPr lang="sv-SE" dirty="0" err="1">
                <a:solidFill>
                  <a:srgbClr val="222222"/>
                </a:solidFill>
                <a:latin typeface="SFMono-Regular"/>
              </a:rPr>
              <a:t>volume</a:t>
            </a:r>
            <a:r>
              <a:rPr lang="sv-SE" dirty="0">
                <a:solidFill>
                  <a:srgbClr val="222222"/>
                </a:solidFill>
                <a:latin typeface="SFMono-Regular"/>
              </a:rPr>
              <a:t>.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12079515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1AC5516E-1D00-4D4D-A290-9F115732E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v-SE" dirty="0" err="1"/>
              <a:t>Excercise</a:t>
            </a:r>
            <a:r>
              <a:rPr lang="sv-SE" dirty="0"/>
              <a:t> </a:t>
            </a:r>
            <a:r>
              <a:rPr lang="sv-SE" dirty="0" err="1"/>
              <a:t>PersitentVolumeClaims</a:t>
            </a:r>
            <a:endParaRPr lang="en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384F53CF-9B96-4CF6-949D-3F1522ADF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780" y="1838151"/>
            <a:ext cx="11228540" cy="4351338"/>
          </a:xfrm>
        </p:spPr>
        <p:txBody>
          <a:bodyPr>
            <a:normAutofit fontScale="85000" lnSpcReduction="20000"/>
          </a:bodyPr>
          <a:lstStyle/>
          <a:p>
            <a:r>
              <a:rPr lang="sv-SE" dirty="0" err="1"/>
              <a:t>Create</a:t>
            </a:r>
            <a:r>
              <a:rPr lang="sv-SE" dirty="0"/>
              <a:t> a </a:t>
            </a:r>
            <a:r>
              <a:rPr lang="sv-SE" dirty="0" err="1"/>
              <a:t>deployment</a:t>
            </a:r>
            <a:r>
              <a:rPr lang="sv-SE" dirty="0"/>
              <a:t> </a:t>
            </a:r>
            <a:r>
              <a:rPr lang="sv-SE" dirty="0" err="1"/>
              <a:t>with</a:t>
            </a:r>
            <a:r>
              <a:rPr lang="sv-SE" dirty="0"/>
              <a:t> the </a:t>
            </a:r>
            <a:r>
              <a:rPr lang="sv-SE" dirty="0" err="1"/>
              <a:t>following</a:t>
            </a:r>
            <a:r>
              <a:rPr lang="sv-SE" dirty="0"/>
              <a:t> image:</a:t>
            </a:r>
          </a:p>
          <a:p>
            <a:pPr lvl="1"/>
            <a:r>
              <a:rPr lang="sv-SE" dirty="0"/>
              <a:t>Image: </a:t>
            </a:r>
            <a:r>
              <a:rPr lang="sv-SE" b="0" dirty="0">
                <a:effectLst/>
                <a:latin typeface="Consolas" panose="020B0609020204030204" pitchFamily="49" charset="0"/>
              </a:rPr>
              <a:t>ocp-docker-virtual.repo-tos.intern.folksam.se/</a:t>
            </a:r>
            <a:r>
              <a:rPr lang="sv-SE" b="0" dirty="0" err="1">
                <a:effectLst/>
                <a:latin typeface="Consolas" panose="020B0609020204030204" pitchFamily="49" charset="0"/>
              </a:rPr>
              <a:t>nginxinc</a:t>
            </a:r>
            <a:r>
              <a:rPr lang="sv-SE" b="0" dirty="0">
                <a:effectLst/>
                <a:latin typeface="Consolas" panose="020B0609020204030204" pitchFamily="49" charset="0"/>
              </a:rPr>
              <a:t>/</a:t>
            </a:r>
            <a:r>
              <a:rPr lang="sv-SE" b="0" dirty="0" err="1">
                <a:effectLst/>
                <a:latin typeface="Consolas" panose="020B0609020204030204" pitchFamily="49" charset="0"/>
              </a:rPr>
              <a:t>nginx-unprivileged</a:t>
            </a:r>
            <a:endParaRPr lang="sv-SE" b="0" dirty="0">
              <a:effectLst/>
              <a:latin typeface="Consolas" panose="020B0609020204030204" pitchFamily="49" charset="0"/>
            </a:endParaRPr>
          </a:p>
          <a:p>
            <a:r>
              <a:rPr lang="sv-SE" dirty="0">
                <a:latin typeface="Consolas" panose="020B0609020204030204" pitchFamily="49" charset="0"/>
              </a:rPr>
              <a:t>Make a </a:t>
            </a:r>
            <a:r>
              <a:rPr lang="sv-SE" dirty="0" err="1">
                <a:latin typeface="Consolas" panose="020B0609020204030204" pitchFamily="49" charset="0"/>
              </a:rPr>
              <a:t>local</a:t>
            </a:r>
            <a:r>
              <a:rPr lang="sv-SE" dirty="0">
                <a:latin typeface="Consolas" panose="020B0609020204030204" pitchFamily="49" charset="0"/>
              </a:rPr>
              <a:t> copy </a:t>
            </a:r>
            <a:r>
              <a:rPr lang="sv-SE" dirty="0" err="1">
                <a:latin typeface="Consolas" panose="020B0609020204030204" pitchFamily="49" charset="0"/>
              </a:rPr>
              <a:t>of</a:t>
            </a:r>
            <a:r>
              <a:rPr lang="sv-SE" dirty="0">
                <a:latin typeface="Consolas" panose="020B0609020204030204" pitchFamily="49" charset="0"/>
              </a:rPr>
              <a:t> </a:t>
            </a:r>
            <a:r>
              <a:rPr lang="en-SE" sz="2800" dirty="0">
                <a:effectLst/>
                <a:latin typeface="Source Code Pro" panose="020B0509030403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</a:t>
            </a:r>
            <a:r>
              <a:rPr lang="en-SE" sz="28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usr</a:t>
            </a:r>
            <a:r>
              <a:rPr lang="en-SE" sz="28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/share/</a:t>
            </a:r>
            <a:r>
              <a:rPr lang="en-SE" sz="28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nginx</a:t>
            </a:r>
            <a:r>
              <a:rPr lang="en-SE" sz="28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/html</a:t>
            </a:r>
            <a:r>
              <a:rPr lang="sv-SE" sz="28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/index.html </a:t>
            </a:r>
            <a:r>
              <a:rPr lang="sv-SE" sz="28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using</a:t>
            </a:r>
            <a:r>
              <a:rPr lang="sv-SE" sz="28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sv-SE" sz="28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oc</a:t>
            </a:r>
            <a:r>
              <a:rPr lang="sv-SE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cp </a:t>
            </a:r>
            <a:r>
              <a:rPr lang="sv-SE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command</a:t>
            </a:r>
            <a:r>
              <a:rPr lang="sv-SE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sv-SE" sz="28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(</a:t>
            </a:r>
            <a:r>
              <a:rPr lang="sv-SE" sz="28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Mounting</a:t>
            </a:r>
            <a:r>
              <a:rPr lang="sv-SE" sz="28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the </a:t>
            </a:r>
            <a:r>
              <a:rPr lang="sv-SE" sz="28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persistentVolume</a:t>
            </a:r>
            <a:r>
              <a:rPr lang="sv-SE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sv-SE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will</a:t>
            </a:r>
            <a:r>
              <a:rPr lang="sv-SE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sv-SE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override</a:t>
            </a:r>
            <a:r>
              <a:rPr lang="sv-SE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all </a:t>
            </a:r>
            <a:r>
              <a:rPr lang="sv-SE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files</a:t>
            </a:r>
            <a:r>
              <a:rPr lang="sv-SE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sv-SE" b="0" dirty="0">
              <a:effectLst/>
              <a:latin typeface="Consolas" panose="020B0609020204030204" pitchFamily="49" charset="0"/>
            </a:endParaRPr>
          </a:p>
          <a:p>
            <a:r>
              <a:rPr lang="sv-SE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Mount</a:t>
            </a:r>
            <a:r>
              <a:rPr lang="sv-SE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a </a:t>
            </a:r>
            <a:r>
              <a:rPr lang="sv-SE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persistentVolume</a:t>
            </a:r>
            <a:r>
              <a:rPr lang="sv-SE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sv-SE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Claim</a:t>
            </a:r>
            <a:r>
              <a:rPr lang="sv-SE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at </a:t>
            </a:r>
            <a:r>
              <a:rPr lang="en-SE" sz="2800" dirty="0">
                <a:effectLst/>
                <a:latin typeface="Source Code Pro" panose="020B0509030403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</a:t>
            </a:r>
            <a:r>
              <a:rPr lang="en-SE" sz="28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usr</a:t>
            </a:r>
            <a:r>
              <a:rPr lang="en-SE" sz="28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/share/</a:t>
            </a:r>
            <a:r>
              <a:rPr lang="en-SE" sz="28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nginx</a:t>
            </a:r>
            <a:r>
              <a:rPr lang="en-SE" sz="28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/html</a:t>
            </a:r>
            <a:endParaRPr lang="sv-SE" sz="2800" dirty="0">
              <a:effectLst/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lvl="1"/>
            <a:r>
              <a:rPr lang="sv-SE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Modify</a:t>
            </a:r>
            <a:r>
              <a:rPr lang="sv-SE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the </a:t>
            </a:r>
            <a:r>
              <a:rPr lang="sv-SE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local</a:t>
            </a:r>
            <a:r>
              <a:rPr lang="sv-SE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index.html </a:t>
            </a:r>
            <a:r>
              <a:rPr lang="sv-SE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file</a:t>
            </a:r>
            <a:r>
              <a:rPr lang="sv-SE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sv-SE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with</a:t>
            </a:r>
            <a:r>
              <a:rPr lang="sv-SE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sv-SE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some</a:t>
            </a:r>
            <a:r>
              <a:rPr lang="sv-SE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new </a:t>
            </a:r>
            <a:r>
              <a:rPr lang="sv-SE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content</a:t>
            </a:r>
            <a:r>
              <a:rPr lang="sv-SE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 </a:t>
            </a:r>
          </a:p>
          <a:p>
            <a:pPr lvl="1"/>
            <a:r>
              <a:rPr lang="sv-SE" sz="2000" dirty="0" err="1">
                <a:latin typeface="Consolas" panose="020B0609020204030204" pitchFamily="49" charset="0"/>
              </a:rPr>
              <a:t>Use</a:t>
            </a:r>
            <a:r>
              <a:rPr lang="sv-SE" sz="2000" dirty="0">
                <a:latin typeface="Consolas" panose="020B0609020204030204" pitchFamily="49" charset="0"/>
              </a:rPr>
              <a:t> </a:t>
            </a:r>
            <a:r>
              <a:rPr lang="sv-SE" sz="2000" dirty="0" err="1">
                <a:latin typeface="Consolas" panose="020B0609020204030204" pitchFamily="49" charset="0"/>
              </a:rPr>
              <a:t>oc</a:t>
            </a:r>
            <a:r>
              <a:rPr lang="sv-SE" sz="2000" dirty="0">
                <a:latin typeface="Consolas" panose="020B0609020204030204" pitchFamily="49" charset="0"/>
              </a:rPr>
              <a:t> cp </a:t>
            </a:r>
            <a:r>
              <a:rPr lang="sv-SE" sz="2000" dirty="0" err="1">
                <a:latin typeface="Consolas" panose="020B0609020204030204" pitchFamily="49" charset="0"/>
              </a:rPr>
              <a:t>command</a:t>
            </a:r>
            <a:r>
              <a:rPr lang="sv-SE" sz="2000" dirty="0">
                <a:latin typeface="Consolas" panose="020B0609020204030204" pitchFamily="49" charset="0"/>
              </a:rPr>
              <a:t> to copy the index.html inside the </a:t>
            </a:r>
            <a:r>
              <a:rPr lang="en-SE" sz="2400" dirty="0">
                <a:effectLst/>
                <a:latin typeface="Source Code Pro" panose="020B0509030403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</a:t>
            </a:r>
            <a:r>
              <a:rPr lang="en-SE" sz="24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usr</a:t>
            </a:r>
            <a:r>
              <a:rPr lang="en-SE" sz="24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/share/</a:t>
            </a:r>
            <a:r>
              <a:rPr lang="en-SE" sz="24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nginx</a:t>
            </a:r>
            <a:r>
              <a:rPr lang="en-SE" sz="24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/html</a:t>
            </a:r>
            <a:r>
              <a:rPr lang="sv-SE" sz="24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directory </a:t>
            </a:r>
            <a:r>
              <a:rPr lang="sv-SE" sz="24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of</a:t>
            </a:r>
            <a:r>
              <a:rPr lang="sv-SE" sz="24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the </a:t>
            </a:r>
            <a:r>
              <a:rPr lang="sv-SE" sz="24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pod</a:t>
            </a:r>
            <a:r>
              <a:rPr lang="sv-SE" sz="24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sv-SE" sz="24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restart</a:t>
            </a:r>
            <a:r>
              <a:rPr lang="sv-SE" sz="24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all </a:t>
            </a:r>
            <a:r>
              <a:rPr lang="sv-SE" sz="24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pods</a:t>
            </a:r>
            <a:r>
              <a:rPr lang="sv-SE" sz="24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and make sure </a:t>
            </a:r>
            <a:r>
              <a:rPr lang="sv-SE" sz="24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that</a:t>
            </a:r>
            <a:r>
              <a:rPr lang="sv-SE" sz="24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the </a:t>
            </a:r>
            <a:r>
              <a:rPr lang="sv-SE" sz="24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file</a:t>
            </a:r>
            <a:r>
              <a:rPr lang="sv-SE" sz="24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still </a:t>
            </a:r>
            <a:r>
              <a:rPr lang="sv-SE" sz="24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exists</a:t>
            </a:r>
            <a:r>
              <a:rPr lang="sv-SE" sz="24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 It </a:t>
            </a:r>
            <a:r>
              <a:rPr lang="sv-SE" sz="24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will</a:t>
            </a:r>
            <a:r>
              <a:rPr lang="sv-SE" sz="24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be </a:t>
            </a:r>
            <a:r>
              <a:rPr lang="sv-SE" sz="24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loaded</a:t>
            </a:r>
            <a:r>
              <a:rPr lang="sv-SE" sz="24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from the </a:t>
            </a:r>
            <a:r>
              <a:rPr lang="sv-SE" sz="24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persitentVolume</a:t>
            </a:r>
            <a:r>
              <a:rPr lang="sv-SE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and </a:t>
            </a:r>
            <a:r>
              <a:rPr lang="sv-SE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override</a:t>
            </a:r>
            <a:r>
              <a:rPr lang="sv-SE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sv-SE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existing</a:t>
            </a:r>
            <a:r>
              <a:rPr lang="sv-SE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index.html from the image.</a:t>
            </a:r>
            <a:endParaRPr lang="sv-SE" sz="2400" dirty="0">
              <a:effectLst/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r>
              <a:rPr lang="sv-SE" sz="2400" b="0" dirty="0">
                <a:latin typeface="Consolas" panose="020B0609020204030204" pitchFamily="49" charset="0"/>
                <a:cs typeface="Courier New" panose="02070309020205020404" pitchFamily="49" charset="0"/>
              </a:rPr>
              <a:t>The index.html </a:t>
            </a:r>
            <a:r>
              <a:rPr lang="sv-SE" sz="2400" b="0" dirty="0" err="1">
                <a:latin typeface="Consolas" panose="020B0609020204030204" pitchFamily="49" charset="0"/>
                <a:cs typeface="Courier New" panose="02070309020205020404" pitchFamily="49" charset="0"/>
              </a:rPr>
              <a:t>file</a:t>
            </a:r>
            <a:r>
              <a:rPr lang="sv-SE" sz="2400" b="0" dirty="0">
                <a:latin typeface="Consolas" panose="020B0609020204030204" pitchFamily="49" charset="0"/>
                <a:cs typeface="Courier New" panose="02070309020205020404" pitchFamily="49" charset="0"/>
              </a:rPr>
              <a:t> is </a:t>
            </a:r>
            <a:r>
              <a:rPr lang="sv-SE" sz="2400" b="0" dirty="0" err="1">
                <a:latin typeface="Consolas" panose="020B0609020204030204" pitchFamily="49" charset="0"/>
                <a:cs typeface="Courier New" panose="02070309020205020404" pitchFamily="49" charset="0"/>
              </a:rPr>
              <a:t>quite</a:t>
            </a:r>
            <a:r>
              <a:rPr lang="sv-SE" sz="2400" b="0" dirty="0">
                <a:latin typeface="Consolas" panose="020B0609020204030204" pitchFamily="49" charset="0"/>
                <a:cs typeface="Courier New" panose="02070309020205020404" pitchFamily="49" charset="0"/>
              </a:rPr>
              <a:t> small, so try to </a:t>
            </a:r>
            <a:r>
              <a:rPr lang="sv-SE" sz="2400" b="0" dirty="0" err="1">
                <a:latin typeface="Consolas" panose="020B0609020204030204" pitchFamily="49" charset="0"/>
                <a:cs typeface="Courier New" panose="02070309020205020404" pitchFamily="49" charset="0"/>
              </a:rPr>
              <a:t>replace</a:t>
            </a:r>
            <a:r>
              <a:rPr lang="sv-SE" sz="2400" b="0" dirty="0">
                <a:latin typeface="Consolas" panose="020B0609020204030204" pitchFamily="49" charset="0"/>
                <a:cs typeface="Courier New" panose="02070309020205020404" pitchFamily="49" charset="0"/>
              </a:rPr>
              <a:t> th</a:t>
            </a:r>
            <a:r>
              <a:rPr lang="sv-SE" sz="2400" dirty="0">
                <a:latin typeface="Consolas" panose="020B0609020204030204" pitchFamily="49" charset="0"/>
                <a:cs typeface="Courier New" panose="02070309020205020404" pitchFamily="49" charset="0"/>
              </a:rPr>
              <a:t>e </a:t>
            </a:r>
            <a:r>
              <a:rPr lang="sv-SE" sz="2400" dirty="0" err="1">
                <a:latin typeface="Consolas" panose="020B0609020204030204" pitchFamily="49" charset="0"/>
                <a:cs typeface="Courier New" panose="02070309020205020404" pitchFamily="49" charset="0"/>
              </a:rPr>
              <a:t>file</a:t>
            </a:r>
            <a:r>
              <a:rPr lang="sv-SE" sz="24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sv-SE" sz="2400" dirty="0" err="1">
                <a:latin typeface="Consolas" panose="020B0609020204030204" pitchFamily="49" charset="0"/>
                <a:cs typeface="Courier New" panose="02070309020205020404" pitchFamily="49" charset="0"/>
              </a:rPr>
              <a:t>using</a:t>
            </a:r>
            <a:r>
              <a:rPr lang="sv-SE" sz="2400" dirty="0">
                <a:latin typeface="Consolas" panose="020B0609020204030204" pitchFamily="49" charset="0"/>
                <a:cs typeface="Courier New" panose="02070309020205020404" pitchFamily="49" charset="0"/>
              </a:rPr>
              <a:t> a </a:t>
            </a:r>
            <a:r>
              <a:rPr lang="sv-SE" sz="2400" dirty="0" err="1">
                <a:latin typeface="Consolas" panose="020B0609020204030204" pitchFamily="49" charset="0"/>
                <a:cs typeface="Courier New" panose="02070309020205020404" pitchFamily="49" charset="0"/>
              </a:rPr>
              <a:t>configmap</a:t>
            </a:r>
            <a:r>
              <a:rPr lang="sv-SE" sz="24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sv-SE" sz="2400" dirty="0" err="1">
                <a:latin typeface="Consolas" panose="020B0609020204030204" pitchFamily="49" charset="0"/>
                <a:cs typeface="Courier New" panose="02070309020205020404" pitchFamily="49" charset="0"/>
              </a:rPr>
              <a:t>volume</a:t>
            </a:r>
            <a:r>
              <a:rPr lang="sv-SE" sz="24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sv-SE" sz="2400" dirty="0" err="1">
                <a:latin typeface="Consolas" panose="020B0609020204030204" pitchFamily="49" charset="0"/>
                <a:cs typeface="Courier New" panose="02070309020205020404" pitchFamily="49" charset="0"/>
              </a:rPr>
              <a:t>instead</a:t>
            </a:r>
            <a:r>
              <a:rPr lang="sv-SE" sz="2400" dirty="0">
                <a:latin typeface="Consolas" panose="020B0609020204030204" pitchFamily="49" charset="0"/>
                <a:cs typeface="Courier New" panose="02070309020205020404" pitchFamily="49" charset="0"/>
              </a:rPr>
              <a:t>, se </a:t>
            </a:r>
            <a:r>
              <a:rPr lang="sv-SE" sz="2400" dirty="0" err="1">
                <a:latin typeface="Consolas" panose="020B0609020204030204" pitchFamily="49" charset="0"/>
                <a:cs typeface="Courier New" panose="02070309020205020404" pitchFamily="49" charset="0"/>
              </a:rPr>
              <a:t>example</a:t>
            </a:r>
            <a:r>
              <a:rPr lang="sv-SE" sz="2400" dirty="0">
                <a:latin typeface="Consolas" panose="020B0609020204030204" pitchFamily="49" charset="0"/>
                <a:cs typeface="Courier New" panose="02070309020205020404" pitchFamily="49" charset="0"/>
              </a:rPr>
              <a:t> on </a:t>
            </a:r>
            <a:r>
              <a:rPr lang="sv-SE" sz="2400" dirty="0" err="1">
                <a:latin typeface="Consolas" panose="020B0609020204030204" pitchFamily="49" charset="0"/>
                <a:cs typeface="Courier New" panose="02070309020205020404" pitchFamily="49" charset="0"/>
              </a:rPr>
              <a:t>next</a:t>
            </a:r>
            <a:r>
              <a:rPr lang="sv-SE" sz="2400" dirty="0">
                <a:latin typeface="Consolas" panose="020B0609020204030204" pitchFamily="49" charset="0"/>
                <a:cs typeface="Courier New" panose="02070309020205020404" pitchFamily="49" charset="0"/>
              </a:rPr>
              <a:t> page. </a:t>
            </a:r>
            <a:r>
              <a:rPr lang="sv-SE" sz="2400" dirty="0" err="1">
                <a:latin typeface="Consolas" panose="020B0609020204030204" pitchFamily="49" charset="0"/>
                <a:cs typeface="Courier New" panose="02070309020205020404" pitchFamily="49" charset="0"/>
              </a:rPr>
              <a:t>We</a:t>
            </a:r>
            <a:r>
              <a:rPr lang="sv-SE" sz="24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sv-SE" sz="2400" dirty="0" err="1">
                <a:latin typeface="Consolas" panose="020B0609020204030204" pitchFamily="49" charset="0"/>
                <a:cs typeface="Courier New" panose="02070309020205020404" pitchFamily="49" charset="0"/>
              </a:rPr>
              <a:t>need</a:t>
            </a:r>
            <a:r>
              <a:rPr lang="sv-SE" sz="2400" dirty="0">
                <a:latin typeface="Consolas" panose="020B0609020204030204" pitchFamily="49" charset="0"/>
                <a:cs typeface="Courier New" panose="02070309020205020404" pitchFamily="49" charset="0"/>
              </a:rPr>
              <a:t> to </a:t>
            </a:r>
            <a:r>
              <a:rPr lang="sv-SE" sz="2400" dirty="0" err="1">
                <a:latin typeface="Consolas" panose="020B0609020204030204" pitchFamily="49" charset="0"/>
                <a:cs typeface="Courier New" panose="02070309020205020404" pitchFamily="49" charset="0"/>
              </a:rPr>
              <a:t>use</a:t>
            </a:r>
            <a:r>
              <a:rPr lang="sv-SE" sz="24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sv-SE" sz="2400" dirty="0" err="1">
                <a:latin typeface="Consolas" panose="020B0609020204030204" pitchFamily="49" charset="0"/>
                <a:cs typeface="Courier New" panose="02070309020205020404" pitchFamily="49" charset="0"/>
              </a:rPr>
              <a:t>subPath</a:t>
            </a:r>
            <a:r>
              <a:rPr lang="sv-SE" sz="24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sv-SE" sz="2400" dirty="0" err="1">
                <a:latin typeface="Consolas" panose="020B0609020204030204" pitchFamily="49" charset="0"/>
                <a:cs typeface="Courier New" panose="02070309020205020404" pitchFamily="49" charset="0"/>
              </a:rPr>
              <a:t>when</a:t>
            </a:r>
            <a:r>
              <a:rPr lang="sv-SE" sz="24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sv-SE" sz="2400" dirty="0" err="1">
                <a:latin typeface="Consolas" panose="020B0609020204030204" pitchFamily="49" charset="0"/>
                <a:cs typeface="Courier New" panose="02070309020205020404" pitchFamily="49" charset="0"/>
              </a:rPr>
              <a:t>mounting</a:t>
            </a:r>
            <a:r>
              <a:rPr lang="sv-SE" sz="24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sv-SE" sz="2400" dirty="0" err="1">
                <a:latin typeface="Consolas" panose="020B0609020204030204" pitchFamily="49" charset="0"/>
                <a:cs typeface="Courier New" panose="02070309020205020404" pitchFamily="49" charset="0"/>
              </a:rPr>
              <a:t>single</a:t>
            </a:r>
            <a:r>
              <a:rPr lang="sv-SE" sz="24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sv-SE" sz="2400" dirty="0" err="1">
                <a:latin typeface="Consolas" panose="020B0609020204030204" pitchFamily="49" charset="0"/>
                <a:cs typeface="Courier New" panose="02070309020205020404" pitchFamily="49" charset="0"/>
              </a:rPr>
              <a:t>files</a:t>
            </a:r>
            <a:r>
              <a:rPr lang="sv-SE" sz="2400" dirty="0">
                <a:latin typeface="Consolas" panose="020B0609020204030204" pitchFamily="49" charset="0"/>
                <a:cs typeface="Courier New" panose="02070309020205020404" pitchFamily="49" charset="0"/>
              </a:rPr>
              <a:t>. Make sure </a:t>
            </a:r>
            <a:r>
              <a:rPr lang="sv-SE" sz="2400" dirty="0" err="1">
                <a:latin typeface="Consolas" panose="020B0609020204030204" pitchFamily="49" charset="0"/>
                <a:cs typeface="Courier New" panose="02070309020205020404" pitchFamily="49" charset="0"/>
              </a:rPr>
              <a:t>that</a:t>
            </a:r>
            <a:r>
              <a:rPr lang="sv-SE" sz="24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sv-SE" sz="2400" dirty="0" err="1">
                <a:latin typeface="Consolas" panose="020B0609020204030204" pitchFamily="49" charset="0"/>
                <a:cs typeface="Courier New" panose="02070309020205020404" pitchFamily="49" charset="0"/>
              </a:rPr>
              <a:t>your</a:t>
            </a:r>
            <a:r>
              <a:rPr lang="sv-SE" sz="24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sv-SE" sz="2400" dirty="0" err="1">
                <a:latin typeface="Consolas" panose="020B0609020204030204" pitchFamily="49" charset="0"/>
                <a:cs typeface="Courier New" panose="02070309020205020404" pitchFamily="49" charset="0"/>
              </a:rPr>
              <a:t>configmap</a:t>
            </a:r>
            <a:r>
              <a:rPr lang="sv-SE" sz="24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sv-SE" sz="2400" dirty="0" err="1">
                <a:latin typeface="Consolas" panose="020B0609020204030204" pitchFamily="49" charset="0"/>
                <a:cs typeface="Courier New" panose="02070309020205020404" pitchFamily="49" charset="0"/>
              </a:rPr>
              <a:t>only</a:t>
            </a:r>
            <a:r>
              <a:rPr lang="sv-SE" sz="24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sv-SE" sz="2400" dirty="0" err="1">
                <a:latin typeface="Consolas" panose="020B0609020204030204" pitchFamily="49" charset="0"/>
                <a:cs typeface="Courier New" panose="02070309020205020404" pitchFamily="49" charset="0"/>
              </a:rPr>
              <a:t>contains</a:t>
            </a:r>
            <a:r>
              <a:rPr lang="sv-SE" sz="2400" dirty="0">
                <a:latin typeface="Consolas" panose="020B0609020204030204" pitchFamily="49" charset="0"/>
                <a:cs typeface="Courier New" panose="02070309020205020404" pitchFamily="49" charset="0"/>
              </a:rPr>
              <a:t> the index.html.</a:t>
            </a:r>
            <a:endParaRPr lang="sv-SE" sz="2400" b="0" dirty="0">
              <a:effectLst/>
              <a:latin typeface="Consolas" panose="020B0609020204030204" pitchFamily="49" charset="0"/>
            </a:endParaRPr>
          </a:p>
          <a:p>
            <a:pPr lvl="1"/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3409359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F3528A9E-1EB0-40E4-8331-E7DE3B9C6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v-SE" dirty="0" err="1"/>
              <a:t>Using</a:t>
            </a:r>
            <a:r>
              <a:rPr lang="sv-SE" dirty="0"/>
              <a:t> </a:t>
            </a:r>
            <a:r>
              <a:rPr lang="sv-SE" dirty="0" err="1"/>
              <a:t>subPath</a:t>
            </a:r>
            <a:r>
              <a:rPr lang="sv-SE" dirty="0"/>
              <a:t> to </a:t>
            </a:r>
            <a:r>
              <a:rPr lang="sv-SE" dirty="0" err="1"/>
              <a:t>mount</a:t>
            </a:r>
            <a:r>
              <a:rPr lang="sv-SE" dirty="0"/>
              <a:t> </a:t>
            </a:r>
            <a:r>
              <a:rPr lang="sv-SE" dirty="0" err="1"/>
              <a:t>single</a:t>
            </a:r>
            <a:r>
              <a:rPr lang="sv-SE" dirty="0"/>
              <a:t> </a:t>
            </a:r>
            <a:r>
              <a:rPr lang="sv-SE" dirty="0" err="1"/>
              <a:t>files</a:t>
            </a:r>
            <a:endParaRPr lang="en-SE" dirty="0"/>
          </a:p>
        </p:txBody>
      </p:sp>
      <p:pic>
        <p:nvPicPr>
          <p:cNvPr id="7" name="Bildobjekt 6">
            <a:extLst>
              <a:ext uri="{FF2B5EF4-FFF2-40B4-BE49-F238E27FC236}">
                <a16:creationId xmlns:a16="http://schemas.microsoft.com/office/drawing/2014/main" id="{AAB5D503-9DE8-4C57-8C2B-E3020C662B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8221" y="1871008"/>
            <a:ext cx="7195558" cy="4715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291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FB281FF-C1A8-48A9-ABD0-FFEF71661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v-SE" dirty="0" err="1"/>
              <a:t>Pods</a:t>
            </a:r>
            <a:r>
              <a:rPr lang="sv-SE" dirty="0"/>
              <a:t> </a:t>
            </a:r>
            <a:r>
              <a:rPr lang="sv-SE" dirty="0" err="1"/>
              <a:t>Intruduction</a:t>
            </a:r>
            <a:endParaRPr lang="en-SE" dirty="0"/>
          </a:p>
        </p:txBody>
      </p:sp>
      <p:pic>
        <p:nvPicPr>
          <p:cNvPr id="5" name="Platshållare för innehåll 4">
            <a:extLst>
              <a:ext uri="{FF2B5EF4-FFF2-40B4-BE49-F238E27FC236}">
                <a16:creationId xmlns:a16="http://schemas.microsoft.com/office/drawing/2014/main" id="{E93B1EFC-92F3-4B4A-9AD5-B7D8E73BF2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773" y="1690688"/>
            <a:ext cx="7030453" cy="4654420"/>
          </a:xfrm>
        </p:spPr>
      </p:pic>
    </p:spTree>
    <p:extLst>
      <p:ext uri="{BB962C8B-B14F-4D97-AF65-F5344CB8AC3E}">
        <p14:creationId xmlns:p14="http://schemas.microsoft.com/office/powerpoint/2010/main" val="2992195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53F51268-66EC-4EA1-AC76-3A09F49AD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v-SE" dirty="0" err="1"/>
              <a:t>Using</a:t>
            </a:r>
            <a:r>
              <a:rPr lang="sv-SE" dirty="0"/>
              <a:t> the CLI</a:t>
            </a:r>
            <a:endParaRPr lang="en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4C562976-F20F-45D5-96C3-F8EEB02307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All </a:t>
            </a:r>
            <a:r>
              <a:rPr lang="sv-SE" dirty="0" err="1"/>
              <a:t>openshift</a:t>
            </a:r>
            <a:r>
              <a:rPr lang="sv-SE" dirty="0"/>
              <a:t> </a:t>
            </a:r>
            <a:r>
              <a:rPr lang="sv-SE" dirty="0" err="1"/>
              <a:t>objects</a:t>
            </a:r>
            <a:r>
              <a:rPr lang="sv-SE" dirty="0"/>
              <a:t> </a:t>
            </a:r>
            <a:r>
              <a:rPr lang="sv-SE" dirty="0" err="1"/>
              <a:t>can</a:t>
            </a:r>
            <a:r>
              <a:rPr lang="sv-SE" dirty="0"/>
              <a:t> be </a:t>
            </a:r>
            <a:r>
              <a:rPr lang="sv-SE" dirty="0" err="1"/>
              <a:t>created</a:t>
            </a:r>
            <a:r>
              <a:rPr lang="sv-SE" dirty="0"/>
              <a:t> from the CLI</a:t>
            </a:r>
          </a:p>
          <a:p>
            <a:r>
              <a:rPr lang="sv-SE" dirty="0"/>
              <a:t>Common verbs in the cli </a:t>
            </a:r>
            <a:r>
              <a:rPr lang="sv-SE" dirty="0" err="1"/>
              <a:t>are</a:t>
            </a:r>
            <a:r>
              <a:rPr lang="sv-SE" dirty="0"/>
              <a:t>:</a:t>
            </a:r>
          </a:p>
          <a:p>
            <a:pPr lvl="1"/>
            <a:r>
              <a:rPr lang="en-GB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create</a:t>
            </a:r>
            <a:r>
              <a:rPr lang="en-GB" b="0" i="0" dirty="0">
                <a:solidFill>
                  <a:srgbClr val="222222"/>
                </a:solidFill>
                <a:effectLst/>
                <a:latin typeface="Inter"/>
              </a:rPr>
              <a:t> generates new resources from files or standard input devices</a:t>
            </a:r>
          </a:p>
          <a:p>
            <a:pPr lvl="1"/>
            <a:r>
              <a:rPr lang="en-GB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describe</a:t>
            </a:r>
            <a:r>
              <a:rPr lang="en-GB" b="0" i="0" dirty="0">
                <a:solidFill>
                  <a:srgbClr val="222222"/>
                </a:solidFill>
                <a:effectLst/>
                <a:latin typeface="Inter"/>
              </a:rPr>
              <a:t> retrieves </a:t>
            </a:r>
            <a:r>
              <a:rPr lang="en-GB" b="0" i="0" u="sng" dirty="0">
                <a:solidFill>
                  <a:srgbClr val="3C00E2"/>
                </a:solidFill>
                <a:effectLst/>
                <a:latin typeface="Inter"/>
                <a:hlinkClick r:id="rId2"/>
              </a:rPr>
              <a:t>details about a resource</a:t>
            </a:r>
            <a:r>
              <a:rPr lang="en-GB" b="0" i="0" dirty="0">
                <a:solidFill>
                  <a:srgbClr val="222222"/>
                </a:solidFill>
                <a:effectLst/>
                <a:latin typeface="Inter"/>
              </a:rPr>
              <a:t> or resource group</a:t>
            </a:r>
          </a:p>
          <a:p>
            <a:pPr lvl="1"/>
            <a:r>
              <a:rPr lang="en-GB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get</a:t>
            </a:r>
            <a:r>
              <a:rPr lang="en-GB" b="0" i="0" dirty="0">
                <a:solidFill>
                  <a:srgbClr val="222222"/>
                </a:solidFill>
                <a:effectLst/>
                <a:latin typeface="Inter"/>
              </a:rPr>
              <a:t> fetches cluster data from various sources</a:t>
            </a:r>
          </a:p>
          <a:p>
            <a:pPr lvl="1"/>
            <a:r>
              <a:rPr lang="en-GB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delete</a:t>
            </a:r>
            <a:r>
              <a:rPr lang="en-GB" b="0" i="0" dirty="0">
                <a:solidFill>
                  <a:srgbClr val="222222"/>
                </a:solidFill>
                <a:effectLst/>
                <a:latin typeface="Inter"/>
              </a:rPr>
              <a:t> erases resources as required</a:t>
            </a:r>
          </a:p>
          <a:p>
            <a:pPr lvl="1"/>
            <a:r>
              <a:rPr lang="en-GB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apply</a:t>
            </a:r>
            <a:r>
              <a:rPr lang="en-GB" b="0" i="0" dirty="0">
                <a:solidFill>
                  <a:srgbClr val="222222"/>
                </a:solidFill>
                <a:effectLst/>
                <a:latin typeface="Inter"/>
              </a:rPr>
              <a:t> pushes changes based on your configuration files</a:t>
            </a:r>
          </a:p>
          <a:p>
            <a:pPr lvl="1"/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edit </a:t>
            </a:r>
            <a:r>
              <a:rPr lang="en-GB" dirty="0" err="1">
                <a:solidFill>
                  <a:srgbClr val="222222"/>
                </a:solidFill>
                <a:latin typeface="Inter"/>
              </a:rPr>
              <a:t>edit</a:t>
            </a:r>
            <a:r>
              <a:rPr lang="en-GB" dirty="0">
                <a:solidFill>
                  <a:srgbClr val="222222"/>
                </a:solidFill>
                <a:latin typeface="Inter"/>
              </a:rPr>
              <a:t> live</a:t>
            </a:r>
            <a:r>
              <a:rPr lang="en-GB" b="0" i="0" dirty="0">
                <a:solidFill>
                  <a:srgbClr val="222222"/>
                </a:solidFill>
                <a:effectLst/>
                <a:latin typeface="Inter"/>
              </a:rPr>
              <a:t> configuration files</a:t>
            </a:r>
          </a:p>
          <a:p>
            <a:pPr lvl="1"/>
            <a:endParaRPr lang="sv-SE" dirty="0"/>
          </a:p>
          <a:p>
            <a:pPr marL="457200" lvl="1" indent="0">
              <a:buNone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5857831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CC0FD709-0093-4D11-82BC-2E752CC3F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v-SE" dirty="0" err="1"/>
              <a:t>Using</a:t>
            </a:r>
            <a:r>
              <a:rPr lang="sv-SE" dirty="0"/>
              <a:t> </a:t>
            </a:r>
            <a:r>
              <a:rPr lang="sv-SE" dirty="0" err="1"/>
              <a:t>oc-run</a:t>
            </a:r>
            <a:r>
              <a:rPr lang="sv-SE" dirty="0"/>
              <a:t> to </a:t>
            </a:r>
            <a:r>
              <a:rPr lang="sv-SE" dirty="0" err="1"/>
              <a:t>create</a:t>
            </a:r>
            <a:r>
              <a:rPr lang="sv-SE" dirty="0"/>
              <a:t> </a:t>
            </a:r>
            <a:r>
              <a:rPr lang="sv-SE" dirty="0" err="1"/>
              <a:t>pods</a:t>
            </a:r>
            <a:endParaRPr lang="en-SE" dirty="0"/>
          </a:p>
        </p:txBody>
      </p:sp>
      <p:sp>
        <p:nvSpPr>
          <p:cNvPr id="5" name="textruta 4">
            <a:extLst>
              <a:ext uri="{FF2B5EF4-FFF2-40B4-BE49-F238E27FC236}">
                <a16:creationId xmlns:a16="http://schemas.microsoft.com/office/drawing/2014/main" id="{E40AE23E-8E47-4AFE-8FC5-A2A3BF44A97D}"/>
              </a:ext>
            </a:extLst>
          </p:cNvPr>
          <p:cNvSpPr txBox="1"/>
          <p:nvPr/>
        </p:nvSpPr>
        <p:spPr>
          <a:xfrm>
            <a:off x="3048000" y="1524338"/>
            <a:ext cx="6096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b="1" i="0" u="none" strike="noStrike" dirty="0">
                <a:solidFill>
                  <a:srgbClr val="4D4D4C"/>
                </a:solidFill>
                <a:effectLst/>
                <a:latin typeface="-apple-system"/>
                <a:hlinkClick r:id="rId2"/>
              </a:rPr>
              <a:t>Description</a:t>
            </a:r>
          </a:p>
          <a:p>
            <a:pPr algn="l"/>
            <a:r>
              <a:rPr lang="en-GB" b="0" i="0" dirty="0">
                <a:solidFill>
                  <a:srgbClr val="4D4D4C"/>
                </a:solidFill>
                <a:effectLst/>
                <a:latin typeface="-apple-system"/>
              </a:rPr>
              <a:t>Create and run a particular image, possibly replicated</a:t>
            </a:r>
          </a:p>
          <a:p>
            <a:pPr algn="l"/>
            <a:r>
              <a:rPr lang="en-GB" b="0" i="0" dirty="0">
                <a:solidFill>
                  <a:srgbClr val="4D4D4C"/>
                </a:solidFill>
                <a:effectLst/>
                <a:latin typeface="-apple-system"/>
              </a:rPr>
              <a:t>Creates a deployment config to manage the created container(s). You can choose to run in the foreground for an interactive container execution.  You may pass 'run/v1' to </a:t>
            </a:r>
            <a:r>
              <a:rPr lang="en-GB" b="0" i="0" dirty="0">
                <a:solidFill>
                  <a:srgbClr val="485900"/>
                </a:solidFill>
                <a:effectLst/>
                <a:latin typeface="SFMono-Regular"/>
                <a:hlinkClick r:id="rId3"/>
              </a:rPr>
              <a:t>--generator</a:t>
            </a:r>
            <a:r>
              <a:rPr lang="en-GB" b="0" i="0" dirty="0">
                <a:solidFill>
                  <a:srgbClr val="4D4D4C"/>
                </a:solidFill>
                <a:effectLst/>
                <a:latin typeface="-apple-system"/>
              </a:rPr>
              <a:t> to create a replication controller instead of a deployment config.</a:t>
            </a:r>
          </a:p>
        </p:txBody>
      </p:sp>
      <p:sp>
        <p:nvSpPr>
          <p:cNvPr id="8" name="textruta 7">
            <a:extLst>
              <a:ext uri="{FF2B5EF4-FFF2-40B4-BE49-F238E27FC236}">
                <a16:creationId xmlns:a16="http://schemas.microsoft.com/office/drawing/2014/main" id="{1634A7E3-50D9-4381-BCA1-9276F990FA4A}"/>
              </a:ext>
            </a:extLst>
          </p:cNvPr>
          <p:cNvSpPr txBox="1"/>
          <p:nvPr/>
        </p:nvSpPr>
        <p:spPr>
          <a:xfrm>
            <a:off x="3041650" y="3694837"/>
            <a:ext cx="6096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--restart="Always"</a:t>
            </a:r>
          </a:p>
          <a:p>
            <a:r>
              <a:rPr lang="en-GB" dirty="0"/>
              <a:t>The restart policy for this Pod.  Legal values [Always, </a:t>
            </a:r>
            <a:r>
              <a:rPr lang="en-GB" dirty="0" err="1"/>
              <a:t>OnFailure</a:t>
            </a:r>
            <a:r>
              <a:rPr lang="en-GB" dirty="0"/>
              <a:t>, </a:t>
            </a:r>
            <a:r>
              <a:rPr lang="en-GB" b="1" dirty="0"/>
              <a:t>Never</a:t>
            </a:r>
            <a:r>
              <a:rPr lang="en-GB" dirty="0"/>
              <a:t>].  If set to 'Always' a deployment is created, if set to '</a:t>
            </a:r>
            <a:r>
              <a:rPr lang="en-GB" dirty="0" err="1"/>
              <a:t>OnFailure</a:t>
            </a:r>
            <a:r>
              <a:rPr lang="en-GB" dirty="0"/>
              <a:t>' a job is created, if set to 'Never', a regular pod is created. For the latter two --replicas must be 1.  Default 'Always', for </a:t>
            </a:r>
            <a:r>
              <a:rPr lang="en-GB" dirty="0" err="1"/>
              <a:t>CronJobs</a:t>
            </a:r>
            <a:r>
              <a:rPr lang="en-GB" dirty="0"/>
              <a:t> Never.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17202346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00CD8193-5F7A-4987-AEDF-753897186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v-SE" dirty="0" err="1"/>
              <a:t>Using</a:t>
            </a:r>
            <a:r>
              <a:rPr lang="sv-SE" dirty="0"/>
              <a:t> </a:t>
            </a:r>
            <a:r>
              <a:rPr lang="sv-SE" dirty="0" err="1"/>
              <a:t>yaml</a:t>
            </a:r>
            <a:r>
              <a:rPr lang="sv-SE" dirty="0"/>
              <a:t> </a:t>
            </a:r>
            <a:r>
              <a:rPr lang="sv-SE" dirty="0" err="1"/>
              <a:t>files</a:t>
            </a:r>
            <a:r>
              <a:rPr lang="sv-SE" dirty="0"/>
              <a:t> to </a:t>
            </a:r>
            <a:r>
              <a:rPr lang="sv-SE" dirty="0" err="1"/>
              <a:t>create</a:t>
            </a:r>
            <a:r>
              <a:rPr lang="sv-SE" dirty="0"/>
              <a:t> </a:t>
            </a:r>
            <a:r>
              <a:rPr lang="sv-SE" dirty="0" err="1"/>
              <a:t>pods</a:t>
            </a:r>
            <a:endParaRPr lang="en-SE" dirty="0"/>
          </a:p>
        </p:txBody>
      </p:sp>
      <p:sp>
        <p:nvSpPr>
          <p:cNvPr id="5" name="textruta 4">
            <a:extLst>
              <a:ext uri="{FF2B5EF4-FFF2-40B4-BE49-F238E27FC236}">
                <a16:creationId xmlns:a16="http://schemas.microsoft.com/office/drawing/2014/main" id="{A2039850-841B-447C-951D-700B3F242CE9}"/>
              </a:ext>
            </a:extLst>
          </p:cNvPr>
          <p:cNvSpPr txBox="1"/>
          <p:nvPr/>
        </p:nvSpPr>
        <p:spPr>
          <a:xfrm>
            <a:off x="3994150" y="1690688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b="1" i="0" u="none" strike="noStrike" dirty="0">
                <a:solidFill>
                  <a:srgbClr val="4D4D4C"/>
                </a:solidFill>
                <a:effectLst/>
                <a:latin typeface="-apple-system"/>
                <a:hlinkClick r:id="rId2"/>
              </a:rPr>
              <a:t>Description</a:t>
            </a:r>
          </a:p>
          <a:p>
            <a:pPr algn="l"/>
            <a:r>
              <a:rPr lang="en-GB" b="0" i="0" dirty="0">
                <a:solidFill>
                  <a:srgbClr val="4D4D4C"/>
                </a:solidFill>
                <a:effectLst/>
                <a:latin typeface="-apple-system"/>
              </a:rPr>
              <a:t>Create a resource by filename or stdin</a:t>
            </a:r>
          </a:p>
          <a:p>
            <a:pPr algn="l"/>
            <a:r>
              <a:rPr lang="en-GB" b="0" i="0" dirty="0">
                <a:solidFill>
                  <a:srgbClr val="4D4D4C"/>
                </a:solidFill>
                <a:effectLst/>
                <a:latin typeface="-apple-system"/>
              </a:rPr>
              <a:t>JSON and YAML formats are accepted.</a:t>
            </a:r>
          </a:p>
        </p:txBody>
      </p:sp>
      <p:sp>
        <p:nvSpPr>
          <p:cNvPr id="7" name="textruta 6">
            <a:extLst>
              <a:ext uri="{FF2B5EF4-FFF2-40B4-BE49-F238E27FC236}">
                <a16:creationId xmlns:a16="http://schemas.microsoft.com/office/drawing/2014/main" id="{16E71AE5-0E96-429F-8B1E-0D0C30B8D7A0}"/>
              </a:ext>
            </a:extLst>
          </p:cNvPr>
          <p:cNvSpPr txBox="1"/>
          <p:nvPr/>
        </p:nvSpPr>
        <p:spPr>
          <a:xfrm>
            <a:off x="3048000" y="3016251"/>
            <a:ext cx="6096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Example</a:t>
            </a:r>
          </a:p>
          <a:p>
            <a:r>
              <a:rPr lang="en-GB" dirty="0"/>
              <a:t>  # Create a pod using the data in </a:t>
            </a:r>
            <a:r>
              <a:rPr lang="en-GB" dirty="0" err="1"/>
              <a:t>pod.yaml</a:t>
            </a:r>
            <a:r>
              <a:rPr lang="en-GB" dirty="0"/>
              <a:t>.</a:t>
            </a:r>
          </a:p>
          <a:p>
            <a:r>
              <a:rPr lang="en-GB" dirty="0"/>
              <a:t>  </a:t>
            </a:r>
            <a:r>
              <a:rPr lang="en-GB" dirty="0" err="1"/>
              <a:t>kubectl</a:t>
            </a:r>
            <a:r>
              <a:rPr lang="en-GB" dirty="0"/>
              <a:t> create -f </a:t>
            </a:r>
            <a:r>
              <a:rPr lang="en-GB" dirty="0" err="1"/>
              <a:t>pod.yaml</a:t>
            </a:r>
            <a:endParaRPr lang="en-GB" dirty="0"/>
          </a:p>
          <a:p>
            <a:r>
              <a:rPr lang="en-GB" dirty="0"/>
              <a:t>  </a:t>
            </a:r>
          </a:p>
          <a:p>
            <a:r>
              <a:rPr lang="en-GB" dirty="0"/>
              <a:t>  # Create a pod based on the YAML passed into stdin.</a:t>
            </a:r>
          </a:p>
          <a:p>
            <a:r>
              <a:rPr lang="en-GB" dirty="0"/>
              <a:t>  cat </a:t>
            </a:r>
            <a:r>
              <a:rPr lang="en-GB" dirty="0" err="1"/>
              <a:t>pod.json</a:t>
            </a:r>
            <a:r>
              <a:rPr lang="en-GB" dirty="0"/>
              <a:t> | </a:t>
            </a:r>
            <a:r>
              <a:rPr lang="en-GB" dirty="0" err="1"/>
              <a:t>oc</a:t>
            </a:r>
            <a:r>
              <a:rPr lang="en-GB" dirty="0"/>
              <a:t> create -f -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20011847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0F417C6-D023-4BC3-8C20-B747C4668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v-SE" dirty="0" err="1"/>
              <a:t>Create</a:t>
            </a:r>
            <a:r>
              <a:rPr lang="sv-SE" dirty="0"/>
              <a:t> a </a:t>
            </a:r>
            <a:r>
              <a:rPr lang="sv-SE" dirty="0" err="1"/>
              <a:t>httpd</a:t>
            </a:r>
            <a:r>
              <a:rPr lang="sv-SE" dirty="0"/>
              <a:t> </a:t>
            </a:r>
            <a:r>
              <a:rPr lang="sv-SE" dirty="0" err="1"/>
              <a:t>pod</a:t>
            </a:r>
            <a:endParaRPr lang="en-SE" dirty="0"/>
          </a:p>
        </p:txBody>
      </p:sp>
      <p:sp>
        <p:nvSpPr>
          <p:cNvPr id="5" name="textruta 4">
            <a:extLst>
              <a:ext uri="{FF2B5EF4-FFF2-40B4-BE49-F238E27FC236}">
                <a16:creationId xmlns:a16="http://schemas.microsoft.com/office/drawing/2014/main" id="{8B8E47ED-52C2-479A-811D-3FE49859D313}"/>
              </a:ext>
            </a:extLst>
          </p:cNvPr>
          <p:cNvSpPr txBox="1"/>
          <p:nvPr/>
        </p:nvSpPr>
        <p:spPr>
          <a:xfrm>
            <a:off x="1108681" y="1690688"/>
            <a:ext cx="997463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$ </a:t>
            </a:r>
            <a:r>
              <a:rPr lang="en-GB" sz="16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kubectl</a:t>
            </a:r>
            <a:r>
              <a:rPr lang="en-GB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run mattias-httpd1 --image=</a:t>
            </a:r>
            <a:r>
              <a:rPr lang="en-GB" sz="16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httpd:latest</a:t>
            </a:r>
            <a:r>
              <a:rPr lang="en-GB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-o=</a:t>
            </a:r>
            <a:r>
              <a:rPr lang="en-GB" sz="16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yaml</a:t>
            </a:r>
            <a:r>
              <a:rPr lang="en-GB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sz="1600" b="1" dirty="0">
                <a:solidFill>
                  <a:prstClr val="black"/>
                </a:solidFill>
                <a:latin typeface="Lucida Console" panose="020B0609040504020204" pitchFamily="49" charset="0"/>
              </a:rPr>
              <a:t>--dry-run=client </a:t>
            </a:r>
            <a:r>
              <a:rPr lang="en-GB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--restart=Never</a:t>
            </a:r>
            <a:endParaRPr lang="en-SE" sz="1600" dirty="0"/>
          </a:p>
        </p:txBody>
      </p:sp>
      <p:sp>
        <p:nvSpPr>
          <p:cNvPr id="9" name="textruta 8">
            <a:extLst>
              <a:ext uri="{FF2B5EF4-FFF2-40B4-BE49-F238E27FC236}">
                <a16:creationId xmlns:a16="http://schemas.microsoft.com/office/drawing/2014/main" id="{E6A05BB5-C012-4930-B263-74AD18EDC2DF}"/>
              </a:ext>
            </a:extLst>
          </p:cNvPr>
          <p:cNvSpPr txBox="1"/>
          <p:nvPr/>
        </p:nvSpPr>
        <p:spPr>
          <a:xfrm>
            <a:off x="1252937" y="2812823"/>
            <a:ext cx="10515600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apiVersion</a:t>
            </a:r>
            <a:r>
              <a:rPr lang="sv-SE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: v1</a:t>
            </a:r>
          </a:p>
          <a:p>
            <a:r>
              <a:rPr lang="sv-SE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kind: </a:t>
            </a:r>
            <a:r>
              <a:rPr lang="sv-SE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Pod</a:t>
            </a:r>
            <a:endParaRPr lang="sv-SE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sv-SE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metadata:</a:t>
            </a:r>
          </a:p>
          <a:p>
            <a:r>
              <a:rPr lang="sv-SE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</a:t>
            </a:r>
            <a:r>
              <a:rPr lang="sv-SE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creationTimestamp</a:t>
            </a:r>
            <a:r>
              <a:rPr lang="sv-SE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: </a:t>
            </a:r>
            <a:r>
              <a:rPr lang="sv-SE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null</a:t>
            </a:r>
            <a:endParaRPr lang="sv-SE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sv-SE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</a:t>
            </a:r>
            <a:r>
              <a:rPr lang="sv-SE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labels</a:t>
            </a:r>
            <a:r>
              <a:rPr lang="sv-SE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:</a:t>
            </a:r>
          </a:p>
          <a:p>
            <a:r>
              <a:rPr lang="sv-SE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sv-SE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run</a:t>
            </a:r>
            <a:r>
              <a:rPr lang="sv-SE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: </a:t>
            </a:r>
            <a:r>
              <a:rPr lang="sv-SE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mattias-httpd</a:t>
            </a:r>
            <a:endParaRPr lang="sv-SE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sv-SE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</a:t>
            </a:r>
            <a:r>
              <a:rPr lang="sv-SE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name</a:t>
            </a:r>
            <a:r>
              <a:rPr lang="sv-SE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: </a:t>
            </a:r>
            <a:r>
              <a:rPr lang="sv-SE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mattias-httpd</a:t>
            </a:r>
            <a:endParaRPr lang="sv-SE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sv-SE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spec</a:t>
            </a:r>
            <a:r>
              <a:rPr lang="sv-SE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:</a:t>
            </a:r>
          </a:p>
          <a:p>
            <a:r>
              <a:rPr lang="sv-SE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containers:</a:t>
            </a:r>
          </a:p>
          <a:p>
            <a:r>
              <a:rPr lang="fr-F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- image: </a:t>
            </a:r>
            <a:r>
              <a:rPr lang="fr-FR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httpd:latest</a:t>
            </a:r>
            <a:endParaRPr lang="fr-FR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sv-SE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sv-SE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name</a:t>
            </a:r>
            <a:r>
              <a:rPr lang="sv-SE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: </a:t>
            </a:r>
            <a:r>
              <a:rPr lang="sv-SE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mattias-httpd</a:t>
            </a:r>
            <a:endParaRPr lang="sv-SE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sv-SE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sv-SE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resources</a:t>
            </a:r>
            <a:r>
              <a:rPr lang="sv-SE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: {}</a:t>
            </a:r>
          </a:p>
          <a:p>
            <a:r>
              <a:rPr lang="sv-SE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</a:t>
            </a:r>
            <a:r>
              <a:rPr lang="sv-SE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dnsPolicy</a:t>
            </a:r>
            <a:r>
              <a:rPr lang="sv-SE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: </a:t>
            </a:r>
            <a:r>
              <a:rPr lang="sv-SE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ClusterFirst</a:t>
            </a:r>
            <a:endParaRPr lang="sv-SE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sv-SE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</a:t>
            </a:r>
            <a:r>
              <a:rPr lang="sv-SE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restartPolicy</a:t>
            </a:r>
            <a:r>
              <a:rPr lang="sv-SE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: Never</a:t>
            </a:r>
          </a:p>
          <a:p>
            <a:r>
              <a:rPr lang="sv-SE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status: {}</a:t>
            </a:r>
          </a:p>
        </p:txBody>
      </p:sp>
    </p:spTree>
    <p:extLst>
      <p:ext uri="{BB962C8B-B14F-4D97-AF65-F5344CB8AC3E}">
        <p14:creationId xmlns:p14="http://schemas.microsoft.com/office/powerpoint/2010/main" val="32262455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C870C6C-F9A7-4535-A1D8-9D6655B37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v-SE" dirty="0" err="1"/>
              <a:t>Create</a:t>
            </a:r>
            <a:r>
              <a:rPr lang="sv-SE" dirty="0"/>
              <a:t> </a:t>
            </a:r>
            <a:r>
              <a:rPr lang="sv-SE" dirty="0" err="1"/>
              <a:t>httpd</a:t>
            </a:r>
            <a:r>
              <a:rPr lang="sv-SE" dirty="0"/>
              <a:t> </a:t>
            </a:r>
            <a:r>
              <a:rPr lang="sv-SE" dirty="0" err="1"/>
              <a:t>pod</a:t>
            </a:r>
            <a:r>
              <a:rPr lang="sv-SE" dirty="0"/>
              <a:t> </a:t>
            </a:r>
            <a:r>
              <a:rPr lang="sv-SE" dirty="0" err="1"/>
              <a:t>using</a:t>
            </a:r>
            <a:r>
              <a:rPr lang="sv-SE" dirty="0"/>
              <a:t> </a:t>
            </a:r>
            <a:r>
              <a:rPr lang="sv-SE" dirty="0" err="1"/>
              <a:t>yaml</a:t>
            </a:r>
            <a:endParaRPr lang="en-SE" dirty="0"/>
          </a:p>
        </p:txBody>
      </p:sp>
      <p:sp>
        <p:nvSpPr>
          <p:cNvPr id="7" name="textruta 6">
            <a:extLst>
              <a:ext uri="{FF2B5EF4-FFF2-40B4-BE49-F238E27FC236}">
                <a16:creationId xmlns:a16="http://schemas.microsoft.com/office/drawing/2014/main" id="{81800724-B3F5-429B-B99F-B4324C1CC05B}"/>
              </a:ext>
            </a:extLst>
          </p:cNvPr>
          <p:cNvSpPr txBox="1"/>
          <p:nvPr/>
        </p:nvSpPr>
        <p:spPr>
          <a:xfrm>
            <a:off x="921381" y="1690688"/>
            <a:ext cx="1109146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$ </a:t>
            </a:r>
            <a:r>
              <a:rPr lang="en-GB" sz="16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kubectl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run mattias-httpd2 --image=</a:t>
            </a:r>
            <a:r>
              <a:rPr kumimoji="0" lang="en-GB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httpd:latest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-o=</a:t>
            </a:r>
            <a:r>
              <a:rPr kumimoji="0" lang="en-GB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yaml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</a:t>
            </a:r>
            <a:r>
              <a:rPr kumimoji="0" lang="en-GB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--dry-run=client 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--restart=Never | </a:t>
            </a:r>
            <a:r>
              <a:rPr kumimoji="0" lang="en-GB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oc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create –f -</a:t>
            </a:r>
            <a:endParaRPr kumimoji="0" lang="en-SE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ubrik 1">
            <a:extLst>
              <a:ext uri="{FF2B5EF4-FFF2-40B4-BE49-F238E27FC236}">
                <a16:creationId xmlns:a16="http://schemas.microsoft.com/office/drawing/2014/main" id="{63BFAAED-18F3-4FB9-8691-CC07FD9611BF}"/>
              </a:ext>
            </a:extLst>
          </p:cNvPr>
          <p:cNvSpPr txBox="1">
            <a:spLocks/>
          </p:cNvSpPr>
          <p:nvPr/>
        </p:nvSpPr>
        <p:spPr>
          <a:xfrm>
            <a:off x="550269" y="4336316"/>
            <a:ext cx="11091462" cy="11157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sv-SE" dirty="0"/>
              <a:t>List test a </a:t>
            </a:r>
            <a:r>
              <a:rPr lang="sv-SE" dirty="0" err="1"/>
              <a:t>env</a:t>
            </a:r>
            <a:r>
              <a:rPr lang="sv-SE" dirty="0"/>
              <a:t> </a:t>
            </a:r>
            <a:r>
              <a:rPr lang="sv-SE" dirty="0" err="1"/>
              <a:t>variable</a:t>
            </a:r>
            <a:r>
              <a:rPr lang="sv-SE" dirty="0"/>
              <a:t> inside </a:t>
            </a:r>
            <a:r>
              <a:rPr lang="sv-SE" dirty="0" err="1"/>
              <a:t>httpd</a:t>
            </a:r>
            <a:r>
              <a:rPr lang="sv-SE" dirty="0"/>
              <a:t> </a:t>
            </a:r>
            <a:r>
              <a:rPr lang="sv-SE" dirty="0" err="1"/>
              <a:t>pod</a:t>
            </a:r>
            <a:r>
              <a:rPr lang="sv-SE" dirty="0"/>
              <a:t> </a:t>
            </a:r>
            <a:r>
              <a:rPr lang="sv-SE" dirty="0" err="1"/>
              <a:t>after</a:t>
            </a:r>
            <a:r>
              <a:rPr lang="sv-SE" dirty="0"/>
              <a:t> </a:t>
            </a:r>
            <a:r>
              <a:rPr lang="sv-SE" dirty="0" err="1"/>
              <a:t>creation</a:t>
            </a:r>
            <a:endParaRPr lang="en-SE" dirty="0"/>
          </a:p>
        </p:txBody>
      </p:sp>
      <p:sp>
        <p:nvSpPr>
          <p:cNvPr id="10" name="Rubrik 1">
            <a:extLst>
              <a:ext uri="{FF2B5EF4-FFF2-40B4-BE49-F238E27FC236}">
                <a16:creationId xmlns:a16="http://schemas.microsoft.com/office/drawing/2014/main" id="{438BDD45-7EAA-499B-834D-E120C6882723}"/>
              </a:ext>
            </a:extLst>
          </p:cNvPr>
          <p:cNvSpPr txBox="1">
            <a:spLocks/>
          </p:cNvSpPr>
          <p:nvPr/>
        </p:nvSpPr>
        <p:spPr>
          <a:xfrm>
            <a:off x="838200" y="235346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sv-SE" dirty="0" err="1"/>
              <a:t>Create</a:t>
            </a:r>
            <a:r>
              <a:rPr lang="sv-SE" dirty="0"/>
              <a:t> </a:t>
            </a:r>
            <a:r>
              <a:rPr lang="sv-SE" dirty="0" err="1"/>
              <a:t>env-variable</a:t>
            </a:r>
            <a:r>
              <a:rPr lang="sv-SE" dirty="0"/>
              <a:t> inside </a:t>
            </a:r>
            <a:r>
              <a:rPr lang="sv-SE" dirty="0" err="1"/>
              <a:t>pod</a:t>
            </a:r>
            <a:endParaRPr lang="en-SE" dirty="0"/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E36B452E-A739-4A58-8492-E1ADAE461E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720763"/>
            <a:ext cx="1051560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6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kubectl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run mattias-httpd3 --image=</a:t>
            </a:r>
            <a:r>
              <a:rPr kumimoji="0" lang="en-GB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httpd:latest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</a:t>
            </a:r>
            <a:r>
              <a:rPr kumimoji="0" lang="en-SE" altLang="en-SE" sz="1600" b="0" i="0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  <a:latin typeface="Lucida Console" panose="020B0609040504020204" pitchFamily="49" charset="0"/>
              </a:rPr>
              <a:t>--restart=Never </a:t>
            </a:r>
            <a:r>
              <a:rPr kumimoji="0" lang="en-SE" altLang="en-SE" sz="1600" b="1" i="0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  <a:latin typeface="Lucida Console" panose="020B0609040504020204" pitchFamily="49" charset="0"/>
              </a:rPr>
              <a:t>--env=var1=val1</a:t>
            </a:r>
            <a:r>
              <a:rPr kumimoji="0" lang="en-SE" altLang="en-SE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</a:rPr>
              <a:t> </a:t>
            </a: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04F66C69-A523-4DF9-8F8E-EA62571020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1024" y="5452065"/>
            <a:ext cx="6849952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SE" altLang="en-SE" sz="1600" b="0" i="0" u="none" strike="noStrike" cap="none" normalizeH="0" baseline="0" dirty="0" err="1">
                <a:ln>
                  <a:noFill/>
                </a:ln>
                <a:solidFill>
                  <a:srgbClr val="24292F"/>
                </a:solidFill>
                <a:effectLst/>
                <a:latin typeface="Lucida Console" panose="020B0609040504020204" pitchFamily="49" charset="0"/>
              </a:rPr>
              <a:t>kubectl</a:t>
            </a:r>
            <a:r>
              <a:rPr kumimoji="0" lang="en-SE" altLang="en-SE" sz="1600" b="0" i="0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  <a:latin typeface="Lucida Console" panose="020B0609040504020204" pitchFamily="49" charset="0"/>
              </a:rPr>
              <a:t> exec -it </a:t>
            </a:r>
            <a:r>
              <a:rPr kumimoji="0" lang="sv-SE" altLang="en-SE" sz="1600" b="0" i="0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  <a:latin typeface="Lucida Console" panose="020B0609040504020204" pitchFamily="49" charset="0"/>
              </a:rPr>
              <a:t>mattias-httpd3</a:t>
            </a:r>
            <a:r>
              <a:rPr kumimoji="0" lang="en-SE" altLang="en-SE" sz="1600" b="0" i="0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  <a:latin typeface="Lucida Console" panose="020B0609040504020204" pitchFamily="49" charset="0"/>
              </a:rPr>
              <a:t> -- </a:t>
            </a:r>
            <a:r>
              <a:rPr kumimoji="0" lang="en-SE" altLang="en-SE" sz="1600" b="0" i="0" u="none" strike="noStrike" cap="none" normalizeH="0" baseline="0" dirty="0" err="1">
                <a:ln>
                  <a:noFill/>
                </a:ln>
                <a:solidFill>
                  <a:srgbClr val="24292F"/>
                </a:solidFill>
                <a:effectLst/>
                <a:latin typeface="Lucida Console" panose="020B0609040504020204" pitchFamily="49" charset="0"/>
              </a:rPr>
              <a:t>sh</a:t>
            </a:r>
            <a:r>
              <a:rPr kumimoji="0" lang="en-SE" altLang="en-SE" sz="1600" b="0" i="0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  <a:latin typeface="Lucida Console" panose="020B0609040504020204" pitchFamily="49" charset="0"/>
              </a:rPr>
              <a:t> -c 'echo $var1'</a:t>
            </a:r>
            <a:r>
              <a:rPr kumimoji="0" lang="en-SE" altLang="en-SE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109740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</TotalTime>
  <Words>1495</Words>
  <Application>Microsoft Macintosh PowerPoint</Application>
  <PresentationFormat>Widescreen</PresentationFormat>
  <Paragraphs>146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5" baseType="lpstr">
      <vt:lpstr>-apple-system</vt:lpstr>
      <vt:lpstr>Arial</vt:lpstr>
      <vt:lpstr>Calibri</vt:lpstr>
      <vt:lpstr>Calibri Light</vt:lpstr>
      <vt:lpstr>Consolas</vt:lpstr>
      <vt:lpstr>Courier New</vt:lpstr>
      <vt:lpstr>Inter</vt:lpstr>
      <vt:lpstr>Lucida Console</vt:lpstr>
      <vt:lpstr>open sans</vt:lpstr>
      <vt:lpstr>SFMono-Regular</vt:lpstr>
      <vt:lpstr>Source Code Pro</vt:lpstr>
      <vt:lpstr>Office Theme</vt:lpstr>
      <vt:lpstr>Session-2 Pods an Volumes</vt:lpstr>
      <vt:lpstr>What is a Pod?</vt:lpstr>
      <vt:lpstr>Pods Introduction</vt:lpstr>
      <vt:lpstr>Pods Intruduction</vt:lpstr>
      <vt:lpstr>Using the CLI</vt:lpstr>
      <vt:lpstr>Using oc-run to create pods</vt:lpstr>
      <vt:lpstr>Using yaml files to create pods</vt:lpstr>
      <vt:lpstr>Create a httpd pod</vt:lpstr>
      <vt:lpstr>Create httpd pod using yaml</vt:lpstr>
      <vt:lpstr>Create configmaps</vt:lpstr>
      <vt:lpstr>persistentVolume vs Configmap</vt:lpstr>
      <vt:lpstr>Configmap from env-files</vt:lpstr>
      <vt:lpstr> 10 min Excercise Configmaps</vt:lpstr>
      <vt:lpstr>Configmaps from-literals</vt:lpstr>
      <vt:lpstr>10 minutes Excercise Configmaps from literals</vt:lpstr>
      <vt:lpstr>Using env and envFrom in Pod</vt:lpstr>
      <vt:lpstr>10 minutes excecise env in pod</vt:lpstr>
      <vt:lpstr>Mounting configmap files as volumes in a pod</vt:lpstr>
      <vt:lpstr>Excercise mount a configmap as Volume</vt:lpstr>
      <vt:lpstr>Secrets are similar but base64 encoded</vt:lpstr>
      <vt:lpstr>15 minuter challenge Pods and Configuration</vt:lpstr>
      <vt:lpstr>Challenge setup postgres in kubernetes.</vt:lpstr>
      <vt:lpstr>Pods are stateless but…</vt:lpstr>
      <vt:lpstr>Simple cache volume</vt:lpstr>
      <vt:lpstr>Example nginx + debian sidecar with cache volume</vt:lpstr>
      <vt:lpstr>Excercise 15 minutes cache volume</vt:lpstr>
      <vt:lpstr>PersistentVolume</vt:lpstr>
      <vt:lpstr>PersistentVolumeClaim</vt:lpstr>
      <vt:lpstr>Creating a volume inside a pod from a persistentVolumeClaim</vt:lpstr>
      <vt:lpstr>Using claimRef and volumeName is recomended</vt:lpstr>
      <vt:lpstr>Reclaiming Policys</vt:lpstr>
      <vt:lpstr>Excercise PersitentVolumeClaims</vt:lpstr>
      <vt:lpstr>Using subPath to mount single files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Session-1 Pods an Volunes</dc:title>
  <dc:creator>Mattias Svensson Nordell</dc:creator>
  <cp:lastModifiedBy>Mattias Svensson Nordell</cp:lastModifiedBy>
  <cp:revision>4</cp:revision>
  <dcterms:created xsi:type="dcterms:W3CDTF">2022-11-02T13:41:25Z</dcterms:created>
  <dcterms:modified xsi:type="dcterms:W3CDTF">2022-11-03T15:28:12Z</dcterms:modified>
</cp:coreProperties>
</file>