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1" r:id="rId4"/>
    <p:sldId id="265" r:id="rId5"/>
    <p:sldId id="275" r:id="rId6"/>
    <p:sldId id="262" r:id="rId7"/>
    <p:sldId id="263" r:id="rId8"/>
    <p:sldId id="272" r:id="rId9"/>
    <p:sldId id="273" r:id="rId10"/>
    <p:sldId id="268" r:id="rId11"/>
    <p:sldId id="281" r:id="rId12"/>
    <p:sldId id="278" r:id="rId13"/>
    <p:sldId id="284" r:id="rId14"/>
    <p:sldId id="279" r:id="rId15"/>
    <p:sldId id="285" r:id="rId16"/>
    <p:sldId id="271" r:id="rId17"/>
    <p:sldId id="286" r:id="rId18"/>
    <p:sldId id="280" r:id="rId19"/>
    <p:sldId id="287" r:id="rId20"/>
    <p:sldId id="282" r:id="rId21"/>
    <p:sldId id="274" r:id="rId22"/>
    <p:sldId id="283" r:id="rId23"/>
    <p:sldId id="288" r:id="rId24"/>
    <p:sldId id="258" r:id="rId25"/>
    <p:sldId id="266" r:id="rId26"/>
    <p:sldId id="289" r:id="rId27"/>
    <p:sldId id="259" r:id="rId28"/>
    <p:sldId id="260" r:id="rId29"/>
    <p:sldId id="290" r:id="rId30"/>
    <p:sldId id="291" r:id="rId31"/>
    <p:sldId id="292" r:id="rId32"/>
    <p:sldId id="264" r:id="rId33"/>
    <p:sldId id="293" r:id="rId3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6"/>
    <p:restoredTop sz="96327"/>
  </p:normalViewPr>
  <p:slideViewPr>
    <p:cSldViewPr snapToGrid="0">
      <p:cViewPr varScale="1">
        <p:scale>
          <a:sx n="228" d="100"/>
          <a:sy n="228" d="100"/>
        </p:scale>
        <p:origin x="2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7F4-E0B2-5914-9180-E1E40E80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266AC-9E0B-DEF4-F4E3-D8608CC4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3436-658E-6B3E-A9BD-509307C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356-E751-702E-3A2E-0CC150CB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4F09-1719-0A62-2211-33760B21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8604-463C-8A45-3954-71DA5CC0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106F-7A1B-DA17-6A87-39A2FF4D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5733-92F5-8D54-2B37-535E27C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8462-1D6A-E3E5-6EAF-792B56B1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08BA-5F57-C1CC-ABF7-D55F817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DCB16-F085-6227-8A65-050FE748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69715-2C9E-7A04-A99E-3F91E8B5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F7B6-F19C-E396-A6F3-8DCA2D4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D8F0-807D-BFAB-9FF1-2509099A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DD0B-6C46-829C-E7EA-F30C365E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84F-C994-8325-A0B5-F7F69831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6C1F-9446-4018-DCF0-AE5875C5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C56C-D926-2F9E-0D7A-C670E524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ACB8-BD97-4486-35B3-1C02885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D232-85BC-CC70-AFCB-8CF2397E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BDFF-CD8E-1A62-5270-0D95796E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601D1-FD1C-2951-A912-6A7683A7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A611-F83A-DB8C-5264-02F56C33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C66-DC43-6ECF-6AD5-77F563BB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F842-82F8-4675-6127-4318D430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BDEB-0610-DDB8-1E05-76B488A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A2B3-D897-E0EE-F08D-E1D16614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0C9F-7499-40EE-844D-C7241227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F2FDD-BBC6-4A8B-8085-9703BDD9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D28C6-8CED-954C-4E7E-8E03BA9A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BC90-6E0E-E1C1-F32C-27D4058E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873C-0577-C5AB-2B5D-365C717A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27C5-C0BC-15CA-1E72-A6D89E96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1CDE-2AB9-0B2D-6EBD-519E6FE6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AA963-831A-6804-B984-26923D91D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CCDDD-8958-4C67-91BF-280D8202F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48636-FC75-1E29-19A0-38219055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D5E47-318A-E42B-312B-1E8A9272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9AF4-0960-3911-4471-94FFCC2B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BBE-516C-240C-9A1F-5B92879D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477C2-98A0-688A-A612-4466219D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EC67F-D674-EA04-BA50-E824A817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C3660-7E32-6710-63E6-7627D9F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438E1-129C-207A-51EF-BDBB5B90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A957E-720B-5FDE-DB7D-0FB9CE74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AC0DF-39B0-A4C1-81A0-31C243D8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F0A2-743A-B565-A686-9E0FE46D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EAF-11D1-D432-9D3A-E69ACC8F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60E2E-239C-468D-7C37-3C4E1196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A470-F855-29B0-7741-F62D91C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2AC1F-5FC0-60FE-3A05-A0C1432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A1F55-794B-1B4C-B15B-424B8708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13C1-AF6A-34BD-3BDB-F6AC431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80573-CB43-0BF9-1130-77667A2C6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58A0C-28CB-07CD-30A8-0B291D25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CD38-60A9-94FC-D254-28FEF6E8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E6E5-0043-32D0-2C92-62B996A7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45E5-85BD-EB3D-2C43-CF1BABBA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35ABD-2024-6CD4-03F9-23FD93A0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956D-5B4F-BB92-E0FD-425D92E9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4D97-244E-4A94-D9A9-B47205CC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E7E3-00C6-33EB-632F-4D904A44C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B045-5204-CA19-66FC-C88A00648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oc-create-configmap#Descrip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ainiq.com/post/using-kubectl-descri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kier.com/1/oc-run#--generator" TargetMode="External"/><Relationship Id="rId2" Type="http://schemas.openxmlformats.org/officeDocument/2006/relationships/hyperlink" Target="https://www.mankier.com/1/oc-run#Descrip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oc-create#Descrip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EB63DC-AAB7-4B9F-9335-BE79D5F54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Session-2 Pods an Volumes</a:t>
            </a:r>
          </a:p>
        </p:txBody>
      </p:sp>
    </p:spTree>
    <p:extLst>
      <p:ext uri="{BB962C8B-B14F-4D97-AF65-F5344CB8AC3E}">
        <p14:creationId xmlns:p14="http://schemas.microsoft.com/office/powerpoint/2010/main" val="376200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AA3BF3-443D-4ADF-BBBF-14A57650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configmaps</a:t>
            </a:r>
            <a:endParaRPr lang="en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08642FB7-29C9-4EB2-B69F-0470AA76BC85}"/>
              </a:ext>
            </a:extLst>
          </p:cNvPr>
          <p:cNvSpPr txBox="1"/>
          <p:nvPr/>
        </p:nvSpPr>
        <p:spPr>
          <a:xfrm>
            <a:off x="3046828" y="1720840"/>
            <a:ext cx="6462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file, directory, or specified literal value.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A single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may package one or more key/value pairs.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When creating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file, the key will default to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of the file, and the value will default to the file content.  If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is an invalid key, you may specify an alternate key.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When creating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directory, each file whose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is a valid key in the directory will be packaged into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.  Any directory entries except regular files are ignored (e.g. subdirectories,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symlinks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, devices, pipes, etc).</a:t>
            </a:r>
          </a:p>
        </p:txBody>
      </p:sp>
    </p:spTree>
    <p:extLst>
      <p:ext uri="{BB962C8B-B14F-4D97-AF65-F5344CB8AC3E}">
        <p14:creationId xmlns:p14="http://schemas.microsoft.com/office/powerpoint/2010/main" val="15398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386EF1-E8C2-4ACC-A821-35880F0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persistentVolume</a:t>
            </a:r>
            <a:r>
              <a:rPr lang="sv-SE" dirty="0"/>
              <a:t> vs </a:t>
            </a:r>
            <a:r>
              <a:rPr lang="sv-SE" dirty="0" err="1"/>
              <a:t>Configmap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CE15A5E-1E97-459E-A604-EEB61067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Files</a:t>
            </a:r>
            <a:r>
              <a:rPr lang="sv-SE" dirty="0"/>
              <a:t> under 1 </a:t>
            </a:r>
            <a:r>
              <a:rPr lang="sv-SE" dirty="0" err="1"/>
              <a:t>MiB</a:t>
            </a:r>
            <a:r>
              <a:rPr lang="sv-SE" dirty="0"/>
              <a:t> is </a:t>
            </a:r>
            <a:r>
              <a:rPr lang="sv-SE" dirty="0" err="1"/>
              <a:t>usually</a:t>
            </a:r>
            <a:r>
              <a:rPr lang="sv-SE" dirty="0"/>
              <a:t> fine to store in a </a:t>
            </a:r>
            <a:r>
              <a:rPr lang="sv-SE" dirty="0" err="1"/>
              <a:t>configmaps</a:t>
            </a:r>
            <a:endParaRPr lang="sv-SE" dirty="0"/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a </a:t>
            </a:r>
            <a:r>
              <a:rPr lang="sv-SE" dirty="0" err="1"/>
              <a:t>persistenVolume</a:t>
            </a:r>
            <a:r>
              <a:rPr lang="sv-SE" dirty="0"/>
              <a:t> or </a:t>
            </a:r>
            <a:r>
              <a:rPr lang="sv-SE" dirty="0" err="1"/>
              <a:t>database</a:t>
            </a:r>
            <a:r>
              <a:rPr lang="sv-SE" dirty="0"/>
              <a:t>.</a:t>
            </a:r>
          </a:p>
          <a:p>
            <a:r>
              <a:rPr lang="sv-SE" dirty="0" err="1"/>
              <a:t>Secret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secrets</a:t>
            </a:r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7549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2E54D4-7B0B-4F08-95A7-6045DDCC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Configmap</a:t>
            </a:r>
            <a:r>
              <a:rPr lang="sv-SE" dirty="0"/>
              <a:t> from </a:t>
            </a:r>
            <a:r>
              <a:rPr lang="sv-SE" b="1" dirty="0" err="1"/>
              <a:t>env-files</a:t>
            </a:r>
            <a:endParaRPr lang="en-SE" b="1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2A2CC63-7C82-40AA-A514-457617EE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30" y="1690688"/>
            <a:ext cx="7087339" cy="42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8D5C9B-E405-4E3D-A3A3-185103F8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 10 min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Configmaps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51A5D6-E911-403F-8BE0-AB4901C9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2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=</a:t>
            </a:r>
            <a:r>
              <a:rPr lang="sv-SE" dirty="0" err="1"/>
              <a:t>value</a:t>
            </a:r>
            <a:r>
              <a:rPr lang="sv-SE" dirty="0"/>
              <a:t> inside</a:t>
            </a:r>
          </a:p>
          <a:p>
            <a:r>
              <a:rPr lang="sv-SE" dirty="0"/>
              <a:t>From the 2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to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252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E5C1FB-CCE2-4ADD-946B-94B21221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Configmaps</a:t>
            </a:r>
            <a:r>
              <a:rPr lang="sv-SE" dirty="0"/>
              <a:t> </a:t>
            </a:r>
            <a:r>
              <a:rPr lang="sv-SE" b="1" dirty="0"/>
              <a:t>from-</a:t>
            </a:r>
            <a:r>
              <a:rPr lang="sv-SE" b="1" dirty="0" err="1"/>
              <a:t>literals</a:t>
            </a:r>
            <a:endParaRPr lang="en-SE" b="1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BAEBDA9-1D31-4BE9-A1ED-A778E879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74" y="1891019"/>
            <a:ext cx="10245026" cy="30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FB099B-75F8-4FA5-8512-DE3B75DD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Configmaps</a:t>
            </a:r>
            <a:r>
              <a:rPr lang="sv-SE" dirty="0"/>
              <a:t> from </a:t>
            </a:r>
            <a:r>
              <a:rPr lang="sv-SE" dirty="0" err="1"/>
              <a:t>literals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C80E15-A5CC-4F75-AF1C-DED7A48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literal</a:t>
            </a:r>
            <a:r>
              <a:rPr lang="sv-SE" dirty="0"/>
              <a:t> </a:t>
            </a:r>
            <a:r>
              <a:rPr lang="sv-SE" dirty="0" err="1"/>
              <a:t>values</a:t>
            </a:r>
            <a:endParaRPr lang="sv-SE" dirty="0"/>
          </a:p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or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5600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8F66F-B041-4936-B60B-249E6363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and </a:t>
            </a:r>
            <a:r>
              <a:rPr lang="sv-SE" dirty="0" err="1"/>
              <a:t>envFrom</a:t>
            </a:r>
            <a:r>
              <a:rPr lang="sv-SE" dirty="0"/>
              <a:t> in </a:t>
            </a:r>
            <a:r>
              <a:rPr lang="sv-SE" dirty="0" err="1"/>
              <a:t>Pod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1DFE1E6-CC37-4002-A658-DC3734E4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65" y="1573530"/>
            <a:ext cx="7426365" cy="48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F73160-D680-4D9C-97E4-3BE5EDA5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excecise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in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0F10D7-F175-4EEE-A3AF-FD12C005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envFrom</a:t>
            </a:r>
            <a:r>
              <a:rPr lang="sv-SE" dirty="0"/>
              <a:t> </a:t>
            </a:r>
            <a:r>
              <a:rPr lang="sv-SE" dirty="0" err="1"/>
              <a:t>field</a:t>
            </a:r>
            <a:r>
              <a:rPr lang="sv-SE" dirty="0"/>
              <a:t> to </a:t>
            </a:r>
            <a:r>
              <a:rPr lang="sv-SE" dirty="0" err="1"/>
              <a:t>point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inside a </a:t>
            </a:r>
            <a:r>
              <a:rPr lang="sv-SE" dirty="0" err="1"/>
              <a:t>pod</a:t>
            </a:r>
            <a:endParaRPr lang="sv-SE" dirty="0"/>
          </a:p>
          <a:p>
            <a:r>
              <a:rPr lang="sv-SE" dirty="0" err="1"/>
              <a:t>Attach</a:t>
            </a:r>
            <a:r>
              <a:rPr lang="sv-SE" dirty="0"/>
              <a:t> a terminal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and </a:t>
            </a:r>
            <a:r>
              <a:rPr lang="sv-SE" dirty="0" err="1"/>
              <a:t>type</a:t>
            </a:r>
            <a:r>
              <a:rPr lang="sv-SE" dirty="0"/>
              <a:t> the </a:t>
            </a:r>
            <a:r>
              <a:rPr lang="sv-SE" dirty="0" err="1"/>
              <a:t>command</a:t>
            </a:r>
            <a:r>
              <a:rPr lang="sv-SE" dirty="0"/>
              <a:t>: </a:t>
            </a:r>
            <a:r>
              <a:rPr lang="sv-SE" dirty="0" err="1"/>
              <a:t>env</a:t>
            </a:r>
            <a:endParaRPr lang="sv-SE" dirty="0"/>
          </a:p>
          <a:p>
            <a:pPr lvl="1"/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enviromen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created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7475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6E343E-CEC1-4506-8A2B-2EBD7462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Mounting</a:t>
            </a:r>
            <a:r>
              <a:rPr lang="sv-SE" dirty="0"/>
              <a:t>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as </a:t>
            </a:r>
            <a:r>
              <a:rPr lang="sv-SE" dirty="0" err="1"/>
              <a:t>volumes</a:t>
            </a:r>
            <a:r>
              <a:rPr lang="sv-SE" dirty="0"/>
              <a:t> in a </a:t>
            </a:r>
            <a:r>
              <a:rPr lang="sv-SE" dirty="0" err="1"/>
              <a:t>pod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D408BFC-0BA3-47C6-BBB6-B1717C91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56" y="1690688"/>
            <a:ext cx="8085888" cy="41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F51E8B-C830-43B5-AEF5-331BCE91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mount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as </a:t>
            </a:r>
            <a:r>
              <a:rPr lang="sv-SE" dirty="0" err="1"/>
              <a:t>Volume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9AD50B-6395-4BA4-95E9-268FA04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Mount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as a </a:t>
            </a:r>
            <a:r>
              <a:rPr lang="sv-SE" dirty="0" err="1"/>
              <a:t>Volume</a:t>
            </a:r>
            <a:r>
              <a:rPr lang="sv-SE" dirty="0"/>
              <a:t> in </a:t>
            </a:r>
            <a:r>
              <a:rPr lang="sv-SE" dirty="0" err="1"/>
              <a:t>some</a:t>
            </a:r>
            <a:r>
              <a:rPr lang="sv-SE" dirty="0"/>
              <a:t> directory in a </a:t>
            </a:r>
            <a:r>
              <a:rPr lang="sv-SE" dirty="0" err="1"/>
              <a:t>pod</a:t>
            </a:r>
            <a:endParaRPr lang="sv-SE" dirty="0"/>
          </a:p>
          <a:p>
            <a:r>
              <a:rPr lang="sv-SE" dirty="0"/>
              <a:t>Do a </a:t>
            </a:r>
            <a:r>
              <a:rPr lang="sv-SE" dirty="0" err="1"/>
              <a:t>ls</a:t>
            </a:r>
            <a:r>
              <a:rPr lang="sv-SE" dirty="0"/>
              <a:t> in the directory to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9313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7488D1-75AE-43D0-85DB-6EC357B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is a </a:t>
            </a:r>
            <a:r>
              <a:rPr lang="sv-SE" dirty="0" err="1"/>
              <a:t>Pod</a:t>
            </a:r>
            <a:r>
              <a:rPr lang="sv-SE" dirty="0"/>
              <a:t>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8C0EFD-2AC5-4A73-AE79-34E94D4C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The </a:t>
            </a:r>
            <a:r>
              <a:rPr lang="sv-SE" dirty="0" err="1"/>
              <a:t>smallest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in </a:t>
            </a:r>
            <a:r>
              <a:rPr lang="sv-SE" dirty="0" err="1"/>
              <a:t>Openshift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tightly</a:t>
            </a:r>
            <a:r>
              <a:rPr lang="sv-SE" dirty="0"/>
              <a:t> </a:t>
            </a:r>
            <a:r>
              <a:rPr lang="sv-SE" dirty="0" err="1"/>
              <a:t>coupled</a:t>
            </a:r>
            <a:r>
              <a:rPr lang="sv-SE" dirty="0"/>
              <a:t> containers inside it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has an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network</a:t>
            </a:r>
            <a:r>
              <a:rPr lang="sv-SE" dirty="0"/>
              <a:t> (</a:t>
            </a:r>
            <a:r>
              <a:rPr lang="sv-SE" dirty="0" err="1"/>
              <a:t>localhost</a:t>
            </a:r>
            <a:r>
              <a:rPr lang="sv-SE" dirty="0"/>
              <a:t>)</a:t>
            </a:r>
          </a:p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on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Node</a:t>
            </a:r>
            <a:r>
              <a:rPr lang="sv-SE" dirty="0"/>
              <a:t> (</a:t>
            </a:r>
            <a:r>
              <a:rPr lang="sv-SE" dirty="0" err="1"/>
              <a:t>Machine</a:t>
            </a:r>
            <a:r>
              <a:rPr lang="sv-SE" dirty="0"/>
              <a:t> on the OCP Cluster)</a:t>
            </a:r>
          </a:p>
          <a:p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scale</a:t>
            </a:r>
            <a:r>
              <a:rPr lang="sv-SE" dirty="0"/>
              <a:t> </a:t>
            </a:r>
            <a:r>
              <a:rPr lang="sv-SE" dirty="0" err="1"/>
              <a:t>horizontally</a:t>
            </a:r>
            <a:r>
              <a:rPr lang="sv-SE" dirty="0"/>
              <a:t>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Deploymentconfigs</a:t>
            </a:r>
            <a:r>
              <a:rPr lang="sv-SE" dirty="0"/>
              <a:t> or </a:t>
            </a:r>
            <a:r>
              <a:rPr lang="sv-SE" dirty="0" err="1"/>
              <a:t>Replication</a:t>
            </a:r>
            <a:r>
              <a:rPr lang="sv-SE" dirty="0"/>
              <a:t> Controllers)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from the GUI or from the OCP cli</a:t>
            </a:r>
          </a:p>
          <a:p>
            <a:r>
              <a:rPr lang="sv-SE" dirty="0"/>
              <a:t>Most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Stateless</a:t>
            </a:r>
          </a:p>
          <a:p>
            <a:r>
              <a:rPr lang="sv-SE" dirty="0"/>
              <a:t>Most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on the cluster </a:t>
            </a:r>
            <a:r>
              <a:rPr lang="sv-SE" dirty="0" err="1"/>
              <a:t>level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3611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8CAB26-D3A4-4AA3-A2F0-86CD463C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Secrets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base64 </a:t>
            </a:r>
            <a:r>
              <a:rPr lang="sv-SE" dirty="0" err="1"/>
              <a:t>encoded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27D049-FE90-4835-8828-FEF50EF8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986"/>
            <a:ext cx="10532165" cy="1325563"/>
          </a:xfrm>
        </p:spPr>
        <p:txBody>
          <a:bodyPr>
            <a:normAutofit fontScale="92500" lnSpcReduction="20000"/>
          </a:bodyPr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convert</a:t>
            </a:r>
            <a:r>
              <a:rPr lang="sv-SE" dirty="0"/>
              <a:t> it </a:t>
            </a:r>
            <a:r>
              <a:rPr lang="sv-SE" dirty="0" err="1"/>
              <a:t>manually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creating</a:t>
            </a:r>
            <a:r>
              <a:rPr lang="sv-SE" dirty="0"/>
              <a:t> from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endParaRPr lang="sv-SE" dirty="0"/>
          </a:p>
          <a:p>
            <a:pPr lvl="1"/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echo -n 'Hello world' | base64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Same command as configmaps when created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and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very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similar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when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mounting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in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endParaRPr lang="pt-BR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0808347-5BAE-4A1C-8650-4A4367B1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11" y="3088793"/>
            <a:ext cx="8220177" cy="31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7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4A5F2B-7C10-411B-87FE-72CA0EF2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minuter </a:t>
            </a:r>
            <a:r>
              <a:rPr lang="sv-SE" dirty="0" err="1"/>
              <a:t>challenge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and </a:t>
            </a:r>
            <a:r>
              <a:rPr lang="sv-SE" dirty="0" err="1"/>
              <a:t>Configuration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0B20C2-6A7E-4749-B12A-927A713E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contain</a:t>
            </a:r>
            <a:r>
              <a:rPr lang="sv-SE" dirty="0"/>
              <a:t> </a:t>
            </a:r>
            <a:r>
              <a:rPr lang="sv-SE" dirty="0" err="1"/>
              <a:t>multipe</a:t>
            </a:r>
            <a:r>
              <a:rPr lang="sv-SE" dirty="0"/>
              <a:t> containers,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reffered</a:t>
            </a:r>
            <a:r>
              <a:rPr lang="sv-SE" dirty="0"/>
              <a:t> to as a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2 </a:t>
            </a:r>
            <a:r>
              <a:rPr lang="sv-SE" dirty="0" err="1"/>
              <a:t>httpd</a:t>
            </a:r>
            <a:r>
              <a:rPr lang="sv-SE" dirty="0"/>
              <a:t> containers </a:t>
            </a:r>
            <a:r>
              <a:rPr lang="sv-SE" dirty="0" err="1"/>
              <a:t>running</a:t>
            </a:r>
            <a:r>
              <a:rPr lang="sv-SE" dirty="0"/>
              <a:t> inside it.</a:t>
            </a:r>
          </a:p>
          <a:p>
            <a:pPr lvl="1"/>
            <a:r>
              <a:rPr lang="sv-SE" dirty="0" err="1"/>
              <a:t>Then</a:t>
            </a:r>
            <a:r>
              <a:rPr lang="sv-SE" dirty="0"/>
              <a:t> in the </a:t>
            </a:r>
            <a:r>
              <a:rPr lang="sv-SE" dirty="0" err="1"/>
              <a:t>first</a:t>
            </a:r>
            <a:r>
              <a:rPr lang="sv-SE" dirty="0"/>
              <a:t> containers </a:t>
            </a:r>
            <a:r>
              <a:rPr lang="sv-SE" dirty="0" err="1"/>
              <a:t>reference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enviroment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inside it.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plain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or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from a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rsh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container and </a:t>
            </a:r>
            <a:r>
              <a:rPr lang="sv-SE" dirty="0" err="1"/>
              <a:t>verify</a:t>
            </a:r>
            <a:r>
              <a:rPr lang="sv-SE" dirty="0"/>
              <a:t> the </a:t>
            </a:r>
            <a:r>
              <a:rPr lang="sv-SE" dirty="0" err="1"/>
              <a:t>env-variables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set.</a:t>
            </a:r>
          </a:p>
          <a:p>
            <a:pPr lvl="1"/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rsh</a:t>
            </a:r>
            <a:r>
              <a:rPr lang="sv-SE" dirty="0"/>
              <a:t> </a:t>
            </a:r>
            <a:r>
              <a:rPr lang="sv-SE" dirty="0" err="1"/>
              <a:t>int</a:t>
            </a:r>
            <a:r>
              <a:rPr lang="sv-SE" dirty="0"/>
              <a:t> the second container and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missing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252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F8180B-6F71-4958-9E80-FDF588F3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 setup </a:t>
            </a:r>
            <a:r>
              <a:rPr lang="sv-SE" dirty="0" err="1"/>
              <a:t>postgres</a:t>
            </a:r>
            <a:r>
              <a:rPr lang="sv-SE" dirty="0"/>
              <a:t> in </a:t>
            </a:r>
            <a:r>
              <a:rPr lang="sv-SE" dirty="0" err="1"/>
              <a:t>kubernetes</a:t>
            </a:r>
            <a:r>
              <a:rPr lang="sv-SE" dirty="0"/>
              <a:t>.</a:t>
            </a:r>
            <a:endParaRPr lang="en-SE" dirty="0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7AE0DAF0-757F-4129-8355-61F5C731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073"/>
            <a:ext cx="9354856" cy="2333951"/>
          </a:xfr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21E40420-03AA-445E-8052-5BBCC5F5DD70}"/>
              </a:ext>
            </a:extLst>
          </p:cNvPr>
          <p:cNvSpPr txBox="1"/>
          <p:nvPr/>
        </p:nvSpPr>
        <p:spPr>
          <a:xfrm>
            <a:off x="2233286" y="1690688"/>
            <a:ext cx="772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is: </a:t>
            </a:r>
            <a:r>
              <a:rPr lang="sv-SE" dirty="0" err="1"/>
              <a:t>postgres:latest</a:t>
            </a:r>
            <a:endParaRPr lang="en-SE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56DB6FC-9C05-4374-A4F6-9FC9445B1DF9}"/>
              </a:ext>
            </a:extLst>
          </p:cNvPr>
          <p:cNvSpPr txBox="1"/>
          <p:nvPr/>
        </p:nvSpPr>
        <p:spPr>
          <a:xfrm>
            <a:off x="1481242" y="2060020"/>
            <a:ext cx="895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a </a:t>
            </a:r>
            <a:r>
              <a:rPr lang="sv-SE" dirty="0" err="1"/>
              <a:t>secret</a:t>
            </a:r>
            <a:r>
              <a:rPr lang="sv-SE" dirty="0"/>
              <a:t> and </a:t>
            </a:r>
            <a:r>
              <a:rPr lang="sv-SE" dirty="0" err="1"/>
              <a:t>injected</a:t>
            </a:r>
            <a:r>
              <a:rPr lang="sv-SE" dirty="0"/>
              <a:t> to 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postgres</a:t>
            </a:r>
            <a:r>
              <a:rPr lang="sv-SE" dirty="0"/>
              <a:t>,</a:t>
            </a:r>
          </a:p>
          <a:p>
            <a:r>
              <a:rPr lang="sv-SE" dirty="0" err="1"/>
              <a:t>Open</a:t>
            </a:r>
            <a:r>
              <a:rPr lang="sv-SE" dirty="0"/>
              <a:t> a terminal inside a </a:t>
            </a:r>
            <a:r>
              <a:rPr lang="sv-SE" dirty="0" err="1"/>
              <a:t>pod</a:t>
            </a:r>
            <a:r>
              <a:rPr lang="sv-SE" dirty="0"/>
              <a:t> a </a:t>
            </a:r>
            <a:r>
              <a:rPr lang="sv-SE" dirty="0" err="1"/>
              <a:t>verifry</a:t>
            </a:r>
            <a:r>
              <a:rPr lang="sv-SE" dirty="0"/>
              <a:t> </a:t>
            </a:r>
            <a:r>
              <a:rPr lang="sv-SE" dirty="0" err="1"/>
              <a:t>postgres</a:t>
            </a:r>
            <a:r>
              <a:rPr lang="sv-SE" dirty="0"/>
              <a:t> is </a:t>
            </a:r>
            <a:r>
              <a:rPr lang="sv-SE" dirty="0" err="1"/>
              <a:t>running</a:t>
            </a:r>
            <a:r>
              <a:rPr lang="sv-SE" dirty="0"/>
              <a:t>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4415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B407C-BDC0-4023-8668-59AE4969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stateless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…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135547-7BDD-4F08-B0FD-32235CD7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containers </a:t>
            </a:r>
            <a:r>
              <a:rPr lang="sv-SE" dirty="0" err="1"/>
              <a:t>require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be </a:t>
            </a:r>
            <a:r>
              <a:rPr lang="sv-SE" dirty="0" err="1"/>
              <a:t>stored</a:t>
            </a:r>
            <a:r>
              <a:rPr lang="sv-SE" dirty="0"/>
              <a:t> on disk</a:t>
            </a:r>
          </a:p>
          <a:p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cache data in </a:t>
            </a:r>
            <a:r>
              <a:rPr lang="sv-SE" dirty="0" err="1"/>
              <a:t>some</a:t>
            </a:r>
            <a:r>
              <a:rPr lang="sv-SE" dirty="0"/>
              <a:t> directory</a:t>
            </a:r>
          </a:p>
          <a:p>
            <a:r>
              <a:rPr lang="sv-SE" dirty="0" err="1"/>
              <a:t>Once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has </a:t>
            </a:r>
            <a:r>
              <a:rPr lang="sv-SE" dirty="0" err="1"/>
              <a:t>restarted</a:t>
            </a:r>
            <a:r>
              <a:rPr lang="sv-SE" dirty="0"/>
              <a:t>, all data is </a:t>
            </a:r>
            <a:r>
              <a:rPr lang="sv-SE" dirty="0" err="1"/>
              <a:t>lost</a:t>
            </a:r>
            <a:endParaRPr lang="sv-SE" dirty="0"/>
          </a:p>
          <a:p>
            <a:r>
              <a:rPr lang="sv-SE" dirty="0"/>
              <a:t> Small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mounted</a:t>
            </a:r>
            <a:r>
              <a:rPr lang="sv-SE" dirty="0"/>
              <a:t> in </a:t>
            </a:r>
            <a:r>
              <a:rPr lang="sv-SE" dirty="0" err="1"/>
              <a:t>configmaps</a:t>
            </a:r>
            <a:endParaRPr lang="sv-SE" dirty="0"/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PersistentVolumes</a:t>
            </a:r>
            <a:endParaRPr lang="sv-SE" dirty="0"/>
          </a:p>
          <a:p>
            <a:r>
              <a:rPr lang="sv-SE" dirty="0"/>
              <a:t>To </a:t>
            </a:r>
            <a:r>
              <a:rPr lang="sv-SE" dirty="0" err="1"/>
              <a:t>claim</a:t>
            </a:r>
            <a:r>
              <a:rPr lang="sv-SE" dirty="0"/>
              <a:t> data from a </a:t>
            </a:r>
            <a:r>
              <a:rPr lang="sv-SE" dirty="0" err="1"/>
              <a:t>persistentVolume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define</a:t>
            </a:r>
            <a:r>
              <a:rPr lang="sv-SE" dirty="0"/>
              <a:t> a </a:t>
            </a:r>
            <a:r>
              <a:rPr lang="sv-SE" dirty="0" err="1"/>
              <a:t>persistenVolumeClaim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5313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9D93A-F53E-4E90-AF31-54F563C4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Simple cache </a:t>
            </a:r>
            <a:r>
              <a:rPr lang="sv-SE" dirty="0" err="1"/>
              <a:t>volume</a:t>
            </a:r>
            <a:endParaRPr lang="en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5CC76162-314B-41AD-BE6A-29586FDD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9" y="2013576"/>
            <a:ext cx="5987146" cy="4136704"/>
          </a:xfrm>
          <a:prstGeom prst="rect">
            <a:avLst/>
          </a:prstGeom>
        </p:spPr>
      </p:pic>
      <p:cxnSp>
        <p:nvCxnSpPr>
          <p:cNvPr id="4" name="Rak pilkoppling 3">
            <a:extLst>
              <a:ext uri="{FF2B5EF4-FFF2-40B4-BE49-F238E27FC236}">
                <a16:creationId xmlns:a16="http://schemas.microsoft.com/office/drawing/2014/main" id="{E6894026-5839-489B-AA8B-FB410E72D5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17108" y="4400388"/>
            <a:ext cx="6413326" cy="148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07C882B4-CEA5-4E61-9C6E-914E82E167B0}"/>
              </a:ext>
            </a:extLst>
          </p:cNvPr>
          <p:cNvSpPr txBox="1"/>
          <p:nvPr/>
        </p:nvSpPr>
        <p:spPr>
          <a:xfrm>
            <a:off x="8630434" y="4077222"/>
            <a:ext cx="287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emptyDir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 a </a:t>
            </a:r>
            <a:r>
              <a:rPr lang="sv-SE" dirty="0" err="1"/>
              <a:t>temporary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en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A87958CD-1102-4BC9-A354-CE0410F159E9}"/>
              </a:ext>
            </a:extLst>
          </p:cNvPr>
          <p:cNvCxnSpPr>
            <a:cxnSpLocks/>
          </p:cNvCxnSpPr>
          <p:nvPr/>
        </p:nvCxnSpPr>
        <p:spPr>
          <a:xfrm flipH="1">
            <a:off x="2394560" y="3368246"/>
            <a:ext cx="6413326" cy="148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6900EC41-04FA-44AC-B206-7621AC59ED14}"/>
              </a:ext>
            </a:extLst>
          </p:cNvPr>
          <p:cNvSpPr txBox="1"/>
          <p:nvPr/>
        </p:nvSpPr>
        <p:spPr>
          <a:xfrm>
            <a:off x="8807886" y="2906581"/>
            <a:ext cx="287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cache </a:t>
            </a:r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store </a:t>
            </a:r>
            <a:r>
              <a:rPr lang="sv-SE" dirty="0" err="1"/>
              <a:t>everything</a:t>
            </a:r>
            <a:r>
              <a:rPr lang="sv-SE" dirty="0"/>
              <a:t> inside /cache in the test-container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9932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75D5A3-2C7A-44F3-9A72-E3112785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0" y="365125"/>
            <a:ext cx="11899726" cy="1325563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nginx</a:t>
            </a:r>
            <a:r>
              <a:rPr lang="sv-SE" dirty="0"/>
              <a:t> + </a:t>
            </a:r>
            <a:r>
              <a:rPr lang="sv-SE" dirty="0" err="1"/>
              <a:t>debian</a:t>
            </a:r>
            <a:r>
              <a:rPr lang="sv-SE" dirty="0"/>
              <a:t>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cache </a:t>
            </a:r>
            <a:r>
              <a:rPr lang="sv-SE" dirty="0" err="1"/>
              <a:t>volume</a:t>
            </a:r>
            <a:endParaRPr lang="en-SE" dirty="0"/>
          </a:p>
        </p:txBody>
      </p:sp>
      <p:pic>
        <p:nvPicPr>
          <p:cNvPr id="9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A9D8AFC6-2599-4554-907C-5A43795A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1283840"/>
            <a:ext cx="965017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4EB1F6-3F21-4400-B4A6-1CC795E1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Excercise</a:t>
            </a:r>
            <a:r>
              <a:rPr lang="sv-SE" dirty="0"/>
              <a:t> 15 </a:t>
            </a:r>
            <a:r>
              <a:rPr lang="sv-SE" dirty="0" err="1"/>
              <a:t>minutes</a:t>
            </a:r>
            <a:r>
              <a:rPr lang="sv-SE" dirty="0"/>
              <a:t> cache </a:t>
            </a:r>
            <a:r>
              <a:rPr lang="sv-SE" dirty="0" err="1"/>
              <a:t>volume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943AAA-A56B-4561-8C64-32039886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nginx-unprivileged</a:t>
            </a:r>
            <a:r>
              <a:rPr lang="sv-SE" dirty="0"/>
              <a:t> image from </a:t>
            </a:r>
            <a:r>
              <a:rPr lang="sv-SE" dirty="0" err="1"/>
              <a:t>dockerhub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debian</a:t>
            </a:r>
            <a:r>
              <a:rPr lang="sv-SE" dirty="0"/>
              <a:t> image and the </a:t>
            </a:r>
            <a:r>
              <a:rPr lang="sv-SE" dirty="0" err="1"/>
              <a:t>command</a:t>
            </a:r>
            <a:r>
              <a:rPr lang="sv-SE" dirty="0"/>
              <a:t> and args from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.</a:t>
            </a:r>
          </a:p>
          <a:p>
            <a:r>
              <a:rPr lang="sv-SE" dirty="0" err="1"/>
              <a:t>Add</a:t>
            </a:r>
            <a:r>
              <a:rPr lang="sv-SE" dirty="0"/>
              <a:t> the </a:t>
            </a:r>
            <a:r>
              <a:rPr lang="sv-SE" dirty="0" err="1"/>
              <a:t>emptyDir</a:t>
            </a:r>
            <a:r>
              <a:rPr lang="sv-SE" dirty="0"/>
              <a:t>{} </a:t>
            </a:r>
            <a:r>
              <a:rPr lang="sv-SE" dirty="0" err="1"/>
              <a:t>volume</a:t>
            </a:r>
            <a:r>
              <a:rPr lang="sv-SE" dirty="0"/>
              <a:t> and </a:t>
            </a:r>
            <a:r>
              <a:rPr lang="sv-SE" dirty="0" err="1"/>
              <a:t>mount</a:t>
            </a:r>
            <a:r>
              <a:rPr lang="sv-SE" dirty="0"/>
              <a:t> it </a:t>
            </a:r>
            <a:r>
              <a:rPr lang="sv-SE" dirty="0" err="1"/>
              <a:t>according</a:t>
            </a:r>
            <a:r>
              <a:rPr lang="sv-SE" dirty="0"/>
              <a:t> to the </a:t>
            </a:r>
            <a:r>
              <a:rPr lang="sv-SE" dirty="0" err="1"/>
              <a:t>example</a:t>
            </a:r>
            <a:r>
              <a:rPr lang="sv-SE" dirty="0"/>
              <a:t>.</a:t>
            </a:r>
          </a:p>
          <a:p>
            <a:r>
              <a:rPr lang="sv-SE" dirty="0" err="1"/>
              <a:t>Explain</a:t>
            </a:r>
            <a:r>
              <a:rPr lang="sv-SE" dirty="0"/>
              <a:t> </a:t>
            </a:r>
            <a:r>
              <a:rPr lang="sv-SE" dirty="0" err="1"/>
              <a:t>whats</a:t>
            </a:r>
            <a:r>
              <a:rPr lang="sv-SE" dirty="0"/>
              <a:t> happening to </a:t>
            </a:r>
            <a:r>
              <a:rPr lang="sv-SE" dirty="0" err="1"/>
              <a:t>another</a:t>
            </a:r>
            <a:r>
              <a:rPr lang="sv-SE" dirty="0"/>
              <a:t> student.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containers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in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,  and </a:t>
            </a:r>
            <a:r>
              <a:rPr lang="sv-SE" dirty="0" err="1"/>
              <a:t>why</a:t>
            </a:r>
            <a:r>
              <a:rPr lang="sv-SE" dirty="0"/>
              <a:t>?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80427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FDDBA-3DCB-41FC-8084-86BEAC49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39"/>
          </a:xfrm>
        </p:spPr>
        <p:txBody>
          <a:bodyPr/>
          <a:lstStyle/>
          <a:p>
            <a:pPr algn="ctr"/>
            <a:r>
              <a:rPr lang="sv-SE" dirty="0" err="1"/>
              <a:t>PersistentVolume</a:t>
            </a:r>
            <a:endParaRPr lang="en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1B6DEE8-AFF7-436F-88AF-92202895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1" y="1429227"/>
            <a:ext cx="6230721" cy="5413115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AB6FB8C2-3C73-4023-BAD1-B0E7B2060BA1}"/>
              </a:ext>
            </a:extLst>
          </p:cNvPr>
          <p:cNvCxnSpPr>
            <a:cxnSpLocks/>
          </p:cNvCxnSpPr>
          <p:nvPr/>
        </p:nvCxnSpPr>
        <p:spPr>
          <a:xfrm flipH="1">
            <a:off x="3494762" y="2267211"/>
            <a:ext cx="5022937" cy="239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DB48BE25-2940-4088-8D58-B3F27F06A274}"/>
              </a:ext>
            </a:extLst>
          </p:cNvPr>
          <p:cNvCxnSpPr>
            <a:cxnSpLocks/>
          </p:cNvCxnSpPr>
          <p:nvPr/>
        </p:nvCxnSpPr>
        <p:spPr>
          <a:xfrm flipH="1">
            <a:off x="2532379" y="4033381"/>
            <a:ext cx="5985320" cy="14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AF353FD8-D82D-4B79-B89C-8FF451FC6924}"/>
              </a:ext>
            </a:extLst>
          </p:cNvPr>
          <p:cNvCxnSpPr>
            <a:cxnSpLocks/>
          </p:cNvCxnSpPr>
          <p:nvPr/>
        </p:nvCxnSpPr>
        <p:spPr>
          <a:xfrm flipH="1">
            <a:off x="2532379" y="5323562"/>
            <a:ext cx="6924772" cy="102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B1A48D2F-DEBE-42AC-ACFC-7F69F9A933D7}"/>
              </a:ext>
            </a:extLst>
          </p:cNvPr>
          <p:cNvSpPr txBox="1"/>
          <p:nvPr/>
        </p:nvSpPr>
        <p:spPr>
          <a:xfrm>
            <a:off x="8517699" y="2001585"/>
            <a:ext cx="367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an </a:t>
            </a:r>
            <a:r>
              <a:rPr lang="sv-SE" dirty="0" err="1"/>
              <a:t>optional</a:t>
            </a:r>
            <a:r>
              <a:rPr lang="sv-SE" dirty="0"/>
              <a:t> </a:t>
            </a:r>
            <a:r>
              <a:rPr lang="sv-SE" dirty="0" err="1"/>
              <a:t>classname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in cluster.</a:t>
            </a:r>
            <a:endParaRPr lang="en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6774A39-DFA4-49C8-8718-CE8E01F141E5}"/>
              </a:ext>
            </a:extLst>
          </p:cNvPr>
          <p:cNvSpPr txBox="1"/>
          <p:nvPr/>
        </p:nvSpPr>
        <p:spPr>
          <a:xfrm>
            <a:off x="8517698" y="3794907"/>
            <a:ext cx="367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a </a:t>
            </a:r>
            <a:r>
              <a:rPr lang="sv-SE" dirty="0" err="1"/>
              <a:t>requested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amount</a:t>
            </a:r>
            <a:endParaRPr lang="en-SE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331A6041-C48B-433A-9E36-53F23D0AFA35}"/>
              </a:ext>
            </a:extLst>
          </p:cNvPr>
          <p:cNvSpPr txBox="1"/>
          <p:nvPr/>
        </p:nvSpPr>
        <p:spPr>
          <a:xfrm>
            <a:off x="9457151" y="5085088"/>
            <a:ext cx="26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</a:t>
            </a:r>
            <a:r>
              <a:rPr lang="sv-SE" dirty="0" err="1"/>
              <a:t>accessMode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05227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E3F670-BC83-445B-AAC3-B894327F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/>
          <a:lstStyle/>
          <a:p>
            <a:pPr algn="ctr"/>
            <a:r>
              <a:rPr lang="sv-SE" dirty="0" err="1"/>
              <a:t>PersistentVolumeClaim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CECB882-62BE-4FB0-99DA-236A9EEB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6" y="1683026"/>
            <a:ext cx="6185254" cy="5073330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992845E-4C8F-448D-B42F-1DFB6778F04B}"/>
              </a:ext>
            </a:extLst>
          </p:cNvPr>
          <p:cNvCxnSpPr>
            <a:cxnSpLocks/>
          </p:cNvCxnSpPr>
          <p:nvPr/>
        </p:nvCxnSpPr>
        <p:spPr>
          <a:xfrm flipH="1">
            <a:off x="3427444" y="2104373"/>
            <a:ext cx="5040151" cy="197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EB8BFA86-B68F-40E8-8BD8-E4418505B242}"/>
              </a:ext>
            </a:extLst>
          </p:cNvPr>
          <p:cNvSpPr txBox="1"/>
          <p:nvPr/>
        </p:nvSpPr>
        <p:spPr>
          <a:xfrm>
            <a:off x="8566237" y="1683026"/>
            <a:ext cx="339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If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peristenVolume</a:t>
            </a:r>
            <a:r>
              <a:rPr lang="sv-SE" dirty="0"/>
              <a:t> has a </a:t>
            </a:r>
            <a:r>
              <a:rPr lang="sv-SE" dirty="0" err="1"/>
              <a:t>matching</a:t>
            </a:r>
            <a:r>
              <a:rPr lang="sv-SE" dirty="0"/>
              <a:t> </a:t>
            </a:r>
            <a:r>
              <a:rPr lang="sv-SE" dirty="0" err="1"/>
              <a:t>classname</a:t>
            </a:r>
            <a:r>
              <a:rPr lang="sv-SE" dirty="0"/>
              <a:t> it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  <a:endParaRPr lang="en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8204D304-1002-4104-8BC1-676F87554CC0}"/>
              </a:ext>
            </a:extLst>
          </p:cNvPr>
          <p:cNvCxnSpPr>
            <a:cxnSpLocks/>
          </p:cNvCxnSpPr>
          <p:nvPr/>
        </p:nvCxnSpPr>
        <p:spPr>
          <a:xfrm flipH="1">
            <a:off x="2503003" y="3848100"/>
            <a:ext cx="5599597" cy="112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A3D15896-7BD5-4D2F-9269-887945C50D7F}"/>
              </a:ext>
            </a:extLst>
          </p:cNvPr>
          <p:cNvSpPr txBox="1"/>
          <p:nvPr/>
        </p:nvSpPr>
        <p:spPr>
          <a:xfrm>
            <a:off x="8385431" y="3524934"/>
            <a:ext cx="362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Needs</a:t>
            </a:r>
            <a:r>
              <a:rPr lang="sv-SE" dirty="0"/>
              <a:t> to match </a:t>
            </a:r>
            <a:r>
              <a:rPr lang="sv-SE" dirty="0" err="1"/>
              <a:t>persistentVolume</a:t>
            </a:r>
            <a:r>
              <a:rPr lang="sv-SE" dirty="0"/>
              <a:t> </a:t>
            </a:r>
            <a:r>
              <a:rPr lang="sv-SE" dirty="0" err="1"/>
              <a:t>accessType</a:t>
            </a:r>
            <a:endParaRPr lang="en-SE" dirty="0"/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1B21A449-60CA-4D0C-A696-50F409B77036}"/>
              </a:ext>
            </a:extLst>
          </p:cNvPr>
          <p:cNvCxnSpPr>
            <a:cxnSpLocks/>
          </p:cNvCxnSpPr>
          <p:nvPr/>
        </p:nvCxnSpPr>
        <p:spPr>
          <a:xfrm flipH="1">
            <a:off x="2535304" y="5112399"/>
            <a:ext cx="5599597" cy="112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48769E12-3AE9-4068-BD94-286D9E2B3C22}"/>
              </a:ext>
            </a:extLst>
          </p:cNvPr>
          <p:cNvSpPr txBox="1"/>
          <p:nvPr/>
        </p:nvSpPr>
        <p:spPr>
          <a:xfrm>
            <a:off x="8234379" y="4748634"/>
            <a:ext cx="362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, </a:t>
            </a:r>
            <a:r>
              <a:rPr lang="sv-SE" dirty="0" err="1"/>
              <a:t>needs</a:t>
            </a:r>
            <a:r>
              <a:rPr lang="sv-SE" dirty="0"/>
              <a:t> to be less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on </a:t>
            </a:r>
            <a:r>
              <a:rPr lang="sv-SE" dirty="0" err="1"/>
              <a:t>persistentVolume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5202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6AD4C9-2B10-4CED-9DA8-0D5B4289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Creating a </a:t>
            </a:r>
            <a:r>
              <a:rPr lang="sv-SE" dirty="0" err="1"/>
              <a:t>volume</a:t>
            </a:r>
            <a:r>
              <a:rPr lang="sv-SE" dirty="0"/>
              <a:t> inside a </a:t>
            </a:r>
            <a:r>
              <a:rPr lang="sv-SE" dirty="0" err="1"/>
              <a:t>pod</a:t>
            </a:r>
            <a:r>
              <a:rPr lang="sv-SE" dirty="0"/>
              <a:t> from a </a:t>
            </a:r>
            <a:r>
              <a:rPr lang="sv-SE" dirty="0" err="1"/>
              <a:t>persistentVolumeClaim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DD73AA5-F753-442F-A147-4F324125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62472" cy="4852416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B9215D89-0C7D-450F-9E6E-402F3EE4893C}"/>
              </a:ext>
            </a:extLst>
          </p:cNvPr>
          <p:cNvCxnSpPr>
            <a:cxnSpLocks/>
          </p:cNvCxnSpPr>
          <p:nvPr/>
        </p:nvCxnSpPr>
        <p:spPr>
          <a:xfrm flipH="1">
            <a:off x="4554030" y="2166277"/>
            <a:ext cx="4174432" cy="14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34F1DA70-0102-46B7-AA89-B8CAFE064DC7}"/>
              </a:ext>
            </a:extLst>
          </p:cNvPr>
          <p:cNvSpPr txBox="1"/>
          <p:nvPr/>
        </p:nvSpPr>
        <p:spPr>
          <a:xfrm>
            <a:off x="8868427" y="1843111"/>
            <a:ext cx="31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Needs</a:t>
            </a:r>
            <a:r>
              <a:rPr lang="sv-SE" dirty="0"/>
              <a:t> to match the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existing</a:t>
            </a:r>
            <a:r>
              <a:rPr lang="sv-SE" dirty="0"/>
              <a:t> </a:t>
            </a:r>
            <a:r>
              <a:rPr lang="sv-SE" dirty="0" err="1"/>
              <a:t>claim</a:t>
            </a:r>
            <a:r>
              <a:rPr lang="sv-SE" dirty="0"/>
              <a:t>.</a:t>
            </a:r>
            <a:endParaRPr lang="en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4057081E-06AC-4BD8-A6A6-EC29A1AE08D3}"/>
              </a:ext>
            </a:extLst>
          </p:cNvPr>
          <p:cNvCxnSpPr>
            <a:cxnSpLocks/>
          </p:cNvCxnSpPr>
          <p:nvPr/>
        </p:nvCxnSpPr>
        <p:spPr>
          <a:xfrm flipH="1" flipV="1">
            <a:off x="3710118" y="2799386"/>
            <a:ext cx="5158309" cy="15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0CD5A9A-A435-4283-9B17-C2D95DF8C6A0}"/>
              </a:ext>
            </a:extLst>
          </p:cNvPr>
          <p:cNvCxnSpPr>
            <a:cxnSpLocks/>
          </p:cNvCxnSpPr>
          <p:nvPr/>
        </p:nvCxnSpPr>
        <p:spPr>
          <a:xfrm flipH="1">
            <a:off x="4418331" y="4509370"/>
            <a:ext cx="4450096" cy="16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1B2010C3-465D-4E35-8A7D-EB2802E82EC8}"/>
              </a:ext>
            </a:extLst>
          </p:cNvPr>
          <p:cNvSpPr txBox="1"/>
          <p:nvPr/>
        </p:nvSpPr>
        <p:spPr>
          <a:xfrm>
            <a:off x="8894173" y="4031524"/>
            <a:ext cx="31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Mount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to match.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1328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676289-94EF-4FE7-910F-0375E79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endParaRPr lang="en-SE" dirty="0"/>
          </a:p>
        </p:txBody>
      </p:sp>
      <p:pic>
        <p:nvPicPr>
          <p:cNvPr id="5" name="Platshållare för innehåll 4" descr="En bild som visar text, parkering, utomhus, skärmbild&#10;&#10;Automatiskt genererad beskrivning">
            <a:extLst>
              <a:ext uri="{FF2B5EF4-FFF2-40B4-BE49-F238E27FC236}">
                <a16:creationId xmlns:a16="http://schemas.microsoft.com/office/drawing/2014/main" id="{9A03B210-0135-49B6-9650-881E2ED36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81981"/>
            <a:ext cx="7620000" cy="4238625"/>
          </a:xfrm>
        </p:spPr>
      </p:pic>
    </p:spTree>
    <p:extLst>
      <p:ext uri="{BB962C8B-B14F-4D97-AF65-F5344CB8AC3E}">
        <p14:creationId xmlns:p14="http://schemas.microsoft.com/office/powerpoint/2010/main" val="284125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9371D3-C677-4508-8E23-4D16473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claimRef</a:t>
            </a:r>
            <a:r>
              <a:rPr lang="sv-SE" dirty="0"/>
              <a:t> and </a:t>
            </a:r>
            <a:r>
              <a:rPr lang="sv-SE" dirty="0" err="1"/>
              <a:t>volumeName</a:t>
            </a:r>
            <a:r>
              <a:rPr lang="sv-SE" dirty="0"/>
              <a:t> is </a:t>
            </a:r>
            <a:r>
              <a:rPr lang="en-SE" dirty="0" err="1"/>
              <a:t>recomended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FE7A23B-7E46-41E0-BB49-A784277A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1" y="2210530"/>
            <a:ext cx="5367859" cy="3872218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AE4F3C2-ED33-46CB-BA01-C3AE77A25D05}"/>
              </a:ext>
            </a:extLst>
          </p:cNvPr>
          <p:cNvCxnSpPr>
            <a:cxnSpLocks/>
          </p:cNvCxnSpPr>
          <p:nvPr/>
        </p:nvCxnSpPr>
        <p:spPr>
          <a:xfrm flipH="1">
            <a:off x="2186611" y="3644348"/>
            <a:ext cx="4174432" cy="14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objekt 8">
            <a:extLst>
              <a:ext uri="{FF2B5EF4-FFF2-40B4-BE49-F238E27FC236}">
                <a16:creationId xmlns:a16="http://schemas.microsoft.com/office/drawing/2014/main" id="{4734A45D-EA74-42FE-8D0B-7D7E844E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8" y="2298938"/>
            <a:ext cx="5725668" cy="3695402"/>
          </a:xfrm>
          <a:prstGeom prst="rect">
            <a:avLst/>
          </a:prstGeom>
        </p:spPr>
      </p:pic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11B4747D-8FF1-44C3-84AD-6D21A9DF27F4}"/>
              </a:ext>
            </a:extLst>
          </p:cNvPr>
          <p:cNvCxnSpPr>
            <a:cxnSpLocks/>
          </p:cNvCxnSpPr>
          <p:nvPr/>
        </p:nvCxnSpPr>
        <p:spPr>
          <a:xfrm flipH="1" flipV="1">
            <a:off x="1762539" y="3644348"/>
            <a:ext cx="4598504" cy="17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7B53A9-EC26-45D4-8AC5-F1C87D0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Reclaiming</a:t>
            </a:r>
            <a:r>
              <a:rPr lang="sv-SE" dirty="0"/>
              <a:t> Policys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C68113-BD30-411F-904E-54F6E984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When a user is done with their volume, they can delete the PVC objects from the API that allows reclamation of the resource. The reclaim policy for 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PersistentVolume</a:t>
            </a:r>
            <a:r>
              <a:rPr lang="en-GB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tells the cluster what to do with the volume after it has been released of its claim. Currently, volumes can either be Retained, Recycled, or Deleted.</a:t>
            </a:r>
          </a:p>
          <a:p>
            <a:r>
              <a:rPr lang="en-GB" dirty="0">
                <a:solidFill>
                  <a:srgbClr val="222222"/>
                </a:solidFill>
                <a:latin typeface="open sans" panose="020B0606030504020204" pitchFamily="34" charset="0"/>
              </a:rPr>
              <a:t>In the </a:t>
            </a:r>
            <a:r>
              <a:rPr lang="en-GB" dirty="0" err="1">
                <a:solidFill>
                  <a:srgbClr val="222222"/>
                </a:solidFill>
                <a:latin typeface="open sans" panose="020B0606030504020204" pitchFamily="34" charset="0"/>
              </a:rPr>
              <a:t>persistentVolume</a:t>
            </a:r>
            <a:r>
              <a:rPr lang="en-GB" dirty="0">
                <a:solidFill>
                  <a:srgbClr val="222222"/>
                </a:solidFill>
                <a:latin typeface="open sans" panose="020B0606030504020204" pitchFamily="34" charset="0"/>
              </a:rPr>
              <a:t> spec set the field: </a:t>
            </a:r>
          </a:p>
          <a:p>
            <a:pPr lvl="1"/>
            <a:r>
              <a:rPr lang="sv-SE" b="1" i="0" dirty="0" err="1">
                <a:solidFill>
                  <a:srgbClr val="008000"/>
                </a:solidFill>
                <a:effectLst/>
                <a:latin typeface="SFMono-Regular"/>
              </a:rPr>
              <a:t>persistentVolumeReclaimPolicy</a:t>
            </a:r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lang="sv-SE" b="0" i="0" dirty="0"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endParaRPr lang="sv-SE" dirty="0">
              <a:solidFill>
                <a:srgbClr val="222222"/>
              </a:solidFill>
              <a:latin typeface="SFMono-Regular"/>
            </a:endParaRPr>
          </a:p>
          <a:p>
            <a:pPr lvl="1"/>
            <a:r>
              <a:rPr lang="sv-SE" dirty="0" err="1">
                <a:solidFill>
                  <a:srgbClr val="222222"/>
                </a:solidFill>
                <a:latin typeface="SFMono-Regular"/>
              </a:rPr>
              <a:t>This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will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make sure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that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once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you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the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persistenVolumeClaim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it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will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also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the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volume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07951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C5516E-1D00-4D4D-A290-9F115732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PersitentVolumeClaims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4F53CF-9B96-4CF6-949D-3F1522AD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0" y="1838151"/>
            <a:ext cx="11228540" cy="4351338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image:</a:t>
            </a:r>
          </a:p>
          <a:p>
            <a:pPr lvl="1"/>
            <a:r>
              <a:rPr lang="sv-SE" dirty="0"/>
              <a:t>Image: </a:t>
            </a:r>
            <a:r>
              <a:rPr lang="sv-SE" b="0" dirty="0">
                <a:effectLst/>
                <a:latin typeface="Consolas" panose="020B0609020204030204" pitchFamily="49" charset="0"/>
              </a:rPr>
              <a:t>ocp-docker-virtual.repo-tos.intern.folksam.se/</a:t>
            </a:r>
            <a:r>
              <a:rPr lang="sv-SE" b="0" dirty="0" err="1">
                <a:effectLst/>
                <a:latin typeface="Consolas" panose="020B0609020204030204" pitchFamily="49" charset="0"/>
              </a:rPr>
              <a:t>nginxinc</a:t>
            </a:r>
            <a:r>
              <a:rPr lang="sv-SE" b="0" dirty="0">
                <a:effectLst/>
                <a:latin typeface="Consolas" panose="020B0609020204030204" pitchFamily="49" charset="0"/>
              </a:rPr>
              <a:t>/</a:t>
            </a:r>
            <a:r>
              <a:rPr lang="sv-SE" b="0" dirty="0" err="1">
                <a:effectLst/>
                <a:latin typeface="Consolas" panose="020B0609020204030204" pitchFamily="49" charset="0"/>
              </a:rPr>
              <a:t>nginx-unprivileged</a:t>
            </a:r>
            <a:endParaRPr lang="sv-SE" b="0" dirty="0">
              <a:effectLst/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Make a </a:t>
            </a:r>
            <a:r>
              <a:rPr lang="sv-SE" dirty="0" err="1">
                <a:latin typeface="Consolas" panose="020B0609020204030204" pitchFamily="49" charset="0"/>
              </a:rPr>
              <a:t>local</a:t>
            </a:r>
            <a:r>
              <a:rPr lang="sv-SE" dirty="0">
                <a:latin typeface="Consolas" panose="020B0609020204030204" pitchFamily="49" charset="0"/>
              </a:rPr>
              <a:t> copy </a:t>
            </a:r>
            <a:r>
              <a:rPr lang="sv-SE" dirty="0" err="1">
                <a:latin typeface="Consolas" panose="020B0609020204030204" pitchFamily="49" charset="0"/>
              </a:rPr>
              <a:t>of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en-SE" sz="28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/index.html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oc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cp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command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Mounting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persistentVolume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files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sv-SE" b="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Mount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persistentVolume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Claim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at </a:t>
            </a:r>
            <a:r>
              <a:rPr lang="en-SE" sz="28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endParaRPr lang="sv-SE" sz="2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/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Modify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index.html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some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new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sv-SE" sz="2000" dirty="0" err="1">
                <a:latin typeface="Consolas" panose="020B0609020204030204" pitchFamily="49" charset="0"/>
              </a:rPr>
              <a:t>Use</a:t>
            </a:r>
            <a:r>
              <a:rPr lang="sv-SE" sz="2000" dirty="0">
                <a:latin typeface="Consolas" panose="020B0609020204030204" pitchFamily="49" charset="0"/>
              </a:rPr>
              <a:t> </a:t>
            </a:r>
            <a:r>
              <a:rPr lang="sv-SE" sz="2000" dirty="0" err="1">
                <a:latin typeface="Consolas" panose="020B0609020204030204" pitchFamily="49" charset="0"/>
              </a:rPr>
              <a:t>oc</a:t>
            </a:r>
            <a:r>
              <a:rPr lang="sv-SE" sz="2000" dirty="0">
                <a:latin typeface="Consolas" panose="020B0609020204030204" pitchFamily="49" charset="0"/>
              </a:rPr>
              <a:t> cp </a:t>
            </a:r>
            <a:r>
              <a:rPr lang="sv-SE" sz="2000" dirty="0" err="1">
                <a:latin typeface="Consolas" panose="020B0609020204030204" pitchFamily="49" charset="0"/>
              </a:rPr>
              <a:t>command</a:t>
            </a:r>
            <a:r>
              <a:rPr lang="sv-SE" sz="2000" dirty="0">
                <a:latin typeface="Consolas" panose="020B0609020204030204" pitchFamily="49" charset="0"/>
              </a:rPr>
              <a:t> to copy the index.html inside the </a:t>
            </a:r>
            <a:r>
              <a:rPr lang="en-SE" sz="24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directory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pod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restart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pods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make sure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that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still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exists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It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loaded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existing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index.html from the image.</a:t>
            </a:r>
            <a:endParaRPr lang="sv-SE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The index.html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is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quite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small, so try to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replace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th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configmap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instead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, se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on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page.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need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to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use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subPath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when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mounting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single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files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. Make sure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your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configmap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only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contains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the index.html.</a:t>
            </a:r>
            <a:endParaRPr lang="sv-SE" sz="2400" b="0" dirty="0">
              <a:effectLst/>
              <a:latin typeface="Consolas" panose="020B0609020204030204" pitchFamily="49" charset="0"/>
            </a:endParaRPr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093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528A9E-1EB0-40E4-8331-E7DE3B9C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subPath</a:t>
            </a:r>
            <a:r>
              <a:rPr lang="sv-SE" dirty="0"/>
              <a:t> to </a:t>
            </a:r>
            <a:r>
              <a:rPr lang="sv-SE" dirty="0" err="1"/>
              <a:t>mount</a:t>
            </a:r>
            <a:r>
              <a:rPr lang="sv-SE" dirty="0"/>
              <a:t>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files</a:t>
            </a:r>
            <a:endParaRPr lang="en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AB5D503-9DE8-4C57-8C2B-E3020C66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21" y="1871008"/>
            <a:ext cx="7195558" cy="47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B281FF-C1A8-48A9-ABD0-FFEF7166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Intruduction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93B1EFC-92F3-4B4A-9AD5-B7D8E73BF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73" y="1690688"/>
            <a:ext cx="7030453" cy="4654420"/>
          </a:xfrm>
        </p:spPr>
      </p:pic>
    </p:spTree>
    <p:extLst>
      <p:ext uri="{BB962C8B-B14F-4D97-AF65-F5344CB8AC3E}">
        <p14:creationId xmlns:p14="http://schemas.microsoft.com/office/powerpoint/2010/main" val="299219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F51268-66EC-4EA1-AC76-3A09F49A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the CLI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562976-F20F-45D5-96C3-F8EEB023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created</a:t>
            </a:r>
            <a:r>
              <a:rPr lang="sv-SE" dirty="0"/>
              <a:t> from the CLI</a:t>
            </a:r>
          </a:p>
          <a:p>
            <a:r>
              <a:rPr lang="sv-SE" dirty="0"/>
              <a:t>Common verbs in the cli </a:t>
            </a:r>
            <a:r>
              <a:rPr lang="sv-SE" dirty="0" err="1"/>
              <a:t>are</a:t>
            </a:r>
            <a:r>
              <a:rPr lang="sv-SE" dirty="0"/>
              <a:t>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generates new resources from files or standard input devices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describe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retrieves </a:t>
            </a:r>
            <a:r>
              <a:rPr lang="en-GB" b="0" i="0" u="sng" dirty="0">
                <a:solidFill>
                  <a:srgbClr val="3C00E2"/>
                </a:solidFill>
                <a:effectLst/>
                <a:latin typeface="Inter"/>
                <a:hlinkClick r:id="rId2"/>
              </a:rPr>
              <a:t>details about a resource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or resource group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fetches cluster data from various sources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erases resources as required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pushes changes based on your configuration files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edit </a:t>
            </a:r>
            <a:r>
              <a:rPr lang="en-GB" dirty="0" err="1">
                <a:solidFill>
                  <a:srgbClr val="222222"/>
                </a:solidFill>
                <a:latin typeface="Inter"/>
              </a:rPr>
              <a:t>edit</a:t>
            </a:r>
            <a:r>
              <a:rPr lang="en-GB" dirty="0">
                <a:solidFill>
                  <a:srgbClr val="222222"/>
                </a:solidFill>
                <a:latin typeface="Inter"/>
              </a:rPr>
              <a:t> live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 configuration files</a:t>
            </a:r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578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0FD709-0093-4D11-82BC-2E752CC3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kubectl-run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40AE23E-8E47-4AFE-8FC5-A2A3BF44A97D}"/>
              </a:ext>
            </a:extLst>
          </p:cNvPr>
          <p:cNvSpPr txBox="1"/>
          <p:nvPr/>
        </p:nvSpPr>
        <p:spPr>
          <a:xfrm>
            <a:off x="3048000" y="1524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and run a particular image, possibly replicated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Creates a deployment config to manage the created container(s). You can choose to run in the foreground for an interactive container execution.  You may pass 'run/v1' to </a:t>
            </a:r>
            <a:r>
              <a:rPr lang="en-GB" b="0" i="0" dirty="0">
                <a:solidFill>
                  <a:srgbClr val="485900"/>
                </a:solidFill>
                <a:effectLst/>
                <a:latin typeface="SFMono-Regular"/>
                <a:hlinkClick r:id="rId3"/>
              </a:rPr>
              <a:t>--generator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 to create a replication controller instead of a deployment config.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1634A7E3-50D9-4381-BCA1-9276F990FA4A}"/>
              </a:ext>
            </a:extLst>
          </p:cNvPr>
          <p:cNvSpPr txBox="1"/>
          <p:nvPr/>
        </p:nvSpPr>
        <p:spPr>
          <a:xfrm>
            <a:off x="3041650" y="3694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--restart="Always"</a:t>
            </a:r>
          </a:p>
          <a:p>
            <a:r>
              <a:rPr lang="en-GB" dirty="0"/>
              <a:t>The restart policy for this Pod.  Legal values [Always, </a:t>
            </a:r>
            <a:r>
              <a:rPr lang="en-GB" dirty="0" err="1"/>
              <a:t>OnFailure</a:t>
            </a:r>
            <a:r>
              <a:rPr lang="en-GB" dirty="0"/>
              <a:t>, </a:t>
            </a:r>
            <a:r>
              <a:rPr lang="en-GB" b="1" dirty="0"/>
              <a:t>Never</a:t>
            </a:r>
            <a:r>
              <a:rPr lang="en-GB" dirty="0"/>
              <a:t>].  If set to 'Always' a deployment is created, if set to '</a:t>
            </a:r>
            <a:r>
              <a:rPr lang="en-GB" dirty="0" err="1"/>
              <a:t>OnFailure</a:t>
            </a:r>
            <a:r>
              <a:rPr lang="en-GB" dirty="0"/>
              <a:t>' a job is created, if set to 'Never', a regular pod is created. For the latter two --replicas must be 1.  Default 'Always', for </a:t>
            </a:r>
            <a:r>
              <a:rPr lang="en-GB" dirty="0" err="1"/>
              <a:t>CronJobs</a:t>
            </a:r>
            <a:r>
              <a:rPr lang="en-GB" dirty="0"/>
              <a:t> Never.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202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CD8193-5F7A-4987-AEDF-75389718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2039850-841B-447C-951D-700B3F242CE9}"/>
              </a:ext>
            </a:extLst>
          </p:cNvPr>
          <p:cNvSpPr txBox="1"/>
          <p:nvPr/>
        </p:nvSpPr>
        <p:spPr>
          <a:xfrm>
            <a:off x="399415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 resource by filename or stdin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JSON and YAML formats are accepted.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6E71AE5-0E96-429F-8B1E-0D0C30B8D7A0}"/>
              </a:ext>
            </a:extLst>
          </p:cNvPr>
          <p:cNvSpPr txBox="1"/>
          <p:nvPr/>
        </p:nvSpPr>
        <p:spPr>
          <a:xfrm>
            <a:off x="3048000" y="301625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r>
              <a:rPr lang="en-GB" dirty="0"/>
              <a:t>  # Create a pod using the data in </a:t>
            </a:r>
            <a:r>
              <a:rPr lang="en-GB" dirty="0" err="1"/>
              <a:t>pod.yaml</a:t>
            </a:r>
            <a:r>
              <a:rPr lang="en-GB" dirty="0"/>
              <a:t>.</a:t>
            </a:r>
          </a:p>
          <a:p>
            <a:r>
              <a:rPr lang="en-GB" dirty="0"/>
              <a:t>  </a:t>
            </a:r>
            <a:r>
              <a:rPr lang="en-GB" dirty="0" err="1"/>
              <a:t>kubectl</a:t>
            </a:r>
            <a:r>
              <a:rPr lang="en-GB" dirty="0"/>
              <a:t> create -f </a:t>
            </a:r>
            <a:r>
              <a:rPr lang="en-GB" dirty="0" err="1"/>
              <a:t>pod.yaml</a:t>
            </a:r>
            <a:endParaRPr lang="en-GB" dirty="0"/>
          </a:p>
          <a:p>
            <a:r>
              <a:rPr lang="en-GB" dirty="0"/>
              <a:t>  </a:t>
            </a:r>
          </a:p>
          <a:p>
            <a:r>
              <a:rPr lang="en-GB" dirty="0"/>
              <a:t>  # Create a pod based on the YAML passed into stdin.</a:t>
            </a:r>
          </a:p>
          <a:p>
            <a:r>
              <a:rPr lang="en-GB" dirty="0"/>
              <a:t>  cat </a:t>
            </a:r>
            <a:r>
              <a:rPr lang="en-GB" dirty="0" err="1"/>
              <a:t>pod.json</a:t>
            </a:r>
            <a:r>
              <a:rPr lang="en-GB" dirty="0"/>
              <a:t> | </a:t>
            </a:r>
            <a:r>
              <a:rPr lang="en-GB" dirty="0" err="1"/>
              <a:t>oc</a:t>
            </a:r>
            <a:r>
              <a:rPr lang="en-GB" dirty="0"/>
              <a:t> create -f -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0118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F417C6-D023-4BC3-8C20-B747C466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8B8E47ED-52C2-479A-811D-3FE49859D313}"/>
              </a:ext>
            </a:extLst>
          </p:cNvPr>
          <p:cNvSpPr txBox="1"/>
          <p:nvPr/>
        </p:nvSpPr>
        <p:spPr>
          <a:xfrm>
            <a:off x="1108681" y="1690688"/>
            <a:ext cx="9974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run mattias-httpd1 --image=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httpd:latest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-o=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yaml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--dry-run=client 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--restart=Never</a:t>
            </a:r>
            <a:endParaRPr lang="en-SE" sz="16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6A05BB5-C012-4930-B263-74AD18EDC2DF}"/>
              </a:ext>
            </a:extLst>
          </p:cNvPr>
          <p:cNvSpPr txBox="1"/>
          <p:nvPr/>
        </p:nvSpPr>
        <p:spPr>
          <a:xfrm>
            <a:off x="1252937" y="2812823"/>
            <a:ext cx="10515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kind: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creationTimestamp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null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spec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containers:</a:t>
            </a:r>
          </a:p>
          <a:p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- image: 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httpd:latest</a:t>
            </a:r>
            <a:endParaRPr lang="fr-F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resources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{}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dnsPolicy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ClusterFirst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restartPolicy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Never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status: {}</a:t>
            </a:r>
          </a:p>
        </p:txBody>
      </p:sp>
    </p:spTree>
    <p:extLst>
      <p:ext uri="{BB962C8B-B14F-4D97-AF65-F5344CB8AC3E}">
        <p14:creationId xmlns:p14="http://schemas.microsoft.com/office/powerpoint/2010/main" val="32262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870C6C-F9A7-4535-A1D8-9D6655B3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endParaRPr lang="en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1800724-B3F5-429B-B99F-B4324C1CC05B}"/>
              </a:ext>
            </a:extLst>
          </p:cNvPr>
          <p:cNvSpPr txBox="1"/>
          <p:nvPr/>
        </p:nvSpPr>
        <p:spPr>
          <a:xfrm>
            <a:off x="921381" y="1690688"/>
            <a:ext cx="11091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$ 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run mattias-httpd2 --image=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httpd:latest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-o=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yaml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--dry-run=client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--restart=Never |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oc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create –f -</a:t>
            </a:r>
            <a:endParaRPr kumimoji="0" lang="en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63BFAAED-18F3-4FB9-8691-CC07FD9611BF}"/>
              </a:ext>
            </a:extLst>
          </p:cNvPr>
          <p:cNvSpPr txBox="1">
            <a:spLocks/>
          </p:cNvSpPr>
          <p:nvPr/>
        </p:nvSpPr>
        <p:spPr>
          <a:xfrm>
            <a:off x="550269" y="4336316"/>
            <a:ext cx="11091462" cy="1115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/>
              <a:t>List test a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inside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creation</a:t>
            </a:r>
            <a:endParaRPr lang="en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438BDD45-7EAA-499B-834D-E120C6882723}"/>
              </a:ext>
            </a:extLst>
          </p:cNvPr>
          <p:cNvSpPr txBox="1">
            <a:spLocks/>
          </p:cNvSpPr>
          <p:nvPr/>
        </p:nvSpPr>
        <p:spPr>
          <a:xfrm>
            <a:off x="838200" y="2353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env-variable</a:t>
            </a:r>
            <a:r>
              <a:rPr lang="sv-SE" dirty="0"/>
              <a:t> inside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36B452E-A739-4A58-8492-E1ADAE46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20763"/>
            <a:ext cx="10515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run mattias-httpd3 --image=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httpd:latest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--restart=Never </a:t>
            </a:r>
            <a:r>
              <a:rPr kumimoji="0" lang="en-SE" altLang="en-SE" sz="16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--env=var1=val1</a:t>
            </a:r>
            <a:r>
              <a:rPr kumimoji="0" lang="en-SE" altLang="en-S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4F66C69-A523-4DF9-8F8E-EA625710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024" y="5452065"/>
            <a:ext cx="68499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kubectl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exec -it </a:t>
            </a:r>
            <a:r>
              <a:rPr kumimoji="0" lang="sv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mattias-httpd3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-- </a:t>
            </a:r>
            <a:r>
              <a:rPr kumimoji="0" lang="en-SE" altLang="en-SE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sh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-c 'echo $var1'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9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1485</Words>
  <Application>Microsoft Macintosh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Consolas</vt:lpstr>
      <vt:lpstr>Courier New</vt:lpstr>
      <vt:lpstr>Inter</vt:lpstr>
      <vt:lpstr>Lucida Console</vt:lpstr>
      <vt:lpstr>open sans</vt:lpstr>
      <vt:lpstr>SFMono-Regular</vt:lpstr>
      <vt:lpstr>Source Code Pro</vt:lpstr>
      <vt:lpstr>Office Theme</vt:lpstr>
      <vt:lpstr>Session-2 Pods an Volumes</vt:lpstr>
      <vt:lpstr>What is a Pod?</vt:lpstr>
      <vt:lpstr>Pods Introduction</vt:lpstr>
      <vt:lpstr>Pods Intruduction</vt:lpstr>
      <vt:lpstr>Using the CLI</vt:lpstr>
      <vt:lpstr>Using kubectl-run to create pods</vt:lpstr>
      <vt:lpstr>Using yaml files to create pods</vt:lpstr>
      <vt:lpstr>Create a httpd pod</vt:lpstr>
      <vt:lpstr>Create httpd pod using yaml</vt:lpstr>
      <vt:lpstr>Create configmaps</vt:lpstr>
      <vt:lpstr>persistentVolume vs Configmap</vt:lpstr>
      <vt:lpstr>Configmap from env-files</vt:lpstr>
      <vt:lpstr> 10 min Excercise Configmaps</vt:lpstr>
      <vt:lpstr>Configmaps from-literals</vt:lpstr>
      <vt:lpstr>10 minutes Excercise Configmaps from literals</vt:lpstr>
      <vt:lpstr>Using env and envFrom in Pod</vt:lpstr>
      <vt:lpstr>10 minutes excecise env in pod</vt:lpstr>
      <vt:lpstr>Mounting configmap files as volumes in a pod</vt:lpstr>
      <vt:lpstr>Excercise mount a configmap as Volume</vt:lpstr>
      <vt:lpstr>Secrets are similar but base64 encoded</vt:lpstr>
      <vt:lpstr>15 minuter challenge Pods and Configuration</vt:lpstr>
      <vt:lpstr>Challenge setup postgres in kubernetes.</vt:lpstr>
      <vt:lpstr>Pods are stateless but…</vt:lpstr>
      <vt:lpstr>Simple cache volume</vt:lpstr>
      <vt:lpstr>Example nginx + debian sidecar with cache volume</vt:lpstr>
      <vt:lpstr>Excercise 15 minutes cache volume</vt:lpstr>
      <vt:lpstr>PersistentVolume</vt:lpstr>
      <vt:lpstr>PersistentVolumeClaim</vt:lpstr>
      <vt:lpstr>Creating a volume inside a pod from a persistentVolumeClaim</vt:lpstr>
      <vt:lpstr>Using claimRef and volumeName is recomended</vt:lpstr>
      <vt:lpstr>Reclaiming Policys</vt:lpstr>
      <vt:lpstr>Excercise PersitentVolumeClaims</vt:lpstr>
      <vt:lpstr>Using subPath to mount single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Session-1 Pods an Volunes</dc:title>
  <dc:creator>Mattias Svensson Nordell</dc:creator>
  <cp:lastModifiedBy>Mattias Svensson Nordell</cp:lastModifiedBy>
  <cp:revision>5</cp:revision>
  <dcterms:created xsi:type="dcterms:W3CDTF">2022-11-02T13:41:25Z</dcterms:created>
  <dcterms:modified xsi:type="dcterms:W3CDTF">2022-11-03T16:59:05Z</dcterms:modified>
</cp:coreProperties>
</file>