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674" r:id="rId3"/>
  </p:sldMasterIdLst>
  <p:notesMasterIdLst>
    <p:notesMasterId r:id="rId14"/>
  </p:notesMasterIdLst>
  <p:sldIdLst>
    <p:sldId id="313" r:id="rId4"/>
    <p:sldId id="309" r:id="rId5"/>
    <p:sldId id="305" r:id="rId6"/>
    <p:sldId id="308" r:id="rId7"/>
    <p:sldId id="304" r:id="rId8"/>
    <p:sldId id="312" r:id="rId9"/>
    <p:sldId id="310" r:id="rId10"/>
    <p:sldId id="311" r:id="rId11"/>
    <p:sldId id="306" r:id="rId12"/>
    <p:sldId id="315" r:id="rId13"/>
  </p:sldIdLst>
  <p:sldSz cx="12192000" cy="6858000"/>
  <p:notesSz cx="7772400" cy="10058400"/>
  <p:embeddedFontLst>
    <p:embeddedFont>
      <p:font typeface="Open Sans" panose="020B0606030504020204" pitchFamily="3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47" roundtripDataSignature="AMtx7miziqkQOIRK9gXnOQK3eBHt2piON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8B8B6C-BFB9-4FF2-B4FF-02AF2991EA3F}" v="1213" dt="2023-04-11T11:39:13.714"/>
    <p1510:client id="{300B80CE-F0BB-41D0-884D-090DB474FE19}" v="11" dt="2023-05-02T09:41:59.601"/>
    <p1510:client id="{4CBD2B10-58DD-4507-8F3D-C464D3194477}" v="50" dt="2023-04-19T11:40:34.420"/>
    <p1510:client id="{62D64B15-6413-4FB9-B084-DF7EF28C6B51}" v="482" dt="2023-04-11T12:05:22.201"/>
    <p1510:client id="{66FCEFF0-8052-4183-A081-EFA1B4CADC94}" v="1" dt="2023-04-14T17:32:21.817"/>
    <p1510:client id="{6DE2E526-A3CC-41AC-A650-01BB49CB61CB}" v="2081" dt="2023-04-11T19:11:48.041"/>
    <p1510:client id="{7053C01C-6A0C-4F6E-B6EE-9AAEDA655084}" v="4" dt="2023-05-02T09:38:58.217"/>
    <p1510:client id="{778353A4-8C0D-42CA-8259-B94B347729F7}" v="612" dt="2023-04-11T12:03:43.148"/>
    <p1510:client id="{8A8D9C5F-E7AB-44FA-AF2B-1D87ED2A36F7}" v="1578" dt="2023-04-18T18:48:26.338"/>
    <p1510:client id="{943ADC30-66AA-43BE-BE45-9B3A1EC44CFB}" v="5" dt="2023-04-19T10:08:29.438"/>
    <p1510:client id="{A8081B1F-C906-4474-907F-B35AB9E72B5B}" v="227" dt="2023-04-15T00:42:18.739"/>
    <p1510:client id="{AC5D6E45-B704-42BD-9306-E73538519FFD}" v="4" dt="2023-04-27T07:44:25.102"/>
    <p1510:client id="{B9C82EA9-6E7C-48CD-B6FE-582EB3BC9705}" v="1432" dt="2023-04-17T12:40:24.384"/>
    <p1510:client id="{DB73DA7D-ADBD-4F10-9700-D1CD92600611}" v="29" dt="2023-04-29T15:46:07.462"/>
    <p1510:client id="{ECB6A166-701F-4DCC-B2AC-8F98AB373CF9}" v="2" dt="2023-04-29T13:46:14.341"/>
    <p1510:client id="{F2882E6D-E30A-4A46-80AF-70CCE3659976}" v="1619" dt="2023-04-17T20:46:14.5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font" Target="fonts/font4.fntdata"/><Relationship Id="rId51" Type="http://schemas.openxmlformats.org/officeDocument/2006/relationships/tableStyles" Target="tableStyles.xml"/><Relationship Id="rId3" Type="http://schemas.openxmlformats.org/officeDocument/2006/relationships/slideMaster" Target="slideMasters/slideMaster3.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font" Target="fonts/font3.fntdata"/><Relationship Id="rId2" Type="http://schemas.openxmlformats.org/officeDocument/2006/relationships/slideMaster" Target="slideMasters/slideMaster2.xml"/><Relationship Id="rId16"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font" Target="fonts/font1.fntdata"/><Relationship Id="rId49" Type="http://schemas.openxmlformats.org/officeDocument/2006/relationships/viewProps" Target="viewProps.xml"/><Relationship Id="rId10" Type="http://schemas.openxmlformats.org/officeDocument/2006/relationships/slide" Target="slides/slide7.xml"/><Relationship Id="rId52" Type="http://schemas.microsoft.com/office/2015/10/relationships/revisionInfo" Target="revisionInfo.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533520" y="764280"/>
            <a:ext cx="6704640" cy="37713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5" name="Google Shape;5;n"/>
          <p:cNvSpPr txBox="1">
            <a:spLocks noGrp="1"/>
          </p:cNvSpPr>
          <p:nvPr>
            <p:ph type="hdr" idx="3"/>
          </p:nvPr>
        </p:nvSpPr>
        <p:spPr>
          <a:xfrm>
            <a:off x="0" y="0"/>
            <a:ext cx="3372840" cy="50256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 name="Google Shape;6;n"/>
          <p:cNvSpPr txBox="1">
            <a:spLocks noGrp="1"/>
          </p:cNvSpPr>
          <p:nvPr>
            <p:ph type="dt" idx="10"/>
          </p:nvPr>
        </p:nvSpPr>
        <p:spPr>
          <a:xfrm>
            <a:off x="4399200" y="0"/>
            <a:ext cx="3372840" cy="502560"/>
          </a:xfrm>
          <a:prstGeom prst="rect">
            <a:avLst/>
          </a:prstGeom>
          <a:noFill/>
          <a:ln>
            <a:noFill/>
          </a:ln>
        </p:spPr>
        <p:txBody>
          <a:bodyPr spcFirstLastPara="1" wrap="square" lIns="0" tIns="0" rIns="0" bIns="0" anchor="t" anchorCtr="0">
            <a:noAutofit/>
          </a:bodyPr>
          <a:lstStyle>
            <a:lvl1pPr marR="0" lvl="0" algn="r" rtl="0">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9555480"/>
            <a:ext cx="3372840" cy="50256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4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Clr>
                <a:schemeClr val="dk1"/>
              </a:buClr>
              <a:buSzPts val="1400"/>
              <a:buFont typeface="Times New Roman"/>
              <a:buNone/>
            </a:pPr>
            <a:fld id="{00000000-1234-1234-1234-123412341234}" type="slidenum">
              <a:rPr lang="en-US" sz="1400" b="0" i="0" u="none" strike="noStrike" cap="none">
                <a:solidFill>
                  <a:schemeClr val="dk1"/>
                </a:solidFill>
                <a:latin typeface="Times New Roman"/>
                <a:ea typeface="Times New Roman"/>
                <a:cs typeface="Times New Roman"/>
                <a:sym typeface="Times New Roman"/>
              </a:rPr>
              <a:t>‹#›</a:t>
            </a:fld>
            <a:endParaRPr sz="14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notes"/>
          <p:cNvSpPr txBox="1">
            <a:spLocks noGrp="1"/>
          </p:cNvSpPr>
          <p:nvPr>
            <p:ph type="body" idx="1"/>
          </p:nvPr>
        </p:nvSpPr>
        <p:spPr>
          <a:xfrm>
            <a:off x="777240" y="4777560"/>
            <a:ext cx="6217560" cy="452592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45" name="Google Shape;245;p2: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774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notes"/>
          <p:cNvSpPr txBox="1">
            <a:spLocks noGrp="1"/>
          </p:cNvSpPr>
          <p:nvPr>
            <p:ph type="body" idx="1"/>
          </p:nvPr>
        </p:nvSpPr>
        <p:spPr>
          <a:xfrm>
            <a:off x="777240" y="4777560"/>
            <a:ext cx="6217560" cy="452592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45" name="Google Shape;245;p2: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9649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notes"/>
          <p:cNvSpPr txBox="1">
            <a:spLocks noGrp="1"/>
          </p:cNvSpPr>
          <p:nvPr>
            <p:ph type="body" idx="1"/>
          </p:nvPr>
        </p:nvSpPr>
        <p:spPr>
          <a:xfrm>
            <a:off x="777240" y="4777560"/>
            <a:ext cx="6217560" cy="452592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45" name="Google Shape;245;p2: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83603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notes"/>
          <p:cNvSpPr txBox="1">
            <a:spLocks noGrp="1"/>
          </p:cNvSpPr>
          <p:nvPr>
            <p:ph type="body" idx="1"/>
          </p:nvPr>
        </p:nvSpPr>
        <p:spPr>
          <a:xfrm>
            <a:off x="777240" y="4777560"/>
            <a:ext cx="6217560" cy="452592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45" name="Google Shape;245;p2: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1817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9"/>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9"/>
        <p:cNvGrpSpPr/>
        <p:nvPr/>
      </p:nvGrpSpPr>
      <p:grpSpPr>
        <a:xfrm>
          <a:off x="0" y="0"/>
          <a:ext cx="0" cy="0"/>
          <a:chOff x="0" y="0"/>
          <a:chExt cx="0" cy="0"/>
        </a:xfrm>
      </p:grpSpPr>
      <p:sp>
        <p:nvSpPr>
          <p:cNvPr id="50" name="Google Shape;50;p5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52"/>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52"/>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53"/>
        <p:cNvGrpSpPr/>
        <p:nvPr/>
      </p:nvGrpSpPr>
      <p:grpSpPr>
        <a:xfrm>
          <a:off x="0" y="0"/>
          <a:ext cx="0" cy="0"/>
          <a:chOff x="0" y="0"/>
          <a:chExt cx="0" cy="0"/>
        </a:xfrm>
      </p:grpSpPr>
      <p:sp>
        <p:nvSpPr>
          <p:cNvPr id="54" name="Google Shape;54;p5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53"/>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53"/>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53"/>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53"/>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9"/>
        <p:cNvGrpSpPr/>
        <p:nvPr/>
      </p:nvGrpSpPr>
      <p:grpSpPr>
        <a:xfrm>
          <a:off x="0" y="0"/>
          <a:ext cx="0" cy="0"/>
          <a:chOff x="0" y="0"/>
          <a:chExt cx="0" cy="0"/>
        </a:xfrm>
      </p:grpSpPr>
      <p:sp>
        <p:nvSpPr>
          <p:cNvPr id="60" name="Google Shape;60;p5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54"/>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54"/>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 name="Google Shape;63;p54"/>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54"/>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54"/>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54"/>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76"/>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77"/>
        <p:cNvGrpSpPr/>
        <p:nvPr/>
      </p:nvGrpSpPr>
      <p:grpSpPr>
        <a:xfrm>
          <a:off x="0" y="0"/>
          <a:ext cx="0" cy="0"/>
          <a:chOff x="0" y="0"/>
          <a:chExt cx="0" cy="0"/>
        </a:xfrm>
      </p:grpSpPr>
      <p:sp>
        <p:nvSpPr>
          <p:cNvPr id="78" name="Google Shape;78;p5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55"/>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80"/>
        <p:cNvGrpSpPr/>
        <p:nvPr/>
      </p:nvGrpSpPr>
      <p:grpSpPr>
        <a:xfrm>
          <a:off x="0" y="0"/>
          <a:ext cx="0" cy="0"/>
          <a:chOff x="0" y="0"/>
          <a:chExt cx="0" cy="0"/>
        </a:xfrm>
      </p:grpSpPr>
      <p:sp>
        <p:nvSpPr>
          <p:cNvPr id="81" name="Google Shape;81;p5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56"/>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83"/>
        <p:cNvGrpSpPr/>
        <p:nvPr/>
      </p:nvGrpSpPr>
      <p:grpSpPr>
        <a:xfrm>
          <a:off x="0" y="0"/>
          <a:ext cx="0" cy="0"/>
          <a:chOff x="0" y="0"/>
          <a:chExt cx="0" cy="0"/>
        </a:xfrm>
      </p:grpSpPr>
      <p:sp>
        <p:nvSpPr>
          <p:cNvPr id="84" name="Google Shape;84;p5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5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5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7"/>
        <p:cNvGrpSpPr/>
        <p:nvPr/>
      </p:nvGrpSpPr>
      <p:grpSpPr>
        <a:xfrm>
          <a:off x="0" y="0"/>
          <a:ext cx="0" cy="0"/>
          <a:chOff x="0" y="0"/>
          <a:chExt cx="0" cy="0"/>
        </a:xfrm>
      </p:grpSpPr>
      <p:sp>
        <p:nvSpPr>
          <p:cNvPr id="88" name="Google Shape;88;p5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89"/>
        <p:cNvGrpSpPr/>
        <p:nvPr/>
      </p:nvGrpSpPr>
      <p:grpSpPr>
        <a:xfrm>
          <a:off x="0" y="0"/>
          <a:ext cx="0" cy="0"/>
          <a:chOff x="0" y="0"/>
          <a:chExt cx="0" cy="0"/>
        </a:xfrm>
      </p:grpSpPr>
      <p:sp>
        <p:nvSpPr>
          <p:cNvPr id="90" name="Google Shape;90;p5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91"/>
        <p:cNvGrpSpPr/>
        <p:nvPr/>
      </p:nvGrpSpPr>
      <p:grpSpPr>
        <a:xfrm>
          <a:off x="0" y="0"/>
          <a:ext cx="0" cy="0"/>
          <a:chOff x="0" y="0"/>
          <a:chExt cx="0" cy="0"/>
        </a:xfrm>
      </p:grpSpPr>
      <p:sp>
        <p:nvSpPr>
          <p:cNvPr id="92" name="Google Shape;92;p6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6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6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5" name="Google Shape;95;p6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20"/>
        <p:cNvGrpSpPr/>
        <p:nvPr/>
      </p:nvGrpSpPr>
      <p:grpSpPr>
        <a:xfrm>
          <a:off x="0" y="0"/>
          <a:ext cx="0" cy="0"/>
          <a:chOff x="0" y="0"/>
          <a:chExt cx="0" cy="0"/>
        </a:xfrm>
      </p:grpSpPr>
      <p:sp>
        <p:nvSpPr>
          <p:cNvPr id="21" name="Google Shape;21;p4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44"/>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96"/>
        <p:cNvGrpSpPr/>
        <p:nvPr/>
      </p:nvGrpSpPr>
      <p:grpSpPr>
        <a:xfrm>
          <a:off x="0" y="0"/>
          <a:ext cx="0" cy="0"/>
          <a:chOff x="0" y="0"/>
          <a:chExt cx="0" cy="0"/>
        </a:xfrm>
      </p:grpSpPr>
      <p:sp>
        <p:nvSpPr>
          <p:cNvPr id="97" name="Google Shape;97;p6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6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9" name="Google Shape;99;p6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0" name="Google Shape;100;p6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01"/>
        <p:cNvGrpSpPr/>
        <p:nvPr/>
      </p:nvGrpSpPr>
      <p:grpSpPr>
        <a:xfrm>
          <a:off x="0" y="0"/>
          <a:ext cx="0" cy="0"/>
          <a:chOff x="0" y="0"/>
          <a:chExt cx="0" cy="0"/>
        </a:xfrm>
      </p:grpSpPr>
      <p:sp>
        <p:nvSpPr>
          <p:cNvPr id="102" name="Google Shape;102;p6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3" name="Google Shape;103;p6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4" name="Google Shape;104;p6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5" name="Google Shape;105;p6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06"/>
        <p:cNvGrpSpPr/>
        <p:nvPr/>
      </p:nvGrpSpPr>
      <p:grpSpPr>
        <a:xfrm>
          <a:off x="0" y="0"/>
          <a:ext cx="0" cy="0"/>
          <a:chOff x="0" y="0"/>
          <a:chExt cx="0" cy="0"/>
        </a:xfrm>
      </p:grpSpPr>
      <p:sp>
        <p:nvSpPr>
          <p:cNvPr id="107" name="Google Shape;107;p6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6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9" name="Google Shape;109;p6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10"/>
        <p:cNvGrpSpPr/>
        <p:nvPr/>
      </p:nvGrpSpPr>
      <p:grpSpPr>
        <a:xfrm>
          <a:off x="0" y="0"/>
          <a:ext cx="0" cy="0"/>
          <a:chOff x="0" y="0"/>
          <a:chExt cx="0" cy="0"/>
        </a:xfrm>
      </p:grpSpPr>
      <p:sp>
        <p:nvSpPr>
          <p:cNvPr id="111" name="Google Shape;111;p6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2" name="Google Shape;112;p6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6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4" name="Google Shape;114;p6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5" name="Google Shape;115;p6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16"/>
        <p:cNvGrpSpPr/>
        <p:nvPr/>
      </p:nvGrpSpPr>
      <p:grpSpPr>
        <a:xfrm>
          <a:off x="0" y="0"/>
          <a:ext cx="0" cy="0"/>
          <a:chOff x="0" y="0"/>
          <a:chExt cx="0" cy="0"/>
        </a:xfrm>
      </p:grpSpPr>
      <p:sp>
        <p:nvSpPr>
          <p:cNvPr id="117" name="Google Shape;117;p6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8" name="Google Shape;118;p6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p6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0" name="Google Shape;120;p6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1" name="Google Shape;121;p6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2" name="Google Shape;122;p6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3" name="Google Shape;123;p6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32"/>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33"/>
        <p:cNvGrpSpPr/>
        <p:nvPr/>
      </p:nvGrpSpPr>
      <p:grpSpPr>
        <a:xfrm>
          <a:off x="0" y="0"/>
          <a:ext cx="0" cy="0"/>
          <a:chOff x="0" y="0"/>
          <a:chExt cx="0" cy="0"/>
        </a:xfrm>
      </p:grpSpPr>
      <p:sp>
        <p:nvSpPr>
          <p:cNvPr id="134" name="Google Shape;134;p6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5" name="Google Shape;135;p66"/>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36"/>
        <p:cNvGrpSpPr/>
        <p:nvPr/>
      </p:nvGrpSpPr>
      <p:grpSpPr>
        <a:xfrm>
          <a:off x="0" y="0"/>
          <a:ext cx="0" cy="0"/>
          <a:chOff x="0" y="0"/>
          <a:chExt cx="0" cy="0"/>
        </a:xfrm>
      </p:grpSpPr>
      <p:sp>
        <p:nvSpPr>
          <p:cNvPr id="137" name="Google Shape;137;p6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67"/>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39"/>
        <p:cNvGrpSpPr/>
        <p:nvPr/>
      </p:nvGrpSpPr>
      <p:grpSpPr>
        <a:xfrm>
          <a:off x="0" y="0"/>
          <a:ext cx="0" cy="0"/>
          <a:chOff x="0" y="0"/>
          <a:chExt cx="0" cy="0"/>
        </a:xfrm>
      </p:grpSpPr>
      <p:sp>
        <p:nvSpPr>
          <p:cNvPr id="140" name="Google Shape;140;p6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1" name="Google Shape;141;p68"/>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2" name="Google Shape;142;p68"/>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3"/>
        <p:cNvGrpSpPr/>
        <p:nvPr/>
      </p:nvGrpSpPr>
      <p:grpSpPr>
        <a:xfrm>
          <a:off x="0" y="0"/>
          <a:ext cx="0" cy="0"/>
          <a:chOff x="0" y="0"/>
          <a:chExt cx="0" cy="0"/>
        </a:xfrm>
      </p:grpSpPr>
      <p:sp>
        <p:nvSpPr>
          <p:cNvPr id="144" name="Google Shape;144;p6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23"/>
        <p:cNvGrpSpPr/>
        <p:nvPr/>
      </p:nvGrpSpPr>
      <p:grpSpPr>
        <a:xfrm>
          <a:off x="0" y="0"/>
          <a:ext cx="0" cy="0"/>
          <a:chOff x="0" y="0"/>
          <a:chExt cx="0" cy="0"/>
        </a:xfrm>
      </p:grpSpPr>
      <p:sp>
        <p:nvSpPr>
          <p:cNvPr id="24" name="Google Shape;24;p4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5"/>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45"/>
        <p:cNvGrpSpPr/>
        <p:nvPr/>
      </p:nvGrpSpPr>
      <p:grpSpPr>
        <a:xfrm>
          <a:off x="0" y="0"/>
          <a:ext cx="0" cy="0"/>
          <a:chOff x="0" y="0"/>
          <a:chExt cx="0" cy="0"/>
        </a:xfrm>
      </p:grpSpPr>
      <p:sp>
        <p:nvSpPr>
          <p:cNvPr id="146" name="Google Shape;146;p70"/>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47"/>
        <p:cNvGrpSpPr/>
        <p:nvPr/>
      </p:nvGrpSpPr>
      <p:grpSpPr>
        <a:xfrm>
          <a:off x="0" y="0"/>
          <a:ext cx="0" cy="0"/>
          <a:chOff x="0" y="0"/>
          <a:chExt cx="0" cy="0"/>
        </a:xfrm>
      </p:grpSpPr>
      <p:sp>
        <p:nvSpPr>
          <p:cNvPr id="148" name="Google Shape;148;p7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9" name="Google Shape;149;p71"/>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0" name="Google Shape;150;p71"/>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1" name="Google Shape;151;p71"/>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52"/>
        <p:cNvGrpSpPr/>
        <p:nvPr/>
      </p:nvGrpSpPr>
      <p:grpSpPr>
        <a:xfrm>
          <a:off x="0" y="0"/>
          <a:ext cx="0" cy="0"/>
          <a:chOff x="0" y="0"/>
          <a:chExt cx="0" cy="0"/>
        </a:xfrm>
      </p:grpSpPr>
      <p:sp>
        <p:nvSpPr>
          <p:cNvPr id="153" name="Google Shape;153;p7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4" name="Google Shape;154;p72"/>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5" name="Google Shape;155;p7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6" name="Google Shape;156;p72"/>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57"/>
        <p:cNvGrpSpPr/>
        <p:nvPr/>
      </p:nvGrpSpPr>
      <p:grpSpPr>
        <a:xfrm>
          <a:off x="0" y="0"/>
          <a:ext cx="0" cy="0"/>
          <a:chOff x="0" y="0"/>
          <a:chExt cx="0" cy="0"/>
        </a:xfrm>
      </p:grpSpPr>
      <p:sp>
        <p:nvSpPr>
          <p:cNvPr id="158" name="Google Shape;158;p7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9" name="Google Shape;159;p73"/>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0" name="Google Shape;160;p73"/>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1" name="Google Shape;161;p73"/>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62"/>
        <p:cNvGrpSpPr/>
        <p:nvPr/>
      </p:nvGrpSpPr>
      <p:grpSpPr>
        <a:xfrm>
          <a:off x="0" y="0"/>
          <a:ext cx="0" cy="0"/>
          <a:chOff x="0" y="0"/>
          <a:chExt cx="0" cy="0"/>
        </a:xfrm>
      </p:grpSpPr>
      <p:sp>
        <p:nvSpPr>
          <p:cNvPr id="163" name="Google Shape;163;p7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4" name="Google Shape;164;p74"/>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5" name="Google Shape;165;p74"/>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66"/>
        <p:cNvGrpSpPr/>
        <p:nvPr/>
      </p:nvGrpSpPr>
      <p:grpSpPr>
        <a:xfrm>
          <a:off x="0" y="0"/>
          <a:ext cx="0" cy="0"/>
          <a:chOff x="0" y="0"/>
          <a:chExt cx="0" cy="0"/>
        </a:xfrm>
      </p:grpSpPr>
      <p:sp>
        <p:nvSpPr>
          <p:cNvPr id="167" name="Google Shape;167;p7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8" name="Google Shape;168;p7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9" name="Google Shape;169;p75"/>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0" name="Google Shape;170;p75"/>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1" name="Google Shape;171;p75"/>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72"/>
        <p:cNvGrpSpPr/>
        <p:nvPr/>
      </p:nvGrpSpPr>
      <p:grpSpPr>
        <a:xfrm>
          <a:off x="0" y="0"/>
          <a:ext cx="0" cy="0"/>
          <a:chOff x="0" y="0"/>
          <a:chExt cx="0" cy="0"/>
        </a:xfrm>
      </p:grpSpPr>
      <p:sp>
        <p:nvSpPr>
          <p:cNvPr id="173" name="Google Shape;173;p7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4" name="Google Shape;174;p76"/>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5" name="Google Shape;175;p76"/>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6" name="Google Shape;176;p76"/>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7" name="Google Shape;177;p76"/>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8" name="Google Shape;178;p76"/>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9" name="Google Shape;179;p76"/>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6"/>
        <p:cNvGrpSpPr/>
        <p:nvPr/>
      </p:nvGrpSpPr>
      <p:grpSpPr>
        <a:xfrm>
          <a:off x="0" y="0"/>
          <a:ext cx="0" cy="0"/>
          <a:chOff x="0" y="0"/>
          <a:chExt cx="0" cy="0"/>
        </a:xfrm>
      </p:grpSpPr>
      <p:sp>
        <p:nvSpPr>
          <p:cNvPr id="27" name="Google Shape;27;p4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46"/>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46"/>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4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32"/>
        <p:cNvGrpSpPr/>
        <p:nvPr/>
      </p:nvGrpSpPr>
      <p:grpSpPr>
        <a:xfrm>
          <a:off x="0" y="0"/>
          <a:ext cx="0" cy="0"/>
          <a:chOff x="0" y="0"/>
          <a:chExt cx="0" cy="0"/>
        </a:xfrm>
      </p:grpSpPr>
      <p:sp>
        <p:nvSpPr>
          <p:cNvPr id="33" name="Google Shape;33;p48"/>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4"/>
        <p:cNvGrpSpPr/>
        <p:nvPr/>
      </p:nvGrpSpPr>
      <p:grpSpPr>
        <a:xfrm>
          <a:off x="0" y="0"/>
          <a:ext cx="0" cy="0"/>
          <a:chOff x="0" y="0"/>
          <a:chExt cx="0" cy="0"/>
        </a:xfrm>
      </p:grpSpPr>
      <p:sp>
        <p:nvSpPr>
          <p:cNvPr id="35" name="Google Shape;35;p4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49"/>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49"/>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49"/>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9"/>
        <p:cNvGrpSpPr/>
        <p:nvPr/>
      </p:nvGrpSpPr>
      <p:grpSpPr>
        <a:xfrm>
          <a:off x="0" y="0"/>
          <a:ext cx="0" cy="0"/>
          <a:chOff x="0" y="0"/>
          <a:chExt cx="0" cy="0"/>
        </a:xfrm>
      </p:grpSpPr>
      <p:sp>
        <p:nvSpPr>
          <p:cNvPr id="40" name="Google Shape;40;p5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50"/>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50"/>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50"/>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4"/>
        <p:cNvGrpSpPr/>
        <p:nvPr/>
      </p:nvGrpSpPr>
      <p:grpSpPr>
        <a:xfrm>
          <a:off x="0" y="0"/>
          <a:ext cx="0" cy="0"/>
          <a:chOff x="0" y="0"/>
          <a:chExt cx="0" cy="0"/>
        </a:xfrm>
      </p:grpSpPr>
      <p:sp>
        <p:nvSpPr>
          <p:cNvPr id="45" name="Google Shape;45;p5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51"/>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5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51"/>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cxnSp>
        <p:nvCxnSpPr>
          <p:cNvPr id="10" name="Google Shape;10;p36"/>
          <p:cNvCxnSpPr/>
          <p:nvPr/>
        </p:nvCxnSpPr>
        <p:spPr>
          <a:xfrm>
            <a:off x="360" y="6120720"/>
            <a:ext cx="12190680" cy="360"/>
          </a:xfrm>
          <a:prstGeom prst="straightConnector1">
            <a:avLst/>
          </a:prstGeom>
          <a:noFill/>
          <a:ln w="12600" cap="flat" cmpd="sng">
            <a:solidFill>
              <a:srgbClr val="A6A6A6"/>
            </a:solidFill>
            <a:prstDash val="solid"/>
            <a:miter lim="8000"/>
            <a:headEnd type="none" w="sm" len="sm"/>
            <a:tailEnd type="none" w="sm" len="sm"/>
          </a:ln>
        </p:spPr>
      </p:cxnSp>
      <p:pic>
        <p:nvPicPr>
          <p:cNvPr id="11" name="Google Shape;11;p36"/>
          <p:cNvPicPr preferRelativeResize="0"/>
          <p:nvPr/>
        </p:nvPicPr>
        <p:blipFill rotWithShape="1">
          <a:blip r:embed="rId14">
            <a:alphaModFix/>
          </a:blip>
          <a:srcRect/>
          <a:stretch/>
        </p:blipFill>
        <p:spPr>
          <a:xfrm>
            <a:off x="10971360" y="6333840"/>
            <a:ext cx="768240" cy="348480"/>
          </a:xfrm>
          <a:prstGeom prst="rect">
            <a:avLst/>
          </a:prstGeom>
          <a:noFill/>
          <a:ln>
            <a:noFill/>
          </a:ln>
        </p:spPr>
      </p:pic>
      <p:pic>
        <p:nvPicPr>
          <p:cNvPr id="12" name="Google Shape;12;p36"/>
          <p:cNvPicPr preferRelativeResize="0"/>
          <p:nvPr/>
        </p:nvPicPr>
        <p:blipFill rotWithShape="1">
          <a:blip r:embed="rId15">
            <a:alphaModFix/>
          </a:blip>
          <a:srcRect/>
          <a:stretch/>
        </p:blipFill>
        <p:spPr>
          <a:xfrm>
            <a:off x="504720" y="6333840"/>
            <a:ext cx="1113480" cy="322560"/>
          </a:xfrm>
          <a:prstGeom prst="rect">
            <a:avLst/>
          </a:prstGeom>
          <a:noFill/>
          <a:ln>
            <a:noFill/>
          </a:ln>
        </p:spPr>
      </p:pic>
      <p:sp>
        <p:nvSpPr>
          <p:cNvPr id="13" name="Google Shape;13;p36"/>
          <p:cNvSpPr/>
          <p:nvPr/>
        </p:nvSpPr>
        <p:spPr>
          <a:xfrm>
            <a:off x="360" y="1023840"/>
            <a:ext cx="12188880" cy="5829840"/>
          </a:xfrm>
          <a:prstGeom prst="rect">
            <a:avLst/>
          </a:prstGeom>
          <a:gradFill>
            <a:gsLst>
              <a:gs pos="0">
                <a:srgbClr val="00305E"/>
              </a:gs>
              <a:gs pos="14000">
                <a:srgbClr val="00305E"/>
              </a:gs>
              <a:gs pos="100000">
                <a:srgbClr val="006AB3"/>
              </a:gs>
            </a:gsLst>
            <a:lin ang="150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6"/>
          <p:cNvSpPr/>
          <p:nvPr/>
        </p:nvSpPr>
        <p:spPr>
          <a:xfrm>
            <a:off x="360" y="1024560"/>
            <a:ext cx="12188880" cy="170280"/>
          </a:xfrm>
          <a:prstGeom prst="rect">
            <a:avLst/>
          </a:prstGeom>
          <a:solidFill>
            <a:srgbClr val="FFFFFF">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 name="Google Shape;15;p36"/>
          <p:cNvPicPr preferRelativeResize="0"/>
          <p:nvPr/>
        </p:nvPicPr>
        <p:blipFill rotWithShape="1">
          <a:blip r:embed="rId16">
            <a:alphaModFix/>
          </a:blip>
          <a:srcRect/>
          <a:stretch/>
        </p:blipFill>
        <p:spPr>
          <a:xfrm>
            <a:off x="10690200" y="326880"/>
            <a:ext cx="1216800" cy="552960"/>
          </a:xfrm>
          <a:prstGeom prst="rect">
            <a:avLst/>
          </a:prstGeom>
          <a:noFill/>
          <a:ln>
            <a:noFill/>
          </a:ln>
        </p:spPr>
      </p:pic>
      <p:pic>
        <p:nvPicPr>
          <p:cNvPr id="16" name="Google Shape;16;p36"/>
          <p:cNvPicPr preferRelativeResize="0"/>
          <p:nvPr/>
        </p:nvPicPr>
        <p:blipFill rotWithShape="1">
          <a:blip r:embed="rId17">
            <a:alphaModFix/>
          </a:blip>
          <a:srcRect/>
          <a:stretch/>
        </p:blipFill>
        <p:spPr>
          <a:xfrm>
            <a:off x="288720" y="347760"/>
            <a:ext cx="1762920" cy="511560"/>
          </a:xfrm>
          <a:prstGeom prst="rect">
            <a:avLst/>
          </a:prstGeom>
          <a:noFill/>
          <a:ln>
            <a:noFill/>
          </a:ln>
        </p:spPr>
      </p:pic>
      <p:sp>
        <p:nvSpPr>
          <p:cNvPr id="17" name="Google Shape;17;p36"/>
          <p:cNvSpPr txBox="1">
            <a:spLocks noGrp="1"/>
          </p:cNvSpPr>
          <p:nvPr>
            <p:ph type="title"/>
          </p:nvPr>
        </p:nvSpPr>
        <p:spPr>
          <a:xfrm>
            <a:off x="609480" y="273600"/>
            <a:ext cx="10972080" cy="114444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8" name="Google Shape;18;p36"/>
          <p:cNvSpPr txBox="1">
            <a:spLocks noGrp="1"/>
          </p:cNvSpPr>
          <p:nvPr>
            <p:ph type="body" idx="1"/>
          </p:nvPr>
        </p:nvSpPr>
        <p:spPr>
          <a:xfrm>
            <a:off x="609480" y="1604520"/>
            <a:ext cx="10972080" cy="397692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7"/>
        <p:cNvGrpSpPr/>
        <p:nvPr/>
      </p:nvGrpSpPr>
      <p:grpSpPr>
        <a:xfrm>
          <a:off x="0" y="0"/>
          <a:ext cx="0" cy="0"/>
          <a:chOff x="0" y="0"/>
          <a:chExt cx="0" cy="0"/>
        </a:xfrm>
      </p:grpSpPr>
      <p:sp>
        <p:nvSpPr>
          <p:cNvPr id="68" name="Google Shape;68;p38"/>
          <p:cNvSpPr/>
          <p:nvPr/>
        </p:nvSpPr>
        <p:spPr>
          <a:xfrm>
            <a:off x="3573360" y="6319080"/>
            <a:ext cx="5185440" cy="364680"/>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27879"/>
              </a:buClr>
              <a:buSzPts val="800"/>
              <a:buFont typeface="Open Sans"/>
              <a:buNone/>
            </a:pPr>
            <a:r>
              <a:rPr lang="en-US" sz="800" b="0" i="0" u="none" strike="noStrike" cap="none">
                <a:solidFill>
                  <a:srgbClr val="727879"/>
                </a:solidFill>
                <a:latin typeface="Open Sans"/>
                <a:ea typeface="Open Sans"/>
                <a:cs typeface="Open Sans"/>
                <a:sym typeface="Open Sans"/>
              </a:rPr>
              <a:t>Optimization of a Generative Adversarial Network for prediction of sheet metal forming processes</a:t>
            </a:r>
            <a:endParaRPr sz="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727879"/>
              </a:buClr>
              <a:buSzPts val="800"/>
              <a:buFont typeface="Open Sans"/>
              <a:buNone/>
            </a:pPr>
            <a:r>
              <a:rPr lang="en-US" sz="800" b="0" i="0" u="none" strike="noStrike" cap="none">
                <a:solidFill>
                  <a:srgbClr val="727879"/>
                </a:solidFill>
                <a:latin typeface="Open Sans"/>
                <a:ea typeface="Open Sans"/>
                <a:cs typeface="Open Sans"/>
                <a:sym typeface="Open Sans"/>
              </a:rPr>
              <a:t>Faculty of Computer Science / Sneha Verma</a:t>
            </a:r>
            <a:endParaRPr sz="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727879"/>
              </a:buClr>
              <a:buSzPts val="800"/>
              <a:buFont typeface="Open Sans"/>
              <a:buNone/>
            </a:pPr>
            <a:r>
              <a:rPr lang="en-US" sz="800" b="0" i="0" u="none" strike="noStrike" cap="none">
                <a:solidFill>
                  <a:srgbClr val="727879"/>
                </a:solidFill>
                <a:latin typeface="Open Sans"/>
                <a:ea typeface="Open Sans"/>
                <a:cs typeface="Open Sans"/>
                <a:sym typeface="Open Sans"/>
              </a:rPr>
              <a:t>Dresden // 13.01.2023</a:t>
            </a:r>
            <a:endParaRPr sz="800" b="0" i="0" u="none" strike="noStrike" cap="none">
              <a:solidFill>
                <a:schemeClr val="dk1"/>
              </a:solidFill>
              <a:latin typeface="Arial"/>
              <a:ea typeface="Arial"/>
              <a:cs typeface="Arial"/>
              <a:sym typeface="Arial"/>
            </a:endParaRPr>
          </a:p>
        </p:txBody>
      </p:sp>
      <p:cxnSp>
        <p:nvCxnSpPr>
          <p:cNvPr id="69" name="Google Shape;69;p38"/>
          <p:cNvCxnSpPr/>
          <p:nvPr/>
        </p:nvCxnSpPr>
        <p:spPr>
          <a:xfrm>
            <a:off x="360" y="6120720"/>
            <a:ext cx="12190680" cy="360"/>
          </a:xfrm>
          <a:prstGeom prst="straightConnector1">
            <a:avLst/>
          </a:prstGeom>
          <a:noFill/>
          <a:ln w="12600" cap="flat" cmpd="sng">
            <a:solidFill>
              <a:srgbClr val="A6A6A6"/>
            </a:solidFill>
            <a:prstDash val="solid"/>
            <a:miter lim="8000"/>
            <a:headEnd type="none" w="sm" len="sm"/>
            <a:tailEnd type="none" w="sm" len="sm"/>
          </a:ln>
        </p:spPr>
      </p:cxnSp>
      <p:sp>
        <p:nvSpPr>
          <p:cNvPr id="70" name="Google Shape;70;p38"/>
          <p:cNvSpPr/>
          <p:nvPr/>
        </p:nvSpPr>
        <p:spPr>
          <a:xfrm>
            <a:off x="8964360" y="6184080"/>
            <a:ext cx="703080" cy="486360"/>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dk1"/>
              </a:buClr>
              <a:buSzPts val="800"/>
              <a:buFont typeface="Arial"/>
              <a:buNone/>
            </a:pPr>
            <a:br>
              <a:rPr lang="en-US" sz="800" b="0" i="0" u="none" strike="noStrike" cap="none">
                <a:solidFill>
                  <a:schemeClr val="dk1"/>
                </a:solidFill>
                <a:latin typeface="Arial"/>
                <a:ea typeface="Arial"/>
                <a:cs typeface="Arial"/>
                <a:sym typeface="Arial"/>
              </a:rPr>
            </a:br>
            <a:r>
              <a:rPr lang="en-US" sz="800" b="0" i="0" u="none" strike="noStrike" cap="none">
                <a:solidFill>
                  <a:srgbClr val="727879"/>
                </a:solidFill>
                <a:latin typeface="Open Sans"/>
                <a:ea typeface="Open Sans"/>
                <a:cs typeface="Open Sans"/>
                <a:sym typeface="Open Sans"/>
              </a:rPr>
              <a:t>Folie </a:t>
            </a:r>
            <a:fld id="{00000000-1234-1234-1234-123412341234}" type="slidenum">
              <a:rPr lang="en-US" sz="800" b="0" i="0" u="none" strike="noStrike" cap="none">
                <a:solidFill>
                  <a:srgbClr val="727879"/>
                </a:solidFill>
                <a:latin typeface="Open Sans"/>
                <a:ea typeface="Open Sans"/>
                <a:cs typeface="Open Sans"/>
                <a:sym typeface="Open Sans"/>
              </a:rPr>
              <a:t>‹#›</a:t>
            </a:fld>
            <a:endParaRPr sz="800" b="0" i="0" u="none" strike="noStrike" cap="none">
              <a:solidFill>
                <a:schemeClr val="dk1"/>
              </a:solidFill>
              <a:latin typeface="Arial"/>
              <a:ea typeface="Arial"/>
              <a:cs typeface="Arial"/>
              <a:sym typeface="Arial"/>
            </a:endParaRPr>
          </a:p>
          <a:p>
            <a:pPr marL="0" marR="0" lvl="0" indent="0" algn="r" rtl="0">
              <a:lnSpc>
                <a:spcPct val="100000"/>
              </a:lnSpc>
              <a:spcBef>
                <a:spcPts val="0"/>
              </a:spcBef>
              <a:spcAft>
                <a:spcPts val="0"/>
              </a:spcAft>
              <a:buClr>
                <a:schemeClr val="dk1"/>
              </a:buClr>
              <a:buSzPts val="800"/>
              <a:buFont typeface="Arial"/>
              <a:buNone/>
            </a:pPr>
            <a:endParaRPr sz="800" b="0" i="0" u="none" strike="noStrike" cap="none">
              <a:solidFill>
                <a:schemeClr val="dk1"/>
              </a:solidFill>
              <a:latin typeface="Arial"/>
              <a:ea typeface="Arial"/>
              <a:cs typeface="Arial"/>
              <a:sym typeface="Arial"/>
            </a:endParaRPr>
          </a:p>
        </p:txBody>
      </p:sp>
      <p:pic>
        <p:nvPicPr>
          <p:cNvPr id="71" name="Google Shape;71;p38"/>
          <p:cNvPicPr preferRelativeResize="0"/>
          <p:nvPr/>
        </p:nvPicPr>
        <p:blipFill rotWithShape="1">
          <a:blip r:embed="rId14">
            <a:alphaModFix/>
          </a:blip>
          <a:srcRect/>
          <a:stretch/>
        </p:blipFill>
        <p:spPr>
          <a:xfrm>
            <a:off x="10971360" y="6333840"/>
            <a:ext cx="768240" cy="348480"/>
          </a:xfrm>
          <a:prstGeom prst="rect">
            <a:avLst/>
          </a:prstGeom>
          <a:noFill/>
          <a:ln>
            <a:noFill/>
          </a:ln>
        </p:spPr>
      </p:pic>
      <p:pic>
        <p:nvPicPr>
          <p:cNvPr id="72" name="Google Shape;72;p38"/>
          <p:cNvPicPr preferRelativeResize="0"/>
          <p:nvPr/>
        </p:nvPicPr>
        <p:blipFill rotWithShape="1">
          <a:blip r:embed="rId15">
            <a:alphaModFix/>
          </a:blip>
          <a:srcRect/>
          <a:stretch/>
        </p:blipFill>
        <p:spPr>
          <a:xfrm>
            <a:off x="504720" y="6333840"/>
            <a:ext cx="1113480" cy="322560"/>
          </a:xfrm>
          <a:prstGeom prst="rect">
            <a:avLst/>
          </a:prstGeom>
          <a:noFill/>
          <a:ln>
            <a:noFill/>
          </a:ln>
        </p:spPr>
      </p:pic>
      <p:sp>
        <p:nvSpPr>
          <p:cNvPr id="73" name="Google Shape;73;p38"/>
          <p:cNvSpPr/>
          <p:nvPr/>
        </p:nvSpPr>
        <p:spPr>
          <a:xfrm>
            <a:off x="360" y="360"/>
            <a:ext cx="12188880" cy="6126480"/>
          </a:xfrm>
          <a:prstGeom prst="rect">
            <a:avLst/>
          </a:prstGeom>
          <a:gradFill>
            <a:gsLst>
              <a:gs pos="0">
                <a:srgbClr val="00305E"/>
              </a:gs>
              <a:gs pos="14000">
                <a:srgbClr val="00305E"/>
              </a:gs>
              <a:gs pos="100000">
                <a:srgbClr val="006AB3"/>
              </a:gs>
            </a:gsLst>
            <a:lin ang="150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5" name="Google Shape;75;p38"/>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4"/>
        <p:cNvGrpSpPr/>
        <p:nvPr/>
      </p:nvGrpSpPr>
      <p:grpSpPr>
        <a:xfrm>
          <a:off x="0" y="0"/>
          <a:ext cx="0" cy="0"/>
          <a:chOff x="0" y="0"/>
          <a:chExt cx="0" cy="0"/>
        </a:xfrm>
      </p:grpSpPr>
      <p:sp>
        <p:nvSpPr>
          <p:cNvPr id="125" name="Google Shape;125;p40"/>
          <p:cNvSpPr/>
          <p:nvPr/>
        </p:nvSpPr>
        <p:spPr>
          <a:xfrm>
            <a:off x="3573360" y="6319080"/>
            <a:ext cx="5185440" cy="364680"/>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27879"/>
              </a:buClr>
              <a:buSzPts val="800"/>
              <a:buFont typeface="Open Sans"/>
              <a:buNone/>
            </a:pPr>
            <a:r>
              <a:rPr lang="en-US" sz="800" b="0" i="0" u="none" strike="noStrike" cap="none">
                <a:solidFill>
                  <a:srgbClr val="727879"/>
                </a:solidFill>
                <a:latin typeface="Open Sans"/>
                <a:ea typeface="Open Sans"/>
                <a:cs typeface="Open Sans"/>
                <a:sym typeface="Open Sans"/>
              </a:rPr>
              <a:t>Optimization of a Generative Adversarial Network for prediction of sheet metal forming processes</a:t>
            </a:r>
            <a:endParaRPr sz="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727879"/>
              </a:buClr>
              <a:buSzPts val="800"/>
              <a:buFont typeface="Open Sans"/>
              <a:buNone/>
            </a:pPr>
            <a:r>
              <a:rPr lang="en-US" sz="800" b="0" i="0" u="none" strike="noStrike" cap="none">
                <a:solidFill>
                  <a:srgbClr val="727879"/>
                </a:solidFill>
                <a:latin typeface="Open Sans"/>
                <a:ea typeface="Open Sans"/>
                <a:cs typeface="Open Sans"/>
                <a:sym typeface="Open Sans"/>
              </a:rPr>
              <a:t>Faculty of Computer Science / Sneha Verma</a:t>
            </a:r>
            <a:endParaRPr sz="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727879"/>
              </a:buClr>
              <a:buSzPts val="800"/>
              <a:buFont typeface="Open Sans"/>
              <a:buNone/>
            </a:pPr>
            <a:r>
              <a:rPr lang="en-US" sz="800" b="0" i="0" u="none" strike="noStrike" cap="none">
                <a:solidFill>
                  <a:srgbClr val="727879"/>
                </a:solidFill>
                <a:latin typeface="Open Sans"/>
                <a:ea typeface="Open Sans"/>
                <a:cs typeface="Open Sans"/>
                <a:sym typeface="Open Sans"/>
              </a:rPr>
              <a:t>Dresden // 13.01.2023</a:t>
            </a:r>
            <a:endParaRPr sz="800" b="0" i="0" u="none" strike="noStrike" cap="none">
              <a:solidFill>
                <a:schemeClr val="dk1"/>
              </a:solidFill>
              <a:latin typeface="Arial"/>
              <a:ea typeface="Arial"/>
              <a:cs typeface="Arial"/>
              <a:sym typeface="Arial"/>
            </a:endParaRPr>
          </a:p>
        </p:txBody>
      </p:sp>
      <p:cxnSp>
        <p:nvCxnSpPr>
          <p:cNvPr id="126" name="Google Shape;126;p40"/>
          <p:cNvCxnSpPr/>
          <p:nvPr/>
        </p:nvCxnSpPr>
        <p:spPr>
          <a:xfrm>
            <a:off x="360" y="6120720"/>
            <a:ext cx="12190680" cy="360"/>
          </a:xfrm>
          <a:prstGeom prst="straightConnector1">
            <a:avLst/>
          </a:prstGeom>
          <a:noFill/>
          <a:ln w="12600" cap="flat" cmpd="sng">
            <a:solidFill>
              <a:srgbClr val="A6A6A6"/>
            </a:solidFill>
            <a:prstDash val="solid"/>
            <a:miter lim="8000"/>
            <a:headEnd type="none" w="sm" len="sm"/>
            <a:tailEnd type="none" w="sm" len="sm"/>
          </a:ln>
        </p:spPr>
      </p:cxnSp>
      <p:sp>
        <p:nvSpPr>
          <p:cNvPr id="127" name="Google Shape;127;p40"/>
          <p:cNvSpPr/>
          <p:nvPr/>
        </p:nvSpPr>
        <p:spPr>
          <a:xfrm>
            <a:off x="8964360" y="6184080"/>
            <a:ext cx="703080" cy="486360"/>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dk1"/>
              </a:buClr>
              <a:buSzPts val="800"/>
              <a:buFont typeface="Arial"/>
              <a:buNone/>
            </a:pPr>
            <a:br>
              <a:rPr lang="en-US" sz="800" b="0" i="0" u="none" strike="noStrike" cap="none">
                <a:solidFill>
                  <a:schemeClr val="dk1"/>
                </a:solidFill>
                <a:latin typeface="Arial"/>
                <a:ea typeface="Arial"/>
                <a:cs typeface="Arial"/>
                <a:sym typeface="Arial"/>
              </a:rPr>
            </a:br>
            <a:r>
              <a:rPr lang="en-US" sz="800" b="0" i="0" u="none" strike="noStrike" cap="none">
                <a:solidFill>
                  <a:srgbClr val="727879"/>
                </a:solidFill>
                <a:latin typeface="Open Sans"/>
                <a:ea typeface="Open Sans"/>
                <a:cs typeface="Open Sans"/>
                <a:sym typeface="Open Sans"/>
              </a:rPr>
              <a:t>Folie </a:t>
            </a:r>
            <a:fld id="{00000000-1234-1234-1234-123412341234}" type="slidenum">
              <a:rPr lang="en-US" sz="800" b="0" i="0" u="none" strike="noStrike" cap="none">
                <a:solidFill>
                  <a:srgbClr val="727879"/>
                </a:solidFill>
                <a:latin typeface="Open Sans"/>
                <a:ea typeface="Open Sans"/>
                <a:cs typeface="Open Sans"/>
                <a:sym typeface="Open Sans"/>
              </a:rPr>
              <a:t>‹#›</a:t>
            </a:fld>
            <a:endParaRPr sz="800" b="0" i="0" u="none" strike="noStrike" cap="none">
              <a:solidFill>
                <a:schemeClr val="dk1"/>
              </a:solidFill>
              <a:latin typeface="Arial"/>
              <a:ea typeface="Arial"/>
              <a:cs typeface="Arial"/>
              <a:sym typeface="Arial"/>
            </a:endParaRPr>
          </a:p>
          <a:p>
            <a:pPr marL="0" marR="0" lvl="0" indent="0" algn="r" rtl="0">
              <a:lnSpc>
                <a:spcPct val="100000"/>
              </a:lnSpc>
              <a:spcBef>
                <a:spcPts val="0"/>
              </a:spcBef>
              <a:spcAft>
                <a:spcPts val="0"/>
              </a:spcAft>
              <a:buClr>
                <a:schemeClr val="dk1"/>
              </a:buClr>
              <a:buSzPts val="800"/>
              <a:buFont typeface="Arial"/>
              <a:buNone/>
            </a:pPr>
            <a:endParaRPr sz="800" b="0" i="0" u="none" strike="noStrike" cap="none">
              <a:solidFill>
                <a:schemeClr val="dk1"/>
              </a:solidFill>
              <a:latin typeface="Arial"/>
              <a:ea typeface="Arial"/>
              <a:cs typeface="Arial"/>
              <a:sym typeface="Arial"/>
            </a:endParaRPr>
          </a:p>
        </p:txBody>
      </p:sp>
      <p:pic>
        <p:nvPicPr>
          <p:cNvPr id="128" name="Google Shape;128;p40"/>
          <p:cNvPicPr preferRelativeResize="0"/>
          <p:nvPr/>
        </p:nvPicPr>
        <p:blipFill rotWithShape="1">
          <a:blip r:embed="rId14">
            <a:alphaModFix/>
          </a:blip>
          <a:srcRect/>
          <a:stretch/>
        </p:blipFill>
        <p:spPr>
          <a:xfrm>
            <a:off x="10971360" y="6333840"/>
            <a:ext cx="768240" cy="348480"/>
          </a:xfrm>
          <a:prstGeom prst="rect">
            <a:avLst/>
          </a:prstGeom>
          <a:noFill/>
          <a:ln>
            <a:noFill/>
          </a:ln>
        </p:spPr>
      </p:pic>
      <p:pic>
        <p:nvPicPr>
          <p:cNvPr id="129" name="Google Shape;129;p40"/>
          <p:cNvPicPr preferRelativeResize="0"/>
          <p:nvPr/>
        </p:nvPicPr>
        <p:blipFill rotWithShape="1">
          <a:blip r:embed="rId15">
            <a:alphaModFix/>
          </a:blip>
          <a:srcRect/>
          <a:stretch/>
        </p:blipFill>
        <p:spPr>
          <a:xfrm>
            <a:off x="504720" y="6333840"/>
            <a:ext cx="1113480" cy="322560"/>
          </a:xfrm>
          <a:prstGeom prst="rect">
            <a:avLst/>
          </a:prstGeom>
          <a:noFill/>
          <a:ln>
            <a:noFill/>
          </a:ln>
        </p:spPr>
      </p:pic>
      <p:sp>
        <p:nvSpPr>
          <p:cNvPr id="130" name="Google Shape;130;p4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1" name="Google Shape;131;p40"/>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hyperlink" Target="https://moygcc.github.io/vid2avatar/" TargetMode="External"/><Relationship Id="rId2" Type="http://schemas.openxmlformats.org/officeDocument/2006/relationships/hyperlink" Target="https://github.com/Skype-line/X-Avatar" TargetMode="Externa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hyperlink" Target="https://virtualhumans.mpi-inf.mpg.de/mgn/" TargetMode="External"/><Relationship Id="rId2" Type="http://schemas.openxmlformats.org/officeDocument/2006/relationships/hyperlink" Target="https://cape.is.tue.mpg.de/dataset.html" TargetMode="External"/><Relationship Id="rId1" Type="http://schemas.openxmlformats.org/officeDocument/2006/relationships/slideLayout" Target="../slideLayouts/slideLayout27.xml"/><Relationship Id="rId4" Type="http://schemas.openxmlformats.org/officeDocument/2006/relationships/hyperlink" Target="https://cape.is.tue.mpg.de/"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8" Type="http://schemas.openxmlformats.org/officeDocument/2006/relationships/hyperlink" Target="https://graphics.tu-bs.de/people-snapshot" TargetMode="External"/><Relationship Id="rId13" Type="http://schemas.openxmlformats.org/officeDocument/2006/relationships/hyperlink" Target="https://github.com/kv2000/deepFashion3D" TargetMode="External"/><Relationship Id="rId3" Type="http://schemas.openxmlformats.org/officeDocument/2006/relationships/hyperlink" Target="https://buff.is.tue.mpg.de/" TargetMode="External"/><Relationship Id="rId7" Type="http://schemas.openxmlformats.org/officeDocument/2006/relationships/hyperlink" Target="https://virtualhumans.mpi-inf.mpg.de/sizer/" TargetMode="External"/><Relationship Id="rId12" Type="http://schemas.openxmlformats.org/officeDocument/2006/relationships/hyperlink" Target="https://github.com/ytrock/THuman2.0-Dataset#function4d-real-time-human-volumetric-capture-from-very-sparse-rgbd-sensors" TargetMode="External"/><Relationship Id="rId2" Type="http://schemas.openxmlformats.org/officeDocument/2006/relationships/hyperlink" Target="https://virtualhumans.mpi-inf.mpg.de/3DPW/" TargetMode="External"/><Relationship Id="rId1" Type="http://schemas.openxmlformats.org/officeDocument/2006/relationships/slideLayout" Target="../slideLayouts/slideLayout27.xml"/><Relationship Id="rId6" Type="http://schemas.openxmlformats.org/officeDocument/2006/relationships/hyperlink" Target="https://chalearnlap.cvc.uab.cat/dataset/38/description/" TargetMode="External"/><Relationship Id="rId11" Type="http://schemas.openxmlformats.org/officeDocument/2006/relationships/hyperlink" Target="https://github.com/switchablenorms/DeepFashion2" TargetMode="External"/><Relationship Id="rId5" Type="http://schemas.openxmlformats.org/officeDocument/2006/relationships/hyperlink" Target="https://github.com/zycliao/TailorNet_dataset" TargetMode="External"/><Relationship Id="rId10" Type="http://schemas.openxmlformats.org/officeDocument/2006/relationships/hyperlink" Target="https://virtualhumans.mpi-inf.mpg.de/mgn/" TargetMode="External"/><Relationship Id="rId4" Type="http://schemas.openxmlformats.org/officeDocument/2006/relationships/hyperlink" Target="https://cv.iri.upc-csic.es/" TargetMode="External"/><Relationship Id="rId9" Type="http://schemas.openxmlformats.org/officeDocument/2006/relationships/hyperlink" Target="https://cape.is.tue.mpg.de/dataset.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81BB2-DEB8-6799-0E9F-63E32D028DDF}"/>
              </a:ext>
            </a:extLst>
          </p:cNvPr>
          <p:cNvSpPr>
            <a:spLocks noGrp="1"/>
          </p:cNvSpPr>
          <p:nvPr>
            <p:ph type="title"/>
          </p:nvPr>
        </p:nvSpPr>
        <p:spPr/>
        <p:txBody>
          <a:bodyPr/>
          <a:lstStyle/>
          <a:p>
            <a:r>
              <a:rPr lang="en-US" dirty="0"/>
              <a:t>Metrics</a:t>
            </a:r>
          </a:p>
        </p:txBody>
      </p:sp>
      <p:graphicFrame>
        <p:nvGraphicFramePr>
          <p:cNvPr id="5" name="Table 4">
            <a:extLst>
              <a:ext uri="{FF2B5EF4-FFF2-40B4-BE49-F238E27FC236}">
                <a16:creationId xmlns:a16="http://schemas.microsoft.com/office/drawing/2014/main" id="{E598E728-7BD0-10E1-9410-C59C56F5195A}"/>
              </a:ext>
            </a:extLst>
          </p:cNvPr>
          <p:cNvGraphicFramePr>
            <a:graphicFrameLocks noGrp="1"/>
          </p:cNvGraphicFramePr>
          <p:nvPr>
            <p:extLst>
              <p:ext uri="{D42A27DB-BD31-4B8C-83A1-F6EECF244321}">
                <p14:modId xmlns:p14="http://schemas.microsoft.com/office/powerpoint/2010/main" val="3519854557"/>
              </p:ext>
            </p:extLst>
          </p:nvPr>
        </p:nvGraphicFramePr>
        <p:xfrm>
          <a:off x="242047" y="1515035"/>
          <a:ext cx="11636981" cy="4157726"/>
        </p:xfrm>
        <a:graphic>
          <a:graphicData uri="http://schemas.openxmlformats.org/drawingml/2006/table">
            <a:tbl>
              <a:tblPr firstRow="1" bandRow="1">
                <a:tableStyleId>{5C22544A-7EE6-4342-B048-85BDC9FD1C3A}</a:tableStyleId>
              </a:tblPr>
              <a:tblGrid>
                <a:gridCol w="529335">
                  <a:extLst>
                    <a:ext uri="{9D8B030D-6E8A-4147-A177-3AD203B41FA5}">
                      <a16:colId xmlns:a16="http://schemas.microsoft.com/office/drawing/2014/main" val="1847890708"/>
                    </a:ext>
                  </a:extLst>
                </a:gridCol>
                <a:gridCol w="869576">
                  <a:extLst>
                    <a:ext uri="{9D8B030D-6E8A-4147-A177-3AD203B41FA5}">
                      <a16:colId xmlns:a16="http://schemas.microsoft.com/office/drawing/2014/main" val="868641297"/>
                    </a:ext>
                  </a:extLst>
                </a:gridCol>
                <a:gridCol w="10238070">
                  <a:extLst>
                    <a:ext uri="{9D8B030D-6E8A-4147-A177-3AD203B41FA5}">
                      <a16:colId xmlns:a16="http://schemas.microsoft.com/office/drawing/2014/main" val="4030362016"/>
                    </a:ext>
                  </a:extLst>
                </a:gridCol>
              </a:tblGrid>
              <a:tr h="396113">
                <a:tc>
                  <a:txBody>
                    <a:bodyPr/>
                    <a:lstStyle/>
                    <a:p>
                      <a:pPr marL="0" algn="ctr" rtl="0" eaLnBrk="1" latinLnBrk="0" hangingPunct="1">
                        <a:lnSpc>
                          <a:spcPts val="1200"/>
                        </a:lnSpc>
                        <a:spcBef>
                          <a:spcPts val="0"/>
                        </a:spcBef>
                        <a:spcAft>
                          <a:spcPts val="600"/>
                        </a:spcAft>
                      </a:pPr>
                      <a:r>
                        <a:rPr lang="en-US" sz="1100" kern="1200" dirty="0">
                          <a:effectLst/>
                        </a:rPr>
                        <a:t>Index</a:t>
                      </a:r>
                      <a:endParaRPr lang="en-US" dirty="0">
                        <a:effectLst/>
                      </a:endParaRPr>
                    </a:p>
                  </a:txBody>
                  <a:tcPr marL="0" marR="0" marT="0" marB="0" anchor="ctr"/>
                </a:tc>
                <a:tc>
                  <a:txBody>
                    <a:bodyPr/>
                    <a:lstStyle/>
                    <a:p>
                      <a:pPr marL="0" algn="ctr" rtl="0" eaLnBrk="1" latinLnBrk="0" hangingPunct="1">
                        <a:lnSpc>
                          <a:spcPts val="1200"/>
                        </a:lnSpc>
                        <a:spcBef>
                          <a:spcPts val="0"/>
                        </a:spcBef>
                        <a:spcAft>
                          <a:spcPts val="600"/>
                        </a:spcAft>
                      </a:pPr>
                      <a:r>
                        <a:rPr lang="en-US" sz="1100" kern="1200" dirty="0">
                          <a:effectLst/>
                        </a:rPr>
                        <a:t>Metric</a:t>
                      </a:r>
                      <a:endParaRPr lang="en-US" dirty="0">
                        <a:effectLst/>
                      </a:endParaRPr>
                    </a:p>
                  </a:txBody>
                  <a:tcPr marL="0" marR="0" marT="0" marB="0" anchor="ctr"/>
                </a:tc>
                <a:tc>
                  <a:txBody>
                    <a:bodyPr/>
                    <a:lstStyle/>
                    <a:p>
                      <a:pPr marL="0" algn="ctr" rtl="0" eaLnBrk="1" latinLnBrk="0" hangingPunct="1">
                        <a:lnSpc>
                          <a:spcPts val="1200"/>
                        </a:lnSpc>
                        <a:spcBef>
                          <a:spcPts val="0"/>
                        </a:spcBef>
                        <a:spcAft>
                          <a:spcPts val="600"/>
                        </a:spcAft>
                      </a:pPr>
                      <a:r>
                        <a:rPr lang="en-US" sz="1100" kern="1200" dirty="0">
                          <a:effectLst/>
                        </a:rPr>
                        <a:t>Description</a:t>
                      </a:r>
                      <a:endParaRPr lang="en-US" dirty="0">
                        <a:effectLst/>
                      </a:endParaRPr>
                    </a:p>
                  </a:txBody>
                  <a:tcPr marL="0" marR="0" marT="0" marB="0" anchor="ctr"/>
                </a:tc>
                <a:extLst>
                  <a:ext uri="{0D108BD9-81ED-4DB2-BD59-A6C34878D82A}">
                    <a16:rowId xmlns:a16="http://schemas.microsoft.com/office/drawing/2014/main" val="3216420756"/>
                  </a:ext>
                </a:extLst>
              </a:tr>
              <a:tr h="462915">
                <a:tc rowSpan="4">
                  <a:txBody>
                    <a:bodyPr/>
                    <a:lstStyle/>
                    <a:p>
                      <a:pPr marL="0" algn="ctr" rtl="0" eaLnBrk="1" latinLnBrk="0" hangingPunct="1">
                        <a:lnSpc>
                          <a:spcPts val="1200"/>
                        </a:lnSpc>
                        <a:spcBef>
                          <a:spcPts val="0"/>
                        </a:spcBef>
                        <a:spcAft>
                          <a:spcPts val="600"/>
                        </a:spcAft>
                      </a:pPr>
                      <a:r>
                        <a:rPr lang="en-US" sz="1100" kern="1200" dirty="0">
                          <a:effectLst/>
                        </a:rPr>
                        <a:t>↑</a:t>
                      </a:r>
                      <a:endParaRPr lang="en-US" dirty="0">
                        <a:effectLst/>
                      </a:endParaRPr>
                    </a:p>
                  </a:txBody>
                  <a:tcPr marL="0" marR="0" marT="0" marB="0" anchor="ctr"/>
                </a:tc>
                <a:tc>
                  <a:txBody>
                    <a:bodyPr/>
                    <a:lstStyle/>
                    <a:p>
                      <a:pPr marL="0" algn="ctr" rtl="0" eaLnBrk="1" latinLnBrk="0" hangingPunct="1">
                        <a:lnSpc>
                          <a:spcPts val="1200"/>
                        </a:lnSpc>
                        <a:spcBef>
                          <a:spcPts val="0"/>
                        </a:spcBef>
                        <a:spcAft>
                          <a:spcPts val="600"/>
                        </a:spcAft>
                      </a:pPr>
                      <a:r>
                        <a:rPr lang="en-US" sz="1100" kern="1200" dirty="0">
                          <a:effectLst/>
                        </a:rPr>
                        <a:t>PSNR</a:t>
                      </a:r>
                      <a:endParaRPr lang="en-US" dirty="0">
                        <a:effectLst/>
                      </a:endParaRPr>
                    </a:p>
                  </a:txBody>
                  <a:tcPr marL="0" marR="0" marT="0" marB="0" anchor="ctr"/>
                </a:tc>
                <a:tc>
                  <a:txBody>
                    <a:bodyPr/>
                    <a:lstStyle/>
                    <a:p>
                      <a:pPr marL="0" algn="just" rtl="0" eaLnBrk="1" latinLnBrk="0" hangingPunct="1">
                        <a:lnSpc>
                          <a:spcPts val="1200"/>
                        </a:lnSpc>
                        <a:spcBef>
                          <a:spcPts val="0"/>
                        </a:spcBef>
                        <a:spcAft>
                          <a:spcPts val="600"/>
                        </a:spcAft>
                      </a:pPr>
                      <a:r>
                        <a:rPr lang="en-GB" sz="1100" kern="1200" dirty="0">
                          <a:effectLst/>
                        </a:rPr>
                        <a:t>”Peak Signal-to-Noise Ratio” (the ratio of the signal, the useful information in the image, to the noise, the errors in the image) measures the difference between the original image and the degraded image using the signal-to-noise ratio. The higher the PSNR value, the better the quality of the degraded image.</a:t>
                      </a:r>
                      <a:endParaRPr lang="en-GB" dirty="0">
                        <a:effectLst/>
                      </a:endParaRPr>
                    </a:p>
                  </a:txBody>
                  <a:tcPr marL="0" marR="0" marT="0" marB="0" anchor="ctr"/>
                </a:tc>
                <a:extLst>
                  <a:ext uri="{0D108BD9-81ED-4DB2-BD59-A6C34878D82A}">
                    <a16:rowId xmlns:a16="http://schemas.microsoft.com/office/drawing/2014/main" val="3754331913"/>
                  </a:ext>
                </a:extLst>
              </a:tr>
              <a:tr h="324866">
                <a:tc vMerge="1">
                  <a:txBody>
                    <a:bodyPr/>
                    <a:lstStyle/>
                    <a:p>
                      <a:endParaRPr lang="en-US"/>
                    </a:p>
                  </a:txBody>
                  <a:tcPr/>
                </a:tc>
                <a:tc>
                  <a:txBody>
                    <a:bodyPr/>
                    <a:lstStyle/>
                    <a:p>
                      <a:pPr marL="0" algn="ctr" rtl="0" eaLnBrk="1" latinLnBrk="0" hangingPunct="1">
                        <a:lnSpc>
                          <a:spcPts val="1200"/>
                        </a:lnSpc>
                        <a:spcBef>
                          <a:spcPts val="0"/>
                        </a:spcBef>
                        <a:spcAft>
                          <a:spcPts val="600"/>
                        </a:spcAft>
                      </a:pPr>
                      <a:r>
                        <a:rPr lang="en-US" sz="1100" kern="1200" dirty="0">
                          <a:effectLst/>
                        </a:rPr>
                        <a:t>SSIM</a:t>
                      </a:r>
                      <a:endParaRPr lang="en-US" dirty="0">
                        <a:effectLst/>
                      </a:endParaRPr>
                    </a:p>
                  </a:txBody>
                  <a:tcPr marL="0" marR="0" marT="0" marB="0" anchor="ctr"/>
                </a:tc>
                <a:tc>
                  <a:txBody>
                    <a:bodyPr/>
                    <a:lstStyle/>
                    <a:p>
                      <a:pPr marL="0" algn="just" rtl="0" eaLnBrk="1" latinLnBrk="0" hangingPunct="1">
                        <a:lnSpc>
                          <a:spcPts val="1200"/>
                        </a:lnSpc>
                        <a:spcBef>
                          <a:spcPts val="0"/>
                        </a:spcBef>
                        <a:spcAft>
                          <a:spcPts val="600"/>
                        </a:spcAft>
                      </a:pPr>
                      <a:r>
                        <a:rPr lang="en-GB" sz="1100" kern="1200" dirty="0">
                          <a:effectLst/>
                        </a:rPr>
                        <a:t>”Structural Similarity Index” measures the structural similarity between two images. The closer the SSIM value is to 1, the more similar the images are.</a:t>
                      </a:r>
                      <a:endParaRPr lang="en-GB" dirty="0">
                        <a:effectLst/>
                      </a:endParaRPr>
                    </a:p>
                  </a:txBody>
                  <a:tcPr marL="0" marR="0" marT="0" marB="0" anchor="ctr"/>
                </a:tc>
                <a:extLst>
                  <a:ext uri="{0D108BD9-81ED-4DB2-BD59-A6C34878D82A}">
                    <a16:rowId xmlns:a16="http://schemas.microsoft.com/office/drawing/2014/main" val="2766750982"/>
                  </a:ext>
                </a:extLst>
              </a:tr>
              <a:tr h="324866">
                <a:tc vMerge="1">
                  <a:txBody>
                    <a:bodyPr/>
                    <a:lstStyle/>
                    <a:p>
                      <a:endParaRPr lang="en-US"/>
                    </a:p>
                  </a:txBody>
                  <a:tcPr/>
                </a:tc>
                <a:tc>
                  <a:txBody>
                    <a:bodyPr/>
                    <a:lstStyle/>
                    <a:p>
                      <a:pPr marL="0" algn="ctr" rtl="0" eaLnBrk="1" latinLnBrk="0" hangingPunct="1">
                        <a:lnSpc>
                          <a:spcPts val="1200"/>
                        </a:lnSpc>
                        <a:spcBef>
                          <a:spcPts val="0"/>
                        </a:spcBef>
                        <a:spcAft>
                          <a:spcPts val="600"/>
                        </a:spcAft>
                      </a:pPr>
                      <a:r>
                        <a:rPr lang="en-US" sz="1100" kern="1200" dirty="0">
                          <a:effectLst/>
                        </a:rPr>
                        <a:t>NC</a:t>
                      </a:r>
                      <a:endParaRPr lang="en-US" dirty="0">
                        <a:effectLst/>
                      </a:endParaRPr>
                    </a:p>
                  </a:txBody>
                  <a:tcPr marL="0" marR="0" marT="0" marB="0" anchor="ctr"/>
                </a:tc>
                <a:tc>
                  <a:txBody>
                    <a:bodyPr/>
                    <a:lstStyle/>
                    <a:p>
                      <a:pPr marL="0" algn="just" rtl="0" eaLnBrk="1" latinLnBrk="0" hangingPunct="1">
                        <a:lnSpc>
                          <a:spcPts val="1200"/>
                        </a:lnSpc>
                        <a:spcBef>
                          <a:spcPts val="0"/>
                        </a:spcBef>
                        <a:spcAft>
                          <a:spcPts val="600"/>
                        </a:spcAft>
                      </a:pPr>
                      <a:r>
                        <a:rPr lang="en-GB" sz="1100" kern="1200" dirty="0">
                          <a:effectLst/>
                        </a:rPr>
                        <a:t>The ”Normal Consistency” measures the similarity between the </a:t>
                      </a:r>
                      <a:r>
                        <a:rPr lang="en-GB" sz="1100" kern="1200" dirty="0" err="1">
                          <a:effectLst/>
                        </a:rPr>
                        <a:t>normals</a:t>
                      </a:r>
                      <a:r>
                        <a:rPr lang="en-GB" sz="1100" kern="1200" dirty="0">
                          <a:effectLst/>
                        </a:rPr>
                        <a:t> (vectors that indicate the direction of the surface at a given point) of the points in two 3D models. The closer the NC value is to 1, the closer the </a:t>
                      </a:r>
                      <a:r>
                        <a:rPr lang="en-GB" sz="1100" kern="1200" dirty="0" err="1">
                          <a:effectLst/>
                        </a:rPr>
                        <a:t>normals</a:t>
                      </a:r>
                      <a:r>
                        <a:rPr lang="en-GB" sz="1100" kern="1200" dirty="0">
                          <a:effectLst/>
                        </a:rPr>
                        <a:t> of the two models are.</a:t>
                      </a:r>
                      <a:endParaRPr lang="en-GB" dirty="0">
                        <a:effectLst/>
                      </a:endParaRPr>
                    </a:p>
                  </a:txBody>
                  <a:tcPr marL="0" marR="0" marT="0" marB="0" anchor="ctr"/>
                </a:tc>
                <a:extLst>
                  <a:ext uri="{0D108BD9-81ED-4DB2-BD59-A6C34878D82A}">
                    <a16:rowId xmlns:a16="http://schemas.microsoft.com/office/drawing/2014/main" val="1708593671"/>
                  </a:ext>
                </a:extLst>
              </a:tr>
              <a:tr h="324866">
                <a:tc vMerge="1">
                  <a:txBody>
                    <a:bodyPr/>
                    <a:lstStyle/>
                    <a:p>
                      <a:endParaRPr lang="en-US"/>
                    </a:p>
                  </a:txBody>
                  <a:tcPr/>
                </a:tc>
                <a:tc>
                  <a:txBody>
                    <a:bodyPr/>
                    <a:lstStyle/>
                    <a:p>
                      <a:pPr marL="0" algn="ctr" rtl="0" eaLnBrk="1" latinLnBrk="0" hangingPunct="1">
                        <a:lnSpc>
                          <a:spcPts val="1200"/>
                        </a:lnSpc>
                        <a:spcBef>
                          <a:spcPts val="0"/>
                        </a:spcBef>
                        <a:spcAft>
                          <a:spcPts val="600"/>
                        </a:spcAft>
                      </a:pPr>
                      <a:r>
                        <a:rPr lang="en-US" sz="1100" kern="1200" dirty="0">
                          <a:effectLst/>
                        </a:rPr>
                        <a:t>LPIPS</a:t>
                      </a:r>
                      <a:endParaRPr lang="en-US" dirty="0">
                        <a:effectLst/>
                      </a:endParaRPr>
                    </a:p>
                  </a:txBody>
                  <a:tcPr marL="0" marR="0" marT="0" marB="0" anchor="ctr"/>
                </a:tc>
                <a:tc>
                  <a:txBody>
                    <a:bodyPr/>
                    <a:lstStyle/>
                    <a:p>
                      <a:pPr marL="0" algn="just" rtl="0" eaLnBrk="1" latinLnBrk="0" hangingPunct="1">
                        <a:lnSpc>
                          <a:spcPts val="1200"/>
                        </a:lnSpc>
                        <a:spcBef>
                          <a:spcPts val="0"/>
                        </a:spcBef>
                        <a:spcAft>
                          <a:spcPts val="600"/>
                        </a:spcAft>
                      </a:pPr>
                      <a:r>
                        <a:rPr lang="en-GB" sz="1100" kern="1200" dirty="0">
                          <a:effectLst/>
                        </a:rPr>
                        <a:t>”Perceptual Similarity Index” measures the visual similarity between two images using a neural network, by comparing the similarity of the data produced by the neural network from the two images. The closer the LPIPS value is to 0, the more similar the images are.</a:t>
                      </a:r>
                      <a:endParaRPr lang="en-GB" dirty="0">
                        <a:effectLst/>
                      </a:endParaRPr>
                    </a:p>
                  </a:txBody>
                  <a:tcPr marL="0" marR="0" marT="0" marB="0" anchor="ctr"/>
                </a:tc>
                <a:extLst>
                  <a:ext uri="{0D108BD9-81ED-4DB2-BD59-A6C34878D82A}">
                    <a16:rowId xmlns:a16="http://schemas.microsoft.com/office/drawing/2014/main" val="1074905415"/>
                  </a:ext>
                </a:extLst>
              </a:tr>
              <a:tr h="324866">
                <a:tc rowSpan="5">
                  <a:txBody>
                    <a:bodyPr/>
                    <a:lstStyle/>
                    <a:p>
                      <a:pPr marL="0" algn="ctr" rtl="0" eaLnBrk="1" latinLnBrk="0" hangingPunct="1">
                        <a:lnSpc>
                          <a:spcPts val="1200"/>
                        </a:lnSpc>
                        <a:spcBef>
                          <a:spcPts val="0"/>
                        </a:spcBef>
                        <a:spcAft>
                          <a:spcPts val="600"/>
                        </a:spcAft>
                      </a:pPr>
                      <a:r>
                        <a:rPr lang="en-US" sz="1100" kern="1200" dirty="0">
                          <a:effectLst/>
                        </a:rPr>
                        <a:t>↓</a:t>
                      </a:r>
                      <a:endParaRPr lang="en-US" dirty="0">
                        <a:effectLst/>
                      </a:endParaRPr>
                    </a:p>
                  </a:txBody>
                  <a:tcPr marL="0" marR="0" marT="0" marB="0" anchor="ctr"/>
                </a:tc>
                <a:tc>
                  <a:txBody>
                    <a:bodyPr/>
                    <a:lstStyle/>
                    <a:p>
                      <a:pPr marL="0" algn="ctr" rtl="0" eaLnBrk="1" latinLnBrk="0" hangingPunct="1">
                        <a:lnSpc>
                          <a:spcPts val="1200"/>
                        </a:lnSpc>
                        <a:spcBef>
                          <a:spcPts val="0"/>
                        </a:spcBef>
                        <a:spcAft>
                          <a:spcPts val="600"/>
                        </a:spcAft>
                      </a:pPr>
                      <a:r>
                        <a:rPr lang="en-US" sz="1100" kern="1200" dirty="0">
                          <a:effectLst/>
                        </a:rPr>
                        <a:t>CD</a:t>
                      </a:r>
                      <a:endParaRPr lang="en-US" dirty="0">
                        <a:effectLst/>
                      </a:endParaRPr>
                    </a:p>
                  </a:txBody>
                  <a:tcPr marL="0" marR="0" marT="0" marB="0" anchor="ctr"/>
                </a:tc>
                <a:tc>
                  <a:txBody>
                    <a:bodyPr/>
                    <a:lstStyle/>
                    <a:p>
                      <a:pPr marL="0" algn="just" rtl="0" eaLnBrk="1" latinLnBrk="0" hangingPunct="1">
                        <a:lnSpc>
                          <a:spcPts val="1200"/>
                        </a:lnSpc>
                        <a:spcBef>
                          <a:spcPts val="0"/>
                        </a:spcBef>
                        <a:spcAft>
                          <a:spcPts val="600"/>
                        </a:spcAft>
                      </a:pPr>
                      <a:r>
                        <a:rPr lang="en-GB" sz="1100" kern="1200" dirty="0">
                          <a:effectLst/>
                        </a:rPr>
                        <a:t>The ”Chamfer Distance” measures the distance between the points of two 3D models. The lower the CD value, the more similar the models are.</a:t>
                      </a:r>
                      <a:endParaRPr lang="en-GB" dirty="0">
                        <a:effectLst/>
                      </a:endParaRPr>
                    </a:p>
                  </a:txBody>
                  <a:tcPr marL="0" marR="0" marT="0" marB="0" anchor="ctr"/>
                </a:tc>
                <a:extLst>
                  <a:ext uri="{0D108BD9-81ED-4DB2-BD59-A6C34878D82A}">
                    <a16:rowId xmlns:a16="http://schemas.microsoft.com/office/drawing/2014/main" val="3010687154"/>
                  </a:ext>
                </a:extLst>
              </a:tr>
              <a:tr h="324866">
                <a:tc vMerge="1">
                  <a:txBody>
                    <a:bodyPr/>
                    <a:lstStyle/>
                    <a:p>
                      <a:endParaRPr lang="en-US"/>
                    </a:p>
                  </a:txBody>
                  <a:tcPr/>
                </a:tc>
                <a:tc>
                  <a:txBody>
                    <a:bodyPr/>
                    <a:lstStyle/>
                    <a:p>
                      <a:pPr marL="0" algn="ctr" rtl="0" eaLnBrk="1" latinLnBrk="0" hangingPunct="1">
                        <a:lnSpc>
                          <a:spcPts val="1200"/>
                        </a:lnSpc>
                        <a:spcBef>
                          <a:spcPts val="0"/>
                        </a:spcBef>
                        <a:spcAft>
                          <a:spcPts val="600"/>
                        </a:spcAft>
                      </a:pPr>
                      <a:r>
                        <a:rPr lang="en-US" sz="1100" kern="1200" dirty="0">
                          <a:effectLst/>
                        </a:rPr>
                        <a:t>MPJPE</a:t>
                      </a:r>
                      <a:endParaRPr lang="en-US" dirty="0">
                        <a:effectLst/>
                      </a:endParaRPr>
                    </a:p>
                  </a:txBody>
                  <a:tcPr marL="0" marR="0" marT="0" marB="0" anchor="ctr"/>
                </a:tc>
                <a:tc>
                  <a:txBody>
                    <a:bodyPr/>
                    <a:lstStyle/>
                    <a:p>
                      <a:pPr marL="0" algn="just" rtl="0" eaLnBrk="1" latinLnBrk="0" hangingPunct="1">
                        <a:lnSpc>
                          <a:spcPts val="1200"/>
                        </a:lnSpc>
                        <a:spcBef>
                          <a:spcPts val="0"/>
                        </a:spcBef>
                        <a:spcAft>
                          <a:spcPts val="600"/>
                        </a:spcAft>
                      </a:pPr>
                      <a:r>
                        <a:rPr lang="en-GB" sz="1100" kern="1200" dirty="0">
                          <a:effectLst/>
                        </a:rPr>
                        <a:t>Measures the position error of the joints in a 3D model. The lower the MPJPE value, the more accurate the 3D model. The term ”Mean Per-Joint Position Error” refers to the fact that this metric measures the position error of joints in a 3D model by averaging the error for each joint.</a:t>
                      </a:r>
                      <a:endParaRPr lang="en-GB" dirty="0">
                        <a:effectLst/>
                      </a:endParaRPr>
                    </a:p>
                  </a:txBody>
                  <a:tcPr marL="0" marR="0" marT="0" marB="0" anchor="ctr"/>
                </a:tc>
                <a:extLst>
                  <a:ext uri="{0D108BD9-81ED-4DB2-BD59-A6C34878D82A}">
                    <a16:rowId xmlns:a16="http://schemas.microsoft.com/office/drawing/2014/main" val="1740778143"/>
                  </a:ext>
                </a:extLst>
              </a:tr>
              <a:tr h="699770">
                <a:tc vMerge="1">
                  <a:txBody>
                    <a:bodyPr/>
                    <a:lstStyle/>
                    <a:p>
                      <a:endParaRPr lang="en-US"/>
                    </a:p>
                  </a:txBody>
                  <a:tcPr/>
                </a:tc>
                <a:tc>
                  <a:txBody>
                    <a:bodyPr/>
                    <a:lstStyle/>
                    <a:p>
                      <a:pPr marL="0" algn="ctr" rtl="0" eaLnBrk="1" latinLnBrk="0" hangingPunct="1">
                        <a:lnSpc>
                          <a:spcPts val="1200"/>
                        </a:lnSpc>
                        <a:spcBef>
                          <a:spcPts val="0"/>
                        </a:spcBef>
                        <a:spcAft>
                          <a:spcPts val="600"/>
                        </a:spcAft>
                      </a:pPr>
                      <a:r>
                        <a:rPr lang="en-US" sz="1100" kern="1200" dirty="0">
                          <a:effectLst/>
                        </a:rPr>
                        <a:t>PVE</a:t>
                      </a:r>
                      <a:endParaRPr lang="en-US" dirty="0">
                        <a:effectLst/>
                      </a:endParaRPr>
                    </a:p>
                  </a:txBody>
                  <a:tcPr marL="0" marR="0" marT="0" marB="0" anchor="ctr"/>
                </a:tc>
                <a:tc>
                  <a:txBody>
                    <a:bodyPr/>
                    <a:lstStyle/>
                    <a:p>
                      <a:pPr marL="0" algn="just" rtl="0" eaLnBrk="1" latinLnBrk="0" hangingPunct="1">
                        <a:lnSpc>
                          <a:spcPts val="1200"/>
                        </a:lnSpc>
                        <a:spcBef>
                          <a:spcPts val="0"/>
                        </a:spcBef>
                        <a:spcAft>
                          <a:spcPts val="600"/>
                        </a:spcAft>
                      </a:pPr>
                      <a:r>
                        <a:rPr lang="en-GB" sz="1100" kern="1200" dirty="0">
                          <a:effectLst/>
                        </a:rPr>
                        <a:t>”Per-Vertex-Error” measures the </a:t>
                      </a:r>
                      <a:r>
                        <a:rPr lang="en-GB" sz="1100" kern="1200" dirty="0" err="1">
                          <a:effectLst/>
                        </a:rPr>
                        <a:t>euclidean</a:t>
                      </a:r>
                      <a:r>
                        <a:rPr lang="en-GB" sz="1100" kern="1200" dirty="0">
                          <a:effectLst/>
                        </a:rPr>
                        <a:t> distances between the vertices of the ground truth and the predicted model.</a:t>
                      </a:r>
                      <a:endParaRPr lang="en-GB" dirty="0">
                        <a:effectLst/>
                      </a:endParaRPr>
                    </a:p>
                  </a:txBody>
                  <a:tcPr marL="0" marR="0" marT="0" marB="0" anchor="ctr"/>
                </a:tc>
                <a:extLst>
                  <a:ext uri="{0D108BD9-81ED-4DB2-BD59-A6C34878D82A}">
                    <a16:rowId xmlns:a16="http://schemas.microsoft.com/office/drawing/2014/main" val="3966893961"/>
                  </a:ext>
                </a:extLst>
              </a:tr>
              <a:tr h="324866">
                <a:tc vMerge="1">
                  <a:txBody>
                    <a:bodyPr/>
                    <a:lstStyle/>
                    <a:p>
                      <a:endParaRPr lang="en-US"/>
                    </a:p>
                  </a:txBody>
                  <a:tcPr/>
                </a:tc>
                <a:tc>
                  <a:txBody>
                    <a:bodyPr/>
                    <a:lstStyle/>
                    <a:p>
                      <a:pPr marL="0" algn="ctr" rtl="0" eaLnBrk="1" latinLnBrk="0" hangingPunct="1">
                        <a:lnSpc>
                          <a:spcPts val="1200"/>
                        </a:lnSpc>
                        <a:spcBef>
                          <a:spcPts val="0"/>
                        </a:spcBef>
                        <a:spcAft>
                          <a:spcPts val="600"/>
                        </a:spcAft>
                      </a:pPr>
                      <a:r>
                        <a:rPr lang="en-US" sz="1100" kern="1200" dirty="0">
                          <a:effectLst/>
                        </a:rPr>
                        <a:t>P2S</a:t>
                      </a:r>
                      <a:endParaRPr lang="en-US" dirty="0">
                        <a:effectLst/>
                      </a:endParaRPr>
                    </a:p>
                  </a:txBody>
                  <a:tcPr marL="0" marR="0" marT="0" marB="0" anchor="ctr"/>
                </a:tc>
                <a:tc>
                  <a:txBody>
                    <a:bodyPr/>
                    <a:lstStyle/>
                    <a:p>
                      <a:pPr marL="0" algn="just" rtl="0" eaLnBrk="1" latinLnBrk="0" hangingPunct="1">
                        <a:lnSpc>
                          <a:spcPts val="1200"/>
                        </a:lnSpc>
                        <a:spcBef>
                          <a:spcPts val="0"/>
                        </a:spcBef>
                        <a:spcAft>
                          <a:spcPts val="600"/>
                        </a:spcAft>
                      </a:pPr>
                      <a:r>
                        <a:rPr lang="en-GB" sz="1100" kern="1200" dirty="0">
                          <a:effectLst/>
                        </a:rPr>
                        <a:t>”Point-to-Surface Distance” measures the distance between points in one 3D model and the corresponding surface in another 3D model. The lower the P2S value, the more accurate the 3D model.</a:t>
                      </a:r>
                      <a:endParaRPr lang="en-GB" dirty="0">
                        <a:effectLst/>
                      </a:endParaRPr>
                    </a:p>
                  </a:txBody>
                  <a:tcPr marL="0" marR="0" marT="0" marB="0" anchor="ctr"/>
                </a:tc>
                <a:extLst>
                  <a:ext uri="{0D108BD9-81ED-4DB2-BD59-A6C34878D82A}">
                    <a16:rowId xmlns:a16="http://schemas.microsoft.com/office/drawing/2014/main" val="1575972179"/>
                  </a:ext>
                </a:extLst>
              </a:tr>
              <a:tr h="324866">
                <a:tc vMerge="1">
                  <a:txBody>
                    <a:bodyPr/>
                    <a:lstStyle/>
                    <a:p>
                      <a:endParaRPr lang="en-US"/>
                    </a:p>
                  </a:txBody>
                  <a:tcPr/>
                </a:tc>
                <a:tc>
                  <a:txBody>
                    <a:bodyPr/>
                    <a:lstStyle/>
                    <a:p>
                      <a:pPr marL="0" algn="ctr" rtl="0" eaLnBrk="1" latinLnBrk="0" hangingPunct="1">
                        <a:lnSpc>
                          <a:spcPts val="1200"/>
                        </a:lnSpc>
                        <a:spcBef>
                          <a:spcPts val="0"/>
                        </a:spcBef>
                        <a:spcAft>
                          <a:spcPts val="600"/>
                        </a:spcAft>
                      </a:pPr>
                      <a:r>
                        <a:rPr lang="en-US" sz="1100" kern="1200" dirty="0">
                          <a:effectLst/>
                        </a:rPr>
                        <a:t>PA-MPJPE</a:t>
                      </a:r>
                      <a:endParaRPr lang="en-US" dirty="0">
                        <a:effectLst/>
                      </a:endParaRPr>
                    </a:p>
                  </a:txBody>
                  <a:tcPr marL="0" marR="0" marT="0" marB="0" anchor="ctr"/>
                </a:tc>
                <a:tc>
                  <a:txBody>
                    <a:bodyPr/>
                    <a:lstStyle/>
                    <a:p>
                      <a:pPr marL="0" algn="just" rtl="0" eaLnBrk="1" latinLnBrk="0" hangingPunct="1">
                        <a:lnSpc>
                          <a:spcPts val="1200"/>
                        </a:lnSpc>
                        <a:spcBef>
                          <a:spcPts val="0"/>
                        </a:spcBef>
                        <a:spcAft>
                          <a:spcPts val="600"/>
                        </a:spcAft>
                      </a:pPr>
                      <a:r>
                        <a:rPr lang="en-GB" sz="1100" kern="1200" dirty="0">
                          <a:effectLst/>
                        </a:rPr>
                        <a:t>”Procrustes Analysis MPJPE” measures the position error of the joints in a 3D model by taking into account the orientation and position of the object in space. The lower the value of PA-MPJPE, the more accurate the 3D model is.</a:t>
                      </a:r>
                      <a:endParaRPr lang="en-GB" dirty="0">
                        <a:effectLst/>
                      </a:endParaRPr>
                    </a:p>
                  </a:txBody>
                  <a:tcPr marL="0" marR="0" marT="0" marB="0" anchor="ctr"/>
                </a:tc>
                <a:extLst>
                  <a:ext uri="{0D108BD9-81ED-4DB2-BD59-A6C34878D82A}">
                    <a16:rowId xmlns:a16="http://schemas.microsoft.com/office/drawing/2014/main" val="1489743643"/>
                  </a:ext>
                </a:extLst>
              </a:tr>
              <a:tr h="324866">
                <a:tc>
                  <a:txBody>
                    <a:bodyPr/>
                    <a:lstStyle/>
                    <a:p>
                      <a:pPr marL="0" lvl="0" algn="ctr">
                        <a:lnSpc>
                          <a:spcPts val="1200"/>
                        </a:lnSpc>
                        <a:spcBef>
                          <a:spcPts val="0"/>
                        </a:spcBef>
                        <a:spcAft>
                          <a:spcPts val="600"/>
                        </a:spcAft>
                        <a:buNone/>
                      </a:pPr>
                      <a:endParaRPr lang="en-US" sz="1100" kern="1200" dirty="0">
                        <a:effectLst/>
                      </a:endParaRPr>
                    </a:p>
                  </a:txBody>
                  <a:tcPr marL="0" marR="0" marT="0" marB="0" anchor="ctr"/>
                </a:tc>
                <a:tc>
                  <a:txBody>
                    <a:bodyPr/>
                    <a:lstStyle/>
                    <a:p>
                      <a:pPr marL="0" lvl="0" algn="ctr">
                        <a:lnSpc>
                          <a:spcPts val="1200"/>
                        </a:lnSpc>
                        <a:spcBef>
                          <a:spcPts val="0"/>
                        </a:spcBef>
                        <a:spcAft>
                          <a:spcPts val="600"/>
                        </a:spcAft>
                        <a:buNone/>
                      </a:pPr>
                      <a:r>
                        <a:rPr lang="en-US" sz="1100" kern="1200" dirty="0">
                          <a:effectLst/>
                        </a:rPr>
                        <a:t>MV2S</a:t>
                      </a:r>
                    </a:p>
                  </a:txBody>
                  <a:tcPr marL="0" marR="0" marT="0" marB="0" anchor="ctr"/>
                </a:tc>
                <a:tc>
                  <a:txBody>
                    <a:bodyPr/>
                    <a:lstStyle/>
                    <a:p>
                      <a:pPr marL="0" lvl="0" algn="just">
                        <a:lnSpc>
                          <a:spcPts val="1200"/>
                        </a:lnSpc>
                        <a:spcBef>
                          <a:spcPts val="0"/>
                        </a:spcBef>
                        <a:spcAft>
                          <a:spcPts val="600"/>
                        </a:spcAft>
                        <a:buNone/>
                      </a:pPr>
                      <a:r>
                        <a:rPr lang="en-GB" sz="1100" kern="1200" dirty="0">
                          <a:effectLst/>
                        </a:rPr>
                        <a:t>Mean vertex to surface</a:t>
                      </a:r>
                    </a:p>
                  </a:txBody>
                  <a:tcPr marL="0" marR="0" marT="0" marB="0" anchor="ctr"/>
                </a:tc>
                <a:extLst>
                  <a:ext uri="{0D108BD9-81ED-4DB2-BD59-A6C34878D82A}">
                    <a16:rowId xmlns:a16="http://schemas.microsoft.com/office/drawing/2014/main" val="2743598484"/>
                  </a:ext>
                </a:extLst>
              </a:tr>
            </a:tbl>
          </a:graphicData>
        </a:graphic>
      </p:graphicFrame>
      <p:sp>
        <p:nvSpPr>
          <p:cNvPr id="6" name="TextBox 5">
            <a:extLst>
              <a:ext uri="{FF2B5EF4-FFF2-40B4-BE49-F238E27FC236}">
                <a16:creationId xmlns:a16="http://schemas.microsoft.com/office/drawing/2014/main" id="{2F020F12-8A78-8CEB-840C-3D405009975F}"/>
              </a:ext>
            </a:extLst>
          </p:cNvPr>
          <p:cNvSpPr txBox="1"/>
          <p:nvPr/>
        </p:nvSpPr>
        <p:spPr>
          <a:xfrm>
            <a:off x="2385298" y="5743144"/>
            <a:ext cx="691242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lumMod val="65000"/>
                  </a:schemeClr>
                </a:solidFill>
              </a:rPr>
              <a:t>[A survey of 3D human body reconstruction from single and multiple camera views]</a:t>
            </a:r>
          </a:p>
        </p:txBody>
      </p:sp>
    </p:spTree>
    <p:extLst>
      <p:ext uri="{BB962C8B-B14F-4D97-AF65-F5344CB8AC3E}">
        <p14:creationId xmlns:p14="http://schemas.microsoft.com/office/powerpoint/2010/main" val="289891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F6278D50-902F-CF8B-8DAB-40CC4E736853}"/>
              </a:ext>
            </a:extLst>
          </p:cNvPr>
          <p:cNvGraphicFramePr>
            <a:graphicFrameLocks noGrp="1"/>
          </p:cNvGraphicFramePr>
          <p:nvPr>
            <p:extLst>
              <p:ext uri="{D42A27DB-BD31-4B8C-83A1-F6EECF244321}">
                <p14:modId xmlns:p14="http://schemas.microsoft.com/office/powerpoint/2010/main" val="202825638"/>
              </p:ext>
            </p:extLst>
          </p:nvPr>
        </p:nvGraphicFramePr>
        <p:xfrm>
          <a:off x="696951" y="566853"/>
          <a:ext cx="10448539" cy="4534794"/>
        </p:xfrm>
        <a:graphic>
          <a:graphicData uri="http://schemas.openxmlformats.org/drawingml/2006/table">
            <a:tbl>
              <a:tblPr firstRow="1" bandRow="1">
                <a:tableStyleId>{5C22544A-7EE6-4342-B048-85BDC9FD1C3A}</a:tableStyleId>
              </a:tblPr>
              <a:tblGrid>
                <a:gridCol w="1751533">
                  <a:extLst>
                    <a:ext uri="{9D8B030D-6E8A-4147-A177-3AD203B41FA5}">
                      <a16:colId xmlns:a16="http://schemas.microsoft.com/office/drawing/2014/main" val="3678388371"/>
                    </a:ext>
                  </a:extLst>
                </a:gridCol>
                <a:gridCol w="2307299">
                  <a:extLst>
                    <a:ext uri="{9D8B030D-6E8A-4147-A177-3AD203B41FA5}">
                      <a16:colId xmlns:a16="http://schemas.microsoft.com/office/drawing/2014/main" val="3994447610"/>
                    </a:ext>
                  </a:extLst>
                </a:gridCol>
                <a:gridCol w="1088570">
                  <a:extLst>
                    <a:ext uri="{9D8B030D-6E8A-4147-A177-3AD203B41FA5}">
                      <a16:colId xmlns:a16="http://schemas.microsoft.com/office/drawing/2014/main" val="4155501077"/>
                    </a:ext>
                  </a:extLst>
                </a:gridCol>
                <a:gridCol w="987950">
                  <a:extLst>
                    <a:ext uri="{9D8B030D-6E8A-4147-A177-3AD203B41FA5}">
                      <a16:colId xmlns:a16="http://schemas.microsoft.com/office/drawing/2014/main" val="334223612"/>
                    </a:ext>
                  </a:extLst>
                </a:gridCol>
                <a:gridCol w="878173">
                  <a:extLst>
                    <a:ext uri="{9D8B030D-6E8A-4147-A177-3AD203B41FA5}">
                      <a16:colId xmlns:a16="http://schemas.microsoft.com/office/drawing/2014/main" val="3549839437"/>
                    </a:ext>
                  </a:extLst>
                </a:gridCol>
                <a:gridCol w="896472">
                  <a:extLst>
                    <a:ext uri="{9D8B030D-6E8A-4147-A177-3AD203B41FA5}">
                      <a16:colId xmlns:a16="http://schemas.microsoft.com/office/drawing/2014/main" val="545732807"/>
                    </a:ext>
                  </a:extLst>
                </a:gridCol>
                <a:gridCol w="914765">
                  <a:extLst>
                    <a:ext uri="{9D8B030D-6E8A-4147-A177-3AD203B41FA5}">
                      <a16:colId xmlns:a16="http://schemas.microsoft.com/office/drawing/2014/main" val="3050137819"/>
                    </a:ext>
                  </a:extLst>
                </a:gridCol>
                <a:gridCol w="676926">
                  <a:extLst>
                    <a:ext uri="{9D8B030D-6E8A-4147-A177-3AD203B41FA5}">
                      <a16:colId xmlns:a16="http://schemas.microsoft.com/office/drawing/2014/main" val="3284934651"/>
                    </a:ext>
                  </a:extLst>
                </a:gridCol>
                <a:gridCol w="946851">
                  <a:extLst>
                    <a:ext uri="{9D8B030D-6E8A-4147-A177-3AD203B41FA5}">
                      <a16:colId xmlns:a16="http://schemas.microsoft.com/office/drawing/2014/main" val="3505491712"/>
                    </a:ext>
                  </a:extLst>
                </a:gridCol>
              </a:tblGrid>
              <a:tr h="849677">
                <a:tc>
                  <a:txBody>
                    <a:bodyPr/>
                    <a:lstStyle/>
                    <a:p>
                      <a:pPr algn="ctr"/>
                      <a:r>
                        <a:rPr lang="en-US" sz="1200" dirty="0">
                          <a:effectLst/>
                        </a:rPr>
                        <a:t>Method Class</a:t>
                      </a:r>
                    </a:p>
                  </a:txBody>
                  <a:tcPr marL="0" marR="0" marT="0" marB="0" anchor="ctr"/>
                </a:tc>
                <a:tc>
                  <a:txBody>
                    <a:bodyPr/>
                    <a:lstStyle/>
                    <a:p>
                      <a:pPr algn="ctr"/>
                      <a:r>
                        <a:rPr lang="en-US" sz="1200" dirty="0">
                          <a:effectLst/>
                        </a:rPr>
                        <a:t>Methods</a:t>
                      </a:r>
                    </a:p>
                  </a:txBody>
                  <a:tcPr marL="0" marR="0" marT="0" marB="0" anchor="ctr"/>
                </a:tc>
                <a:tc>
                  <a:txBody>
                    <a:bodyPr/>
                    <a:lstStyle/>
                    <a:p>
                      <a:pPr algn="ctr"/>
                      <a:r>
                        <a:rPr lang="en-US" sz="1200" dirty="0">
                          <a:effectLst/>
                        </a:rPr>
                        <a:t>Parametric</a:t>
                      </a:r>
                      <a:br>
                        <a:rPr lang="en-US" sz="1200" dirty="0">
                          <a:effectLst/>
                        </a:rPr>
                      </a:br>
                      <a:r>
                        <a:rPr lang="en-US" sz="1200" dirty="0">
                          <a:effectLst/>
                        </a:rPr>
                        <a:t> Model</a:t>
                      </a:r>
                    </a:p>
                  </a:txBody>
                  <a:tcPr marL="0" marR="0" marT="0" marB="0" anchor="ctr"/>
                </a:tc>
                <a:tc>
                  <a:txBody>
                    <a:bodyPr/>
                    <a:lstStyle/>
                    <a:p>
                      <a:pPr algn="ctr"/>
                      <a:r>
                        <a:rPr lang="en-US" sz="1200" dirty="0">
                          <a:effectLst/>
                        </a:rPr>
                        <a:t>Pose-dep.</a:t>
                      </a:r>
                      <a:br>
                        <a:rPr lang="en-US" sz="1200" dirty="0">
                          <a:effectLst/>
                        </a:rPr>
                      </a:br>
                      <a:r>
                        <a:rPr lang="en-US" sz="1200" dirty="0">
                          <a:effectLst/>
                        </a:rPr>
                        <a:t>Clothing</a:t>
                      </a:r>
                    </a:p>
                  </a:txBody>
                  <a:tcPr marL="0" marR="0" marT="0" marB="0" anchor="ctr"/>
                </a:tc>
                <a:tc>
                  <a:txBody>
                    <a:bodyPr/>
                    <a:lstStyle/>
                    <a:p>
                      <a:pPr algn="ctr"/>
                      <a:r>
                        <a:rPr lang="en-US" sz="1200" dirty="0">
                          <a:effectLst/>
                        </a:rPr>
                        <a:t>Full-body</a:t>
                      </a:r>
                      <a:br>
                        <a:rPr lang="en-US" sz="1200" dirty="0">
                          <a:effectLst/>
                        </a:rPr>
                      </a:br>
                      <a:r>
                        <a:rPr lang="en-US" sz="1200" dirty="0">
                          <a:effectLst/>
                        </a:rPr>
                        <a:t>clothing</a:t>
                      </a:r>
                    </a:p>
                  </a:txBody>
                  <a:tcPr marL="0" marR="0" marT="0" marB="0" anchor="ctr"/>
                </a:tc>
                <a:tc>
                  <a:txBody>
                    <a:bodyPr/>
                    <a:lstStyle/>
                    <a:p>
                      <a:pPr algn="ctr"/>
                      <a:r>
                        <a:rPr lang="en-US" sz="1200" dirty="0">
                          <a:effectLst/>
                        </a:rPr>
                        <a:t>Clothing</a:t>
                      </a:r>
                      <a:br>
                        <a:rPr lang="en-US" sz="1200" dirty="0">
                          <a:effectLst/>
                        </a:rPr>
                      </a:br>
                      <a:r>
                        <a:rPr lang="en-US" sz="1200" dirty="0">
                          <a:effectLst/>
                        </a:rPr>
                        <a:t>wrinkles</a:t>
                      </a:r>
                    </a:p>
                  </a:txBody>
                  <a:tcPr marL="0" marR="0" marT="0" marB="0" anchor="ctr"/>
                </a:tc>
                <a:tc>
                  <a:txBody>
                    <a:bodyPr/>
                    <a:lstStyle/>
                    <a:p>
                      <a:pPr algn="ctr"/>
                      <a:r>
                        <a:rPr lang="en-US" sz="1200" dirty="0">
                          <a:effectLst/>
                        </a:rPr>
                        <a:t>Captured</a:t>
                      </a:r>
                      <a:br>
                        <a:rPr lang="en-US" sz="1200" dirty="0">
                          <a:effectLst/>
                        </a:rPr>
                      </a:br>
                      <a:r>
                        <a:rPr lang="en-US" sz="1200" dirty="0">
                          <a:effectLst/>
                        </a:rPr>
                        <a:t>data</a:t>
                      </a:r>
                    </a:p>
                  </a:txBody>
                  <a:tcPr marL="0" marR="0" marT="0" marB="0" anchor="ctr"/>
                </a:tc>
                <a:tc>
                  <a:txBody>
                    <a:bodyPr/>
                    <a:lstStyle/>
                    <a:p>
                      <a:pPr algn="ctr"/>
                      <a:r>
                        <a:rPr lang="en-US" sz="1200" dirty="0">
                          <a:effectLst/>
                        </a:rPr>
                        <a:t>Code</a:t>
                      </a:r>
                      <a:br>
                        <a:rPr lang="en-US" sz="1200" dirty="0">
                          <a:effectLst/>
                        </a:rPr>
                      </a:br>
                      <a:r>
                        <a:rPr lang="en-US" sz="1200" dirty="0">
                          <a:effectLst/>
                        </a:rPr>
                        <a:t>public</a:t>
                      </a:r>
                    </a:p>
                  </a:txBody>
                  <a:tcPr marL="0" marR="0" marT="0" marB="0" anchor="ctr"/>
                </a:tc>
                <a:tc>
                  <a:txBody>
                    <a:bodyPr/>
                    <a:lstStyle/>
                    <a:p>
                      <a:pPr algn="ctr"/>
                      <a:r>
                        <a:rPr lang="en-US" sz="1200" dirty="0">
                          <a:effectLst/>
                        </a:rPr>
                        <a:t>Probabilistic</a:t>
                      </a:r>
                    </a:p>
                  </a:txBody>
                  <a:tcPr marL="0" marR="0" marT="0" marB="0" anchor="ctr"/>
                </a:tc>
                <a:extLst>
                  <a:ext uri="{0D108BD9-81ED-4DB2-BD59-A6C34878D82A}">
                    <a16:rowId xmlns:a16="http://schemas.microsoft.com/office/drawing/2014/main" val="4225753375"/>
                  </a:ext>
                </a:extLst>
              </a:tr>
              <a:tr h="658738">
                <a:tc rowSpan="2">
                  <a:txBody>
                    <a:bodyPr/>
                    <a:lstStyle/>
                    <a:p>
                      <a:pPr algn="ctr"/>
                      <a:r>
                        <a:rPr lang="en-US" sz="1200" dirty="0">
                          <a:effectLst/>
                        </a:rPr>
                        <a:t>Image</a:t>
                      </a:r>
                    </a:p>
                    <a:p>
                      <a:pPr lvl="0" algn="ctr">
                        <a:buNone/>
                      </a:pPr>
                      <a:r>
                        <a:rPr lang="en-US" sz="1200" dirty="0">
                          <a:effectLst/>
                        </a:rPr>
                        <a:t>Reconstruction</a:t>
                      </a:r>
                      <a:endParaRPr lang="en-US" sz="1200" dirty="0"/>
                    </a:p>
                    <a:p>
                      <a:pPr lvl="0" algn="ctr">
                        <a:buNone/>
                      </a:pPr>
                      <a:endParaRPr lang="en-US" sz="1200" dirty="0"/>
                    </a:p>
                    <a:p>
                      <a:pPr lvl="0" algn="ctr">
                        <a:buNone/>
                      </a:pPr>
                      <a:endParaRPr lang="en-US" sz="1200" dirty="0"/>
                    </a:p>
                  </a:txBody>
                  <a:tcPr marL="0" marR="0" marT="0" marB="0" anchor="ctr"/>
                </a:tc>
                <a:tc>
                  <a:txBody>
                    <a:bodyPr/>
                    <a:lstStyle/>
                    <a:p>
                      <a:pPr algn="ctr"/>
                      <a:r>
                        <a:rPr lang="en-US" sz="1200" dirty="0" err="1">
                          <a:effectLst/>
                        </a:rPr>
                        <a:t>BodyNet</a:t>
                      </a:r>
                      <a:r>
                        <a:rPr lang="en-US" sz="1200" dirty="0">
                          <a:effectLst/>
                        </a:rPr>
                        <a:t>, </a:t>
                      </a:r>
                      <a:r>
                        <a:rPr lang="en-US" sz="1200" dirty="0" err="1">
                          <a:effectLst/>
                        </a:rPr>
                        <a:t>DeepHuman</a:t>
                      </a:r>
                      <a:r>
                        <a:rPr lang="en-US" sz="1200" dirty="0">
                          <a:effectLst/>
                        </a:rPr>
                        <a:t>, </a:t>
                      </a:r>
                      <a:r>
                        <a:rPr lang="en-US" sz="1200" dirty="0" err="1">
                          <a:effectLst/>
                        </a:rPr>
                        <a:t>SiCloPe</a:t>
                      </a:r>
                      <a:r>
                        <a:rPr lang="en-US" sz="1200" dirty="0">
                          <a:effectLst/>
                        </a:rPr>
                        <a:t> , </a:t>
                      </a:r>
                      <a:r>
                        <a:rPr lang="en-US" sz="1200" dirty="0" err="1">
                          <a:effectLst/>
                        </a:rPr>
                        <a:t>PIFu</a:t>
                      </a:r>
                      <a:r>
                        <a:rPr lang="en-US" sz="1200" dirty="0">
                          <a:effectLst/>
                        </a:rPr>
                        <a:t>, </a:t>
                      </a:r>
                      <a:r>
                        <a:rPr lang="en-US" sz="1200" dirty="0" err="1">
                          <a:effectLst/>
                        </a:rPr>
                        <a:t>MouldingHumans</a:t>
                      </a:r>
                      <a:r>
                        <a:rPr lang="en-US" sz="1200" dirty="0">
                          <a:effectLst/>
                        </a:rPr>
                        <a:t>.</a:t>
                      </a:r>
                    </a:p>
                  </a:txBody>
                  <a:tcPr marL="0" marR="0" marT="0" marB="0" anchor="ctr"/>
                </a:tc>
                <a:tc>
                  <a:txBody>
                    <a:bodyPr/>
                    <a:lstStyle/>
                    <a:p>
                      <a:pPr algn="ctr"/>
                      <a:r>
                        <a:rPr lang="en-US" sz="1200" dirty="0">
                          <a:effectLst/>
                        </a:rPr>
                        <a:t>No</a:t>
                      </a:r>
                    </a:p>
                  </a:txBody>
                  <a:tcPr marL="0" marR="0" marT="50800" marB="50800" anchor="ctr"/>
                </a:tc>
                <a:tc>
                  <a:txBody>
                    <a:bodyPr/>
                    <a:lstStyle/>
                    <a:p>
                      <a:pPr algn="ctr"/>
                      <a:r>
                        <a:rPr lang="en-US" sz="1200" dirty="0">
                          <a:effectLst/>
                        </a:rPr>
                        <a:t>No</a:t>
                      </a:r>
                    </a:p>
                  </a:txBody>
                  <a:tcPr marL="0" marR="0" marT="50800" marB="50800" anchor="ctr"/>
                </a:tc>
                <a:tc>
                  <a:txBody>
                    <a:bodyPr/>
                    <a:lstStyle/>
                    <a:p>
                      <a:pPr algn="ctr"/>
                      <a:r>
                        <a:rPr lang="en-US" sz="1200" dirty="0">
                          <a:effectLst/>
                        </a:rPr>
                        <a:t>Yes</a:t>
                      </a:r>
                    </a:p>
                  </a:txBody>
                  <a:tcPr marL="0" marR="0" marT="50800" marB="50800" anchor="ctr"/>
                </a:tc>
                <a:tc>
                  <a:txBody>
                    <a:bodyPr/>
                    <a:lstStyle/>
                    <a:p>
                      <a:pPr algn="ctr"/>
                      <a:r>
                        <a:rPr lang="en-US" sz="1200" dirty="0">
                          <a:effectLst/>
                        </a:rPr>
                        <a:t>Yes</a:t>
                      </a:r>
                    </a:p>
                  </a:txBody>
                  <a:tcPr marL="0" marR="0" marT="50800" marB="50800" anchor="ctr"/>
                </a:tc>
                <a:tc>
                  <a:txBody>
                    <a:bodyPr/>
                    <a:lstStyle/>
                    <a:p>
                      <a:pPr algn="ctr"/>
                      <a:r>
                        <a:rPr lang="en-US" sz="1200" dirty="0">
                          <a:effectLst/>
                        </a:rPr>
                        <a:t>Yes</a:t>
                      </a:r>
                    </a:p>
                  </a:txBody>
                  <a:tcPr marL="0" marR="0" marT="50800" marB="50800" anchor="ctr"/>
                </a:tc>
                <a:tc>
                  <a:txBody>
                    <a:bodyPr/>
                    <a:lstStyle/>
                    <a:p>
                      <a:pPr algn="ctr"/>
                      <a:r>
                        <a:rPr lang="en-US" sz="1200" dirty="0">
                          <a:effectLst/>
                        </a:rPr>
                        <a:t>Yes</a:t>
                      </a:r>
                    </a:p>
                  </a:txBody>
                  <a:tcPr marL="0" marR="0" marT="50800" marB="50800" anchor="ctr"/>
                </a:tc>
                <a:tc>
                  <a:txBody>
                    <a:bodyPr/>
                    <a:lstStyle/>
                    <a:p>
                      <a:pPr algn="ctr"/>
                      <a:r>
                        <a:rPr lang="en-US" sz="1200" dirty="0">
                          <a:effectLst/>
                        </a:rPr>
                        <a:t>No</a:t>
                      </a:r>
                    </a:p>
                  </a:txBody>
                  <a:tcPr marL="0" marR="0" marT="50800" marB="50800" anchor="ctr"/>
                </a:tc>
                <a:extLst>
                  <a:ext uri="{0D108BD9-81ED-4DB2-BD59-A6C34878D82A}">
                    <a16:rowId xmlns:a16="http://schemas.microsoft.com/office/drawing/2014/main" val="2068878516"/>
                  </a:ext>
                </a:extLst>
              </a:tr>
              <a:tr h="439159">
                <a:tc vMerge="1">
                  <a:txBody>
                    <a:bodyPr/>
                    <a:lstStyle/>
                    <a:p>
                      <a:endParaRPr lang="en-US">
                        <a:effectLst/>
                      </a:endParaRPr>
                    </a:p>
                  </a:txBody>
                  <a:tcPr marL="0" marR="0" marT="0" marB="0" anchor="ctr"/>
                </a:tc>
                <a:tc>
                  <a:txBody>
                    <a:bodyPr/>
                    <a:lstStyle/>
                    <a:p>
                      <a:pPr algn="ctr"/>
                      <a:r>
                        <a:rPr lang="en-US" sz="1200" dirty="0">
                          <a:effectLst/>
                        </a:rPr>
                        <a:t>Octopus, MGN, Tex2Shape.</a:t>
                      </a:r>
                    </a:p>
                  </a:txBody>
                  <a:tcPr marL="0" marR="0" marT="0" marB="0" anchor="ctr"/>
                </a:tc>
                <a:tc>
                  <a:txBody>
                    <a:bodyPr/>
                    <a:lstStyle/>
                    <a:p>
                      <a:pPr algn="ctr"/>
                      <a:r>
                        <a:rPr lang="en-US" sz="1200" dirty="0">
                          <a:effectLst/>
                        </a:rPr>
                        <a:t>Yes</a:t>
                      </a:r>
                    </a:p>
                  </a:txBody>
                  <a:tcPr marL="0" marR="0" marT="50800" marB="50800" anchor="ctr"/>
                </a:tc>
                <a:tc>
                  <a:txBody>
                    <a:bodyPr/>
                    <a:lstStyle/>
                    <a:p>
                      <a:pPr algn="ctr"/>
                      <a:r>
                        <a:rPr lang="en-US" sz="1200" dirty="0">
                          <a:effectLst/>
                        </a:rPr>
                        <a:t>No</a:t>
                      </a:r>
                    </a:p>
                  </a:txBody>
                  <a:tcPr marL="0" marR="0" marT="50800" marB="50800" anchor="ctr"/>
                </a:tc>
                <a:tc>
                  <a:txBody>
                    <a:bodyPr/>
                    <a:lstStyle/>
                    <a:p>
                      <a:pPr algn="ctr"/>
                      <a:r>
                        <a:rPr lang="en-US" sz="1200" dirty="0">
                          <a:effectLst/>
                        </a:rPr>
                        <a:t>Yes</a:t>
                      </a:r>
                    </a:p>
                  </a:txBody>
                  <a:tcPr marL="0" marR="0" marT="50800" marB="50800" anchor="ctr"/>
                </a:tc>
                <a:tc>
                  <a:txBody>
                    <a:bodyPr/>
                    <a:lstStyle/>
                    <a:p>
                      <a:pPr algn="ctr"/>
                      <a:r>
                        <a:rPr lang="en-US" sz="1200" dirty="0">
                          <a:effectLst/>
                        </a:rPr>
                        <a:t>Yes</a:t>
                      </a:r>
                    </a:p>
                  </a:txBody>
                  <a:tcPr marL="0" marR="0" marT="50800" marB="50800" anchor="ctr"/>
                </a:tc>
                <a:tc>
                  <a:txBody>
                    <a:bodyPr/>
                    <a:lstStyle/>
                    <a:p>
                      <a:pPr algn="ctr"/>
                      <a:r>
                        <a:rPr lang="en-US" sz="1200" dirty="0">
                          <a:effectLst/>
                        </a:rPr>
                        <a:t>Yes</a:t>
                      </a:r>
                    </a:p>
                  </a:txBody>
                  <a:tcPr marL="0" marR="0" marT="50800" marB="50800" anchor="ctr"/>
                </a:tc>
                <a:tc>
                  <a:txBody>
                    <a:bodyPr/>
                    <a:lstStyle/>
                    <a:p>
                      <a:pPr algn="ctr"/>
                      <a:r>
                        <a:rPr lang="en-US" sz="1200" dirty="0">
                          <a:effectLst/>
                        </a:rPr>
                        <a:t>Yes</a:t>
                      </a:r>
                    </a:p>
                  </a:txBody>
                  <a:tcPr marL="0" marR="0" marT="50800" marB="50800" anchor="ctr"/>
                </a:tc>
                <a:tc>
                  <a:txBody>
                    <a:bodyPr/>
                    <a:lstStyle/>
                    <a:p>
                      <a:pPr algn="ctr"/>
                      <a:r>
                        <a:rPr lang="en-US" sz="1200" dirty="0">
                          <a:effectLst/>
                        </a:rPr>
                        <a:t>No</a:t>
                      </a:r>
                    </a:p>
                  </a:txBody>
                  <a:tcPr marL="0" marR="0" marT="50800" marB="50800" anchor="ctr"/>
                </a:tc>
                <a:extLst>
                  <a:ext uri="{0D108BD9-81ED-4DB2-BD59-A6C34878D82A}">
                    <a16:rowId xmlns:a16="http://schemas.microsoft.com/office/drawing/2014/main" val="2954202612"/>
                  </a:ext>
                </a:extLst>
              </a:tr>
              <a:tr h="219579">
                <a:tc>
                  <a:txBody>
                    <a:bodyPr/>
                    <a:lstStyle/>
                    <a:p>
                      <a:pPr algn="ctr"/>
                      <a:r>
                        <a:rPr lang="en-US" sz="1200" dirty="0">
                          <a:effectLst/>
                        </a:rPr>
                        <a:t>Capture</a:t>
                      </a:r>
                    </a:p>
                  </a:txBody>
                  <a:tcPr marL="0" marR="0" marT="0" marB="0" anchor="ctr"/>
                </a:tc>
                <a:tc>
                  <a:txBody>
                    <a:bodyPr/>
                    <a:lstStyle/>
                    <a:p>
                      <a:pPr algn="ctr"/>
                      <a:r>
                        <a:rPr lang="en-US" sz="1200" dirty="0" err="1">
                          <a:effectLst/>
                        </a:rPr>
                        <a:t>ClothCap</a:t>
                      </a:r>
                      <a:endParaRPr lang="en-US" sz="1200" dirty="0">
                        <a:effectLst/>
                      </a:endParaRPr>
                    </a:p>
                  </a:txBody>
                  <a:tcPr marL="0" marR="0" marT="0" marB="0" anchor="ctr"/>
                </a:tc>
                <a:tc>
                  <a:txBody>
                    <a:bodyPr/>
                    <a:lstStyle/>
                    <a:p>
                      <a:pPr algn="ctr"/>
                      <a:r>
                        <a:rPr lang="en-US" sz="1200" dirty="0">
                          <a:effectLst/>
                        </a:rPr>
                        <a:t>Yes</a:t>
                      </a:r>
                    </a:p>
                  </a:txBody>
                  <a:tcPr marL="0" marR="0" marT="0" marB="0" anchor="ctr"/>
                </a:tc>
                <a:tc>
                  <a:txBody>
                    <a:bodyPr/>
                    <a:lstStyle/>
                    <a:p>
                      <a:pPr algn="ctr"/>
                      <a:r>
                        <a:rPr lang="en-US" sz="1200" dirty="0">
                          <a:effectLst/>
                        </a:rPr>
                        <a:t>No</a:t>
                      </a:r>
                    </a:p>
                  </a:txBody>
                  <a:tcPr marL="0" marR="0" marT="0" marB="0" anchor="ctr"/>
                </a:tc>
                <a:tc>
                  <a:txBody>
                    <a:bodyPr/>
                    <a:lstStyle/>
                    <a:p>
                      <a:pPr algn="ctr"/>
                      <a:r>
                        <a:rPr lang="en-US" sz="1200" dirty="0">
                          <a:effectLst/>
                        </a:rPr>
                        <a:t>Yes</a:t>
                      </a:r>
                    </a:p>
                  </a:txBody>
                  <a:tcPr marL="0" marR="0" marT="0" marB="0" anchor="ctr"/>
                </a:tc>
                <a:tc>
                  <a:txBody>
                    <a:bodyPr/>
                    <a:lstStyle/>
                    <a:p>
                      <a:pPr algn="ctr"/>
                      <a:r>
                        <a:rPr lang="en-US" sz="1200" dirty="0">
                          <a:effectLst/>
                        </a:rPr>
                        <a:t>Yes</a:t>
                      </a:r>
                    </a:p>
                  </a:txBody>
                  <a:tcPr marL="0" marR="0" marT="0" marB="0" anchor="ctr"/>
                </a:tc>
                <a:tc>
                  <a:txBody>
                    <a:bodyPr/>
                    <a:lstStyle/>
                    <a:p>
                      <a:pPr algn="ctr"/>
                      <a:r>
                        <a:rPr lang="en-US" sz="1200" dirty="0">
                          <a:effectLst/>
                        </a:rPr>
                        <a:t>Yes</a:t>
                      </a:r>
                    </a:p>
                  </a:txBody>
                  <a:tcPr marL="0" marR="0" marT="0" marB="0" anchor="ctr"/>
                </a:tc>
                <a:tc>
                  <a:txBody>
                    <a:bodyPr/>
                    <a:lstStyle/>
                    <a:p>
                      <a:pPr algn="ctr"/>
                      <a:r>
                        <a:rPr lang="en-US" sz="1200" dirty="0">
                          <a:effectLst/>
                        </a:rPr>
                        <a:t>No</a:t>
                      </a:r>
                    </a:p>
                  </a:txBody>
                  <a:tcPr marL="0" marR="0" marT="0" marB="0" anchor="ctr"/>
                </a:tc>
                <a:tc>
                  <a:txBody>
                    <a:bodyPr/>
                    <a:lstStyle/>
                    <a:p>
                      <a:pPr algn="ctr"/>
                      <a:r>
                        <a:rPr lang="en-US" sz="1200" dirty="0">
                          <a:effectLst/>
                        </a:rPr>
                        <a:t>No</a:t>
                      </a:r>
                    </a:p>
                  </a:txBody>
                  <a:tcPr marL="0" marR="0" marT="0" marB="0" anchor="ctr"/>
                </a:tc>
                <a:extLst>
                  <a:ext uri="{0D108BD9-81ED-4DB2-BD59-A6C34878D82A}">
                    <a16:rowId xmlns:a16="http://schemas.microsoft.com/office/drawing/2014/main" val="1177245501"/>
                  </a:ext>
                </a:extLst>
              </a:tr>
              <a:tr h="324596">
                <a:tc rowSpan="7">
                  <a:txBody>
                    <a:bodyPr/>
                    <a:lstStyle/>
                    <a:p>
                      <a:pPr algn="ctr"/>
                      <a:r>
                        <a:rPr lang="en-US" sz="1200" dirty="0">
                          <a:effectLst/>
                        </a:rPr>
                        <a:t>Clothing</a:t>
                      </a:r>
                    </a:p>
                    <a:p>
                      <a:pPr lvl="0" algn="ctr">
                        <a:buNone/>
                      </a:pPr>
                      <a:r>
                        <a:rPr lang="en-US" sz="1200" dirty="0">
                          <a:effectLst/>
                        </a:rPr>
                        <a:t>Models</a:t>
                      </a:r>
                      <a:endParaRPr lang="en-US" sz="1200" dirty="0"/>
                    </a:p>
                    <a:p>
                      <a:pPr lvl="0" algn="ctr">
                        <a:buNone/>
                      </a:pPr>
                      <a:endParaRPr lang="en-US" sz="1200" dirty="0"/>
                    </a:p>
                    <a:p>
                      <a:pPr lvl="0" algn="ctr">
                        <a:buNone/>
                      </a:pPr>
                      <a:endParaRPr lang="en-US" sz="1200" dirty="0"/>
                    </a:p>
                    <a:p>
                      <a:pPr lvl="0" algn="ctr">
                        <a:buNone/>
                      </a:pPr>
                      <a:endParaRPr lang="en-US" sz="1200" dirty="0"/>
                    </a:p>
                    <a:p>
                      <a:pPr lvl="0" algn="ctr">
                        <a:buNone/>
                      </a:pPr>
                      <a:endParaRPr lang="en-US" sz="1200" dirty="0"/>
                    </a:p>
                    <a:p>
                      <a:pPr lvl="0" algn="ctr">
                        <a:buNone/>
                      </a:pPr>
                      <a:endParaRPr lang="en-US" sz="1200" dirty="0"/>
                    </a:p>
                    <a:p>
                      <a:pPr lvl="0" algn="ctr">
                        <a:buNone/>
                      </a:pPr>
                      <a:endParaRPr lang="en-US" sz="1200" dirty="0"/>
                    </a:p>
                  </a:txBody>
                  <a:tcPr marL="0" marR="0" marT="0" marB="0" anchor="ctr"/>
                </a:tc>
                <a:tc>
                  <a:txBody>
                    <a:bodyPr/>
                    <a:lstStyle/>
                    <a:p>
                      <a:pPr algn="ctr"/>
                      <a:r>
                        <a:rPr lang="en-US" sz="1200" dirty="0" err="1">
                          <a:effectLst/>
                        </a:rPr>
                        <a:t>DeepWrinkles</a:t>
                      </a:r>
                      <a:endParaRPr lang="en-US" sz="1200" dirty="0">
                        <a:effectLst/>
                      </a:endParaRPr>
                    </a:p>
                  </a:txBody>
                  <a:tcPr marL="0" marR="0" marT="50800" marB="50800" anchor="ctr"/>
                </a:tc>
                <a:tc>
                  <a:txBody>
                    <a:bodyPr/>
                    <a:lstStyle/>
                    <a:p>
                      <a:pPr algn="ctr"/>
                      <a:r>
                        <a:rPr lang="en-US" sz="1200" dirty="0">
                          <a:effectLst/>
                        </a:rPr>
                        <a:t>Yes</a:t>
                      </a:r>
                    </a:p>
                  </a:txBody>
                  <a:tcPr marL="0" marR="0" marT="50800" marB="50800" anchor="ctr"/>
                </a:tc>
                <a:tc>
                  <a:txBody>
                    <a:bodyPr/>
                    <a:lstStyle/>
                    <a:p>
                      <a:pPr algn="ctr"/>
                      <a:r>
                        <a:rPr lang="en-US" sz="1200" dirty="0">
                          <a:effectLst/>
                        </a:rPr>
                        <a:t>Yes</a:t>
                      </a:r>
                    </a:p>
                  </a:txBody>
                  <a:tcPr marL="0" marR="0" marT="50800" marB="50800" anchor="ctr"/>
                </a:tc>
                <a:tc>
                  <a:txBody>
                    <a:bodyPr/>
                    <a:lstStyle/>
                    <a:p>
                      <a:pPr algn="ctr"/>
                      <a:r>
                        <a:rPr lang="en-US" sz="1200" dirty="0">
                          <a:effectLst/>
                        </a:rPr>
                        <a:t>No</a:t>
                      </a:r>
                    </a:p>
                  </a:txBody>
                  <a:tcPr marL="0" marR="0" marT="50800" marB="50800" anchor="ctr"/>
                </a:tc>
                <a:tc>
                  <a:txBody>
                    <a:bodyPr/>
                    <a:lstStyle/>
                    <a:p>
                      <a:pPr algn="ctr"/>
                      <a:r>
                        <a:rPr lang="en-US" sz="1200" dirty="0">
                          <a:effectLst/>
                        </a:rPr>
                        <a:t>Yes</a:t>
                      </a:r>
                    </a:p>
                  </a:txBody>
                  <a:tcPr marL="0" marR="0" marT="50800" marB="50800" anchor="ctr"/>
                </a:tc>
                <a:tc>
                  <a:txBody>
                    <a:bodyPr/>
                    <a:lstStyle/>
                    <a:p>
                      <a:pPr algn="ctr"/>
                      <a:r>
                        <a:rPr lang="en-US" sz="1200" dirty="0">
                          <a:effectLst/>
                        </a:rPr>
                        <a:t>Yes</a:t>
                      </a:r>
                    </a:p>
                  </a:txBody>
                  <a:tcPr marL="0" marR="0" marT="50800" marB="50800" anchor="ctr"/>
                </a:tc>
                <a:tc>
                  <a:txBody>
                    <a:bodyPr/>
                    <a:lstStyle/>
                    <a:p>
                      <a:pPr algn="ctr"/>
                      <a:r>
                        <a:rPr lang="en-US" sz="1200" dirty="0">
                          <a:effectLst/>
                        </a:rPr>
                        <a:t>No</a:t>
                      </a:r>
                    </a:p>
                  </a:txBody>
                  <a:tcPr marL="0" marR="0" marT="50800" marB="50800" anchor="ctr"/>
                </a:tc>
                <a:tc>
                  <a:txBody>
                    <a:bodyPr/>
                    <a:lstStyle/>
                    <a:p>
                      <a:pPr algn="ctr"/>
                      <a:r>
                        <a:rPr lang="en-US" sz="1200" dirty="0">
                          <a:effectLst/>
                        </a:rPr>
                        <a:t>No</a:t>
                      </a:r>
                    </a:p>
                  </a:txBody>
                  <a:tcPr marL="0" marR="0" marT="50800" marB="50800" anchor="ctr"/>
                </a:tc>
                <a:extLst>
                  <a:ext uri="{0D108BD9-81ED-4DB2-BD59-A6C34878D82A}">
                    <a16:rowId xmlns:a16="http://schemas.microsoft.com/office/drawing/2014/main" val="605499163"/>
                  </a:ext>
                </a:extLst>
              </a:tr>
              <a:tr h="324596">
                <a:tc vMerge="1">
                  <a:txBody>
                    <a:bodyPr/>
                    <a:lstStyle/>
                    <a:p>
                      <a:endParaRPr lang="en-US">
                        <a:effectLst/>
                      </a:endParaRPr>
                    </a:p>
                  </a:txBody>
                  <a:tcPr marL="0" marR="0" marT="0" marB="0" anchor="ctr"/>
                </a:tc>
                <a:tc>
                  <a:txBody>
                    <a:bodyPr/>
                    <a:lstStyle/>
                    <a:p>
                      <a:pPr algn="ctr"/>
                      <a:r>
                        <a:rPr lang="en-US" sz="1200" dirty="0">
                          <a:effectLst/>
                        </a:rPr>
                        <a:t>Yang et al.</a:t>
                      </a:r>
                    </a:p>
                  </a:txBody>
                  <a:tcPr marL="0" marR="0" marT="0" marB="0" anchor="ctr"/>
                </a:tc>
                <a:tc>
                  <a:txBody>
                    <a:bodyPr/>
                    <a:lstStyle/>
                    <a:p>
                      <a:pPr algn="ctr"/>
                      <a:r>
                        <a:rPr lang="en-US" sz="1200" dirty="0">
                          <a:effectLst/>
                        </a:rPr>
                        <a:t>Yes</a:t>
                      </a:r>
                    </a:p>
                  </a:txBody>
                  <a:tcPr marL="0" marR="0" marT="50800" marB="50800" anchor="ctr"/>
                </a:tc>
                <a:tc>
                  <a:txBody>
                    <a:bodyPr/>
                    <a:lstStyle/>
                    <a:p>
                      <a:pPr algn="ctr"/>
                      <a:r>
                        <a:rPr lang="en-US" sz="1200" dirty="0">
                          <a:effectLst/>
                        </a:rPr>
                        <a:t>Yes</a:t>
                      </a:r>
                    </a:p>
                  </a:txBody>
                  <a:tcPr marL="0" marR="0" marT="50800" marB="50800" anchor="ctr"/>
                </a:tc>
                <a:tc>
                  <a:txBody>
                    <a:bodyPr/>
                    <a:lstStyle/>
                    <a:p>
                      <a:pPr algn="ctr"/>
                      <a:r>
                        <a:rPr lang="en-US" sz="1200" dirty="0">
                          <a:effectLst/>
                        </a:rPr>
                        <a:t>Yes</a:t>
                      </a:r>
                    </a:p>
                  </a:txBody>
                  <a:tcPr marL="0" marR="0" marT="50800" marB="50800" anchor="ctr"/>
                </a:tc>
                <a:tc>
                  <a:txBody>
                    <a:bodyPr/>
                    <a:lstStyle/>
                    <a:p>
                      <a:pPr algn="ctr"/>
                      <a:r>
                        <a:rPr lang="en-US" sz="1200" dirty="0">
                          <a:effectLst/>
                        </a:rPr>
                        <a:t>No</a:t>
                      </a:r>
                    </a:p>
                  </a:txBody>
                  <a:tcPr marL="0" marR="0" marT="50800" marB="50800" anchor="ctr"/>
                </a:tc>
                <a:tc>
                  <a:txBody>
                    <a:bodyPr/>
                    <a:lstStyle/>
                    <a:p>
                      <a:pPr algn="ctr"/>
                      <a:r>
                        <a:rPr lang="en-US" sz="1200" dirty="0">
                          <a:effectLst/>
                        </a:rPr>
                        <a:t>Yes</a:t>
                      </a:r>
                    </a:p>
                  </a:txBody>
                  <a:tcPr marL="0" marR="0" marT="50800" marB="50800" anchor="ctr"/>
                </a:tc>
                <a:tc>
                  <a:txBody>
                    <a:bodyPr/>
                    <a:lstStyle/>
                    <a:p>
                      <a:pPr algn="ctr"/>
                      <a:r>
                        <a:rPr lang="en-US" sz="1200" dirty="0">
                          <a:effectLst/>
                        </a:rPr>
                        <a:t>No</a:t>
                      </a:r>
                    </a:p>
                  </a:txBody>
                  <a:tcPr marL="0" marR="0" marT="50800" marB="50800" anchor="ctr"/>
                </a:tc>
                <a:tc>
                  <a:txBody>
                    <a:bodyPr/>
                    <a:lstStyle/>
                    <a:p>
                      <a:pPr algn="ctr"/>
                      <a:r>
                        <a:rPr lang="en-US" sz="1200" dirty="0">
                          <a:effectLst/>
                        </a:rPr>
                        <a:t>No</a:t>
                      </a:r>
                    </a:p>
                  </a:txBody>
                  <a:tcPr marL="0" marR="0" marT="50800" marB="50800" anchor="ctr"/>
                </a:tc>
                <a:extLst>
                  <a:ext uri="{0D108BD9-81ED-4DB2-BD59-A6C34878D82A}">
                    <a16:rowId xmlns:a16="http://schemas.microsoft.com/office/drawing/2014/main" val="3241989469"/>
                  </a:ext>
                </a:extLst>
              </a:tr>
              <a:tr h="324596">
                <a:tc vMerge="1">
                  <a:txBody>
                    <a:bodyPr/>
                    <a:lstStyle/>
                    <a:p>
                      <a:endParaRPr lang="en-US">
                        <a:effectLst/>
                      </a:endParaRPr>
                    </a:p>
                  </a:txBody>
                  <a:tcPr marL="0" marR="0" marT="0" marB="0" anchor="ctr"/>
                </a:tc>
                <a:tc>
                  <a:txBody>
                    <a:bodyPr/>
                    <a:lstStyle/>
                    <a:p>
                      <a:pPr algn="ctr"/>
                      <a:r>
                        <a:rPr lang="en-US" sz="1200" dirty="0">
                          <a:effectLst/>
                        </a:rPr>
                        <a:t>Wang et al.</a:t>
                      </a:r>
                    </a:p>
                  </a:txBody>
                  <a:tcPr marL="0" marR="0" marT="0" marB="0" anchor="ctr"/>
                </a:tc>
                <a:tc>
                  <a:txBody>
                    <a:bodyPr/>
                    <a:lstStyle/>
                    <a:p>
                      <a:pPr algn="ctr"/>
                      <a:r>
                        <a:rPr lang="en-US" sz="1200" dirty="0">
                          <a:effectLst/>
                        </a:rPr>
                        <a:t>Yes</a:t>
                      </a:r>
                    </a:p>
                  </a:txBody>
                  <a:tcPr marL="0" marR="0" marT="50800" marB="50800" anchor="ctr"/>
                </a:tc>
                <a:tc>
                  <a:txBody>
                    <a:bodyPr/>
                    <a:lstStyle/>
                    <a:p>
                      <a:pPr algn="ctr"/>
                      <a:r>
                        <a:rPr lang="en-US" sz="1200" dirty="0">
                          <a:effectLst/>
                        </a:rPr>
                        <a:t>No</a:t>
                      </a:r>
                    </a:p>
                  </a:txBody>
                  <a:tcPr marL="0" marR="0" marT="50800" marB="50800" anchor="ctr"/>
                </a:tc>
                <a:tc>
                  <a:txBody>
                    <a:bodyPr/>
                    <a:lstStyle/>
                    <a:p>
                      <a:pPr algn="ctr"/>
                      <a:r>
                        <a:rPr lang="en-US" sz="1200" dirty="0">
                          <a:effectLst/>
                        </a:rPr>
                        <a:t>No</a:t>
                      </a:r>
                    </a:p>
                  </a:txBody>
                  <a:tcPr marL="0" marR="0" marT="50800" marB="50800" anchor="ctr"/>
                </a:tc>
                <a:tc>
                  <a:txBody>
                    <a:bodyPr/>
                    <a:lstStyle/>
                    <a:p>
                      <a:pPr algn="ctr"/>
                      <a:r>
                        <a:rPr lang="en-US" sz="1200" dirty="0">
                          <a:effectLst/>
                        </a:rPr>
                        <a:t>No</a:t>
                      </a:r>
                    </a:p>
                  </a:txBody>
                  <a:tcPr marL="0" marR="0" marT="50800" marB="50800" anchor="ctr"/>
                </a:tc>
                <a:tc>
                  <a:txBody>
                    <a:bodyPr/>
                    <a:lstStyle/>
                    <a:p>
                      <a:pPr algn="ctr"/>
                      <a:r>
                        <a:rPr lang="en-US" sz="1200" dirty="0">
                          <a:effectLst/>
                        </a:rPr>
                        <a:t>No</a:t>
                      </a:r>
                    </a:p>
                  </a:txBody>
                  <a:tcPr marL="0" marR="0" marT="50800" marB="50800" anchor="ctr"/>
                </a:tc>
                <a:tc>
                  <a:txBody>
                    <a:bodyPr/>
                    <a:lstStyle/>
                    <a:p>
                      <a:pPr algn="ctr"/>
                      <a:r>
                        <a:rPr lang="en-US" sz="1200" dirty="0">
                          <a:effectLst/>
                        </a:rPr>
                        <a:t>Yes</a:t>
                      </a:r>
                    </a:p>
                  </a:txBody>
                  <a:tcPr marL="0" marR="0" marT="50800" marB="50800" anchor="ctr"/>
                </a:tc>
                <a:tc>
                  <a:txBody>
                    <a:bodyPr/>
                    <a:lstStyle/>
                    <a:p>
                      <a:pPr algn="ctr"/>
                      <a:r>
                        <a:rPr lang="en-US" sz="1200" dirty="0">
                          <a:effectLst/>
                        </a:rPr>
                        <a:t>Yes</a:t>
                      </a:r>
                    </a:p>
                  </a:txBody>
                  <a:tcPr marL="0" marR="0" marT="50800" marB="50800" anchor="ctr"/>
                </a:tc>
                <a:extLst>
                  <a:ext uri="{0D108BD9-81ED-4DB2-BD59-A6C34878D82A}">
                    <a16:rowId xmlns:a16="http://schemas.microsoft.com/office/drawing/2014/main" val="3999170571"/>
                  </a:ext>
                </a:extLst>
              </a:tr>
              <a:tr h="324596">
                <a:tc vMerge="1">
                  <a:txBody>
                    <a:bodyPr/>
                    <a:lstStyle/>
                    <a:p>
                      <a:endParaRPr lang="en-US">
                        <a:effectLst/>
                      </a:endParaRPr>
                    </a:p>
                  </a:txBody>
                  <a:tcPr marL="0" marR="0" marT="0" marB="0" anchor="ctr"/>
                </a:tc>
                <a:tc>
                  <a:txBody>
                    <a:bodyPr/>
                    <a:lstStyle/>
                    <a:p>
                      <a:pPr algn="ctr"/>
                      <a:r>
                        <a:rPr lang="en-US" sz="1200" dirty="0">
                          <a:effectLst/>
                        </a:rPr>
                        <a:t>DRAPE </a:t>
                      </a:r>
                    </a:p>
                  </a:txBody>
                  <a:tcPr marL="0" marR="0" marT="0" marB="0" anchor="ctr"/>
                </a:tc>
                <a:tc>
                  <a:txBody>
                    <a:bodyPr/>
                    <a:lstStyle/>
                    <a:p>
                      <a:pPr algn="ctr"/>
                      <a:r>
                        <a:rPr lang="en-US" sz="1200" dirty="0">
                          <a:effectLst/>
                        </a:rPr>
                        <a:t>Yes</a:t>
                      </a:r>
                    </a:p>
                  </a:txBody>
                  <a:tcPr marL="0" marR="0" marT="50800" marB="50800" anchor="ctr"/>
                </a:tc>
                <a:tc>
                  <a:txBody>
                    <a:bodyPr/>
                    <a:lstStyle/>
                    <a:p>
                      <a:pPr algn="ctr"/>
                      <a:r>
                        <a:rPr lang="en-US" sz="1200" dirty="0">
                          <a:effectLst/>
                        </a:rPr>
                        <a:t>Yes</a:t>
                      </a:r>
                    </a:p>
                  </a:txBody>
                  <a:tcPr marL="0" marR="0" marT="50800" marB="50800" anchor="ctr"/>
                </a:tc>
                <a:tc>
                  <a:txBody>
                    <a:bodyPr/>
                    <a:lstStyle/>
                    <a:p>
                      <a:pPr algn="ctr"/>
                      <a:r>
                        <a:rPr lang="en-US" sz="1200" dirty="0">
                          <a:effectLst/>
                        </a:rPr>
                        <a:t>Yes</a:t>
                      </a:r>
                    </a:p>
                  </a:txBody>
                  <a:tcPr marL="0" marR="0" marT="50800" marB="50800" anchor="ctr"/>
                </a:tc>
                <a:tc>
                  <a:txBody>
                    <a:bodyPr/>
                    <a:lstStyle/>
                    <a:p>
                      <a:pPr algn="ctr"/>
                      <a:r>
                        <a:rPr lang="en-US" sz="1200" dirty="0">
                          <a:effectLst/>
                        </a:rPr>
                        <a:t>Yes</a:t>
                      </a:r>
                    </a:p>
                  </a:txBody>
                  <a:tcPr marL="0" marR="0" marT="50800" marB="50800" anchor="ctr"/>
                </a:tc>
                <a:tc>
                  <a:txBody>
                    <a:bodyPr/>
                    <a:lstStyle/>
                    <a:p>
                      <a:pPr algn="ctr"/>
                      <a:r>
                        <a:rPr lang="en-US" sz="1200" dirty="0">
                          <a:effectLst/>
                        </a:rPr>
                        <a:t>No</a:t>
                      </a:r>
                    </a:p>
                  </a:txBody>
                  <a:tcPr marL="0" marR="0" marT="50800" marB="50800" anchor="ctr"/>
                </a:tc>
                <a:tc>
                  <a:txBody>
                    <a:bodyPr/>
                    <a:lstStyle/>
                    <a:p>
                      <a:pPr algn="ctr"/>
                      <a:r>
                        <a:rPr lang="en-US" sz="1200" dirty="0">
                          <a:effectLst/>
                        </a:rPr>
                        <a:t>No</a:t>
                      </a:r>
                    </a:p>
                  </a:txBody>
                  <a:tcPr marL="0" marR="0" marT="50800" marB="50800" anchor="ctr"/>
                </a:tc>
                <a:tc>
                  <a:txBody>
                    <a:bodyPr/>
                    <a:lstStyle/>
                    <a:p>
                      <a:pPr algn="ctr"/>
                      <a:r>
                        <a:rPr lang="en-US" sz="1200" dirty="0">
                          <a:effectLst/>
                        </a:rPr>
                        <a:t>No</a:t>
                      </a:r>
                    </a:p>
                  </a:txBody>
                  <a:tcPr marL="0" marR="0" marT="50800" marB="50800" anchor="ctr"/>
                </a:tc>
                <a:extLst>
                  <a:ext uri="{0D108BD9-81ED-4DB2-BD59-A6C34878D82A}">
                    <a16:rowId xmlns:a16="http://schemas.microsoft.com/office/drawing/2014/main" val="577221545"/>
                  </a:ext>
                </a:extLst>
              </a:tr>
              <a:tr h="324596">
                <a:tc vMerge="1">
                  <a:txBody>
                    <a:bodyPr/>
                    <a:lstStyle/>
                    <a:p>
                      <a:endParaRPr lang="en-US">
                        <a:effectLst/>
                      </a:endParaRPr>
                    </a:p>
                  </a:txBody>
                  <a:tcPr marL="0" marR="0" marT="0" marB="0" anchor="ctr"/>
                </a:tc>
                <a:tc>
                  <a:txBody>
                    <a:bodyPr/>
                    <a:lstStyle/>
                    <a:p>
                      <a:pPr algn="ctr"/>
                      <a:r>
                        <a:rPr lang="en-US" sz="1200" dirty="0" err="1">
                          <a:effectLst/>
                        </a:rPr>
                        <a:t>Sanesteban</a:t>
                      </a:r>
                      <a:r>
                        <a:rPr lang="en-US" sz="1200" dirty="0">
                          <a:effectLst/>
                        </a:rPr>
                        <a:t> et al.</a:t>
                      </a:r>
                    </a:p>
                  </a:txBody>
                  <a:tcPr marL="0" marR="0" marT="0" marB="0" anchor="ctr"/>
                </a:tc>
                <a:tc>
                  <a:txBody>
                    <a:bodyPr/>
                    <a:lstStyle/>
                    <a:p>
                      <a:pPr algn="ctr"/>
                      <a:r>
                        <a:rPr lang="en-US" sz="1200" dirty="0">
                          <a:effectLst/>
                        </a:rPr>
                        <a:t>Yes</a:t>
                      </a:r>
                    </a:p>
                  </a:txBody>
                  <a:tcPr marL="0" marR="0" marT="50800" marB="50800" anchor="ctr"/>
                </a:tc>
                <a:tc>
                  <a:txBody>
                    <a:bodyPr/>
                    <a:lstStyle/>
                    <a:p>
                      <a:pPr algn="ctr"/>
                      <a:r>
                        <a:rPr lang="en-US" sz="1200" dirty="0">
                          <a:effectLst/>
                        </a:rPr>
                        <a:t>Yes</a:t>
                      </a:r>
                    </a:p>
                  </a:txBody>
                  <a:tcPr marL="0" marR="0" marT="50800" marB="50800" anchor="ctr"/>
                </a:tc>
                <a:tc>
                  <a:txBody>
                    <a:bodyPr/>
                    <a:lstStyle/>
                    <a:p>
                      <a:pPr algn="ctr"/>
                      <a:r>
                        <a:rPr lang="en-US" sz="1200" dirty="0">
                          <a:effectLst/>
                        </a:rPr>
                        <a:t>Yes</a:t>
                      </a:r>
                    </a:p>
                  </a:txBody>
                  <a:tcPr marL="0" marR="0" marT="50800" marB="50800" anchor="ctr"/>
                </a:tc>
                <a:tc>
                  <a:txBody>
                    <a:bodyPr/>
                    <a:lstStyle/>
                    <a:p>
                      <a:pPr algn="ctr"/>
                      <a:r>
                        <a:rPr lang="en-US" sz="1200" dirty="0">
                          <a:effectLst/>
                        </a:rPr>
                        <a:t>Yes</a:t>
                      </a:r>
                    </a:p>
                  </a:txBody>
                  <a:tcPr marL="0" marR="0" marT="50800" marB="50800" anchor="ctr"/>
                </a:tc>
                <a:tc>
                  <a:txBody>
                    <a:bodyPr/>
                    <a:lstStyle/>
                    <a:p>
                      <a:pPr algn="ctr"/>
                      <a:r>
                        <a:rPr lang="en-US" sz="1200" dirty="0">
                          <a:effectLst/>
                        </a:rPr>
                        <a:t>No</a:t>
                      </a:r>
                    </a:p>
                  </a:txBody>
                  <a:tcPr marL="0" marR="0" marT="50800" marB="50800" anchor="ctr"/>
                </a:tc>
                <a:tc>
                  <a:txBody>
                    <a:bodyPr/>
                    <a:lstStyle/>
                    <a:p>
                      <a:pPr algn="ctr"/>
                      <a:r>
                        <a:rPr lang="en-US" sz="1200" dirty="0">
                          <a:effectLst/>
                        </a:rPr>
                        <a:t>No</a:t>
                      </a:r>
                    </a:p>
                  </a:txBody>
                  <a:tcPr marL="0" marR="0" marT="50800" marB="50800" anchor="ctr"/>
                </a:tc>
                <a:tc>
                  <a:txBody>
                    <a:bodyPr/>
                    <a:lstStyle/>
                    <a:p>
                      <a:pPr algn="ctr"/>
                      <a:r>
                        <a:rPr lang="en-US" sz="1200" dirty="0">
                          <a:effectLst/>
                        </a:rPr>
                        <a:t>No</a:t>
                      </a:r>
                    </a:p>
                  </a:txBody>
                  <a:tcPr marL="0" marR="0" marT="50800" marB="50800" anchor="ctr"/>
                </a:tc>
                <a:extLst>
                  <a:ext uri="{0D108BD9-81ED-4DB2-BD59-A6C34878D82A}">
                    <a16:rowId xmlns:a16="http://schemas.microsoft.com/office/drawing/2014/main" val="2877279175"/>
                  </a:ext>
                </a:extLst>
              </a:tr>
              <a:tr h="420065">
                <a:tc vMerge="1">
                  <a:txBody>
                    <a:bodyPr/>
                    <a:lstStyle/>
                    <a:p>
                      <a:endParaRPr lang="en-US">
                        <a:effectLst/>
                      </a:endParaRPr>
                    </a:p>
                  </a:txBody>
                  <a:tcPr marL="0" marR="0" marT="0" marB="0" anchor="ctr"/>
                </a:tc>
                <a:tc>
                  <a:txBody>
                    <a:bodyPr/>
                    <a:lstStyle/>
                    <a:p>
                      <a:pPr algn="ctr"/>
                      <a:r>
                        <a:rPr lang="en-US" sz="1200" dirty="0" err="1">
                          <a:effectLst/>
                        </a:rPr>
                        <a:t>GarNet</a:t>
                      </a:r>
                      <a:r>
                        <a:rPr lang="en-US" sz="1200" dirty="0">
                          <a:effectLst/>
                        </a:rPr>
                        <a:t> </a:t>
                      </a:r>
                    </a:p>
                  </a:txBody>
                  <a:tcPr marL="0" marR="0" marT="0" marB="0" anchor="ctr"/>
                </a:tc>
                <a:tc>
                  <a:txBody>
                    <a:bodyPr/>
                    <a:lstStyle/>
                    <a:p>
                      <a:pPr algn="ctr"/>
                      <a:r>
                        <a:rPr lang="en-US" sz="1200" dirty="0">
                          <a:effectLst/>
                        </a:rPr>
                        <a:t>Yes</a:t>
                      </a:r>
                    </a:p>
                  </a:txBody>
                  <a:tcPr marL="0" marR="0" marT="50800" marB="50800" anchor="ctr"/>
                </a:tc>
                <a:tc>
                  <a:txBody>
                    <a:bodyPr/>
                    <a:lstStyle/>
                    <a:p>
                      <a:pPr algn="ctr"/>
                      <a:r>
                        <a:rPr lang="en-US" sz="1200" dirty="0">
                          <a:effectLst/>
                        </a:rPr>
                        <a:t>Yes</a:t>
                      </a:r>
                    </a:p>
                  </a:txBody>
                  <a:tcPr marL="0" marR="0" marT="50800" marB="50800" anchor="ctr"/>
                </a:tc>
                <a:tc>
                  <a:txBody>
                    <a:bodyPr/>
                    <a:lstStyle/>
                    <a:p>
                      <a:pPr algn="ctr"/>
                      <a:r>
                        <a:rPr lang="en-US" sz="1200" dirty="0">
                          <a:effectLst/>
                        </a:rPr>
                        <a:t>Yes</a:t>
                      </a:r>
                    </a:p>
                  </a:txBody>
                  <a:tcPr marL="0" marR="0" marT="50800" marB="50800" anchor="ctr"/>
                </a:tc>
                <a:tc>
                  <a:txBody>
                    <a:bodyPr/>
                    <a:lstStyle/>
                    <a:p>
                      <a:pPr algn="ctr"/>
                      <a:r>
                        <a:rPr lang="en-US" sz="1200" dirty="0">
                          <a:effectLst/>
                        </a:rPr>
                        <a:t>Yes</a:t>
                      </a:r>
                    </a:p>
                  </a:txBody>
                  <a:tcPr marL="0" marR="0" marT="50800" marB="50800" anchor="ctr"/>
                </a:tc>
                <a:tc>
                  <a:txBody>
                    <a:bodyPr/>
                    <a:lstStyle/>
                    <a:p>
                      <a:pPr algn="ctr"/>
                      <a:r>
                        <a:rPr lang="en-US" sz="1200" dirty="0">
                          <a:effectLst/>
                        </a:rPr>
                        <a:t>No</a:t>
                      </a:r>
                    </a:p>
                  </a:txBody>
                  <a:tcPr marL="0" marR="0" marT="50800" marB="50800" anchor="ctr"/>
                </a:tc>
                <a:tc>
                  <a:txBody>
                    <a:bodyPr/>
                    <a:lstStyle/>
                    <a:p>
                      <a:pPr algn="ctr"/>
                      <a:r>
                        <a:rPr lang="en-US" sz="1200" dirty="0">
                          <a:effectLst/>
                        </a:rPr>
                        <a:t>No</a:t>
                      </a:r>
                    </a:p>
                  </a:txBody>
                  <a:tcPr marL="0" marR="0" marT="50800" marB="50800" anchor="ctr"/>
                </a:tc>
                <a:tc>
                  <a:txBody>
                    <a:bodyPr/>
                    <a:lstStyle/>
                    <a:p>
                      <a:pPr algn="ctr"/>
                      <a:r>
                        <a:rPr lang="en-US" sz="1200" dirty="0">
                          <a:effectLst/>
                        </a:rPr>
                        <a:t>No</a:t>
                      </a:r>
                    </a:p>
                  </a:txBody>
                  <a:tcPr marL="0" marR="0" marT="50800" marB="50800" anchor="ctr"/>
                </a:tc>
                <a:extLst>
                  <a:ext uri="{0D108BD9-81ED-4DB2-BD59-A6C34878D82A}">
                    <a16:rowId xmlns:a16="http://schemas.microsoft.com/office/drawing/2014/main" val="4273758782"/>
                  </a:ext>
                </a:extLst>
              </a:tr>
              <a:tr h="324596">
                <a:tc vMerge="1">
                  <a:txBody>
                    <a:bodyPr/>
                    <a:lstStyle/>
                    <a:p>
                      <a:endParaRPr lang="en-US">
                        <a:effectLst/>
                      </a:endParaRPr>
                    </a:p>
                  </a:txBody>
                  <a:tcPr marL="0" marR="0" marT="0" marB="0" anchor="ctr"/>
                </a:tc>
                <a:tc>
                  <a:txBody>
                    <a:bodyPr/>
                    <a:lstStyle/>
                    <a:p>
                      <a:pPr algn="ctr"/>
                      <a:r>
                        <a:rPr lang="en-US" sz="1200" dirty="0">
                          <a:effectLst/>
                        </a:rPr>
                        <a:t>Ours</a:t>
                      </a:r>
                    </a:p>
                  </a:txBody>
                  <a:tcPr marL="0" marR="0" marT="50800" marB="50800" anchor="ctr"/>
                </a:tc>
                <a:tc>
                  <a:txBody>
                    <a:bodyPr/>
                    <a:lstStyle/>
                    <a:p>
                      <a:pPr algn="ctr"/>
                      <a:r>
                        <a:rPr lang="en-US" sz="1200" dirty="0">
                          <a:effectLst/>
                        </a:rPr>
                        <a:t>Yes</a:t>
                      </a:r>
                    </a:p>
                  </a:txBody>
                  <a:tcPr marL="0" marR="0" marT="50800" marB="50800" anchor="ctr"/>
                </a:tc>
                <a:tc>
                  <a:txBody>
                    <a:bodyPr/>
                    <a:lstStyle/>
                    <a:p>
                      <a:pPr algn="ctr"/>
                      <a:r>
                        <a:rPr lang="en-US" sz="1200" dirty="0">
                          <a:effectLst/>
                        </a:rPr>
                        <a:t>Yes</a:t>
                      </a:r>
                    </a:p>
                  </a:txBody>
                  <a:tcPr marL="0" marR="0" marT="50800" marB="50800" anchor="ctr"/>
                </a:tc>
                <a:tc>
                  <a:txBody>
                    <a:bodyPr/>
                    <a:lstStyle/>
                    <a:p>
                      <a:pPr algn="ctr"/>
                      <a:r>
                        <a:rPr lang="en-US" sz="1200" dirty="0">
                          <a:effectLst/>
                        </a:rPr>
                        <a:t>Yes</a:t>
                      </a:r>
                    </a:p>
                  </a:txBody>
                  <a:tcPr marL="0" marR="0" marT="50800" marB="50800" anchor="ctr"/>
                </a:tc>
                <a:tc>
                  <a:txBody>
                    <a:bodyPr/>
                    <a:lstStyle/>
                    <a:p>
                      <a:pPr algn="ctr"/>
                      <a:r>
                        <a:rPr lang="en-US" sz="1200" dirty="0">
                          <a:effectLst/>
                        </a:rPr>
                        <a:t>Yes</a:t>
                      </a:r>
                    </a:p>
                  </a:txBody>
                  <a:tcPr marL="0" marR="0" marT="50800" marB="50800" anchor="ctr"/>
                </a:tc>
                <a:tc>
                  <a:txBody>
                    <a:bodyPr/>
                    <a:lstStyle/>
                    <a:p>
                      <a:pPr algn="ctr"/>
                      <a:r>
                        <a:rPr lang="en-US" sz="1200" dirty="0">
                          <a:effectLst/>
                        </a:rPr>
                        <a:t>Yes</a:t>
                      </a:r>
                    </a:p>
                  </a:txBody>
                  <a:tcPr marL="0" marR="0" marT="50800" marB="50800" anchor="ctr"/>
                </a:tc>
                <a:tc>
                  <a:txBody>
                    <a:bodyPr/>
                    <a:lstStyle/>
                    <a:p>
                      <a:pPr algn="ctr"/>
                      <a:r>
                        <a:rPr lang="en-US" sz="1200" dirty="0">
                          <a:effectLst/>
                        </a:rPr>
                        <a:t>Yes</a:t>
                      </a:r>
                    </a:p>
                  </a:txBody>
                  <a:tcPr marL="0" marR="0" marT="50800" marB="50800" anchor="ctr"/>
                </a:tc>
                <a:tc>
                  <a:txBody>
                    <a:bodyPr/>
                    <a:lstStyle/>
                    <a:p>
                      <a:pPr algn="ctr"/>
                      <a:r>
                        <a:rPr lang="en-US" sz="1200" dirty="0">
                          <a:effectLst/>
                        </a:rPr>
                        <a:t>Yes</a:t>
                      </a:r>
                    </a:p>
                  </a:txBody>
                  <a:tcPr marL="0" marR="0" marT="50800" marB="50800" anchor="ctr"/>
                </a:tc>
                <a:extLst>
                  <a:ext uri="{0D108BD9-81ED-4DB2-BD59-A6C34878D82A}">
                    <a16:rowId xmlns:a16="http://schemas.microsoft.com/office/drawing/2014/main" val="786342654"/>
                  </a:ext>
                </a:extLst>
              </a:tr>
            </a:tbl>
          </a:graphicData>
        </a:graphic>
      </p:graphicFrame>
      <p:sp>
        <p:nvSpPr>
          <p:cNvPr id="2" name="TextBox 1">
            <a:extLst>
              <a:ext uri="{FF2B5EF4-FFF2-40B4-BE49-F238E27FC236}">
                <a16:creationId xmlns:a16="http://schemas.microsoft.com/office/drawing/2014/main" id="{173E544E-7991-C8FB-297E-E68DF1065B5F}"/>
              </a:ext>
            </a:extLst>
          </p:cNvPr>
          <p:cNvSpPr txBox="1"/>
          <p:nvPr/>
        </p:nvSpPr>
        <p:spPr>
          <a:xfrm>
            <a:off x="3739376" y="5142571"/>
            <a:ext cx="443446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lumMod val="75000"/>
                  </a:schemeClr>
                </a:solidFill>
              </a:rPr>
              <a:t>Learning to Dress 3D People in Generative Clothing</a:t>
            </a:r>
          </a:p>
        </p:txBody>
      </p:sp>
    </p:spTree>
    <p:extLst>
      <p:ext uri="{BB962C8B-B14F-4D97-AF65-F5344CB8AC3E}">
        <p14:creationId xmlns:p14="http://schemas.microsoft.com/office/powerpoint/2010/main" val="977100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
          <p:cNvSpPr txBox="1">
            <a:spLocks noGrp="1"/>
          </p:cNvSpPr>
          <p:nvPr>
            <p:ph type="title" idx="4294967295"/>
          </p:nvPr>
        </p:nvSpPr>
        <p:spPr>
          <a:xfrm>
            <a:off x="873360" y="3385440"/>
            <a:ext cx="10578240" cy="1195920"/>
          </a:xfrm>
          <a:prstGeom prst="rect">
            <a:avLst/>
          </a:prstGeom>
          <a:noFill/>
          <a:ln>
            <a:noFill/>
          </a:ln>
        </p:spPr>
        <p:txBody>
          <a:bodyPr spcFirstLastPara="1" wrap="square" lIns="0" tIns="0" rIns="0" bIns="0" anchor="t" anchorCtr="0">
            <a:noAutofit/>
          </a:bodyPr>
          <a:lstStyle/>
          <a:p>
            <a:pPr>
              <a:lnSpc>
                <a:spcPct val="100000"/>
              </a:lnSpc>
            </a:pPr>
            <a:r>
              <a:rPr lang="en-US" sz="3600" b="1" dirty="0">
                <a:solidFill>
                  <a:srgbClr val="FFFFFF"/>
                </a:solidFill>
                <a:latin typeface="Open Sans"/>
                <a:ea typeface="Open Sans"/>
                <a:cs typeface="Open Sans"/>
                <a:sym typeface="Open Sans"/>
              </a:rPr>
              <a:t>SOTA for Full Body Avatar</a:t>
            </a:r>
            <a:endParaRPr lang="en-US" dirty="0"/>
          </a:p>
        </p:txBody>
      </p:sp>
    </p:spTree>
    <p:extLst>
      <p:ext uri="{BB962C8B-B14F-4D97-AF65-F5344CB8AC3E}">
        <p14:creationId xmlns:p14="http://schemas.microsoft.com/office/powerpoint/2010/main" val="1276531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C18023DD-1428-10B4-45C9-C0F7D5FD5CB6}"/>
              </a:ext>
            </a:extLst>
          </p:cNvPr>
          <p:cNvGraphicFramePr>
            <a:graphicFrameLocks noGrp="1"/>
          </p:cNvGraphicFramePr>
          <p:nvPr>
            <p:extLst>
              <p:ext uri="{D42A27DB-BD31-4B8C-83A1-F6EECF244321}">
                <p14:modId xmlns:p14="http://schemas.microsoft.com/office/powerpoint/2010/main" val="2306556423"/>
              </p:ext>
            </p:extLst>
          </p:nvPr>
        </p:nvGraphicFramePr>
        <p:xfrm>
          <a:off x="420584" y="1006297"/>
          <a:ext cx="11373629" cy="3936117"/>
        </p:xfrm>
        <a:graphic>
          <a:graphicData uri="http://schemas.openxmlformats.org/drawingml/2006/table">
            <a:tbl>
              <a:tblPr firstRow="1" bandRow="1">
                <a:tableStyleId>{5C22544A-7EE6-4342-B048-85BDC9FD1C3A}</a:tableStyleId>
              </a:tblPr>
              <a:tblGrid>
                <a:gridCol w="594145">
                  <a:extLst>
                    <a:ext uri="{9D8B030D-6E8A-4147-A177-3AD203B41FA5}">
                      <a16:colId xmlns:a16="http://schemas.microsoft.com/office/drawing/2014/main" val="1114681656"/>
                    </a:ext>
                  </a:extLst>
                </a:gridCol>
                <a:gridCol w="1594949">
                  <a:extLst>
                    <a:ext uri="{9D8B030D-6E8A-4147-A177-3AD203B41FA5}">
                      <a16:colId xmlns:a16="http://schemas.microsoft.com/office/drawing/2014/main" val="4755990"/>
                    </a:ext>
                  </a:extLst>
                </a:gridCol>
                <a:gridCol w="1290036">
                  <a:extLst>
                    <a:ext uri="{9D8B030D-6E8A-4147-A177-3AD203B41FA5}">
                      <a16:colId xmlns:a16="http://schemas.microsoft.com/office/drawing/2014/main" val="90875594"/>
                    </a:ext>
                  </a:extLst>
                </a:gridCol>
                <a:gridCol w="2990645">
                  <a:extLst>
                    <a:ext uri="{9D8B030D-6E8A-4147-A177-3AD203B41FA5}">
                      <a16:colId xmlns:a16="http://schemas.microsoft.com/office/drawing/2014/main" val="2398821182"/>
                    </a:ext>
                  </a:extLst>
                </a:gridCol>
                <a:gridCol w="776862">
                  <a:extLst>
                    <a:ext uri="{9D8B030D-6E8A-4147-A177-3AD203B41FA5}">
                      <a16:colId xmlns:a16="http://schemas.microsoft.com/office/drawing/2014/main" val="587463279"/>
                    </a:ext>
                  </a:extLst>
                </a:gridCol>
                <a:gridCol w="2995291">
                  <a:extLst>
                    <a:ext uri="{9D8B030D-6E8A-4147-A177-3AD203B41FA5}">
                      <a16:colId xmlns:a16="http://schemas.microsoft.com/office/drawing/2014/main" val="2111308074"/>
                    </a:ext>
                  </a:extLst>
                </a:gridCol>
                <a:gridCol w="608289">
                  <a:extLst>
                    <a:ext uri="{9D8B030D-6E8A-4147-A177-3AD203B41FA5}">
                      <a16:colId xmlns:a16="http://schemas.microsoft.com/office/drawing/2014/main" val="1518855887"/>
                    </a:ext>
                  </a:extLst>
                </a:gridCol>
                <a:gridCol w="523412">
                  <a:extLst>
                    <a:ext uri="{9D8B030D-6E8A-4147-A177-3AD203B41FA5}">
                      <a16:colId xmlns:a16="http://schemas.microsoft.com/office/drawing/2014/main" val="2067222179"/>
                    </a:ext>
                  </a:extLst>
                </a:gridCol>
              </a:tblGrid>
              <a:tr h="383519">
                <a:tc>
                  <a:txBody>
                    <a:bodyPr/>
                    <a:lstStyle/>
                    <a:p>
                      <a:pPr marL="0" algn="ctr" rtl="0" eaLnBrk="1" fontAlgn="b" latinLnBrk="0" hangingPunct="1">
                        <a:spcBef>
                          <a:spcPts val="0"/>
                        </a:spcBef>
                        <a:spcAft>
                          <a:spcPts val="0"/>
                        </a:spcAft>
                      </a:pPr>
                      <a:r>
                        <a:rPr lang="en-IN" sz="1000" kern="1200" dirty="0">
                          <a:effectLst/>
                        </a:rPr>
                        <a:t>Publication Year</a:t>
                      </a:r>
                      <a:endParaRPr lang="en-IN" dirty="0">
                        <a:effectLst/>
                      </a:endParaRPr>
                    </a:p>
                  </a:txBody>
                  <a:tcPr marL="0" marR="0" marT="0" marB="0" anchor="ctr"/>
                </a:tc>
                <a:tc>
                  <a:txBody>
                    <a:bodyPr/>
                    <a:lstStyle/>
                    <a:p>
                      <a:pPr marL="0" algn="ctr" rtl="0" eaLnBrk="1" fontAlgn="b" latinLnBrk="0" hangingPunct="1">
                        <a:spcBef>
                          <a:spcPts val="0"/>
                        </a:spcBef>
                        <a:spcAft>
                          <a:spcPts val="0"/>
                        </a:spcAft>
                      </a:pPr>
                      <a:r>
                        <a:rPr lang="en-IN" sz="1000" kern="1200" dirty="0">
                          <a:effectLst/>
                        </a:rPr>
                        <a:t>dataset used</a:t>
                      </a:r>
                      <a:endParaRPr lang="en-IN" dirty="0">
                        <a:effectLst/>
                      </a:endParaRPr>
                    </a:p>
                  </a:txBody>
                  <a:tcPr marL="0" marR="0" marT="0" marB="0" anchor="ctr"/>
                </a:tc>
                <a:tc>
                  <a:txBody>
                    <a:bodyPr/>
                    <a:lstStyle/>
                    <a:p>
                      <a:pPr marL="0" algn="ctr" rtl="0" eaLnBrk="1" fontAlgn="b" latinLnBrk="0" hangingPunct="1">
                        <a:spcBef>
                          <a:spcPts val="0"/>
                        </a:spcBef>
                        <a:spcAft>
                          <a:spcPts val="0"/>
                        </a:spcAft>
                      </a:pPr>
                      <a:r>
                        <a:rPr lang="en-IN" sz="1000" kern="1200" dirty="0">
                          <a:effectLst/>
                        </a:rPr>
                        <a:t>Visual results</a:t>
                      </a:r>
                      <a:endParaRPr lang="en-IN" dirty="0">
                        <a:effectLst/>
                      </a:endParaRPr>
                    </a:p>
                  </a:txBody>
                  <a:tcPr marL="0" marR="0" marT="0" marB="0" anchor="ctr"/>
                </a:tc>
                <a:tc>
                  <a:txBody>
                    <a:bodyPr/>
                    <a:lstStyle/>
                    <a:p>
                      <a:pPr marL="0" algn="ctr" rtl="0" eaLnBrk="1" fontAlgn="b" latinLnBrk="0" hangingPunct="1">
                        <a:spcBef>
                          <a:spcPts val="0"/>
                        </a:spcBef>
                        <a:spcAft>
                          <a:spcPts val="0"/>
                        </a:spcAft>
                      </a:pPr>
                      <a:r>
                        <a:rPr lang="en-IN" sz="1000" kern="1200" dirty="0">
                          <a:effectLst/>
                        </a:rPr>
                        <a:t>Metric</a:t>
                      </a:r>
                      <a:endParaRPr lang="en-IN" dirty="0">
                        <a:effectLst/>
                      </a:endParaRPr>
                    </a:p>
                  </a:txBody>
                  <a:tcPr marL="0" marR="0" marT="0" marB="0" anchor="ctr"/>
                </a:tc>
                <a:tc>
                  <a:txBody>
                    <a:bodyPr/>
                    <a:lstStyle/>
                    <a:p>
                      <a:pPr marL="0" algn="ctr" rtl="0" eaLnBrk="1" fontAlgn="b" latinLnBrk="0" hangingPunct="1">
                        <a:spcBef>
                          <a:spcPts val="0"/>
                        </a:spcBef>
                        <a:spcAft>
                          <a:spcPts val="0"/>
                        </a:spcAft>
                      </a:pPr>
                      <a:r>
                        <a:rPr lang="en-IN" sz="1000" kern="1200" dirty="0">
                          <a:effectLst/>
                        </a:rPr>
                        <a:t>Short Title</a:t>
                      </a:r>
                      <a:endParaRPr lang="en-IN" dirty="0">
                        <a:effectLst/>
                      </a:endParaRPr>
                    </a:p>
                  </a:txBody>
                  <a:tcPr marL="0" marR="0" marT="0" marB="0" anchor="ctr"/>
                </a:tc>
                <a:tc>
                  <a:txBody>
                    <a:bodyPr/>
                    <a:lstStyle/>
                    <a:p>
                      <a:pPr marL="0" algn="ctr" rtl="0" eaLnBrk="1" fontAlgn="b" latinLnBrk="0" hangingPunct="1">
                        <a:spcBef>
                          <a:spcPts val="0"/>
                        </a:spcBef>
                        <a:spcAft>
                          <a:spcPts val="0"/>
                        </a:spcAft>
                      </a:pPr>
                      <a:r>
                        <a:rPr lang="en-IN" sz="1000" kern="1200" dirty="0">
                          <a:effectLst/>
                        </a:rPr>
                        <a:t>Title</a:t>
                      </a:r>
                      <a:endParaRPr lang="en-IN" dirty="0">
                        <a:effectLst/>
                      </a:endParaRPr>
                    </a:p>
                  </a:txBody>
                  <a:tcPr marL="0" marR="0" marT="0" marB="0" anchor="ctr"/>
                </a:tc>
                <a:tc>
                  <a:txBody>
                    <a:bodyPr/>
                    <a:lstStyle/>
                    <a:p>
                      <a:pPr marL="0" algn="ctr" rtl="0" eaLnBrk="1" fontAlgn="b" latinLnBrk="0" hangingPunct="1">
                        <a:spcBef>
                          <a:spcPts val="0"/>
                        </a:spcBef>
                        <a:spcAft>
                          <a:spcPts val="0"/>
                        </a:spcAft>
                      </a:pPr>
                      <a:r>
                        <a:rPr lang="en-IN" sz="1000" kern="1200" dirty="0">
                          <a:effectLst/>
                        </a:rPr>
                        <a:t>citation</a:t>
                      </a:r>
                      <a:endParaRPr lang="en-IN" dirty="0">
                        <a:effectLst/>
                      </a:endParaRPr>
                    </a:p>
                  </a:txBody>
                  <a:tcPr marL="0" marR="0" marT="0" marB="0" anchor="ctr"/>
                </a:tc>
                <a:tc>
                  <a:txBody>
                    <a:bodyPr/>
                    <a:lstStyle/>
                    <a:p>
                      <a:pPr marL="0" algn="ctr" rtl="0" eaLnBrk="1" fontAlgn="b" latinLnBrk="0" hangingPunct="1">
                        <a:spcBef>
                          <a:spcPts val="0"/>
                        </a:spcBef>
                        <a:spcAft>
                          <a:spcPts val="0"/>
                        </a:spcAft>
                      </a:pPr>
                      <a:r>
                        <a:rPr lang="en-IN" sz="1000" kern="1200" dirty="0">
                          <a:effectLst/>
                        </a:rPr>
                        <a:t>Code </a:t>
                      </a:r>
                      <a:endParaRPr lang="en-IN" dirty="0">
                        <a:effectLst/>
                      </a:endParaRPr>
                    </a:p>
                  </a:txBody>
                  <a:tcPr marL="0" marR="0" marT="0" marB="0" anchor="ctr"/>
                </a:tc>
                <a:extLst>
                  <a:ext uri="{0D108BD9-81ED-4DB2-BD59-A6C34878D82A}">
                    <a16:rowId xmlns:a16="http://schemas.microsoft.com/office/drawing/2014/main" val="3713294405"/>
                  </a:ext>
                </a:extLst>
              </a:tr>
              <a:tr h="383519">
                <a:tc>
                  <a:txBody>
                    <a:bodyPr/>
                    <a:lstStyle/>
                    <a:p>
                      <a:pPr marL="0" lvl="0" algn="ctr" rtl="0">
                        <a:spcBef>
                          <a:spcPts val="0"/>
                        </a:spcBef>
                        <a:spcAft>
                          <a:spcPts val="0"/>
                        </a:spcAft>
                        <a:buNone/>
                      </a:pPr>
                      <a:r>
                        <a:rPr lang="en-IN" sz="1000" kern="1200" dirty="0">
                          <a:solidFill>
                            <a:schemeClr val="tx1"/>
                          </a:solidFill>
                          <a:effectLst/>
                        </a:rPr>
                        <a:t>2022</a:t>
                      </a:r>
                      <a:endParaRPr lang="en-US" dirty="0">
                        <a:solidFill>
                          <a:schemeClr val="tx1"/>
                        </a:solidFill>
                        <a:effectLst/>
                      </a:endParaRPr>
                    </a:p>
                  </a:txBody>
                  <a:tcPr marL="0" marR="0" marT="0" marB="0" anchor="ctr"/>
                </a:tc>
                <a:tc>
                  <a:txBody>
                    <a:bodyPr/>
                    <a:lstStyle/>
                    <a:p>
                      <a:pPr marL="0" lvl="0" algn="ctr" rtl="0">
                        <a:spcBef>
                          <a:spcPts val="0"/>
                        </a:spcBef>
                        <a:spcAft>
                          <a:spcPts val="0"/>
                        </a:spcAft>
                        <a:buNone/>
                      </a:pPr>
                      <a:r>
                        <a:rPr lang="en-IN" sz="1000" kern="1200" dirty="0">
                          <a:solidFill>
                            <a:schemeClr val="tx1"/>
                          </a:solidFill>
                          <a:effectLst/>
                        </a:rPr>
                        <a:t>LAION-400M</a:t>
                      </a:r>
                      <a:endParaRPr lang="en-IN">
                        <a:solidFill>
                          <a:schemeClr val="tx1"/>
                        </a:solidFill>
                        <a:effectLst/>
                      </a:endParaRPr>
                    </a:p>
                  </a:txBody>
                  <a:tcPr marL="0" marR="0" marT="0" marB="0" anchor="ctr"/>
                </a:tc>
                <a:tc>
                  <a:txBody>
                    <a:bodyPr/>
                    <a:lstStyle/>
                    <a:p>
                      <a:pPr marL="0" lvl="0" algn="ctr" rtl="0">
                        <a:spcBef>
                          <a:spcPts val="0"/>
                        </a:spcBef>
                        <a:spcAft>
                          <a:spcPts val="0"/>
                        </a:spcAft>
                        <a:buNone/>
                      </a:pPr>
                      <a:r>
                        <a:rPr lang="en-IN" sz="1000" kern="1200" dirty="0">
                          <a:solidFill>
                            <a:schemeClr val="tx1"/>
                          </a:solidFill>
                          <a:effectLst/>
                        </a:rPr>
                        <a:t>very realistic</a:t>
                      </a:r>
                      <a:br>
                        <a:rPr lang="en-IN" sz="1000" kern="1200" dirty="0">
                          <a:solidFill>
                            <a:srgbClr val="000000"/>
                          </a:solidFill>
                          <a:effectLst/>
                        </a:rPr>
                      </a:br>
                      <a:r>
                        <a:rPr lang="en-IN" sz="1000" kern="1200" dirty="0">
                          <a:solidFill>
                            <a:schemeClr val="tx1"/>
                          </a:solidFill>
                          <a:effectLst/>
                        </a:rPr>
                        <a:t>generated</a:t>
                      </a:r>
                      <a:endParaRPr lang="en-IN">
                        <a:solidFill>
                          <a:schemeClr val="tx1"/>
                        </a:solidFill>
                        <a:effectLst/>
                      </a:endParaRPr>
                    </a:p>
                  </a:txBody>
                  <a:tcPr marL="0" marR="0" marT="0" marB="0" anchor="ctr"/>
                </a:tc>
                <a:tc>
                  <a:txBody>
                    <a:bodyPr/>
                    <a:lstStyle/>
                    <a:p>
                      <a:pPr marL="0" lvl="0" algn="ctr" rtl="0">
                        <a:spcBef>
                          <a:spcPts val="0"/>
                        </a:spcBef>
                        <a:spcAft>
                          <a:spcPts val="0"/>
                        </a:spcAft>
                        <a:buNone/>
                      </a:pPr>
                      <a:r>
                        <a:rPr lang="en-IN" sz="1000" kern="1200" dirty="0">
                          <a:solidFill>
                            <a:schemeClr val="tx1"/>
                          </a:solidFill>
                          <a:effectLst/>
                        </a:rPr>
                        <a:t>FID ↓(26.1)</a:t>
                      </a:r>
                      <a:endParaRPr lang="en-IN">
                        <a:solidFill>
                          <a:schemeClr val="tx1"/>
                        </a:solidFill>
                        <a:effectLst/>
                      </a:endParaRPr>
                    </a:p>
                  </a:txBody>
                  <a:tcPr marL="0" marR="0" marT="0" marB="0" anchor="ctr"/>
                </a:tc>
                <a:tc>
                  <a:txBody>
                    <a:bodyPr/>
                    <a:lstStyle/>
                    <a:p>
                      <a:pPr marL="0" lvl="0" algn="ctr" rtl="0">
                        <a:spcBef>
                          <a:spcPts val="0"/>
                        </a:spcBef>
                        <a:spcAft>
                          <a:spcPts val="0"/>
                        </a:spcAft>
                        <a:buNone/>
                      </a:pPr>
                      <a:r>
                        <a:rPr lang="en-IN" sz="1000" kern="1200" dirty="0">
                          <a:solidFill>
                            <a:schemeClr val="tx1"/>
                          </a:solidFill>
                          <a:effectLst/>
                        </a:rPr>
                        <a:t>Rodin</a:t>
                      </a:r>
                      <a:endParaRPr lang="en-IN">
                        <a:solidFill>
                          <a:schemeClr val="tx1"/>
                        </a:solidFill>
                        <a:effectLst/>
                      </a:endParaRPr>
                    </a:p>
                  </a:txBody>
                  <a:tcPr marL="0" marR="0" marT="0" marB="0" anchor="ctr"/>
                </a:tc>
                <a:tc>
                  <a:txBody>
                    <a:bodyPr/>
                    <a:lstStyle/>
                    <a:p>
                      <a:pPr marL="0" lvl="0" algn="ctr" rtl="0">
                        <a:spcBef>
                          <a:spcPts val="0"/>
                        </a:spcBef>
                        <a:spcAft>
                          <a:spcPts val="0"/>
                        </a:spcAft>
                        <a:buNone/>
                      </a:pPr>
                      <a:r>
                        <a:rPr lang="en-IN" sz="1000" kern="1200" dirty="0">
                          <a:solidFill>
                            <a:schemeClr val="tx1"/>
                          </a:solidFill>
                          <a:effectLst/>
                        </a:rPr>
                        <a:t>Rodin: A Generative Model for Sculpting 3D Digital Avatars Using Diffusion</a:t>
                      </a:r>
                      <a:endParaRPr lang="en-IN">
                        <a:solidFill>
                          <a:schemeClr val="tx1"/>
                        </a:solidFill>
                        <a:effectLst/>
                      </a:endParaRPr>
                    </a:p>
                  </a:txBody>
                  <a:tcPr marL="0" marR="0" marT="0" marB="0" anchor="ctr"/>
                </a:tc>
                <a:tc>
                  <a:txBody>
                    <a:bodyPr/>
                    <a:lstStyle/>
                    <a:p>
                      <a:pPr marL="0" lvl="1" algn="ctr" rtl="0">
                        <a:spcBef>
                          <a:spcPts val="0"/>
                        </a:spcBef>
                        <a:spcAft>
                          <a:spcPts val="0"/>
                        </a:spcAft>
                        <a:buNone/>
                      </a:pPr>
                      <a:r>
                        <a:rPr lang="en-IN" sz="1000" kern="1200" dirty="0">
                          <a:solidFill>
                            <a:schemeClr val="tx1"/>
                          </a:solidFill>
                          <a:effectLst/>
                        </a:rPr>
                        <a:t>3</a:t>
                      </a:r>
                      <a:endParaRPr lang="en-US" dirty="0">
                        <a:solidFill>
                          <a:schemeClr val="tx1"/>
                        </a:solidFill>
                        <a:effectLst/>
                      </a:endParaRPr>
                    </a:p>
                  </a:txBody>
                  <a:tcPr marL="0" marR="0" marT="0" marB="0" anchor="ctr"/>
                </a:tc>
                <a:tc>
                  <a:txBody>
                    <a:bodyPr/>
                    <a:lstStyle/>
                    <a:p>
                      <a:pPr marL="0" lvl="1" algn="ctr" rtl="0">
                        <a:spcBef>
                          <a:spcPts val="0"/>
                        </a:spcBef>
                        <a:spcAft>
                          <a:spcPts val="0"/>
                        </a:spcAft>
                        <a:buNone/>
                      </a:pPr>
                      <a:endParaRPr lang="en-US" dirty="0">
                        <a:solidFill>
                          <a:schemeClr val="tx1"/>
                        </a:solidFill>
                        <a:effectLst/>
                      </a:endParaRPr>
                    </a:p>
                  </a:txBody>
                  <a:tcPr marL="0" marR="0" marT="0" marB="0" anchor="ctr"/>
                </a:tc>
                <a:extLst>
                  <a:ext uri="{0D108BD9-81ED-4DB2-BD59-A6C34878D82A}">
                    <a16:rowId xmlns:a16="http://schemas.microsoft.com/office/drawing/2014/main" val="2820390821"/>
                  </a:ext>
                </a:extLst>
              </a:tr>
              <a:tr h="383519">
                <a:tc>
                  <a:txBody>
                    <a:bodyPr/>
                    <a:lstStyle/>
                    <a:p>
                      <a:pPr marL="0" algn="ctr" rtl="0" eaLnBrk="1" fontAlgn="b" latinLnBrk="0" hangingPunct="1">
                        <a:spcBef>
                          <a:spcPts val="0"/>
                        </a:spcBef>
                        <a:spcAft>
                          <a:spcPts val="0"/>
                        </a:spcAft>
                      </a:pPr>
                      <a:r>
                        <a:rPr lang="en-DE" sz="1000" kern="1200" dirty="0">
                          <a:solidFill>
                            <a:schemeClr val="tx1"/>
                          </a:solidFill>
                          <a:effectLst/>
                        </a:rPr>
                        <a:t>2023</a:t>
                      </a:r>
                      <a:endParaRPr lang="en-US" dirty="0">
                        <a:solidFill>
                          <a:schemeClr val="tx1"/>
                        </a:solidFill>
                        <a:effectLst/>
                      </a:endParaRPr>
                    </a:p>
                  </a:txBody>
                  <a:tcPr marL="0" marR="0" marT="0" marB="0" anchor="ctr"/>
                </a:tc>
                <a:tc>
                  <a:txBody>
                    <a:bodyPr/>
                    <a:lstStyle/>
                    <a:p>
                      <a:pPr marL="0" algn="ctr" rtl="0" eaLnBrk="1" fontAlgn="b" latinLnBrk="0" hangingPunct="1">
                        <a:spcBef>
                          <a:spcPts val="0"/>
                        </a:spcBef>
                        <a:spcAft>
                          <a:spcPts val="0"/>
                        </a:spcAft>
                      </a:pPr>
                      <a:r>
                        <a:rPr lang="en-IN" sz="1000" u="sng" kern="1200" dirty="0">
                          <a:solidFill>
                            <a:schemeClr val="tx1"/>
                          </a:solidFill>
                          <a:effectLst/>
                          <a:hlinkClick r:id="rId2">
                            <a:extLst>
                              <a:ext uri="{A12FA001-AC4F-418D-AE19-62706E023703}">
                                <ahyp:hlinkClr xmlns:ahyp="http://schemas.microsoft.com/office/drawing/2018/hyperlinkcolor" val="tx"/>
                              </a:ext>
                            </a:extLst>
                          </a:hlinkClick>
                        </a:rPr>
                        <a:t>x-human</a:t>
                      </a:r>
                      <a:endParaRPr lang="en-IN">
                        <a:solidFill>
                          <a:schemeClr val="tx1"/>
                        </a:solidFill>
                        <a:effectLst/>
                        <a:hlinkClick r:id="" action="ppaction://noaction">
                          <a:extLst>
                            <a:ext uri="{A12FA001-AC4F-418D-AE19-62706E023703}">
                              <ahyp:hlinkClr xmlns:ahyp="http://schemas.microsoft.com/office/drawing/2018/hyperlinkcolor" val="tx"/>
                            </a:ext>
                          </a:extLst>
                        </a:hlinkClick>
                      </a:endParaRPr>
                    </a:p>
                  </a:txBody>
                  <a:tcPr marL="0" marR="0" marT="0" marB="0" anchor="ctr"/>
                </a:tc>
                <a:tc>
                  <a:txBody>
                    <a:bodyPr/>
                    <a:lstStyle/>
                    <a:p>
                      <a:pPr marL="0" algn="ctr" rtl="0" eaLnBrk="1" fontAlgn="b" latinLnBrk="0" hangingPunct="1">
                        <a:spcBef>
                          <a:spcPts val="0"/>
                        </a:spcBef>
                        <a:spcAft>
                          <a:spcPts val="0"/>
                        </a:spcAft>
                      </a:pPr>
                      <a:r>
                        <a:rPr lang="en-GB" sz="1000" kern="1200" dirty="0">
                          <a:solidFill>
                            <a:schemeClr val="tx1"/>
                          </a:solidFill>
                          <a:effectLst/>
                        </a:rPr>
                        <a:t>good- hand and face also</a:t>
                      </a:r>
                      <a:endParaRPr lang="en-GB">
                        <a:solidFill>
                          <a:schemeClr val="tx1"/>
                        </a:solidFill>
                        <a:effectLst/>
                      </a:endParaRPr>
                    </a:p>
                  </a:txBody>
                  <a:tcPr marL="0" marR="0" marT="0" marB="0" anchor="ctr"/>
                </a:tc>
                <a:tc>
                  <a:txBody>
                    <a:bodyPr/>
                    <a:lstStyle/>
                    <a:p>
                      <a:pPr marL="0" algn="ctr" rtl="0" eaLnBrk="1" fontAlgn="b" latinLnBrk="0" hangingPunct="1">
                        <a:spcBef>
                          <a:spcPts val="0"/>
                        </a:spcBef>
                        <a:spcAft>
                          <a:spcPts val="0"/>
                        </a:spcAft>
                      </a:pPr>
                      <a:r>
                        <a:rPr lang="en-IN" sz="1000" kern="1200" dirty="0">
                          <a:solidFill>
                            <a:schemeClr val="tx1"/>
                          </a:solidFill>
                          <a:effectLst/>
                        </a:rPr>
                        <a:t>Chamfer(4.46) CD-MAX ↓(44) NC ↑(0/95) </a:t>
                      </a:r>
                      <a:r>
                        <a:rPr lang="en-IN" sz="1000" kern="1200" dirty="0" err="1">
                          <a:solidFill>
                            <a:schemeClr val="tx1"/>
                          </a:solidFill>
                          <a:effectLst/>
                        </a:rPr>
                        <a:t>IoU</a:t>
                      </a:r>
                      <a:r>
                        <a:rPr lang="en-IN" sz="1000" b="0" i="0" u="none" strike="noStrike" kern="1200" noProof="0" dirty="0">
                          <a:effectLst/>
                          <a:latin typeface="Arial"/>
                        </a:rPr>
                        <a:t>↑(0.97)</a:t>
                      </a:r>
                      <a:endParaRPr lang="en-IN" dirty="0">
                        <a:solidFill>
                          <a:schemeClr val="tx1"/>
                        </a:solidFill>
                        <a:effectLst/>
                      </a:endParaRPr>
                    </a:p>
                  </a:txBody>
                  <a:tcPr marL="0" marR="0" marT="0" marB="0" anchor="ctr"/>
                </a:tc>
                <a:tc>
                  <a:txBody>
                    <a:bodyPr/>
                    <a:lstStyle/>
                    <a:p>
                      <a:pPr marL="0" algn="ctr" rtl="0" eaLnBrk="1" fontAlgn="b" latinLnBrk="0" hangingPunct="1">
                        <a:spcBef>
                          <a:spcPts val="0"/>
                        </a:spcBef>
                        <a:spcAft>
                          <a:spcPts val="0"/>
                        </a:spcAft>
                      </a:pPr>
                      <a:r>
                        <a:rPr lang="en-IN" sz="1000" kern="1200" dirty="0">
                          <a:solidFill>
                            <a:schemeClr val="tx1"/>
                          </a:solidFill>
                          <a:effectLst/>
                        </a:rPr>
                        <a:t>X-Avatar</a:t>
                      </a:r>
                      <a:endParaRPr lang="en-IN">
                        <a:solidFill>
                          <a:schemeClr val="tx1"/>
                        </a:solidFill>
                        <a:effectLst/>
                      </a:endParaRPr>
                    </a:p>
                  </a:txBody>
                  <a:tcPr marL="0" marR="0" marT="0" marB="0" anchor="ctr"/>
                </a:tc>
                <a:tc>
                  <a:txBody>
                    <a:bodyPr/>
                    <a:lstStyle/>
                    <a:p>
                      <a:pPr marL="0" algn="ctr" rtl="0" eaLnBrk="1" fontAlgn="b" latinLnBrk="0" hangingPunct="1">
                        <a:spcBef>
                          <a:spcPts val="0"/>
                        </a:spcBef>
                        <a:spcAft>
                          <a:spcPts val="0"/>
                        </a:spcAft>
                      </a:pPr>
                      <a:r>
                        <a:rPr lang="en-IN" sz="1000" kern="1200" dirty="0">
                          <a:solidFill>
                            <a:schemeClr val="tx1"/>
                          </a:solidFill>
                          <a:effectLst/>
                        </a:rPr>
                        <a:t>X-Avatar: Expressive Human Avatars</a:t>
                      </a:r>
                      <a:endParaRPr lang="en-IN">
                        <a:solidFill>
                          <a:schemeClr val="tx1"/>
                        </a:solidFill>
                        <a:effectLst/>
                      </a:endParaRPr>
                    </a:p>
                  </a:txBody>
                  <a:tcPr marL="0" marR="0" marT="0" marB="0" anchor="ctr"/>
                </a:tc>
                <a:tc>
                  <a:txBody>
                    <a:bodyPr/>
                    <a:lstStyle/>
                    <a:p>
                      <a:pPr marL="0" lvl="1" algn="ctr" rtl="0" eaLnBrk="1" fontAlgn="b" latinLnBrk="0" hangingPunct="1">
                        <a:spcBef>
                          <a:spcPts val="0"/>
                        </a:spcBef>
                        <a:spcAft>
                          <a:spcPts val="0"/>
                        </a:spcAft>
                      </a:pPr>
                      <a:r>
                        <a:rPr lang="en-DE" sz="1000" kern="1200" dirty="0">
                          <a:solidFill>
                            <a:schemeClr val="tx1"/>
                          </a:solidFill>
                          <a:effectLst/>
                        </a:rPr>
                        <a:t>1</a:t>
                      </a:r>
                      <a:endParaRPr lang="en-US" dirty="0">
                        <a:solidFill>
                          <a:schemeClr val="tx1"/>
                        </a:solidFill>
                        <a:effectLst/>
                      </a:endParaRPr>
                    </a:p>
                  </a:txBody>
                  <a:tcPr marL="0" marR="0" marT="0" marB="0" anchor="ctr"/>
                </a:tc>
                <a:tc>
                  <a:txBody>
                    <a:bodyPr/>
                    <a:lstStyle/>
                    <a:p>
                      <a:pPr marL="0" lvl="1" algn="ctr" rtl="0" eaLnBrk="1" fontAlgn="b" latinLnBrk="0" hangingPunct="1">
                        <a:spcBef>
                          <a:spcPts val="0"/>
                        </a:spcBef>
                        <a:spcAft>
                          <a:spcPts val="0"/>
                        </a:spcAft>
                      </a:pPr>
                      <a:r>
                        <a:rPr lang="en-IN" sz="1000" kern="1200" dirty="0">
                          <a:solidFill>
                            <a:schemeClr val="tx1"/>
                          </a:solidFill>
                          <a:effectLst/>
                        </a:rPr>
                        <a:t>yes</a:t>
                      </a:r>
                      <a:endParaRPr lang="en-IN">
                        <a:solidFill>
                          <a:schemeClr val="tx1"/>
                        </a:solidFill>
                        <a:effectLst/>
                      </a:endParaRPr>
                    </a:p>
                  </a:txBody>
                  <a:tcPr marL="0" marR="0" marT="0" marB="0" anchor="ctr"/>
                </a:tc>
                <a:extLst>
                  <a:ext uri="{0D108BD9-81ED-4DB2-BD59-A6C34878D82A}">
                    <a16:rowId xmlns:a16="http://schemas.microsoft.com/office/drawing/2014/main" val="1991991824"/>
                  </a:ext>
                </a:extLst>
              </a:tr>
              <a:tr h="464260">
                <a:tc>
                  <a:txBody>
                    <a:bodyPr/>
                    <a:lstStyle/>
                    <a:p>
                      <a:pPr lvl="0" algn="ctr" rtl="0">
                        <a:buNone/>
                      </a:pPr>
                      <a:r>
                        <a:rPr lang="en-US" sz="1000" dirty="0">
                          <a:solidFill>
                            <a:schemeClr val="tx1"/>
                          </a:solidFill>
                          <a:effectLst/>
                        </a:rPr>
                        <a:t>2022​</a:t>
                      </a:r>
                      <a:endParaRPr lang="en-US" dirty="0">
                        <a:solidFill>
                          <a:schemeClr val="tx1"/>
                        </a:solidFill>
                        <a:effectLst/>
                      </a:endParaRPr>
                    </a:p>
                  </a:txBody>
                  <a:tcPr marL="0" marR="0" marT="0" marB="0" anchor="ctr"/>
                </a:tc>
                <a:tc>
                  <a:txBody>
                    <a:bodyPr/>
                    <a:lstStyle/>
                    <a:p>
                      <a:pPr lvl="0" algn="ctr" rtl="0">
                        <a:buNone/>
                      </a:pPr>
                      <a:r>
                        <a:rPr lang="en-IN" sz="1000" dirty="0">
                          <a:solidFill>
                            <a:schemeClr val="tx1"/>
                          </a:solidFill>
                          <a:effectLst/>
                        </a:rPr>
                        <a:t>AGORA Thuman, CAPE​</a:t>
                      </a:r>
                      <a:endParaRPr lang="en-IN">
                        <a:solidFill>
                          <a:schemeClr val="tx1"/>
                        </a:solidFill>
                        <a:effectLst/>
                      </a:endParaRPr>
                    </a:p>
                  </a:txBody>
                  <a:tcPr marL="0" marR="0" marT="0" marB="0" anchor="ctr"/>
                </a:tc>
                <a:tc>
                  <a:txBody>
                    <a:bodyPr/>
                    <a:lstStyle/>
                    <a:p>
                      <a:pPr lvl="0" algn="ctr" rtl="0">
                        <a:buNone/>
                      </a:pPr>
                      <a:r>
                        <a:rPr lang="en-IN" sz="1000" dirty="0">
                          <a:solidFill>
                            <a:schemeClr val="tx1"/>
                          </a:solidFill>
                          <a:effectLst/>
                        </a:rPr>
                        <a:t>Good​</a:t>
                      </a:r>
                      <a:endParaRPr lang="en-IN">
                        <a:solidFill>
                          <a:schemeClr val="tx1"/>
                        </a:solidFill>
                        <a:effectLst/>
                      </a:endParaRPr>
                    </a:p>
                  </a:txBody>
                  <a:tcPr marL="0" marR="0" marT="0" marB="0" anchor="ctr"/>
                </a:tc>
                <a:tc>
                  <a:txBody>
                    <a:bodyPr/>
                    <a:lstStyle/>
                    <a:p>
                      <a:pPr lvl="0" algn="ctr" rtl="0">
                        <a:buNone/>
                      </a:pPr>
                      <a:r>
                        <a:rPr lang="en-IN" sz="1000" dirty="0">
                          <a:solidFill>
                            <a:schemeClr val="tx1"/>
                          </a:solidFill>
                          <a:effectLst/>
                        </a:rPr>
                        <a:t>Chamfer ↓ (1.14) P2S ↓(1.07) Normals ↓​(0.06)</a:t>
                      </a:r>
                      <a:endParaRPr lang="en-IN" dirty="0">
                        <a:solidFill>
                          <a:schemeClr val="tx1"/>
                        </a:solidFill>
                        <a:effectLst/>
                      </a:endParaRPr>
                    </a:p>
                  </a:txBody>
                  <a:tcPr marL="0" marR="0" marT="0" marB="0" anchor="ctr"/>
                </a:tc>
                <a:tc>
                  <a:txBody>
                    <a:bodyPr/>
                    <a:lstStyle/>
                    <a:p>
                      <a:pPr lvl="0" algn="ctr" rtl="0">
                        <a:buNone/>
                      </a:pPr>
                      <a:r>
                        <a:rPr lang="en-IN" sz="1000" dirty="0">
                          <a:solidFill>
                            <a:schemeClr val="tx1"/>
                          </a:solidFill>
                          <a:effectLst/>
                        </a:rPr>
                        <a:t>ICON​</a:t>
                      </a:r>
                      <a:endParaRPr lang="en-IN">
                        <a:solidFill>
                          <a:schemeClr val="tx1"/>
                        </a:solidFill>
                        <a:effectLst/>
                      </a:endParaRPr>
                    </a:p>
                  </a:txBody>
                  <a:tcPr marL="0" marR="0" marT="0" marB="0" anchor="ctr"/>
                </a:tc>
                <a:tc>
                  <a:txBody>
                    <a:bodyPr/>
                    <a:lstStyle/>
                    <a:p>
                      <a:pPr lvl="0" algn="ctr" rtl="0">
                        <a:buNone/>
                      </a:pPr>
                      <a:r>
                        <a:rPr lang="en-GB" sz="1000" dirty="0">
                          <a:solidFill>
                            <a:schemeClr val="tx1"/>
                          </a:solidFill>
                          <a:effectLst/>
                        </a:rPr>
                        <a:t>ICON: Implicit Clothed humans Obtained from Normals​</a:t>
                      </a:r>
                      <a:endParaRPr lang="en-GB">
                        <a:solidFill>
                          <a:schemeClr val="tx1"/>
                        </a:solidFill>
                        <a:effectLst/>
                      </a:endParaRPr>
                    </a:p>
                  </a:txBody>
                  <a:tcPr marL="0" marR="0" marT="0" marB="0" anchor="ctr"/>
                </a:tc>
                <a:tc>
                  <a:txBody>
                    <a:bodyPr/>
                    <a:lstStyle/>
                    <a:p>
                      <a:pPr lvl="0" algn="ctr" rtl="0">
                        <a:buNone/>
                      </a:pPr>
                      <a:r>
                        <a:rPr lang="en-US" sz="1000" dirty="0">
                          <a:solidFill>
                            <a:schemeClr val="tx1"/>
                          </a:solidFill>
                          <a:effectLst/>
                        </a:rPr>
                        <a:t>5​</a:t>
                      </a:r>
                      <a:endParaRPr lang="en-US" dirty="0">
                        <a:solidFill>
                          <a:schemeClr val="tx1"/>
                        </a:solidFill>
                        <a:effectLst/>
                      </a:endParaRPr>
                    </a:p>
                  </a:txBody>
                  <a:tcPr marL="0" marR="0" marT="0" marB="0" anchor="ctr"/>
                </a:tc>
                <a:tc>
                  <a:txBody>
                    <a:bodyPr/>
                    <a:lstStyle/>
                    <a:p>
                      <a:pPr lvl="0" algn="ctr" rtl="0">
                        <a:buNone/>
                      </a:pPr>
                      <a:r>
                        <a:rPr lang="en-IN" sz="1000" dirty="0">
                          <a:solidFill>
                            <a:schemeClr val="tx1"/>
                          </a:solidFill>
                          <a:effectLst/>
                        </a:rPr>
                        <a:t>yes​</a:t>
                      </a:r>
                      <a:endParaRPr lang="en-IN">
                        <a:solidFill>
                          <a:schemeClr val="tx1"/>
                        </a:solidFill>
                        <a:effectLst/>
                      </a:endParaRPr>
                    </a:p>
                  </a:txBody>
                  <a:tcPr marL="0" marR="0" marT="0" marB="0" anchor="ctr"/>
                </a:tc>
                <a:extLst>
                  <a:ext uri="{0D108BD9-81ED-4DB2-BD59-A6C34878D82A}">
                    <a16:rowId xmlns:a16="http://schemas.microsoft.com/office/drawing/2014/main" val="1305206152"/>
                  </a:ext>
                </a:extLst>
              </a:tr>
              <a:tr h="464260">
                <a:tc>
                  <a:txBody>
                    <a:bodyPr/>
                    <a:lstStyle/>
                    <a:p>
                      <a:pPr lvl="0" algn="ctr">
                        <a:buNone/>
                      </a:pPr>
                      <a:r>
                        <a:rPr lang="en-US" sz="1000" dirty="0">
                          <a:solidFill>
                            <a:schemeClr val="tx1"/>
                          </a:solidFill>
                          <a:effectLst/>
                        </a:rPr>
                        <a:t>2023</a:t>
                      </a:r>
                    </a:p>
                  </a:txBody>
                  <a:tcPr marL="0" marR="0" marT="0" marB="0" anchor="ctr"/>
                </a:tc>
                <a:tc>
                  <a:txBody>
                    <a:bodyPr/>
                    <a:lstStyle/>
                    <a:p>
                      <a:pPr lvl="0" algn="ctr">
                        <a:buNone/>
                      </a:pPr>
                      <a:r>
                        <a:rPr lang="en-IN" sz="1000" dirty="0">
                          <a:solidFill>
                            <a:schemeClr val="tx1"/>
                          </a:solidFill>
                          <a:effectLst/>
                        </a:rPr>
                        <a:t>Training:</a:t>
                      </a:r>
                      <a:r>
                        <a:rPr lang="en-IN" sz="1000" b="0" i="0" u="none" strike="noStrike" noProof="0" dirty="0">
                          <a:effectLst/>
                          <a:latin typeface="Arial"/>
                        </a:rPr>
                        <a:t>THuman2.0</a:t>
                      </a:r>
                      <a:br>
                        <a:rPr lang="en-IN" sz="1000" dirty="0">
                          <a:solidFill>
                            <a:srgbClr val="000000"/>
                          </a:solidFill>
                          <a:effectLst/>
                        </a:rPr>
                      </a:br>
                      <a:r>
                        <a:rPr lang="en-IN" sz="1000" dirty="0">
                          <a:solidFill>
                            <a:schemeClr val="tx1"/>
                          </a:solidFill>
                          <a:effectLst/>
                        </a:rPr>
                        <a:t>Evaluation: </a:t>
                      </a:r>
                      <a:r>
                        <a:rPr lang="en-IN" sz="1000" b="0" i="0" u="none" strike="noStrike" noProof="0" dirty="0">
                          <a:effectLst/>
                          <a:latin typeface="Arial"/>
                        </a:rPr>
                        <a:t>CAPE &amp; </a:t>
                      </a:r>
                      <a:r>
                        <a:rPr lang="en-IN" sz="1000" b="0" i="0" u="none" strike="noStrike" noProof="0" dirty="0" err="1">
                          <a:effectLst/>
                          <a:latin typeface="Arial"/>
                        </a:rPr>
                        <a:t>Renderpeople</a:t>
                      </a:r>
                      <a:endParaRPr lang="en-IN" sz="1000" err="1">
                        <a:solidFill>
                          <a:schemeClr val="tx1"/>
                        </a:solidFill>
                        <a:effectLst/>
                      </a:endParaRPr>
                    </a:p>
                  </a:txBody>
                  <a:tcPr marL="0" marR="0" marT="0" marB="0" anchor="ctr"/>
                </a:tc>
                <a:tc>
                  <a:txBody>
                    <a:bodyPr/>
                    <a:lstStyle/>
                    <a:p>
                      <a:pPr lvl="0" algn="ctr">
                        <a:buNone/>
                      </a:pPr>
                      <a:r>
                        <a:rPr lang="en-IN" sz="1000" dirty="0">
                          <a:solidFill>
                            <a:schemeClr val="tx1"/>
                          </a:solidFill>
                          <a:effectLst/>
                        </a:rPr>
                        <a:t>Good</a:t>
                      </a:r>
                    </a:p>
                  </a:txBody>
                  <a:tcPr marL="0" marR="0" marT="0" marB="0" anchor="ctr"/>
                </a:tc>
                <a:tc>
                  <a:txBody>
                    <a:bodyPr/>
                    <a:lstStyle/>
                    <a:p>
                      <a:pPr lvl="0" algn="ctr">
                        <a:buNone/>
                      </a:pPr>
                      <a:r>
                        <a:rPr lang="en-IN" sz="1000" b="0" i="0" u="none" strike="noStrike" noProof="0" dirty="0">
                          <a:solidFill>
                            <a:schemeClr val="tx1"/>
                          </a:solidFill>
                          <a:effectLst/>
                          <a:latin typeface="Arial"/>
                        </a:rPr>
                        <a:t>Chamfer(0.844) ↓ P2S(0.841) ↓ Normals(0.032) ↓ </a:t>
                      </a:r>
                      <a:endParaRPr lang="en-US" dirty="0"/>
                    </a:p>
                  </a:txBody>
                  <a:tcPr marL="0" marR="0" marT="0" marB="0" anchor="ctr"/>
                </a:tc>
                <a:tc>
                  <a:txBody>
                    <a:bodyPr/>
                    <a:lstStyle/>
                    <a:p>
                      <a:pPr lvl="0" algn="ctr">
                        <a:buNone/>
                      </a:pPr>
                      <a:r>
                        <a:rPr lang="en-IN" sz="1000" b="0" i="0" u="none" strike="noStrike" noProof="0" dirty="0">
                          <a:effectLst/>
                          <a:latin typeface="Arial"/>
                        </a:rPr>
                        <a:t>ECON</a:t>
                      </a:r>
                      <a:endParaRPr lang="en-US" dirty="0"/>
                    </a:p>
                  </a:txBody>
                  <a:tcPr marL="0" marR="0" marT="0" marB="0" anchor="ctr"/>
                </a:tc>
                <a:tc>
                  <a:txBody>
                    <a:bodyPr/>
                    <a:lstStyle/>
                    <a:p>
                      <a:pPr lvl="0" algn="ctr">
                        <a:buNone/>
                      </a:pPr>
                      <a:r>
                        <a:rPr lang="en-GB" sz="1000" b="0" i="0" u="none" strike="noStrike" noProof="0" dirty="0">
                          <a:effectLst/>
                          <a:latin typeface="Arial"/>
                        </a:rPr>
                        <a:t>Explicit Clothed humans Optimized via Normal integration</a:t>
                      </a:r>
                      <a:endParaRPr lang="en-US" dirty="0"/>
                    </a:p>
                  </a:txBody>
                  <a:tcPr marL="0" marR="0" marT="0" marB="0" anchor="ctr"/>
                </a:tc>
                <a:tc>
                  <a:txBody>
                    <a:bodyPr/>
                    <a:lstStyle/>
                    <a:p>
                      <a:pPr lvl="0" algn="ctr">
                        <a:buNone/>
                      </a:pPr>
                      <a:r>
                        <a:rPr lang="en-US" sz="1000" dirty="0">
                          <a:solidFill>
                            <a:schemeClr val="tx1"/>
                          </a:solidFill>
                          <a:effectLst/>
                        </a:rPr>
                        <a:t>2</a:t>
                      </a:r>
                    </a:p>
                  </a:txBody>
                  <a:tcPr marL="0" marR="0" marT="0" marB="0" anchor="ctr"/>
                </a:tc>
                <a:tc>
                  <a:txBody>
                    <a:bodyPr/>
                    <a:lstStyle/>
                    <a:p>
                      <a:pPr lvl="0" algn="ctr">
                        <a:buNone/>
                      </a:pPr>
                      <a:r>
                        <a:rPr lang="en-IN" sz="1000" dirty="0">
                          <a:solidFill>
                            <a:schemeClr val="tx1"/>
                          </a:solidFill>
                          <a:effectLst/>
                        </a:rPr>
                        <a:t>yes</a:t>
                      </a:r>
                    </a:p>
                  </a:txBody>
                  <a:tcPr marL="0" marR="0" marT="0" marB="0" anchor="ctr"/>
                </a:tc>
                <a:extLst>
                  <a:ext uri="{0D108BD9-81ED-4DB2-BD59-A6C34878D82A}">
                    <a16:rowId xmlns:a16="http://schemas.microsoft.com/office/drawing/2014/main" val="3674493994"/>
                  </a:ext>
                </a:extLst>
              </a:tr>
              <a:tr h="464260">
                <a:tc>
                  <a:txBody>
                    <a:bodyPr/>
                    <a:lstStyle/>
                    <a:p>
                      <a:pPr lvl="0" algn="ctr">
                        <a:buNone/>
                      </a:pPr>
                      <a:r>
                        <a:rPr lang="en-US" sz="1000" dirty="0">
                          <a:solidFill>
                            <a:schemeClr val="accent2">
                              <a:lumMod val="75000"/>
                            </a:schemeClr>
                          </a:solidFill>
                          <a:effectLst/>
                        </a:rPr>
                        <a:t>2022</a:t>
                      </a:r>
                    </a:p>
                  </a:txBody>
                  <a:tcPr marL="0" marR="0" marT="0" marB="0" anchor="ctr"/>
                </a:tc>
                <a:tc>
                  <a:txBody>
                    <a:bodyPr/>
                    <a:lstStyle/>
                    <a:p>
                      <a:pPr lvl="0" algn="ctr">
                        <a:buNone/>
                      </a:pPr>
                      <a:r>
                        <a:rPr lang="en-IN" sz="1000" b="0" i="0" u="none" strike="noStrike" noProof="0" dirty="0">
                          <a:solidFill>
                            <a:schemeClr val="accent2">
                              <a:lumMod val="75000"/>
                            </a:schemeClr>
                          </a:solidFill>
                          <a:effectLst/>
                          <a:latin typeface="Arial"/>
                        </a:rPr>
                        <a:t>BUFF, </a:t>
                      </a:r>
                      <a:r>
                        <a:rPr lang="en-IN" sz="1000" b="0" i="0" u="none" strike="noStrike" noProof="0" dirty="0">
                          <a:solidFill>
                            <a:schemeClr val="accent2">
                              <a:lumMod val="75000"/>
                            </a:schemeClr>
                          </a:solidFill>
                          <a:effectLst/>
                        </a:rPr>
                        <a:t>THuman2.0, twindom</a:t>
                      </a:r>
                      <a:endParaRPr lang="en-IN" sz="1000" b="0" i="0" u="none" strike="noStrike" noProof="0" dirty="0">
                        <a:solidFill>
                          <a:schemeClr val="accent2">
                            <a:lumMod val="75000"/>
                          </a:schemeClr>
                        </a:solidFill>
                        <a:effectLst/>
                        <a:latin typeface="Arial"/>
                      </a:endParaRPr>
                    </a:p>
                  </a:txBody>
                  <a:tcPr marL="0" marR="0" marT="0" marB="0" anchor="ctr"/>
                </a:tc>
                <a:tc>
                  <a:txBody>
                    <a:bodyPr/>
                    <a:lstStyle/>
                    <a:p>
                      <a:pPr lvl="0" algn="ctr">
                        <a:buNone/>
                      </a:pPr>
                      <a:r>
                        <a:rPr lang="en-IN" sz="1000" dirty="0">
                          <a:solidFill>
                            <a:schemeClr val="accent2">
                              <a:lumMod val="75000"/>
                            </a:schemeClr>
                          </a:solidFill>
                          <a:effectLst/>
                        </a:rPr>
                        <a:t>Very good</a:t>
                      </a:r>
                    </a:p>
                  </a:txBody>
                  <a:tcPr marL="0" marR="0" marT="0" marB="0" anchor="ctr"/>
                </a:tc>
                <a:tc>
                  <a:txBody>
                    <a:bodyPr/>
                    <a:lstStyle/>
                    <a:p>
                      <a:pPr lvl="0" algn="ctr">
                        <a:buNone/>
                      </a:pPr>
                      <a:r>
                        <a:rPr lang="en-IN" sz="1000" b="0" i="0" u="none" strike="noStrike" noProof="0" dirty="0">
                          <a:solidFill>
                            <a:schemeClr val="accent2">
                              <a:lumMod val="75000"/>
                            </a:schemeClr>
                          </a:solidFill>
                          <a:effectLst/>
                          <a:latin typeface="Arial"/>
                        </a:rPr>
                        <a:t>Chamfer (</a:t>
                      </a:r>
                      <a:r>
                        <a:rPr lang="en-IN" sz="1000" b="0" i="0" u="none" strike="noStrike" noProof="0" dirty="0">
                          <a:solidFill>
                            <a:schemeClr val="accent2">
                              <a:lumMod val="75000"/>
                            </a:schemeClr>
                          </a:solidFill>
                          <a:effectLst/>
                        </a:rPr>
                        <a:t>0.647) </a:t>
                      </a:r>
                      <a:r>
                        <a:rPr lang="en-IN" sz="1000" b="0" i="0" u="none" strike="noStrike" noProof="0" dirty="0">
                          <a:solidFill>
                            <a:schemeClr val="accent2">
                              <a:lumMod val="75000"/>
                            </a:schemeClr>
                          </a:solidFill>
                          <a:effectLst/>
                          <a:latin typeface="Arial"/>
                        </a:rPr>
                        <a:t>↓ P2S(</a:t>
                      </a:r>
                      <a:r>
                        <a:rPr lang="en-IN" sz="1000" b="0" i="0" u="none" strike="noStrike" noProof="0" dirty="0">
                          <a:solidFill>
                            <a:schemeClr val="accent2">
                              <a:lumMod val="75000"/>
                            </a:schemeClr>
                          </a:solidFill>
                          <a:effectLst/>
                        </a:rPr>
                        <a:t>0.696)</a:t>
                      </a:r>
                      <a:r>
                        <a:rPr lang="en-IN" sz="1000" b="0" i="0" u="none" strike="noStrike" noProof="0" dirty="0">
                          <a:solidFill>
                            <a:schemeClr val="accent2">
                              <a:lumMod val="75000"/>
                            </a:schemeClr>
                          </a:solidFill>
                          <a:effectLst/>
                          <a:latin typeface="Arial"/>
                        </a:rPr>
                        <a:t>↓ </a:t>
                      </a:r>
                      <a:endParaRPr lang="en-US">
                        <a:solidFill>
                          <a:schemeClr val="accent2">
                            <a:lumMod val="75000"/>
                          </a:schemeClr>
                        </a:solidFill>
                      </a:endParaRPr>
                    </a:p>
                  </a:txBody>
                  <a:tcPr marL="0" marR="0" marT="0" marB="0" anchor="ctr"/>
                </a:tc>
                <a:tc>
                  <a:txBody>
                    <a:bodyPr/>
                    <a:lstStyle/>
                    <a:p>
                      <a:pPr lvl="0" algn="ctr">
                        <a:buNone/>
                      </a:pPr>
                      <a:r>
                        <a:rPr lang="en-IN" sz="1000" b="0" i="0" u="none" strike="noStrike" noProof="0" dirty="0">
                          <a:solidFill>
                            <a:schemeClr val="accent2">
                              <a:lumMod val="75000"/>
                            </a:schemeClr>
                          </a:solidFill>
                          <a:effectLst/>
                        </a:rPr>
                        <a:t>-</a:t>
                      </a:r>
                    </a:p>
                  </a:txBody>
                  <a:tcPr marL="0" marR="0" marT="0" marB="0" anchor="ctr"/>
                </a:tc>
                <a:tc>
                  <a:txBody>
                    <a:bodyPr/>
                    <a:lstStyle/>
                    <a:p>
                      <a:pPr lvl="0" algn="ctr">
                        <a:buNone/>
                      </a:pPr>
                      <a:r>
                        <a:rPr lang="en-GB" sz="1000" b="0" i="0" u="none" strike="noStrike" noProof="0" dirty="0">
                          <a:solidFill>
                            <a:schemeClr val="accent2">
                              <a:lumMod val="75000"/>
                            </a:schemeClr>
                          </a:solidFill>
                          <a:effectLst/>
                        </a:rPr>
                        <a:t>Learning Implicit Body Representations from Double Diffusion Based Neural Radiance Fields</a:t>
                      </a:r>
                      <a:endParaRPr lang="en-US">
                        <a:solidFill>
                          <a:schemeClr val="accent2">
                            <a:lumMod val="75000"/>
                          </a:schemeClr>
                        </a:solidFill>
                      </a:endParaRPr>
                    </a:p>
                  </a:txBody>
                  <a:tcPr marL="0" marR="0" marT="0" marB="0" anchor="ctr"/>
                </a:tc>
                <a:tc>
                  <a:txBody>
                    <a:bodyPr/>
                    <a:lstStyle/>
                    <a:p>
                      <a:pPr lvl="0" algn="ctr">
                        <a:buNone/>
                      </a:pPr>
                      <a:r>
                        <a:rPr lang="en-US" sz="1000" dirty="0">
                          <a:solidFill>
                            <a:schemeClr val="accent2">
                              <a:lumMod val="75000"/>
                            </a:schemeClr>
                          </a:solidFill>
                          <a:effectLst/>
                        </a:rPr>
                        <a:t>2</a:t>
                      </a:r>
                    </a:p>
                  </a:txBody>
                  <a:tcPr marL="0" marR="0" marT="0" marB="0" anchor="ctr"/>
                </a:tc>
                <a:tc>
                  <a:txBody>
                    <a:bodyPr/>
                    <a:lstStyle/>
                    <a:p>
                      <a:pPr lvl="0" algn="ctr">
                        <a:buNone/>
                      </a:pPr>
                      <a:r>
                        <a:rPr lang="en-IN" sz="1000" dirty="0">
                          <a:solidFill>
                            <a:schemeClr val="accent2">
                              <a:lumMod val="75000"/>
                            </a:schemeClr>
                          </a:solidFill>
                          <a:effectLst/>
                        </a:rPr>
                        <a:t>yes</a:t>
                      </a:r>
                    </a:p>
                  </a:txBody>
                  <a:tcPr marL="0" marR="0" marT="0" marB="0" anchor="ctr"/>
                </a:tc>
                <a:extLst>
                  <a:ext uri="{0D108BD9-81ED-4DB2-BD59-A6C34878D82A}">
                    <a16:rowId xmlns:a16="http://schemas.microsoft.com/office/drawing/2014/main" val="2878922384"/>
                  </a:ext>
                </a:extLst>
              </a:tr>
              <a:tr h="464260">
                <a:tc>
                  <a:txBody>
                    <a:bodyPr/>
                    <a:lstStyle/>
                    <a:p>
                      <a:pPr marL="0" lvl="0" algn="ctr" rtl="0">
                        <a:spcBef>
                          <a:spcPts val="0"/>
                        </a:spcBef>
                        <a:spcAft>
                          <a:spcPts val="0"/>
                        </a:spcAft>
                        <a:buNone/>
                      </a:pPr>
                      <a:r>
                        <a:rPr lang="en-US" sz="1000" kern="1200" dirty="0">
                          <a:solidFill>
                            <a:schemeClr val="tx1"/>
                          </a:solidFill>
                          <a:effectLst/>
                        </a:rPr>
                        <a:t>2022</a:t>
                      </a:r>
                      <a:endParaRPr lang="en-US" dirty="0">
                        <a:solidFill>
                          <a:schemeClr val="tx1"/>
                        </a:solidFill>
                        <a:effectLst/>
                      </a:endParaRPr>
                    </a:p>
                  </a:txBody>
                  <a:tcPr marL="0" marR="0" marT="0" marB="0" anchor="ctr"/>
                </a:tc>
                <a:tc>
                  <a:txBody>
                    <a:bodyPr/>
                    <a:lstStyle/>
                    <a:p>
                      <a:pPr marL="0" lvl="0" algn="ctr" rtl="0">
                        <a:spcBef>
                          <a:spcPts val="0"/>
                        </a:spcBef>
                        <a:spcAft>
                          <a:spcPts val="0"/>
                        </a:spcAft>
                        <a:buNone/>
                      </a:pPr>
                      <a:r>
                        <a:rPr lang="en-IN" sz="1000" kern="1200" dirty="0">
                          <a:solidFill>
                            <a:schemeClr val="tx1"/>
                          </a:solidFill>
                          <a:effectLst/>
                        </a:rPr>
                        <a:t>own</a:t>
                      </a:r>
                      <a:endParaRPr lang="en-IN">
                        <a:solidFill>
                          <a:schemeClr val="tx1"/>
                        </a:solidFill>
                        <a:effectLst/>
                      </a:endParaRPr>
                    </a:p>
                  </a:txBody>
                  <a:tcPr marL="0" marR="0" marT="0" marB="0" anchor="ctr"/>
                </a:tc>
                <a:tc>
                  <a:txBody>
                    <a:bodyPr/>
                    <a:lstStyle/>
                    <a:p>
                      <a:pPr marL="0" lvl="0" algn="ctr" rtl="0">
                        <a:spcBef>
                          <a:spcPts val="0"/>
                        </a:spcBef>
                        <a:spcAft>
                          <a:spcPts val="0"/>
                        </a:spcAft>
                        <a:buNone/>
                      </a:pPr>
                      <a:r>
                        <a:rPr lang="en-IN" sz="1000" kern="1200" dirty="0">
                          <a:solidFill>
                            <a:schemeClr val="tx1"/>
                          </a:solidFill>
                          <a:effectLst/>
                        </a:rPr>
                        <a:t>Very good</a:t>
                      </a:r>
                      <a:endParaRPr lang="en-US"/>
                    </a:p>
                  </a:txBody>
                  <a:tcPr marL="0" marR="0" marT="0" marB="0" anchor="ctr"/>
                </a:tc>
                <a:tc>
                  <a:txBody>
                    <a:bodyPr/>
                    <a:lstStyle/>
                    <a:p>
                      <a:pPr marL="0" lvl="0" algn="ctr" rtl="0">
                        <a:spcBef>
                          <a:spcPts val="0"/>
                        </a:spcBef>
                        <a:spcAft>
                          <a:spcPts val="0"/>
                        </a:spcAft>
                        <a:buNone/>
                      </a:pPr>
                      <a:r>
                        <a:rPr lang="en-IN" sz="1000" kern="1200" dirty="0">
                          <a:solidFill>
                            <a:schemeClr val="tx1"/>
                          </a:solidFill>
                          <a:effectLst/>
                        </a:rPr>
                        <a:t>Chamfer(1.29), </a:t>
                      </a:r>
                      <a:r>
                        <a:rPr lang="en-IN" sz="1000" kern="1200" dirty="0" err="1">
                          <a:solidFill>
                            <a:schemeClr val="tx1"/>
                          </a:solidFill>
                          <a:effectLst/>
                        </a:rPr>
                        <a:t>iou</a:t>
                      </a:r>
                      <a:r>
                        <a:rPr lang="en-IN" sz="1000" kern="1200" dirty="0">
                          <a:solidFill>
                            <a:schemeClr val="tx1"/>
                          </a:solidFill>
                          <a:effectLst/>
                        </a:rPr>
                        <a:t>(0.73), NC(0.85)</a:t>
                      </a:r>
                      <a:br>
                        <a:rPr lang="en-IN" sz="1000" kern="1200" dirty="0">
                          <a:solidFill>
                            <a:srgbClr val="000000"/>
                          </a:solidFill>
                          <a:effectLst/>
                        </a:rPr>
                      </a:br>
                      <a:r>
                        <a:rPr lang="en-IN" sz="1000" kern="1200" dirty="0">
                          <a:solidFill>
                            <a:schemeClr val="tx1"/>
                          </a:solidFill>
                          <a:effectLst/>
                        </a:rPr>
                        <a:t>PSNR(24), SSIM(0.85), LIPIS(0.13)</a:t>
                      </a:r>
                      <a:endParaRPr lang="en-IN">
                        <a:solidFill>
                          <a:schemeClr val="tx1"/>
                        </a:solidFill>
                        <a:effectLst/>
                      </a:endParaRPr>
                    </a:p>
                  </a:txBody>
                  <a:tcPr marL="0" marR="0" marT="0" marB="0" anchor="ctr"/>
                </a:tc>
                <a:tc>
                  <a:txBody>
                    <a:bodyPr/>
                    <a:lstStyle/>
                    <a:p>
                      <a:pPr marL="0" lvl="0" algn="ctr" rtl="0">
                        <a:spcBef>
                          <a:spcPts val="0"/>
                        </a:spcBef>
                        <a:spcAft>
                          <a:spcPts val="0"/>
                        </a:spcAft>
                        <a:buNone/>
                      </a:pPr>
                      <a:r>
                        <a:rPr lang="en-IN" sz="1000" kern="1200" dirty="0">
                          <a:solidFill>
                            <a:schemeClr val="tx1"/>
                          </a:solidFill>
                          <a:effectLst/>
                        </a:rPr>
                        <a:t>PHORHUM</a:t>
                      </a:r>
                      <a:endParaRPr lang="en-IN">
                        <a:solidFill>
                          <a:schemeClr val="tx1"/>
                        </a:solidFill>
                        <a:effectLst/>
                      </a:endParaRPr>
                    </a:p>
                  </a:txBody>
                  <a:tcPr marL="0" marR="0" marT="0" marB="0" anchor="ctr"/>
                </a:tc>
                <a:tc>
                  <a:txBody>
                    <a:bodyPr/>
                    <a:lstStyle/>
                    <a:p>
                      <a:pPr marL="0" lvl="0" algn="ctr" rtl="0">
                        <a:spcBef>
                          <a:spcPts val="0"/>
                        </a:spcBef>
                        <a:spcAft>
                          <a:spcPts val="0"/>
                        </a:spcAft>
                        <a:buNone/>
                      </a:pPr>
                      <a:r>
                        <a:rPr lang="en-GB" sz="1000" kern="1200" dirty="0">
                          <a:solidFill>
                            <a:schemeClr val="tx1"/>
                          </a:solidFill>
                          <a:effectLst/>
                        </a:rPr>
                        <a:t>Photorealistic Monocular 3D Reconstruction of </a:t>
                      </a:r>
                      <a:r>
                        <a:rPr lang="en-GB" sz="1000" b="0" i="0" u="none" strike="noStrike" kern="1200" cap="none" dirty="0">
                          <a:solidFill>
                            <a:schemeClr val="tx1"/>
                          </a:solidFill>
                          <a:effectLst/>
                          <a:latin typeface="+mn-lt"/>
                          <a:ea typeface="+mn-ea"/>
                          <a:cs typeface="+mn-cs"/>
                        </a:rPr>
                        <a:t>Humans</a:t>
                      </a:r>
                      <a:r>
                        <a:rPr lang="en-GB" sz="1000" kern="1200" dirty="0">
                          <a:solidFill>
                            <a:schemeClr val="tx1"/>
                          </a:solidFill>
                          <a:effectLst/>
                        </a:rPr>
                        <a:t> Wearing Clothing</a:t>
                      </a:r>
                      <a:endParaRPr lang="en-GB">
                        <a:solidFill>
                          <a:schemeClr val="tx1"/>
                        </a:solidFill>
                        <a:effectLst/>
                      </a:endParaRPr>
                    </a:p>
                  </a:txBody>
                  <a:tcPr marL="0" marR="0" marT="0" marB="0" anchor="ctr"/>
                </a:tc>
                <a:tc>
                  <a:txBody>
                    <a:bodyPr/>
                    <a:lstStyle/>
                    <a:p>
                      <a:pPr marL="0" lvl="1" algn="ctr" rtl="0">
                        <a:spcBef>
                          <a:spcPts val="0"/>
                        </a:spcBef>
                        <a:spcAft>
                          <a:spcPts val="0"/>
                        </a:spcAft>
                        <a:buNone/>
                      </a:pPr>
                      <a:r>
                        <a:rPr lang="en-US" sz="1000" kern="1200" dirty="0">
                          <a:solidFill>
                            <a:schemeClr val="tx1"/>
                          </a:solidFill>
                          <a:effectLst/>
                        </a:rPr>
                        <a:t>26</a:t>
                      </a:r>
                      <a:endParaRPr lang="en-US" dirty="0">
                        <a:solidFill>
                          <a:schemeClr val="tx1"/>
                        </a:solidFill>
                        <a:effectLst/>
                      </a:endParaRPr>
                    </a:p>
                  </a:txBody>
                  <a:tcPr marL="0" marR="0" marT="0" marB="0" anchor="ctr"/>
                </a:tc>
                <a:tc>
                  <a:txBody>
                    <a:bodyPr/>
                    <a:lstStyle/>
                    <a:p>
                      <a:pPr marL="0" lvl="1" algn="ctr" rtl="0">
                        <a:spcBef>
                          <a:spcPts val="0"/>
                        </a:spcBef>
                        <a:spcAft>
                          <a:spcPts val="0"/>
                        </a:spcAft>
                        <a:buNone/>
                      </a:pPr>
                      <a:endParaRPr lang="en-US" dirty="0">
                        <a:solidFill>
                          <a:schemeClr val="tx1"/>
                        </a:solidFill>
                        <a:effectLst/>
                      </a:endParaRPr>
                    </a:p>
                  </a:txBody>
                  <a:tcPr marL="0" marR="0" marT="0" marB="0" anchor="ctr"/>
                </a:tc>
                <a:extLst>
                  <a:ext uri="{0D108BD9-81ED-4DB2-BD59-A6C34878D82A}">
                    <a16:rowId xmlns:a16="http://schemas.microsoft.com/office/drawing/2014/main" val="3124101374"/>
                  </a:ext>
                </a:extLst>
              </a:tr>
              <a:tr h="464260">
                <a:tc>
                  <a:txBody>
                    <a:bodyPr/>
                    <a:lstStyle/>
                    <a:p>
                      <a:pPr marL="0" lvl="0" algn="ctr" rtl="0">
                        <a:spcBef>
                          <a:spcPts val="0"/>
                        </a:spcBef>
                        <a:spcAft>
                          <a:spcPts val="0"/>
                        </a:spcAft>
                        <a:buNone/>
                      </a:pPr>
                      <a:r>
                        <a:rPr lang="en-US" sz="1000" kern="1200" dirty="0">
                          <a:solidFill>
                            <a:schemeClr val="tx1"/>
                          </a:solidFill>
                          <a:effectLst/>
                        </a:rPr>
                        <a:t>2023</a:t>
                      </a:r>
                      <a:endParaRPr lang="en-US" dirty="0">
                        <a:solidFill>
                          <a:schemeClr val="tx1"/>
                        </a:solidFill>
                        <a:effectLst/>
                      </a:endParaRPr>
                    </a:p>
                  </a:txBody>
                  <a:tcPr marL="0" marR="0" marT="0" marB="0" anchor="ctr"/>
                </a:tc>
                <a:tc>
                  <a:txBody>
                    <a:bodyPr/>
                    <a:lstStyle/>
                    <a:p>
                      <a:pPr marL="0" lvl="0" algn="ctr" rtl="0">
                        <a:spcBef>
                          <a:spcPts val="0"/>
                        </a:spcBef>
                        <a:spcAft>
                          <a:spcPts val="0"/>
                        </a:spcAft>
                        <a:buNone/>
                      </a:pPr>
                      <a:r>
                        <a:rPr lang="en-IN" sz="1000" u="sng" kern="1200" dirty="0">
                          <a:solidFill>
                            <a:schemeClr val="tx1"/>
                          </a:solidFill>
                          <a:effectLst/>
                          <a:hlinkClick r:id="rId3">
                            <a:extLst>
                              <a:ext uri="{A12FA001-AC4F-418D-AE19-62706E023703}">
                                <ahyp:hlinkClr xmlns:ahyp="http://schemas.microsoft.com/office/drawing/2018/hyperlinkcolor" val="tx"/>
                              </a:ext>
                            </a:extLst>
                          </a:hlinkClick>
                        </a:rPr>
                        <a:t>own</a:t>
                      </a:r>
                      <a:endParaRPr lang="en-IN">
                        <a:solidFill>
                          <a:schemeClr val="tx1"/>
                        </a:solidFill>
                        <a:effectLst/>
                      </a:endParaRPr>
                    </a:p>
                  </a:txBody>
                  <a:tcPr marL="0" marR="0" marT="0" marB="0" anchor="ctr"/>
                </a:tc>
                <a:tc>
                  <a:txBody>
                    <a:bodyPr/>
                    <a:lstStyle/>
                    <a:p>
                      <a:pPr marL="0" lvl="0" algn="ctr" rtl="0">
                        <a:spcBef>
                          <a:spcPts val="0"/>
                        </a:spcBef>
                        <a:spcAft>
                          <a:spcPts val="0"/>
                        </a:spcAft>
                        <a:buNone/>
                      </a:pPr>
                      <a:r>
                        <a:rPr lang="en-GB" sz="1000" kern="1200" dirty="0">
                          <a:solidFill>
                            <a:schemeClr val="tx1"/>
                          </a:solidFill>
                          <a:effectLst/>
                        </a:rPr>
                        <a:t>good for geometry </a:t>
                      </a:r>
                      <a:br>
                        <a:rPr lang="en-GB" sz="1000" kern="1200" dirty="0">
                          <a:solidFill>
                            <a:srgbClr val="000000"/>
                          </a:solidFill>
                          <a:effectLst/>
                        </a:rPr>
                      </a:br>
                      <a:r>
                        <a:rPr lang="en-GB" sz="1000" kern="1200" dirty="0">
                          <a:solidFill>
                            <a:schemeClr val="tx1"/>
                          </a:solidFill>
                          <a:effectLst/>
                        </a:rPr>
                        <a:t>not for hands and occlusion</a:t>
                      </a:r>
                      <a:endParaRPr lang="en-GB">
                        <a:solidFill>
                          <a:schemeClr val="tx1"/>
                        </a:solidFill>
                        <a:effectLst/>
                      </a:endParaRPr>
                    </a:p>
                  </a:txBody>
                  <a:tcPr marL="0" marR="0" marT="0" marB="0" anchor="ctr"/>
                </a:tc>
                <a:tc>
                  <a:txBody>
                    <a:bodyPr/>
                    <a:lstStyle/>
                    <a:p>
                      <a:pPr marL="0" lvl="0" algn="ctr" rtl="0">
                        <a:spcBef>
                          <a:spcPts val="0"/>
                        </a:spcBef>
                        <a:spcAft>
                          <a:spcPts val="0"/>
                        </a:spcAft>
                        <a:buNone/>
                      </a:pPr>
                      <a:r>
                        <a:rPr lang="en-IN" sz="1000" kern="1200" dirty="0">
                          <a:solidFill>
                            <a:schemeClr val="tx1"/>
                          </a:solidFill>
                          <a:effectLst/>
                        </a:rPr>
                        <a:t>Precision ↑(</a:t>
                      </a:r>
                      <a:r>
                        <a:rPr lang="en-IN" sz="1000" b="0" i="0" u="none" strike="noStrike" kern="1200" noProof="0" dirty="0">
                          <a:effectLst/>
                          <a:latin typeface="Arial"/>
                        </a:rPr>
                        <a:t>0.98</a:t>
                      </a:r>
                      <a:r>
                        <a:rPr lang="en-IN" sz="1000" kern="1200" dirty="0">
                          <a:solidFill>
                            <a:schemeClr val="tx1"/>
                          </a:solidFill>
                          <a:effectLst/>
                        </a:rPr>
                        <a:t>) F1 ↑(</a:t>
                      </a:r>
                      <a:r>
                        <a:rPr lang="en-IN" sz="1000" b="0" i="0" u="none" strike="noStrike" kern="1200" noProof="0" dirty="0">
                          <a:effectLst/>
                          <a:latin typeface="Arial"/>
                        </a:rPr>
                        <a:t>0.96</a:t>
                      </a:r>
                      <a:r>
                        <a:rPr lang="en-IN" sz="1000" kern="1200" dirty="0">
                          <a:solidFill>
                            <a:schemeClr val="tx1"/>
                          </a:solidFill>
                          <a:effectLst/>
                        </a:rPr>
                        <a:t>) </a:t>
                      </a:r>
                      <a:r>
                        <a:rPr lang="en-IN" sz="1000" kern="1200" dirty="0" err="1">
                          <a:solidFill>
                            <a:schemeClr val="tx1"/>
                          </a:solidFill>
                          <a:effectLst/>
                        </a:rPr>
                        <a:t>IoU</a:t>
                      </a:r>
                      <a:br>
                        <a:rPr lang="en-IN" sz="1000" kern="1200" dirty="0">
                          <a:solidFill>
                            <a:srgbClr val="000000"/>
                          </a:solidFill>
                          <a:effectLst/>
                        </a:rPr>
                      </a:br>
                      <a:r>
                        <a:rPr lang="en-IN" sz="1000" kern="1200" dirty="0" err="1">
                          <a:solidFill>
                            <a:schemeClr val="tx1"/>
                          </a:solidFill>
                          <a:effectLst/>
                        </a:rPr>
                        <a:t>IoU</a:t>
                      </a:r>
                      <a:r>
                        <a:rPr lang="en-IN" sz="1000" kern="1200" dirty="0">
                          <a:solidFill>
                            <a:schemeClr val="tx1"/>
                          </a:solidFill>
                          <a:effectLst/>
                        </a:rPr>
                        <a:t> ↑(0.8) C − l2 ↓ NC ↑ (0.8)</a:t>
                      </a:r>
                      <a:br>
                        <a:rPr lang="en-IN" sz="1000" kern="1200" dirty="0">
                          <a:solidFill>
                            <a:srgbClr val="000000"/>
                          </a:solidFill>
                          <a:effectLst/>
                        </a:rPr>
                      </a:br>
                      <a:r>
                        <a:rPr lang="en-IN" sz="1000" kern="1200" dirty="0">
                          <a:solidFill>
                            <a:schemeClr val="tx1"/>
                          </a:solidFill>
                          <a:effectLst/>
                        </a:rPr>
                        <a:t> PSNR ↑(25.1) </a:t>
                      </a:r>
                      <a:r>
                        <a:rPr lang="en-IN" sz="1000" b="0" i="0" u="none" strike="noStrike" kern="1200" noProof="0" dirty="0">
                          <a:solidFill>
                            <a:schemeClr val="tx1"/>
                          </a:solidFill>
                          <a:effectLst/>
                          <a:latin typeface="Arial"/>
                        </a:rPr>
                        <a:t>SSIM ↑(0.96)</a:t>
                      </a:r>
                      <a:endParaRPr lang="en-IN" dirty="0">
                        <a:solidFill>
                          <a:schemeClr val="tx1"/>
                        </a:solidFill>
                        <a:effectLst/>
                      </a:endParaRPr>
                    </a:p>
                  </a:txBody>
                  <a:tcPr marL="0" marR="0" marT="0" marB="0" anchor="ctr"/>
                </a:tc>
                <a:tc>
                  <a:txBody>
                    <a:bodyPr/>
                    <a:lstStyle/>
                    <a:p>
                      <a:pPr marL="0" lvl="0" algn="ctr" rtl="0">
                        <a:spcBef>
                          <a:spcPts val="0"/>
                        </a:spcBef>
                        <a:spcAft>
                          <a:spcPts val="0"/>
                        </a:spcAft>
                        <a:buNone/>
                      </a:pPr>
                      <a:r>
                        <a:rPr lang="en-IN" sz="1000" kern="1200" dirty="0">
                          <a:solidFill>
                            <a:schemeClr val="tx1"/>
                          </a:solidFill>
                          <a:effectLst/>
                        </a:rPr>
                        <a:t>Vid2Avatar</a:t>
                      </a:r>
                      <a:endParaRPr lang="en-IN">
                        <a:solidFill>
                          <a:schemeClr val="tx1"/>
                        </a:solidFill>
                        <a:effectLst/>
                      </a:endParaRPr>
                    </a:p>
                  </a:txBody>
                  <a:tcPr marL="0" marR="0" marT="0" marB="0" anchor="ctr"/>
                </a:tc>
                <a:tc>
                  <a:txBody>
                    <a:bodyPr/>
                    <a:lstStyle/>
                    <a:p>
                      <a:pPr marL="0" lvl="0" algn="ctr" rtl="0">
                        <a:spcBef>
                          <a:spcPts val="0"/>
                        </a:spcBef>
                        <a:spcAft>
                          <a:spcPts val="0"/>
                        </a:spcAft>
                        <a:buNone/>
                      </a:pPr>
                      <a:r>
                        <a:rPr lang="en-GB" sz="1000" kern="1200" dirty="0">
                          <a:solidFill>
                            <a:schemeClr val="tx1"/>
                          </a:solidFill>
                          <a:effectLst/>
                        </a:rPr>
                        <a:t>Vid2Avatar: 3D Avatar Reconstruction from Videos in the Wild via Self-supervised Scene Decomposition</a:t>
                      </a:r>
                      <a:endParaRPr lang="en-GB">
                        <a:solidFill>
                          <a:schemeClr val="tx1"/>
                        </a:solidFill>
                        <a:effectLst/>
                      </a:endParaRPr>
                    </a:p>
                  </a:txBody>
                  <a:tcPr marL="0" marR="0" marT="0" marB="0" anchor="ctr"/>
                </a:tc>
                <a:tc>
                  <a:txBody>
                    <a:bodyPr/>
                    <a:lstStyle/>
                    <a:p>
                      <a:pPr marL="0" lvl="1" algn="ctr" rtl="0">
                        <a:spcBef>
                          <a:spcPts val="0"/>
                        </a:spcBef>
                        <a:spcAft>
                          <a:spcPts val="0"/>
                        </a:spcAft>
                        <a:buNone/>
                      </a:pPr>
                      <a:r>
                        <a:rPr lang="en-US" sz="1000" kern="1200" dirty="0">
                          <a:solidFill>
                            <a:schemeClr val="tx1"/>
                          </a:solidFill>
                          <a:effectLst/>
                        </a:rPr>
                        <a:t>0</a:t>
                      </a:r>
                      <a:endParaRPr lang="en-US" dirty="0">
                        <a:solidFill>
                          <a:schemeClr val="tx1"/>
                        </a:solidFill>
                        <a:effectLst/>
                      </a:endParaRPr>
                    </a:p>
                  </a:txBody>
                  <a:tcPr marL="0" marR="0" marT="0" marB="0" anchor="ctr"/>
                </a:tc>
                <a:tc>
                  <a:txBody>
                    <a:bodyPr/>
                    <a:lstStyle/>
                    <a:p>
                      <a:pPr marL="0" lvl="1" algn="ctr" rtl="0">
                        <a:spcBef>
                          <a:spcPts val="0"/>
                        </a:spcBef>
                        <a:spcAft>
                          <a:spcPts val="0"/>
                        </a:spcAft>
                        <a:buNone/>
                      </a:pPr>
                      <a:endParaRPr lang="en-US" dirty="0">
                        <a:solidFill>
                          <a:schemeClr val="tx1"/>
                        </a:solidFill>
                        <a:effectLst/>
                      </a:endParaRPr>
                    </a:p>
                  </a:txBody>
                  <a:tcPr marL="0" marR="0" marT="0" marB="0" anchor="ctr"/>
                </a:tc>
                <a:extLst>
                  <a:ext uri="{0D108BD9-81ED-4DB2-BD59-A6C34878D82A}">
                    <a16:rowId xmlns:a16="http://schemas.microsoft.com/office/drawing/2014/main" val="95636572"/>
                  </a:ext>
                </a:extLst>
              </a:tr>
              <a:tr h="464260">
                <a:tc>
                  <a:txBody>
                    <a:bodyPr/>
                    <a:lstStyle/>
                    <a:p>
                      <a:pPr lvl="0" algn="ctr">
                        <a:buNone/>
                      </a:pPr>
                      <a:r>
                        <a:rPr lang="en-US" sz="1000" dirty="0">
                          <a:solidFill>
                            <a:schemeClr val="accent2">
                              <a:lumMod val="75000"/>
                            </a:schemeClr>
                          </a:solidFill>
                          <a:effectLst/>
                        </a:rPr>
                        <a:t>2022</a:t>
                      </a:r>
                    </a:p>
                  </a:txBody>
                  <a:tcPr marL="0" marR="0" marT="0" marB="0" anchor="ctr"/>
                </a:tc>
                <a:tc>
                  <a:txBody>
                    <a:bodyPr/>
                    <a:lstStyle/>
                    <a:p>
                      <a:pPr lvl="0" algn="ctr">
                        <a:buNone/>
                      </a:pPr>
                      <a:r>
                        <a:rPr lang="en-IN" sz="1000" b="0" i="0" u="none" strike="noStrike" noProof="0" dirty="0">
                          <a:solidFill>
                            <a:schemeClr val="accent2">
                              <a:lumMod val="75000"/>
                            </a:schemeClr>
                          </a:solidFill>
                          <a:effectLst/>
                        </a:rPr>
                        <a:t>ZJU-</a:t>
                      </a:r>
                      <a:r>
                        <a:rPr lang="en-IN" sz="1000" b="0" i="0" u="none" strike="noStrike" noProof="0" dirty="0" err="1">
                          <a:solidFill>
                            <a:schemeClr val="accent2">
                              <a:lumMod val="75000"/>
                            </a:schemeClr>
                          </a:solidFill>
                          <a:effectLst/>
                        </a:rPr>
                        <a:t>MoCap</a:t>
                      </a:r>
                      <a:endParaRPr lang="en-US">
                        <a:solidFill>
                          <a:schemeClr val="accent2">
                            <a:lumMod val="75000"/>
                          </a:schemeClr>
                        </a:solidFill>
                      </a:endParaRPr>
                    </a:p>
                  </a:txBody>
                  <a:tcPr marL="0" marR="0" marT="0" marB="0" anchor="ctr"/>
                </a:tc>
                <a:tc>
                  <a:txBody>
                    <a:bodyPr/>
                    <a:lstStyle/>
                    <a:p>
                      <a:pPr lvl="0" algn="ctr">
                        <a:buNone/>
                      </a:pPr>
                      <a:r>
                        <a:rPr lang="en-IN" sz="1000" dirty="0">
                          <a:solidFill>
                            <a:schemeClr val="accent2">
                              <a:lumMod val="75000"/>
                            </a:schemeClr>
                          </a:solidFill>
                          <a:effectLst/>
                        </a:rPr>
                        <a:t>Very good</a:t>
                      </a:r>
                    </a:p>
                  </a:txBody>
                  <a:tcPr marL="0" marR="0" marT="0" marB="0" anchor="ctr"/>
                </a:tc>
                <a:tc>
                  <a:txBody>
                    <a:bodyPr/>
                    <a:lstStyle/>
                    <a:p>
                      <a:pPr lvl="0" algn="ctr">
                        <a:buNone/>
                      </a:pPr>
                      <a:r>
                        <a:rPr lang="en-IN" sz="1000" b="0" i="0" u="none" strike="noStrike" kern="1200" cap="none" noProof="0" dirty="0">
                          <a:solidFill>
                            <a:schemeClr val="accent2">
                              <a:lumMod val="75000"/>
                            </a:schemeClr>
                          </a:solidFill>
                          <a:effectLst/>
                          <a:latin typeface="+mn-lt"/>
                          <a:ea typeface="+mn-ea"/>
                          <a:cs typeface="+mn-cs"/>
                          <a:sym typeface="Arial"/>
                        </a:rPr>
                        <a:t>PSNR </a:t>
                      </a:r>
                      <a:r>
                        <a:rPr lang="en-IN" sz="1000" b="0" i="0" u="none" strike="noStrike" kern="1200" cap="none" noProof="0" dirty="0">
                          <a:solidFill>
                            <a:schemeClr val="accent2">
                              <a:lumMod val="75000"/>
                            </a:schemeClr>
                          </a:solidFill>
                          <a:effectLst/>
                          <a:latin typeface="Arial"/>
                        </a:rPr>
                        <a:t>↑</a:t>
                      </a:r>
                      <a:r>
                        <a:rPr lang="en-IN" sz="1000" b="0" i="0" u="none" strike="noStrike" kern="1200" cap="none" noProof="0" dirty="0">
                          <a:solidFill>
                            <a:schemeClr val="accent2">
                              <a:lumMod val="75000"/>
                            </a:schemeClr>
                          </a:solidFill>
                          <a:effectLst/>
                          <a:latin typeface="+mn-lt"/>
                          <a:ea typeface="+mn-ea"/>
                          <a:cs typeface="+mn-cs"/>
                        </a:rPr>
                        <a:t> </a:t>
                      </a:r>
                      <a:r>
                        <a:rPr lang="en-IN" sz="1000" b="0" i="0" u="none" strike="noStrike" kern="1200" cap="none" noProof="0" dirty="0">
                          <a:solidFill>
                            <a:schemeClr val="accent2">
                              <a:lumMod val="75000"/>
                            </a:schemeClr>
                          </a:solidFill>
                          <a:effectLst/>
                          <a:latin typeface="+mn-lt"/>
                          <a:ea typeface="+mn-ea"/>
                          <a:cs typeface="+mn-cs"/>
                          <a:sym typeface="Arial"/>
                        </a:rPr>
                        <a:t>     SSIM</a:t>
                      </a:r>
                      <a:r>
                        <a:rPr lang="en-IN" sz="1000" b="0" i="0" u="none" strike="noStrike" kern="1200" cap="none" noProof="0" dirty="0">
                          <a:solidFill>
                            <a:schemeClr val="accent2">
                              <a:lumMod val="75000"/>
                            </a:schemeClr>
                          </a:solidFill>
                          <a:effectLst/>
                          <a:latin typeface="Arial"/>
                        </a:rPr>
                        <a:t>↑</a:t>
                      </a:r>
                      <a:r>
                        <a:rPr lang="en-IN" sz="1000" b="0" i="0" u="none" strike="noStrike" kern="1200" cap="none" noProof="0" dirty="0">
                          <a:solidFill>
                            <a:schemeClr val="accent2">
                              <a:lumMod val="75000"/>
                            </a:schemeClr>
                          </a:solidFill>
                          <a:effectLst/>
                          <a:latin typeface="+mn-lt"/>
                          <a:ea typeface="+mn-ea"/>
                          <a:cs typeface="+mn-cs"/>
                          <a:sym typeface="Arial"/>
                        </a:rPr>
                        <a:t>     LPIPS</a:t>
                      </a:r>
                      <a:r>
                        <a:rPr lang="en-IN" sz="1000" b="0" i="0" u="none" strike="noStrike" kern="1200" cap="none" noProof="0" dirty="0">
                          <a:solidFill>
                            <a:schemeClr val="accent2">
                              <a:lumMod val="75000"/>
                            </a:schemeClr>
                          </a:solidFill>
                          <a:effectLst/>
                          <a:latin typeface="Arial"/>
                        </a:rPr>
                        <a:t>↑</a:t>
                      </a:r>
                      <a:endParaRPr lang="en-US" sz="1000" b="0" i="0" u="none" strike="noStrike" kern="1200" cap="none">
                        <a:solidFill>
                          <a:schemeClr val="accent2">
                            <a:lumMod val="75000"/>
                          </a:schemeClr>
                        </a:solidFill>
                        <a:effectLst/>
                        <a:latin typeface="+mn-lt"/>
                        <a:ea typeface="+mn-ea"/>
                        <a:cs typeface="+mn-cs"/>
                        <a:sym typeface="Arial"/>
                      </a:endParaRPr>
                    </a:p>
                    <a:p>
                      <a:pPr lvl="0" algn="ctr">
                        <a:buNone/>
                      </a:pPr>
                      <a:r>
                        <a:rPr lang="en-IN" sz="1000" b="0" i="0" u="none" strike="noStrike" kern="1200" cap="none" noProof="0" dirty="0">
                          <a:solidFill>
                            <a:schemeClr val="accent2">
                              <a:lumMod val="75000"/>
                            </a:schemeClr>
                          </a:solidFill>
                          <a:effectLst/>
                          <a:latin typeface="+mn-lt"/>
                          <a:ea typeface="+mn-ea"/>
                          <a:cs typeface="+mn-cs"/>
                          <a:sym typeface="Arial"/>
                        </a:rPr>
                        <a:t> 30.24         0.9679    0.03173</a:t>
                      </a:r>
                      <a:endParaRPr lang="en-US" sz="1000" b="0" i="0" u="none" strike="noStrike" kern="1200" cap="none">
                        <a:solidFill>
                          <a:schemeClr val="accent2">
                            <a:lumMod val="75000"/>
                          </a:schemeClr>
                        </a:solidFill>
                        <a:effectLst/>
                        <a:latin typeface="+mn-lt"/>
                        <a:ea typeface="+mn-ea"/>
                        <a:cs typeface="+mn-cs"/>
                        <a:sym typeface="Arial"/>
                      </a:endParaRPr>
                    </a:p>
                  </a:txBody>
                  <a:tcPr marL="0" marR="0" marT="0" marB="0" anchor="ctr"/>
                </a:tc>
                <a:tc>
                  <a:txBody>
                    <a:bodyPr/>
                    <a:lstStyle/>
                    <a:p>
                      <a:pPr lvl="0" algn="ctr">
                        <a:buNone/>
                      </a:pPr>
                      <a:r>
                        <a:rPr lang="en-US" sz="1000" b="0" i="0" u="none" strike="noStrike" kern="1200" cap="none" noProof="0" dirty="0" err="1">
                          <a:solidFill>
                            <a:schemeClr val="accent2">
                              <a:lumMod val="75000"/>
                            </a:schemeClr>
                          </a:solidFill>
                          <a:effectLst/>
                          <a:latin typeface="+mn-lt"/>
                          <a:ea typeface="+mn-ea"/>
                          <a:cs typeface="+mn-cs"/>
                          <a:sym typeface="Arial"/>
                        </a:rPr>
                        <a:t>HumanNeRF</a:t>
                      </a:r>
                      <a:endParaRPr lang="en-US" sz="1000" b="0" i="0" u="none" strike="noStrike" kern="1200" cap="none">
                        <a:solidFill>
                          <a:schemeClr val="accent2">
                            <a:lumMod val="75000"/>
                          </a:schemeClr>
                        </a:solidFill>
                        <a:effectLst/>
                        <a:latin typeface="+mn-lt"/>
                        <a:ea typeface="+mn-ea"/>
                        <a:cs typeface="+mn-cs"/>
                        <a:sym typeface="Arial"/>
                      </a:endParaRPr>
                    </a:p>
                  </a:txBody>
                  <a:tcPr marL="0" marR="0" marT="0" marB="0" anchor="ctr"/>
                </a:tc>
                <a:tc>
                  <a:txBody>
                    <a:bodyPr/>
                    <a:lstStyle/>
                    <a:p>
                      <a:pPr lvl="0" algn="ctr">
                        <a:buNone/>
                      </a:pPr>
                      <a:r>
                        <a:rPr lang="en-IN" sz="1000" b="0" i="0" u="none" strike="noStrike" noProof="0" dirty="0">
                          <a:solidFill>
                            <a:schemeClr val="accent2">
                              <a:lumMod val="75000"/>
                            </a:schemeClr>
                          </a:solidFill>
                          <a:effectLst/>
                          <a:latin typeface="Arial"/>
                        </a:rPr>
                        <a:t>Free-viewpoint Rendering of Moving People from Monocular Video</a:t>
                      </a:r>
                      <a:endParaRPr lang="en-US">
                        <a:solidFill>
                          <a:schemeClr val="accent2">
                            <a:lumMod val="75000"/>
                          </a:schemeClr>
                        </a:solidFill>
                      </a:endParaRPr>
                    </a:p>
                  </a:txBody>
                  <a:tcPr marL="0" marR="0" marT="0" marB="0" anchor="ctr"/>
                </a:tc>
                <a:tc>
                  <a:txBody>
                    <a:bodyPr/>
                    <a:lstStyle/>
                    <a:p>
                      <a:pPr lvl="0" algn="ctr">
                        <a:buNone/>
                      </a:pPr>
                      <a:r>
                        <a:rPr lang="en-US" sz="1000" dirty="0">
                          <a:solidFill>
                            <a:schemeClr val="accent2">
                              <a:lumMod val="75000"/>
                            </a:schemeClr>
                          </a:solidFill>
                          <a:effectLst/>
                        </a:rPr>
                        <a:t>77</a:t>
                      </a:r>
                    </a:p>
                  </a:txBody>
                  <a:tcPr marL="0" marR="0" marT="0" marB="0" anchor="ctr"/>
                </a:tc>
                <a:tc>
                  <a:txBody>
                    <a:bodyPr/>
                    <a:lstStyle/>
                    <a:p>
                      <a:pPr lvl="0" algn="ctr">
                        <a:buNone/>
                      </a:pPr>
                      <a:r>
                        <a:rPr lang="en-IN" sz="1000" dirty="0">
                          <a:solidFill>
                            <a:schemeClr val="accent2">
                              <a:lumMod val="75000"/>
                            </a:schemeClr>
                          </a:solidFill>
                          <a:effectLst/>
                        </a:rPr>
                        <a:t>yes</a:t>
                      </a:r>
                    </a:p>
                  </a:txBody>
                  <a:tcPr marL="0" marR="0" marT="0" marB="0" anchor="ctr"/>
                </a:tc>
                <a:extLst>
                  <a:ext uri="{0D108BD9-81ED-4DB2-BD59-A6C34878D82A}">
                    <a16:rowId xmlns:a16="http://schemas.microsoft.com/office/drawing/2014/main" val="2489523159"/>
                  </a:ext>
                </a:extLst>
              </a:tr>
            </a:tbl>
          </a:graphicData>
        </a:graphic>
      </p:graphicFrame>
      <p:sp>
        <p:nvSpPr>
          <p:cNvPr id="2" name="TextBox 1">
            <a:extLst>
              <a:ext uri="{FF2B5EF4-FFF2-40B4-BE49-F238E27FC236}">
                <a16:creationId xmlns:a16="http://schemas.microsoft.com/office/drawing/2014/main" id="{A551BB56-CED8-8100-2544-90940CFC5CC8}"/>
              </a:ext>
            </a:extLst>
          </p:cNvPr>
          <p:cNvSpPr txBox="1"/>
          <p:nvPr/>
        </p:nvSpPr>
        <p:spPr>
          <a:xfrm>
            <a:off x="2405626" y="4912569"/>
            <a:ext cx="682358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lumMod val="85000"/>
                  </a:schemeClr>
                </a:solidFill>
              </a:rPr>
              <a:t>A survey of 3D human body reconstruction from single and multiple camera views</a:t>
            </a:r>
          </a:p>
        </p:txBody>
      </p:sp>
      <p:sp>
        <p:nvSpPr>
          <p:cNvPr id="6" name="Title 1">
            <a:extLst>
              <a:ext uri="{FF2B5EF4-FFF2-40B4-BE49-F238E27FC236}">
                <a16:creationId xmlns:a16="http://schemas.microsoft.com/office/drawing/2014/main" id="{3120EE80-8C78-79E2-8F94-FB5829387ED1}"/>
              </a:ext>
            </a:extLst>
          </p:cNvPr>
          <p:cNvSpPr>
            <a:spLocks noGrp="1"/>
          </p:cNvSpPr>
          <p:nvPr>
            <p:ph type="title"/>
          </p:nvPr>
        </p:nvSpPr>
        <p:spPr>
          <a:xfrm>
            <a:off x="565687" y="-85503"/>
            <a:ext cx="10972440" cy="1144800"/>
          </a:xfrm>
        </p:spPr>
        <p:txBody>
          <a:bodyPr/>
          <a:lstStyle/>
          <a:p>
            <a:r>
              <a:rPr lang="en-US" sz="3200" dirty="0">
                <a:solidFill>
                  <a:srgbClr val="000000"/>
                </a:solidFill>
              </a:rPr>
              <a:t>SOTA for Full Body Avatar</a:t>
            </a:r>
          </a:p>
        </p:txBody>
      </p:sp>
    </p:spTree>
    <p:extLst>
      <p:ext uri="{BB962C8B-B14F-4D97-AF65-F5344CB8AC3E}">
        <p14:creationId xmlns:p14="http://schemas.microsoft.com/office/powerpoint/2010/main" val="1023035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
          <p:cNvSpPr txBox="1">
            <a:spLocks noGrp="1"/>
          </p:cNvSpPr>
          <p:nvPr>
            <p:ph type="title" idx="4294967295"/>
          </p:nvPr>
        </p:nvSpPr>
        <p:spPr>
          <a:xfrm>
            <a:off x="873360" y="3385440"/>
            <a:ext cx="10578240" cy="1195920"/>
          </a:xfrm>
          <a:prstGeom prst="rect">
            <a:avLst/>
          </a:prstGeom>
          <a:noFill/>
          <a:ln>
            <a:noFill/>
          </a:ln>
        </p:spPr>
        <p:txBody>
          <a:bodyPr spcFirstLastPara="1" wrap="square" lIns="0" tIns="0" rIns="0" bIns="0" anchor="t" anchorCtr="0">
            <a:noAutofit/>
          </a:bodyPr>
          <a:lstStyle/>
          <a:p>
            <a:pPr>
              <a:lnSpc>
                <a:spcPct val="100000"/>
              </a:lnSpc>
            </a:pPr>
            <a:r>
              <a:rPr lang="en-US" sz="3600" b="1" dirty="0">
                <a:solidFill>
                  <a:srgbClr val="FFFFFF"/>
                </a:solidFill>
                <a:latin typeface="Open Sans"/>
                <a:ea typeface="Open Sans"/>
                <a:cs typeface="Open Sans"/>
                <a:sym typeface="Open Sans"/>
              </a:rPr>
              <a:t>SOTA for Garment extraction</a:t>
            </a:r>
            <a:endParaRPr lang="en-US" dirty="0"/>
          </a:p>
        </p:txBody>
      </p:sp>
    </p:spTree>
    <p:extLst>
      <p:ext uri="{BB962C8B-B14F-4D97-AF65-F5344CB8AC3E}">
        <p14:creationId xmlns:p14="http://schemas.microsoft.com/office/powerpoint/2010/main" val="1652966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75B068E0-473C-720B-DE01-C85AA5CD0973}"/>
              </a:ext>
            </a:extLst>
          </p:cNvPr>
          <p:cNvGraphicFramePr>
            <a:graphicFrameLocks noGrp="1"/>
          </p:cNvGraphicFramePr>
          <p:nvPr>
            <p:extLst>
              <p:ext uri="{D42A27DB-BD31-4B8C-83A1-F6EECF244321}">
                <p14:modId xmlns:p14="http://schemas.microsoft.com/office/powerpoint/2010/main" val="1430764774"/>
              </p:ext>
            </p:extLst>
          </p:nvPr>
        </p:nvGraphicFramePr>
        <p:xfrm>
          <a:off x="370114" y="631371"/>
          <a:ext cx="11430083" cy="5187399"/>
        </p:xfrm>
        <a:graphic>
          <a:graphicData uri="http://schemas.openxmlformats.org/drawingml/2006/table">
            <a:tbl>
              <a:tblPr firstRow="1" bandRow="1">
                <a:tableStyleId>{5C22544A-7EE6-4342-B048-85BDC9FD1C3A}</a:tableStyleId>
              </a:tblPr>
              <a:tblGrid>
                <a:gridCol w="767692">
                  <a:extLst>
                    <a:ext uri="{9D8B030D-6E8A-4147-A177-3AD203B41FA5}">
                      <a16:colId xmlns:a16="http://schemas.microsoft.com/office/drawing/2014/main" val="2280215204"/>
                    </a:ext>
                  </a:extLst>
                </a:gridCol>
                <a:gridCol w="1549600">
                  <a:extLst>
                    <a:ext uri="{9D8B030D-6E8A-4147-A177-3AD203B41FA5}">
                      <a16:colId xmlns:a16="http://schemas.microsoft.com/office/drawing/2014/main" val="2413829949"/>
                    </a:ext>
                  </a:extLst>
                </a:gridCol>
                <a:gridCol w="1549600">
                  <a:extLst>
                    <a:ext uri="{9D8B030D-6E8A-4147-A177-3AD203B41FA5}">
                      <a16:colId xmlns:a16="http://schemas.microsoft.com/office/drawing/2014/main" val="1292265151"/>
                    </a:ext>
                  </a:extLst>
                </a:gridCol>
                <a:gridCol w="1474456">
                  <a:extLst>
                    <a:ext uri="{9D8B030D-6E8A-4147-A177-3AD203B41FA5}">
                      <a16:colId xmlns:a16="http://schemas.microsoft.com/office/drawing/2014/main" val="1300809347"/>
                    </a:ext>
                  </a:extLst>
                </a:gridCol>
                <a:gridCol w="1112950">
                  <a:extLst>
                    <a:ext uri="{9D8B030D-6E8A-4147-A177-3AD203B41FA5}">
                      <a16:colId xmlns:a16="http://schemas.microsoft.com/office/drawing/2014/main" val="2628277464"/>
                    </a:ext>
                  </a:extLst>
                </a:gridCol>
                <a:gridCol w="3767381">
                  <a:extLst>
                    <a:ext uri="{9D8B030D-6E8A-4147-A177-3AD203B41FA5}">
                      <a16:colId xmlns:a16="http://schemas.microsoft.com/office/drawing/2014/main" val="4272297497"/>
                    </a:ext>
                  </a:extLst>
                </a:gridCol>
                <a:gridCol w="682393">
                  <a:extLst>
                    <a:ext uri="{9D8B030D-6E8A-4147-A177-3AD203B41FA5}">
                      <a16:colId xmlns:a16="http://schemas.microsoft.com/office/drawing/2014/main" val="2099082472"/>
                    </a:ext>
                  </a:extLst>
                </a:gridCol>
                <a:gridCol w="526011">
                  <a:extLst>
                    <a:ext uri="{9D8B030D-6E8A-4147-A177-3AD203B41FA5}">
                      <a16:colId xmlns:a16="http://schemas.microsoft.com/office/drawing/2014/main" val="3821838701"/>
                    </a:ext>
                  </a:extLst>
                </a:gridCol>
              </a:tblGrid>
              <a:tr h="391885">
                <a:tc>
                  <a:txBody>
                    <a:bodyPr/>
                    <a:lstStyle/>
                    <a:p>
                      <a:pPr marL="0" algn="ctr" rtl="0" eaLnBrk="1" fontAlgn="b" latinLnBrk="0" hangingPunct="1">
                        <a:spcBef>
                          <a:spcPts val="0"/>
                        </a:spcBef>
                        <a:spcAft>
                          <a:spcPts val="0"/>
                        </a:spcAft>
                      </a:pPr>
                      <a:r>
                        <a:rPr lang="en-IN" sz="1000" kern="1200" dirty="0">
                          <a:effectLst/>
                        </a:rPr>
                        <a:t>Publication Year</a:t>
                      </a:r>
                      <a:endParaRPr lang="en-IN" dirty="0">
                        <a:effectLst/>
                      </a:endParaRPr>
                    </a:p>
                  </a:txBody>
                  <a:tcPr marL="0" marR="0" marT="0" marB="0" anchor="ctr"/>
                </a:tc>
                <a:tc>
                  <a:txBody>
                    <a:bodyPr/>
                    <a:lstStyle/>
                    <a:p>
                      <a:pPr marL="0" algn="ctr" rtl="0" eaLnBrk="1" fontAlgn="b" latinLnBrk="0" hangingPunct="1">
                        <a:spcBef>
                          <a:spcPts val="0"/>
                        </a:spcBef>
                        <a:spcAft>
                          <a:spcPts val="0"/>
                        </a:spcAft>
                      </a:pPr>
                      <a:r>
                        <a:rPr lang="en-IN" sz="1000" kern="1200" dirty="0">
                          <a:effectLst/>
                        </a:rPr>
                        <a:t>dataset used</a:t>
                      </a:r>
                      <a:endParaRPr lang="en-IN" dirty="0">
                        <a:effectLst/>
                      </a:endParaRPr>
                    </a:p>
                  </a:txBody>
                  <a:tcPr marL="0" marR="0" marT="0" marB="0" anchor="ctr"/>
                </a:tc>
                <a:tc>
                  <a:txBody>
                    <a:bodyPr/>
                    <a:lstStyle/>
                    <a:p>
                      <a:pPr marL="0" algn="ctr" rtl="0" eaLnBrk="1" fontAlgn="b" latinLnBrk="0" hangingPunct="1">
                        <a:spcBef>
                          <a:spcPts val="0"/>
                        </a:spcBef>
                        <a:spcAft>
                          <a:spcPts val="0"/>
                        </a:spcAft>
                      </a:pPr>
                      <a:r>
                        <a:rPr lang="en-IN" sz="1000" kern="1200" dirty="0">
                          <a:effectLst/>
                        </a:rPr>
                        <a:t>Visual results</a:t>
                      </a:r>
                      <a:endParaRPr lang="en-IN" dirty="0">
                        <a:effectLst/>
                      </a:endParaRPr>
                    </a:p>
                  </a:txBody>
                  <a:tcPr marL="0" marR="0" marT="0" marB="0" anchor="ctr"/>
                </a:tc>
                <a:tc>
                  <a:txBody>
                    <a:bodyPr/>
                    <a:lstStyle/>
                    <a:p>
                      <a:pPr marL="0" algn="ctr" rtl="0" eaLnBrk="1" fontAlgn="b" latinLnBrk="0" hangingPunct="1">
                        <a:spcBef>
                          <a:spcPts val="0"/>
                        </a:spcBef>
                        <a:spcAft>
                          <a:spcPts val="0"/>
                        </a:spcAft>
                      </a:pPr>
                      <a:r>
                        <a:rPr lang="en-IN" sz="1000" kern="1200" dirty="0">
                          <a:effectLst/>
                        </a:rPr>
                        <a:t>Metric</a:t>
                      </a:r>
                      <a:endParaRPr lang="en-IN" dirty="0">
                        <a:effectLst/>
                      </a:endParaRPr>
                    </a:p>
                  </a:txBody>
                  <a:tcPr marL="0" marR="0" marT="0" marB="0" anchor="ctr"/>
                </a:tc>
                <a:tc>
                  <a:txBody>
                    <a:bodyPr/>
                    <a:lstStyle/>
                    <a:p>
                      <a:pPr marL="0" algn="ctr" rtl="0" eaLnBrk="1" fontAlgn="b" latinLnBrk="0" hangingPunct="1">
                        <a:spcBef>
                          <a:spcPts val="0"/>
                        </a:spcBef>
                        <a:spcAft>
                          <a:spcPts val="0"/>
                        </a:spcAft>
                      </a:pPr>
                      <a:r>
                        <a:rPr lang="en-IN" sz="1000" kern="1200" dirty="0">
                          <a:effectLst/>
                        </a:rPr>
                        <a:t>Short Title</a:t>
                      </a:r>
                      <a:endParaRPr lang="en-IN" dirty="0">
                        <a:effectLst/>
                      </a:endParaRPr>
                    </a:p>
                  </a:txBody>
                  <a:tcPr marL="0" marR="0" marT="0" marB="0" anchor="ctr"/>
                </a:tc>
                <a:tc>
                  <a:txBody>
                    <a:bodyPr/>
                    <a:lstStyle/>
                    <a:p>
                      <a:pPr marL="0" algn="ctr" rtl="0" eaLnBrk="1" fontAlgn="b" latinLnBrk="0" hangingPunct="1">
                        <a:spcBef>
                          <a:spcPts val="0"/>
                        </a:spcBef>
                        <a:spcAft>
                          <a:spcPts val="0"/>
                        </a:spcAft>
                      </a:pPr>
                      <a:r>
                        <a:rPr lang="en-IN" sz="1000" kern="1200" dirty="0">
                          <a:effectLst/>
                        </a:rPr>
                        <a:t>Title</a:t>
                      </a:r>
                      <a:endParaRPr lang="en-IN" dirty="0">
                        <a:effectLst/>
                      </a:endParaRPr>
                    </a:p>
                  </a:txBody>
                  <a:tcPr marL="0" marR="0" marT="0" marB="0" anchor="ctr"/>
                </a:tc>
                <a:tc>
                  <a:txBody>
                    <a:bodyPr/>
                    <a:lstStyle/>
                    <a:p>
                      <a:pPr marL="0" algn="ctr" rtl="0" eaLnBrk="1" fontAlgn="b" latinLnBrk="0" hangingPunct="1">
                        <a:spcBef>
                          <a:spcPts val="0"/>
                        </a:spcBef>
                        <a:spcAft>
                          <a:spcPts val="0"/>
                        </a:spcAft>
                      </a:pPr>
                      <a:r>
                        <a:rPr lang="en-IN" sz="1000" kern="1200" dirty="0">
                          <a:effectLst/>
                        </a:rPr>
                        <a:t>citation</a:t>
                      </a:r>
                      <a:endParaRPr lang="en-IN" dirty="0">
                        <a:effectLst/>
                      </a:endParaRPr>
                    </a:p>
                  </a:txBody>
                  <a:tcPr marL="0" marR="0" marT="0" marB="0" anchor="ctr"/>
                </a:tc>
                <a:tc>
                  <a:txBody>
                    <a:bodyPr/>
                    <a:lstStyle/>
                    <a:p>
                      <a:pPr marL="0" algn="ctr" rtl="0" eaLnBrk="1" fontAlgn="b" latinLnBrk="0" hangingPunct="1">
                        <a:spcBef>
                          <a:spcPts val="0"/>
                        </a:spcBef>
                        <a:spcAft>
                          <a:spcPts val="0"/>
                        </a:spcAft>
                      </a:pPr>
                      <a:r>
                        <a:rPr lang="en-IN" sz="1000" kern="1200" dirty="0">
                          <a:effectLst/>
                        </a:rPr>
                        <a:t>Code </a:t>
                      </a:r>
                      <a:endParaRPr lang="en-IN">
                        <a:effectLst/>
                      </a:endParaRPr>
                    </a:p>
                  </a:txBody>
                  <a:tcPr marL="0" marR="0" marT="0" marB="0" anchor="ctr"/>
                </a:tc>
                <a:extLst>
                  <a:ext uri="{0D108BD9-81ED-4DB2-BD59-A6C34878D82A}">
                    <a16:rowId xmlns:a16="http://schemas.microsoft.com/office/drawing/2014/main" val="1004845336"/>
                  </a:ext>
                </a:extLst>
              </a:tr>
              <a:tr h="370840">
                <a:tc>
                  <a:txBody>
                    <a:bodyPr/>
                    <a:lstStyle/>
                    <a:p>
                      <a:pPr marL="0" lvl="0" algn="ctr" rtl="0">
                        <a:spcBef>
                          <a:spcPts val="0"/>
                        </a:spcBef>
                        <a:spcAft>
                          <a:spcPts val="0"/>
                        </a:spcAft>
                        <a:buNone/>
                      </a:pPr>
                      <a:r>
                        <a:rPr lang="en-DE" sz="1000" kern="1200" dirty="0">
                          <a:effectLst/>
                        </a:rPr>
                        <a:t>2017</a:t>
                      </a:r>
                      <a:endParaRPr lang="en-US">
                        <a:effectLst/>
                      </a:endParaRPr>
                    </a:p>
                  </a:txBody>
                  <a:tcPr marL="0" marR="0" marT="0" marB="0" anchor="ctr"/>
                </a:tc>
                <a:tc>
                  <a:txBody>
                    <a:bodyPr/>
                    <a:lstStyle/>
                    <a:p>
                      <a:pPr marL="0" lvl="0" algn="ctr" rtl="0">
                        <a:spcBef>
                          <a:spcPts val="0"/>
                        </a:spcBef>
                        <a:spcAft>
                          <a:spcPts val="0"/>
                        </a:spcAft>
                        <a:buNone/>
                      </a:pPr>
                      <a:r>
                        <a:rPr lang="en-IN" sz="1000" u="sng" kern="1200" dirty="0">
                          <a:effectLst/>
                          <a:hlinkClick r:id="rId2"/>
                        </a:rPr>
                        <a:t>CAESER, CAPE</a:t>
                      </a:r>
                      <a:endParaRPr lang="en-IN">
                        <a:effectLst/>
                      </a:endParaRPr>
                    </a:p>
                  </a:txBody>
                  <a:tcPr marL="0" marR="0" marT="0" marB="0" anchor="ctr"/>
                </a:tc>
                <a:tc>
                  <a:txBody>
                    <a:bodyPr/>
                    <a:lstStyle/>
                    <a:p>
                      <a:pPr marL="0" lvl="0" algn="ctr" rtl="0">
                        <a:spcBef>
                          <a:spcPts val="0"/>
                        </a:spcBef>
                        <a:spcAft>
                          <a:spcPts val="0"/>
                        </a:spcAft>
                        <a:buNone/>
                      </a:pPr>
                      <a:r>
                        <a:rPr lang="en-IN" sz="1000" kern="1200" dirty="0">
                          <a:effectLst/>
                        </a:rPr>
                        <a:t>Good</a:t>
                      </a:r>
                      <a:br>
                        <a:rPr lang="en-IN" sz="1000" kern="1200" dirty="0">
                          <a:effectLst/>
                        </a:rPr>
                      </a:br>
                      <a:r>
                        <a:rPr lang="en-IN" sz="1000" kern="1200" dirty="0">
                          <a:effectLst/>
                        </a:rPr>
                        <a:t> with wrinkles</a:t>
                      </a:r>
                      <a:endParaRPr lang="en-IN">
                        <a:effectLst/>
                      </a:endParaRPr>
                    </a:p>
                  </a:txBody>
                  <a:tcPr marL="0" marR="0" marT="0" marB="0" anchor="ctr"/>
                </a:tc>
                <a:tc>
                  <a:txBody>
                    <a:bodyPr/>
                    <a:lstStyle/>
                    <a:p>
                      <a:pPr marL="0" lvl="0" algn="ctr" rtl="0">
                        <a:spcBef>
                          <a:spcPts val="0"/>
                        </a:spcBef>
                        <a:spcAft>
                          <a:spcPts val="0"/>
                        </a:spcAft>
                        <a:buNone/>
                      </a:pPr>
                      <a:r>
                        <a:rPr lang="en-IN" sz="1000" kern="1200" dirty="0">
                          <a:effectLst/>
                        </a:rPr>
                        <a:t>x</a:t>
                      </a:r>
                      <a:endParaRPr lang="en-IN">
                        <a:effectLst/>
                      </a:endParaRPr>
                    </a:p>
                  </a:txBody>
                  <a:tcPr marL="0" marR="0" marT="0" marB="0" anchor="ctr"/>
                </a:tc>
                <a:tc>
                  <a:txBody>
                    <a:bodyPr/>
                    <a:lstStyle/>
                    <a:p>
                      <a:pPr marL="0" lvl="0" algn="ctr" rtl="0">
                        <a:spcBef>
                          <a:spcPts val="0"/>
                        </a:spcBef>
                        <a:spcAft>
                          <a:spcPts val="0"/>
                        </a:spcAft>
                        <a:buNone/>
                      </a:pPr>
                      <a:r>
                        <a:rPr lang="en-IN" sz="1000" kern="1200" dirty="0" err="1">
                          <a:effectLst/>
                        </a:rPr>
                        <a:t>ClothCap</a:t>
                      </a:r>
                      <a:endParaRPr lang="en-IN">
                        <a:effectLst/>
                      </a:endParaRPr>
                    </a:p>
                  </a:txBody>
                  <a:tcPr marL="0" marR="0" marT="0" marB="0" anchor="ctr"/>
                </a:tc>
                <a:tc>
                  <a:txBody>
                    <a:bodyPr/>
                    <a:lstStyle/>
                    <a:p>
                      <a:pPr marL="0" lvl="0" algn="ctr" rtl="0">
                        <a:spcBef>
                          <a:spcPts val="0"/>
                        </a:spcBef>
                        <a:spcAft>
                          <a:spcPts val="0"/>
                        </a:spcAft>
                        <a:buNone/>
                      </a:pPr>
                      <a:r>
                        <a:rPr lang="en-GB" sz="1000" kern="1200" dirty="0" err="1">
                          <a:effectLst/>
                        </a:rPr>
                        <a:t>ClothCap</a:t>
                      </a:r>
                      <a:r>
                        <a:rPr lang="en-GB" sz="1000" kern="1200" dirty="0">
                          <a:effectLst/>
                        </a:rPr>
                        <a:t>: seamless 4D clothing capture and retargeting</a:t>
                      </a:r>
                      <a:endParaRPr lang="en-GB">
                        <a:effectLst/>
                      </a:endParaRPr>
                    </a:p>
                  </a:txBody>
                  <a:tcPr marL="0" marR="0" marT="0" marB="0" anchor="ctr"/>
                </a:tc>
                <a:tc>
                  <a:txBody>
                    <a:bodyPr/>
                    <a:lstStyle/>
                    <a:p>
                      <a:pPr marL="0" lvl="0" algn="ctr" rtl="0">
                        <a:spcBef>
                          <a:spcPts val="0"/>
                        </a:spcBef>
                        <a:spcAft>
                          <a:spcPts val="0"/>
                        </a:spcAft>
                        <a:buNone/>
                      </a:pPr>
                      <a:r>
                        <a:rPr lang="en-DE" sz="1000" kern="1200" dirty="0">
                          <a:effectLst/>
                        </a:rPr>
                        <a:t>338</a:t>
                      </a:r>
                      <a:endParaRPr lang="en-US">
                        <a:effectLst/>
                      </a:endParaRPr>
                    </a:p>
                  </a:txBody>
                  <a:tcPr marL="0" marR="0" marT="0" marB="0" anchor="ctr"/>
                </a:tc>
                <a:tc>
                  <a:txBody>
                    <a:bodyPr/>
                    <a:lstStyle/>
                    <a:p>
                      <a:pPr marL="0" lvl="0" algn="ctr" rtl="0">
                        <a:spcBef>
                          <a:spcPts val="0"/>
                        </a:spcBef>
                        <a:spcAft>
                          <a:spcPts val="0"/>
                        </a:spcAft>
                        <a:buNone/>
                      </a:pPr>
                      <a:r>
                        <a:rPr lang="en-GB" sz="1000" u="sng" kern="1200" dirty="0">
                          <a:effectLst/>
                        </a:rPr>
                        <a:t>yes</a:t>
                      </a:r>
                      <a:endParaRPr lang="en-GB">
                        <a:effectLst/>
                      </a:endParaRPr>
                    </a:p>
                  </a:txBody>
                  <a:tcPr marL="0" marR="0" marT="0" marB="0" anchor="ctr"/>
                </a:tc>
                <a:extLst>
                  <a:ext uri="{0D108BD9-81ED-4DB2-BD59-A6C34878D82A}">
                    <a16:rowId xmlns:a16="http://schemas.microsoft.com/office/drawing/2014/main" val="2826142233"/>
                  </a:ext>
                </a:extLst>
              </a:tr>
              <a:tr h="370839">
                <a:tc>
                  <a:txBody>
                    <a:bodyPr/>
                    <a:lstStyle/>
                    <a:p>
                      <a:pPr marL="0" lvl="0" algn="ctr" rtl="0">
                        <a:spcBef>
                          <a:spcPts val="0"/>
                        </a:spcBef>
                        <a:spcAft>
                          <a:spcPts val="0"/>
                        </a:spcAft>
                        <a:buNone/>
                      </a:pPr>
                      <a:r>
                        <a:rPr lang="en-US" sz="1000" kern="1200" dirty="0">
                          <a:effectLst/>
                        </a:rPr>
                        <a:t>2022</a:t>
                      </a:r>
                      <a:endParaRPr lang="en-US" dirty="0">
                        <a:effectLst/>
                      </a:endParaRPr>
                    </a:p>
                  </a:txBody>
                  <a:tcPr marL="0" marR="0" marT="0" marB="0" anchor="ctr"/>
                </a:tc>
                <a:tc>
                  <a:txBody>
                    <a:bodyPr/>
                    <a:lstStyle/>
                    <a:p>
                      <a:pPr marL="0" lvl="0" algn="ctr" rtl="0">
                        <a:spcBef>
                          <a:spcPts val="0"/>
                        </a:spcBef>
                        <a:spcAft>
                          <a:spcPts val="0"/>
                        </a:spcAft>
                        <a:buNone/>
                      </a:pPr>
                      <a:r>
                        <a:rPr lang="en-IN" sz="1000" kern="1200" dirty="0">
                          <a:effectLst/>
                        </a:rPr>
                        <a:t>BUFF</a:t>
                      </a:r>
                      <a:endParaRPr lang="en-IN">
                        <a:effectLst/>
                      </a:endParaRPr>
                    </a:p>
                  </a:txBody>
                  <a:tcPr marL="0" marR="0" marT="0" marB="0" anchor="ctr"/>
                </a:tc>
                <a:tc>
                  <a:txBody>
                    <a:bodyPr/>
                    <a:lstStyle/>
                    <a:p>
                      <a:pPr marL="0" lvl="0" algn="ctr" rtl="0">
                        <a:spcBef>
                          <a:spcPts val="0"/>
                        </a:spcBef>
                        <a:spcAft>
                          <a:spcPts val="0"/>
                        </a:spcAft>
                        <a:buNone/>
                      </a:pPr>
                      <a:r>
                        <a:rPr lang="en-GB" sz="1000" kern="1200" dirty="0">
                          <a:effectLst/>
                        </a:rPr>
                        <a:t>good - geometric prediction</a:t>
                      </a:r>
                      <a:br>
                        <a:rPr lang="en-GB" sz="1000" kern="1200" dirty="0">
                          <a:effectLst/>
                        </a:rPr>
                      </a:br>
                      <a:r>
                        <a:rPr lang="en-GB" sz="1000" kern="1200" dirty="0">
                          <a:effectLst/>
                        </a:rPr>
                        <a:t>wrinkles were good</a:t>
                      </a:r>
                      <a:br>
                        <a:rPr lang="en-GB" sz="1000" kern="1200" dirty="0">
                          <a:effectLst/>
                        </a:rPr>
                      </a:br>
                      <a:r>
                        <a:rPr lang="en-GB" sz="1000" kern="1200" dirty="0">
                          <a:effectLst/>
                        </a:rPr>
                        <a:t>texture mapping not good</a:t>
                      </a:r>
                      <a:endParaRPr lang="en-GB">
                        <a:effectLst/>
                      </a:endParaRPr>
                    </a:p>
                  </a:txBody>
                  <a:tcPr marL="0" marR="0" marT="0" marB="0" anchor="ctr"/>
                </a:tc>
                <a:tc>
                  <a:txBody>
                    <a:bodyPr/>
                    <a:lstStyle/>
                    <a:p>
                      <a:pPr marL="0" lvl="0" algn="ctr" rtl="0">
                        <a:spcBef>
                          <a:spcPts val="0"/>
                        </a:spcBef>
                        <a:spcAft>
                          <a:spcPts val="0"/>
                        </a:spcAft>
                        <a:buNone/>
                      </a:pPr>
                      <a:r>
                        <a:rPr lang="en-IN" sz="1000" kern="1200" dirty="0">
                          <a:effectLst/>
                        </a:rPr>
                        <a:t>Average reconstruction error(0.03)</a:t>
                      </a:r>
                      <a:endParaRPr lang="en-IN">
                        <a:effectLst/>
                      </a:endParaRPr>
                    </a:p>
                  </a:txBody>
                  <a:tcPr marL="0" marR="0" marT="0" marB="0" anchor="ctr"/>
                </a:tc>
                <a:tc>
                  <a:txBody>
                    <a:bodyPr/>
                    <a:lstStyle/>
                    <a:p>
                      <a:pPr marL="0" lvl="0" algn="ctr" rtl="0">
                        <a:spcBef>
                          <a:spcPts val="0"/>
                        </a:spcBef>
                        <a:spcAft>
                          <a:spcPts val="0"/>
                        </a:spcAft>
                        <a:buNone/>
                      </a:pPr>
                      <a:r>
                        <a:rPr lang="en-IN" sz="1000" kern="1200" dirty="0" err="1">
                          <a:effectLst/>
                        </a:rPr>
                        <a:t>MulayCap</a:t>
                      </a:r>
                      <a:endParaRPr lang="en-IN">
                        <a:effectLst/>
                      </a:endParaRPr>
                    </a:p>
                  </a:txBody>
                  <a:tcPr marL="0" marR="0" marT="0" marB="0" anchor="ctr"/>
                </a:tc>
                <a:tc>
                  <a:txBody>
                    <a:bodyPr/>
                    <a:lstStyle/>
                    <a:p>
                      <a:pPr marL="0" lvl="0" algn="ctr" rtl="0">
                        <a:spcBef>
                          <a:spcPts val="0"/>
                        </a:spcBef>
                        <a:spcAft>
                          <a:spcPts val="0"/>
                        </a:spcAft>
                        <a:buNone/>
                      </a:pPr>
                      <a:r>
                        <a:rPr lang="en-GB" sz="1000" kern="1200" dirty="0" err="1">
                          <a:effectLst/>
                        </a:rPr>
                        <a:t>MulayCap</a:t>
                      </a:r>
                      <a:r>
                        <a:rPr lang="en-GB" sz="1000" kern="1200" dirty="0">
                          <a:effectLst/>
                        </a:rPr>
                        <a:t>: Multi-layer Human Performance Capture Using A Monocular Video Camera</a:t>
                      </a:r>
                      <a:endParaRPr lang="en-GB">
                        <a:effectLst/>
                      </a:endParaRPr>
                    </a:p>
                  </a:txBody>
                  <a:tcPr marL="0" marR="0" marT="0" marB="0" anchor="ctr"/>
                </a:tc>
                <a:tc>
                  <a:txBody>
                    <a:bodyPr/>
                    <a:lstStyle/>
                    <a:p>
                      <a:pPr marL="0" lvl="0" algn="ctr" rtl="0">
                        <a:spcBef>
                          <a:spcPts val="0"/>
                        </a:spcBef>
                        <a:spcAft>
                          <a:spcPts val="0"/>
                        </a:spcAft>
                        <a:buNone/>
                      </a:pPr>
                      <a:r>
                        <a:rPr lang="en-US" sz="1000" kern="1200" dirty="0">
                          <a:effectLst/>
                        </a:rPr>
                        <a:t>11</a:t>
                      </a:r>
                      <a:endParaRPr lang="en-US" dirty="0">
                        <a:effectLst/>
                      </a:endParaRPr>
                    </a:p>
                  </a:txBody>
                  <a:tcPr marL="0" marR="0" marT="0" marB="0" anchor="ctr"/>
                </a:tc>
                <a:tc>
                  <a:txBody>
                    <a:bodyPr/>
                    <a:lstStyle/>
                    <a:p>
                      <a:pPr marL="0" lvl="0" algn="ctr" rtl="0">
                        <a:spcBef>
                          <a:spcPts val="0"/>
                        </a:spcBef>
                        <a:spcAft>
                          <a:spcPts val="0"/>
                        </a:spcAft>
                        <a:buNone/>
                      </a:pPr>
                      <a:endParaRPr lang="en-US" dirty="0">
                        <a:effectLst/>
                      </a:endParaRPr>
                    </a:p>
                  </a:txBody>
                  <a:tcPr marL="0" marR="0" marT="0" marB="0" anchor="ctr"/>
                </a:tc>
                <a:extLst>
                  <a:ext uri="{0D108BD9-81ED-4DB2-BD59-A6C34878D82A}">
                    <a16:rowId xmlns:a16="http://schemas.microsoft.com/office/drawing/2014/main" val="3040707468"/>
                  </a:ext>
                </a:extLst>
              </a:tr>
              <a:tr h="370838">
                <a:tc>
                  <a:txBody>
                    <a:bodyPr/>
                    <a:lstStyle/>
                    <a:p>
                      <a:pPr marL="0" lvl="0" algn="ctr" rtl="0">
                        <a:spcBef>
                          <a:spcPts val="0"/>
                        </a:spcBef>
                        <a:spcAft>
                          <a:spcPts val="0"/>
                        </a:spcAft>
                        <a:buNone/>
                      </a:pPr>
                      <a:r>
                        <a:rPr lang="en-US" sz="1000" kern="1200" dirty="0">
                          <a:effectLst/>
                        </a:rPr>
                        <a:t>2019</a:t>
                      </a:r>
                      <a:endParaRPr lang="en-US" dirty="0">
                        <a:effectLst/>
                      </a:endParaRPr>
                    </a:p>
                  </a:txBody>
                  <a:tcPr marL="0" marR="0" marT="0" marB="0" anchor="ctr"/>
                </a:tc>
                <a:tc>
                  <a:txBody>
                    <a:bodyPr/>
                    <a:lstStyle/>
                    <a:p>
                      <a:pPr marL="0" lvl="0" algn="ctr" rtl="0">
                        <a:spcBef>
                          <a:spcPts val="0"/>
                        </a:spcBef>
                        <a:spcAft>
                          <a:spcPts val="0"/>
                        </a:spcAft>
                        <a:buNone/>
                      </a:pPr>
                      <a:r>
                        <a:rPr lang="en-IN" sz="1000" u="sng" kern="1200" dirty="0">
                          <a:effectLst/>
                          <a:hlinkClick r:id="rId3"/>
                        </a:rPr>
                        <a:t>own</a:t>
                      </a:r>
                      <a:endParaRPr lang="en-IN">
                        <a:effectLst/>
                      </a:endParaRPr>
                    </a:p>
                  </a:txBody>
                  <a:tcPr marL="0" marR="0" marT="0" marB="0" anchor="ctr"/>
                </a:tc>
                <a:tc>
                  <a:txBody>
                    <a:bodyPr/>
                    <a:lstStyle/>
                    <a:p>
                      <a:pPr marL="0" lvl="0" algn="ctr" rtl="0">
                        <a:spcBef>
                          <a:spcPts val="0"/>
                        </a:spcBef>
                        <a:spcAft>
                          <a:spcPts val="0"/>
                        </a:spcAft>
                        <a:buNone/>
                      </a:pPr>
                      <a:r>
                        <a:rPr lang="en-IN" sz="1000" kern="1200" dirty="0" err="1">
                          <a:effectLst/>
                        </a:rPr>
                        <a:t>templete</a:t>
                      </a:r>
                      <a:br>
                        <a:rPr lang="en-IN" sz="1000" kern="1200" dirty="0">
                          <a:effectLst/>
                        </a:rPr>
                      </a:br>
                      <a:r>
                        <a:rPr lang="en-IN" sz="1000" kern="1200" dirty="0">
                          <a:effectLst/>
                        </a:rPr>
                        <a:t>self </a:t>
                      </a:r>
                      <a:r>
                        <a:rPr lang="en-IN" sz="1000" kern="1200" dirty="0" err="1">
                          <a:effectLst/>
                        </a:rPr>
                        <a:t>pernetration</a:t>
                      </a:r>
                      <a:r>
                        <a:rPr lang="en-IN" sz="1000" kern="1200" dirty="0">
                          <a:effectLst/>
                        </a:rPr>
                        <a:t>,</a:t>
                      </a:r>
                      <a:br>
                        <a:rPr lang="en-IN" sz="1000" kern="1200" dirty="0">
                          <a:effectLst/>
                        </a:rPr>
                      </a:br>
                      <a:r>
                        <a:rPr lang="en-IN" sz="1000" kern="1200" dirty="0">
                          <a:effectLst/>
                        </a:rPr>
                        <a:t>good</a:t>
                      </a:r>
                      <a:endParaRPr lang="en-IN">
                        <a:effectLst/>
                      </a:endParaRPr>
                    </a:p>
                  </a:txBody>
                  <a:tcPr marL="0" marR="0" marT="0" marB="0" anchor="ctr"/>
                </a:tc>
                <a:tc>
                  <a:txBody>
                    <a:bodyPr/>
                    <a:lstStyle/>
                    <a:p>
                      <a:pPr marL="0" lvl="0" algn="ctr" rtl="0">
                        <a:spcBef>
                          <a:spcPts val="0"/>
                        </a:spcBef>
                        <a:spcAft>
                          <a:spcPts val="0"/>
                        </a:spcAft>
                        <a:buNone/>
                      </a:pPr>
                      <a:r>
                        <a:rPr lang="en-IN" sz="1000" kern="1200" dirty="0">
                          <a:effectLst/>
                        </a:rPr>
                        <a:t>x</a:t>
                      </a:r>
                      <a:endParaRPr lang="en-IN">
                        <a:effectLst/>
                      </a:endParaRPr>
                    </a:p>
                  </a:txBody>
                  <a:tcPr marL="0" marR="0" marT="0" marB="0" anchor="ctr"/>
                </a:tc>
                <a:tc>
                  <a:txBody>
                    <a:bodyPr/>
                    <a:lstStyle/>
                    <a:p>
                      <a:pPr marL="0" lvl="0" algn="ctr" rtl="0">
                        <a:spcBef>
                          <a:spcPts val="0"/>
                        </a:spcBef>
                        <a:spcAft>
                          <a:spcPts val="0"/>
                        </a:spcAft>
                        <a:buNone/>
                      </a:pPr>
                      <a:r>
                        <a:rPr lang="en-IN" sz="1000" kern="1200" dirty="0">
                          <a:effectLst/>
                        </a:rPr>
                        <a:t>Multi-Garment Net</a:t>
                      </a:r>
                      <a:endParaRPr lang="en-IN">
                        <a:effectLst/>
                      </a:endParaRPr>
                    </a:p>
                  </a:txBody>
                  <a:tcPr marL="0" marR="0" marT="0" marB="0" anchor="ctr"/>
                </a:tc>
                <a:tc>
                  <a:txBody>
                    <a:bodyPr/>
                    <a:lstStyle/>
                    <a:p>
                      <a:pPr marL="0" lvl="0" algn="ctr" rtl="0">
                        <a:spcBef>
                          <a:spcPts val="0"/>
                        </a:spcBef>
                        <a:spcAft>
                          <a:spcPts val="0"/>
                        </a:spcAft>
                        <a:buNone/>
                      </a:pPr>
                      <a:r>
                        <a:rPr lang="en-GB" sz="1000" kern="1200" dirty="0">
                          <a:effectLst/>
                        </a:rPr>
                        <a:t>Multi-Garment Net: Learning to Dress 3D People from Images</a:t>
                      </a:r>
                      <a:endParaRPr lang="en-GB">
                        <a:effectLst/>
                      </a:endParaRPr>
                    </a:p>
                  </a:txBody>
                  <a:tcPr marL="0" marR="0" marT="0" marB="0" anchor="ctr"/>
                </a:tc>
                <a:tc>
                  <a:txBody>
                    <a:bodyPr/>
                    <a:lstStyle/>
                    <a:p>
                      <a:pPr marL="0" lvl="0" algn="ctr" rtl="0">
                        <a:spcBef>
                          <a:spcPts val="0"/>
                        </a:spcBef>
                        <a:spcAft>
                          <a:spcPts val="0"/>
                        </a:spcAft>
                        <a:buNone/>
                      </a:pPr>
                      <a:r>
                        <a:rPr lang="en-US" sz="1000" kern="1200" dirty="0">
                          <a:effectLst/>
                        </a:rPr>
                        <a:t>237</a:t>
                      </a:r>
                      <a:endParaRPr lang="en-US" dirty="0">
                        <a:effectLst/>
                      </a:endParaRPr>
                    </a:p>
                  </a:txBody>
                  <a:tcPr marL="0" marR="0" marT="0" marB="0" anchor="ctr"/>
                </a:tc>
                <a:tc>
                  <a:txBody>
                    <a:bodyPr/>
                    <a:lstStyle/>
                    <a:p>
                      <a:pPr marL="0" lvl="0" algn="ctr" rtl="0">
                        <a:spcBef>
                          <a:spcPts val="0"/>
                        </a:spcBef>
                        <a:spcAft>
                          <a:spcPts val="0"/>
                        </a:spcAft>
                        <a:buNone/>
                      </a:pPr>
                      <a:r>
                        <a:rPr lang="en-IN" sz="1000" kern="1200" dirty="0">
                          <a:effectLst/>
                        </a:rPr>
                        <a:t>yes</a:t>
                      </a:r>
                      <a:endParaRPr lang="en-IN">
                        <a:effectLst/>
                      </a:endParaRPr>
                    </a:p>
                  </a:txBody>
                  <a:tcPr marL="0" marR="0" marT="0" marB="0" anchor="ctr"/>
                </a:tc>
                <a:extLst>
                  <a:ext uri="{0D108BD9-81ED-4DB2-BD59-A6C34878D82A}">
                    <a16:rowId xmlns:a16="http://schemas.microsoft.com/office/drawing/2014/main" val="2196591372"/>
                  </a:ext>
                </a:extLst>
              </a:tr>
              <a:tr h="370838">
                <a:tc>
                  <a:txBody>
                    <a:bodyPr/>
                    <a:lstStyle/>
                    <a:p>
                      <a:pPr marL="0" lvl="0" algn="ctr" rtl="0">
                        <a:spcBef>
                          <a:spcPts val="0"/>
                        </a:spcBef>
                        <a:spcAft>
                          <a:spcPts val="0"/>
                        </a:spcAft>
                        <a:buNone/>
                      </a:pPr>
                      <a:r>
                        <a:rPr lang="en-US" sz="1000" kern="1200" dirty="0">
                          <a:effectLst/>
                        </a:rPr>
                        <a:t>2020</a:t>
                      </a:r>
                      <a:endParaRPr lang="en-US" dirty="0">
                        <a:effectLst/>
                      </a:endParaRPr>
                    </a:p>
                  </a:txBody>
                  <a:tcPr marL="0" marR="0" marT="0" marB="0" anchor="ctr"/>
                </a:tc>
                <a:tc>
                  <a:txBody>
                    <a:bodyPr/>
                    <a:lstStyle/>
                    <a:p>
                      <a:pPr marL="0" lvl="0" algn="ctr" rtl="0">
                        <a:spcBef>
                          <a:spcPts val="0"/>
                        </a:spcBef>
                        <a:spcAft>
                          <a:spcPts val="0"/>
                        </a:spcAft>
                        <a:buNone/>
                      </a:pPr>
                      <a:r>
                        <a:rPr lang="en-IN" sz="1000" u="sng" kern="1200" dirty="0">
                          <a:effectLst/>
                          <a:hlinkClick r:id="rId4"/>
                        </a:rPr>
                        <a:t>CAPE</a:t>
                      </a:r>
                      <a:endParaRPr lang="en-IN">
                        <a:effectLst/>
                      </a:endParaRPr>
                    </a:p>
                  </a:txBody>
                  <a:tcPr marL="0" marR="0" marT="0" marB="0" anchor="ctr"/>
                </a:tc>
                <a:tc>
                  <a:txBody>
                    <a:bodyPr/>
                    <a:lstStyle/>
                    <a:p>
                      <a:pPr marL="0" lvl="0" algn="ctr">
                        <a:spcBef>
                          <a:spcPts val="0"/>
                        </a:spcBef>
                        <a:spcAft>
                          <a:spcPts val="0"/>
                        </a:spcAft>
                        <a:buNone/>
                      </a:pPr>
                      <a:r>
                        <a:rPr lang="en-IN" sz="1000" b="0" i="0" u="none" strike="noStrike" noProof="0" dirty="0">
                          <a:effectLst/>
                          <a:latin typeface="Arial"/>
                        </a:rPr>
                        <a:t>With wrinkles</a:t>
                      </a:r>
                      <a:endParaRPr lang="en-US"/>
                    </a:p>
                  </a:txBody>
                  <a:tcPr marL="0" marR="0" marT="0" marB="0" anchor="ctr"/>
                </a:tc>
                <a:tc>
                  <a:txBody>
                    <a:bodyPr/>
                    <a:lstStyle/>
                    <a:p>
                      <a:pPr marL="0" lvl="0" algn="ctr" rtl="0">
                        <a:spcBef>
                          <a:spcPts val="0"/>
                        </a:spcBef>
                        <a:spcAft>
                          <a:spcPts val="0"/>
                        </a:spcAft>
                        <a:buNone/>
                      </a:pPr>
                      <a:r>
                        <a:rPr lang="en-IN" sz="1000" kern="1200" dirty="0">
                          <a:effectLst/>
                        </a:rPr>
                        <a:t>per vertex MSE  in  0.019 m</a:t>
                      </a:r>
                      <a:endParaRPr lang="en-IN">
                        <a:effectLst/>
                      </a:endParaRPr>
                    </a:p>
                  </a:txBody>
                  <a:tcPr marL="0" marR="0" marT="0" marB="0" anchor="ctr"/>
                </a:tc>
                <a:tc>
                  <a:txBody>
                    <a:bodyPr/>
                    <a:lstStyle/>
                    <a:p>
                      <a:pPr marL="0" lvl="0" algn="ctr" rtl="0">
                        <a:spcBef>
                          <a:spcPts val="0"/>
                        </a:spcBef>
                        <a:spcAft>
                          <a:spcPts val="0"/>
                        </a:spcAft>
                        <a:buNone/>
                      </a:pPr>
                      <a:r>
                        <a:rPr lang="en-IN" sz="1000" kern="1200" dirty="0">
                          <a:effectLst/>
                        </a:rPr>
                        <a:t>Mesh-VAE-GAN</a:t>
                      </a:r>
                      <a:endParaRPr lang="en-IN">
                        <a:effectLst/>
                      </a:endParaRPr>
                    </a:p>
                  </a:txBody>
                  <a:tcPr marL="0" marR="0" marT="0" marB="0" anchor="ctr"/>
                </a:tc>
                <a:tc>
                  <a:txBody>
                    <a:bodyPr/>
                    <a:lstStyle/>
                    <a:p>
                      <a:pPr marL="0" lvl="0" algn="ctr" rtl="0">
                        <a:spcBef>
                          <a:spcPts val="0"/>
                        </a:spcBef>
                        <a:spcAft>
                          <a:spcPts val="0"/>
                        </a:spcAft>
                        <a:buNone/>
                      </a:pPr>
                      <a:r>
                        <a:rPr lang="en-GB" sz="1000" kern="1200" dirty="0">
                          <a:effectLst/>
                        </a:rPr>
                        <a:t>Learning to Dress 3D People in Generative Clothing</a:t>
                      </a:r>
                      <a:endParaRPr lang="en-GB">
                        <a:effectLst/>
                      </a:endParaRPr>
                    </a:p>
                  </a:txBody>
                  <a:tcPr marL="0" marR="0" marT="0" marB="0" anchor="ctr"/>
                </a:tc>
                <a:tc>
                  <a:txBody>
                    <a:bodyPr/>
                    <a:lstStyle/>
                    <a:p>
                      <a:pPr marL="0" lvl="0" algn="ctr" rtl="0">
                        <a:spcBef>
                          <a:spcPts val="0"/>
                        </a:spcBef>
                        <a:spcAft>
                          <a:spcPts val="0"/>
                        </a:spcAft>
                        <a:buNone/>
                      </a:pPr>
                      <a:r>
                        <a:rPr lang="en-US" sz="1000" kern="1200" dirty="0">
                          <a:effectLst/>
                        </a:rPr>
                        <a:t>181</a:t>
                      </a:r>
                      <a:endParaRPr lang="en-US" dirty="0">
                        <a:effectLst/>
                      </a:endParaRPr>
                    </a:p>
                  </a:txBody>
                  <a:tcPr marL="0" marR="0" marT="0" marB="0" anchor="ctr"/>
                </a:tc>
                <a:tc>
                  <a:txBody>
                    <a:bodyPr/>
                    <a:lstStyle/>
                    <a:p>
                      <a:pPr marL="0" lvl="0" algn="ctr" rtl="0">
                        <a:spcBef>
                          <a:spcPts val="0"/>
                        </a:spcBef>
                        <a:spcAft>
                          <a:spcPts val="0"/>
                        </a:spcAft>
                        <a:buNone/>
                      </a:pPr>
                      <a:r>
                        <a:rPr lang="en-IN" sz="1000" kern="1200" dirty="0">
                          <a:effectLst/>
                        </a:rPr>
                        <a:t>yes</a:t>
                      </a:r>
                      <a:endParaRPr lang="en-IN">
                        <a:effectLst/>
                      </a:endParaRPr>
                    </a:p>
                  </a:txBody>
                  <a:tcPr marL="0" marR="0" marT="0" marB="0" anchor="ctr"/>
                </a:tc>
                <a:extLst>
                  <a:ext uri="{0D108BD9-81ED-4DB2-BD59-A6C34878D82A}">
                    <a16:rowId xmlns:a16="http://schemas.microsoft.com/office/drawing/2014/main" val="3458322192"/>
                  </a:ext>
                </a:extLst>
              </a:tr>
              <a:tr h="370838">
                <a:tc>
                  <a:txBody>
                    <a:bodyPr/>
                    <a:lstStyle/>
                    <a:p>
                      <a:pPr marL="0" lvl="0" algn="ctr" rtl="0">
                        <a:spcBef>
                          <a:spcPts val="0"/>
                        </a:spcBef>
                        <a:spcAft>
                          <a:spcPts val="0"/>
                        </a:spcAft>
                        <a:buNone/>
                      </a:pPr>
                      <a:r>
                        <a:rPr lang="en-US" sz="1000" kern="1200" dirty="0">
                          <a:effectLst/>
                        </a:rPr>
                        <a:t>2021</a:t>
                      </a:r>
                      <a:endParaRPr lang="en-US" dirty="0">
                        <a:effectLst/>
                      </a:endParaRPr>
                    </a:p>
                  </a:txBody>
                  <a:tcPr marL="0" marR="0" marT="0" marB="0" anchor="ctr"/>
                </a:tc>
                <a:tc>
                  <a:txBody>
                    <a:bodyPr/>
                    <a:lstStyle/>
                    <a:p>
                      <a:pPr marL="0" lvl="0" algn="ctr" rtl="0">
                        <a:spcBef>
                          <a:spcPts val="0"/>
                        </a:spcBef>
                        <a:spcAft>
                          <a:spcPts val="0"/>
                        </a:spcAft>
                        <a:buNone/>
                      </a:pPr>
                      <a:r>
                        <a:rPr lang="en-IN" sz="1000" kern="1200" dirty="0">
                          <a:effectLst/>
                        </a:rPr>
                        <a:t>AMASS</a:t>
                      </a:r>
                      <a:endParaRPr lang="en-IN">
                        <a:effectLst/>
                      </a:endParaRPr>
                    </a:p>
                  </a:txBody>
                  <a:tcPr marL="0" marR="0" marT="0" marB="0" anchor="ctr"/>
                </a:tc>
                <a:tc>
                  <a:txBody>
                    <a:bodyPr/>
                    <a:lstStyle/>
                    <a:p>
                      <a:pPr marL="0" lvl="0" algn="ctr">
                        <a:spcBef>
                          <a:spcPts val="0"/>
                        </a:spcBef>
                        <a:spcAft>
                          <a:spcPts val="0"/>
                        </a:spcAft>
                        <a:buNone/>
                      </a:pPr>
                      <a:endParaRPr lang="en-IN" sz="1000" b="0" i="0" u="none" strike="noStrike" noProof="0" dirty="0">
                        <a:effectLst/>
                        <a:latin typeface="Arial"/>
                      </a:endParaRPr>
                    </a:p>
                  </a:txBody>
                  <a:tcPr marL="0" marR="0" marT="0" marB="0" anchor="ctr"/>
                </a:tc>
                <a:tc>
                  <a:txBody>
                    <a:bodyPr/>
                    <a:lstStyle/>
                    <a:p>
                      <a:pPr lvl="0" algn="ctr">
                        <a:lnSpc>
                          <a:spcPct val="100000"/>
                        </a:lnSpc>
                        <a:spcBef>
                          <a:spcPts val="0"/>
                        </a:spcBef>
                        <a:spcAft>
                          <a:spcPts val="0"/>
                        </a:spcAft>
                        <a:buNone/>
                      </a:pPr>
                      <a:r>
                        <a:rPr lang="en-IN" sz="1000" b="0" i="0" u="none" strike="noStrike" kern="1200" noProof="0" dirty="0">
                          <a:effectLst/>
                          <a:latin typeface="Arial"/>
                        </a:rPr>
                        <a:t>collision percentage</a:t>
                      </a:r>
                      <a:endParaRPr lang="en-US"/>
                    </a:p>
                  </a:txBody>
                  <a:tcPr marL="0" marR="0" marT="0" marB="0" anchor="ctr"/>
                </a:tc>
                <a:tc>
                  <a:txBody>
                    <a:bodyPr/>
                    <a:lstStyle/>
                    <a:p>
                      <a:pPr marL="0" lvl="0" algn="ctr" rtl="0">
                        <a:spcBef>
                          <a:spcPts val="0"/>
                        </a:spcBef>
                        <a:spcAft>
                          <a:spcPts val="0"/>
                        </a:spcAft>
                        <a:buNone/>
                      </a:pPr>
                      <a:endParaRPr lang="en-IN" sz="1000" kern="1200" dirty="0">
                        <a:effectLst/>
                      </a:endParaRPr>
                    </a:p>
                  </a:txBody>
                  <a:tcPr marL="0" marR="0" marT="0" marB="0" anchor="ctr"/>
                </a:tc>
                <a:tc>
                  <a:txBody>
                    <a:bodyPr/>
                    <a:lstStyle/>
                    <a:p>
                      <a:pPr marL="0" lvl="0" algn="ctr" rtl="0">
                        <a:spcBef>
                          <a:spcPts val="0"/>
                        </a:spcBef>
                        <a:spcAft>
                          <a:spcPts val="0"/>
                        </a:spcAft>
                        <a:buNone/>
                      </a:pPr>
                      <a:r>
                        <a:rPr lang="en-GB" sz="1000" kern="1200" dirty="0">
                          <a:effectLst/>
                        </a:rPr>
                        <a:t>Self-Supervised Collision Handling via Generative 3D Garment Models for Virtual Try-On</a:t>
                      </a:r>
                      <a:endParaRPr lang="en-GB">
                        <a:effectLst/>
                      </a:endParaRPr>
                    </a:p>
                  </a:txBody>
                  <a:tcPr marL="0" marR="0" marT="0" marB="0" anchor="ctr"/>
                </a:tc>
                <a:tc>
                  <a:txBody>
                    <a:bodyPr/>
                    <a:lstStyle/>
                    <a:p>
                      <a:pPr marL="0" lvl="1" algn="ctr" rtl="0">
                        <a:spcBef>
                          <a:spcPts val="0"/>
                        </a:spcBef>
                        <a:spcAft>
                          <a:spcPts val="0"/>
                        </a:spcAft>
                        <a:buNone/>
                      </a:pPr>
                      <a:r>
                        <a:rPr lang="en-US" sz="1000" kern="1200" dirty="0">
                          <a:effectLst/>
                        </a:rPr>
                        <a:t>35</a:t>
                      </a:r>
                      <a:endParaRPr lang="en-US" dirty="0">
                        <a:effectLst/>
                      </a:endParaRPr>
                    </a:p>
                  </a:txBody>
                  <a:tcPr marL="0" marR="0" marT="0" marB="0" anchor="ctr"/>
                </a:tc>
                <a:tc>
                  <a:txBody>
                    <a:bodyPr/>
                    <a:lstStyle/>
                    <a:p>
                      <a:pPr marL="0" lvl="1" algn="ctr" rtl="0">
                        <a:spcBef>
                          <a:spcPts val="0"/>
                        </a:spcBef>
                        <a:spcAft>
                          <a:spcPts val="0"/>
                        </a:spcAft>
                        <a:buNone/>
                      </a:pPr>
                      <a:r>
                        <a:rPr lang="en-IN" sz="1000" kern="1200" dirty="0">
                          <a:effectLst/>
                        </a:rPr>
                        <a:t>yes</a:t>
                      </a:r>
                      <a:endParaRPr lang="en-IN">
                        <a:effectLst/>
                      </a:endParaRPr>
                    </a:p>
                  </a:txBody>
                  <a:tcPr marL="0" marR="0" marT="0" marB="0" anchor="ctr"/>
                </a:tc>
                <a:extLst>
                  <a:ext uri="{0D108BD9-81ED-4DB2-BD59-A6C34878D82A}">
                    <a16:rowId xmlns:a16="http://schemas.microsoft.com/office/drawing/2014/main" val="3313753726"/>
                  </a:ext>
                </a:extLst>
              </a:tr>
              <a:tr h="370838">
                <a:tc>
                  <a:txBody>
                    <a:bodyPr/>
                    <a:lstStyle/>
                    <a:p>
                      <a:pPr marL="0" lvl="0" algn="ctr">
                        <a:spcBef>
                          <a:spcPts val="0"/>
                        </a:spcBef>
                        <a:spcAft>
                          <a:spcPts val="0"/>
                        </a:spcAft>
                        <a:buNone/>
                      </a:pPr>
                      <a:r>
                        <a:rPr lang="en-US" sz="1000" kern="1200" dirty="0">
                          <a:effectLst/>
                        </a:rPr>
                        <a:t>2021</a:t>
                      </a:r>
                    </a:p>
                  </a:txBody>
                  <a:tcPr marL="0" marR="0" marT="0" marB="0" anchor="ctr"/>
                </a:tc>
                <a:tc>
                  <a:txBody>
                    <a:bodyPr/>
                    <a:lstStyle/>
                    <a:p>
                      <a:pPr marL="0" lvl="0" algn="ctr">
                        <a:spcBef>
                          <a:spcPts val="0"/>
                        </a:spcBef>
                        <a:spcAft>
                          <a:spcPts val="0"/>
                        </a:spcAft>
                        <a:buNone/>
                      </a:pPr>
                      <a:r>
                        <a:rPr lang="en-IN" sz="1000" kern="1200" dirty="0">
                          <a:effectLst/>
                        </a:rPr>
                        <a:t>BUFF, CTD</a:t>
                      </a:r>
                    </a:p>
                  </a:txBody>
                  <a:tcPr marL="0" marR="0" marT="0" marB="0" anchor="ctr"/>
                </a:tc>
                <a:tc>
                  <a:txBody>
                    <a:bodyPr/>
                    <a:lstStyle/>
                    <a:p>
                      <a:pPr lvl="0" algn="ctr">
                        <a:lnSpc>
                          <a:spcPct val="100000"/>
                        </a:lnSpc>
                        <a:spcBef>
                          <a:spcPts val="0"/>
                        </a:spcBef>
                        <a:spcAft>
                          <a:spcPts val="0"/>
                        </a:spcAft>
                        <a:buNone/>
                      </a:pPr>
                      <a:r>
                        <a:rPr lang="en-IN" sz="1000" b="0" i="0" u="none" strike="noStrike" noProof="0" dirty="0">
                          <a:solidFill>
                            <a:srgbClr val="000000"/>
                          </a:solidFill>
                          <a:effectLst/>
                          <a:latin typeface="Arial"/>
                        </a:rPr>
                        <a:t>Looks really good</a:t>
                      </a:r>
                    </a:p>
                    <a:p>
                      <a:pPr lvl="0" algn="ctr">
                        <a:lnSpc>
                          <a:spcPct val="100000"/>
                        </a:lnSpc>
                        <a:spcBef>
                          <a:spcPts val="0"/>
                        </a:spcBef>
                        <a:spcAft>
                          <a:spcPts val="0"/>
                        </a:spcAft>
                        <a:buNone/>
                      </a:pPr>
                      <a:r>
                        <a:rPr lang="en-IN" sz="1000" b="0" i="0" u="none" strike="noStrike" noProof="0" dirty="0">
                          <a:solidFill>
                            <a:srgbClr val="000000"/>
                          </a:solidFill>
                          <a:effectLst/>
                          <a:latin typeface="Arial"/>
                        </a:rPr>
                        <a:t>Varity of tight clothes</a:t>
                      </a:r>
                    </a:p>
                  </a:txBody>
                  <a:tcPr marL="0" marR="0" marT="0" marB="0" anchor="ctr"/>
                </a:tc>
                <a:tc>
                  <a:txBody>
                    <a:bodyPr/>
                    <a:lstStyle/>
                    <a:p>
                      <a:pPr lvl="0" algn="ctr">
                        <a:lnSpc>
                          <a:spcPct val="100000"/>
                        </a:lnSpc>
                        <a:spcBef>
                          <a:spcPts val="0"/>
                        </a:spcBef>
                        <a:spcAft>
                          <a:spcPts val="0"/>
                        </a:spcAft>
                        <a:buNone/>
                      </a:pPr>
                      <a:r>
                        <a:rPr lang="en-IN" sz="1000" b="0" i="0" u="none" strike="noStrike" kern="1200" noProof="0" dirty="0">
                          <a:effectLst/>
                          <a:latin typeface="Arial"/>
                        </a:rPr>
                        <a:t>SSIM(67%), L2(0.22), Mask </a:t>
                      </a:r>
                      <a:r>
                        <a:rPr lang="en-IN" sz="1000" b="0" i="0" u="none" strike="noStrike" kern="1200" noProof="0" dirty="0" err="1">
                          <a:effectLst/>
                          <a:latin typeface="Arial"/>
                        </a:rPr>
                        <a:t>IoU</a:t>
                      </a:r>
                      <a:r>
                        <a:rPr lang="en-IN" sz="1000" b="0" i="0" u="none" strike="noStrike" kern="1200" noProof="0" dirty="0">
                          <a:effectLst/>
                          <a:latin typeface="Arial"/>
                        </a:rPr>
                        <a:t>(93.4%)</a:t>
                      </a:r>
                    </a:p>
                  </a:txBody>
                  <a:tcPr marL="0" marR="0" marT="0" marB="0" anchor="ctr"/>
                </a:tc>
                <a:tc>
                  <a:txBody>
                    <a:bodyPr/>
                    <a:lstStyle/>
                    <a:p>
                      <a:pPr marL="0" lvl="0" algn="ctr">
                        <a:spcBef>
                          <a:spcPts val="0"/>
                        </a:spcBef>
                        <a:spcAft>
                          <a:spcPts val="0"/>
                        </a:spcAft>
                        <a:buNone/>
                      </a:pPr>
                      <a:r>
                        <a:rPr lang="en-IN" sz="1000" b="0" i="0" u="none" strike="noStrike" kern="1200" noProof="0" dirty="0" err="1">
                          <a:solidFill>
                            <a:srgbClr val="000000"/>
                          </a:solidFill>
                          <a:effectLst/>
                          <a:latin typeface="Arial"/>
                        </a:rPr>
                        <a:t>TightCap</a:t>
                      </a:r>
                      <a:endParaRPr lang="en-US" dirty="0" err="1"/>
                    </a:p>
                  </a:txBody>
                  <a:tcPr marL="0" marR="0" marT="0" marB="0" anchor="ctr"/>
                </a:tc>
                <a:tc>
                  <a:txBody>
                    <a:bodyPr/>
                    <a:lstStyle/>
                    <a:p>
                      <a:pPr marL="0" lvl="0" algn="ctr">
                        <a:spcBef>
                          <a:spcPts val="0"/>
                        </a:spcBef>
                        <a:spcAft>
                          <a:spcPts val="0"/>
                        </a:spcAft>
                        <a:buNone/>
                      </a:pPr>
                      <a:r>
                        <a:rPr lang="en-GB" sz="1000" kern="1200" dirty="0">
                          <a:effectLst/>
                        </a:rPr>
                        <a:t>3d Human shape Capture with clothing tightness field</a:t>
                      </a:r>
                    </a:p>
                  </a:txBody>
                  <a:tcPr marL="0" marR="0" marT="0" marB="0" anchor="ctr"/>
                </a:tc>
                <a:tc>
                  <a:txBody>
                    <a:bodyPr/>
                    <a:lstStyle/>
                    <a:p>
                      <a:pPr marL="0" lvl="1" algn="ctr">
                        <a:spcBef>
                          <a:spcPts val="0"/>
                        </a:spcBef>
                        <a:spcAft>
                          <a:spcPts val="0"/>
                        </a:spcAft>
                        <a:buNone/>
                      </a:pPr>
                      <a:endParaRPr lang="en-US" sz="1000" kern="1200" dirty="0">
                        <a:effectLst/>
                      </a:endParaRPr>
                    </a:p>
                  </a:txBody>
                  <a:tcPr marL="0" marR="0" marT="0" marB="0" anchor="ctr"/>
                </a:tc>
                <a:tc>
                  <a:txBody>
                    <a:bodyPr/>
                    <a:lstStyle/>
                    <a:p>
                      <a:pPr marL="0" lvl="1" algn="ctr">
                        <a:spcBef>
                          <a:spcPts val="0"/>
                        </a:spcBef>
                        <a:spcAft>
                          <a:spcPts val="0"/>
                        </a:spcAft>
                        <a:buNone/>
                      </a:pPr>
                      <a:endParaRPr lang="en-IN" sz="1000" kern="1200" dirty="0">
                        <a:effectLst/>
                      </a:endParaRPr>
                    </a:p>
                  </a:txBody>
                  <a:tcPr marL="0" marR="0" marT="0" marB="0" anchor="ctr"/>
                </a:tc>
                <a:extLst>
                  <a:ext uri="{0D108BD9-81ED-4DB2-BD59-A6C34878D82A}">
                    <a16:rowId xmlns:a16="http://schemas.microsoft.com/office/drawing/2014/main" val="2801445857"/>
                  </a:ext>
                </a:extLst>
              </a:tr>
              <a:tr h="370840">
                <a:tc>
                  <a:txBody>
                    <a:bodyPr/>
                    <a:lstStyle/>
                    <a:p>
                      <a:pPr marL="0" algn="ctr" rtl="0" eaLnBrk="1" fontAlgn="b" latinLnBrk="0" hangingPunct="1">
                        <a:spcBef>
                          <a:spcPts val="0"/>
                        </a:spcBef>
                        <a:spcAft>
                          <a:spcPts val="0"/>
                        </a:spcAft>
                      </a:pPr>
                      <a:r>
                        <a:rPr lang="en-DE" sz="1000" kern="1200" dirty="0">
                          <a:effectLst/>
                        </a:rPr>
                        <a:t>2022</a:t>
                      </a:r>
                      <a:endParaRPr lang="en-DE" dirty="0">
                        <a:effectLst/>
                      </a:endParaRPr>
                    </a:p>
                  </a:txBody>
                  <a:tcPr marL="0" marR="0" marT="0" marB="0" anchor="ctr"/>
                </a:tc>
                <a:tc>
                  <a:txBody>
                    <a:bodyPr/>
                    <a:lstStyle/>
                    <a:p>
                      <a:pPr marL="0" algn="ctr" rtl="0" eaLnBrk="1" fontAlgn="b" latinLnBrk="0" hangingPunct="1">
                        <a:spcBef>
                          <a:spcPts val="0"/>
                        </a:spcBef>
                        <a:spcAft>
                          <a:spcPts val="0"/>
                        </a:spcAft>
                      </a:pPr>
                      <a:r>
                        <a:rPr lang="en-IN" sz="1000" kern="1200" dirty="0">
                          <a:effectLst/>
                        </a:rPr>
                        <a:t>4D scans, </a:t>
                      </a:r>
                      <a:r>
                        <a:rPr lang="en-IN" sz="1000" kern="1200" dirty="0" err="1">
                          <a:effectLst/>
                        </a:rPr>
                        <a:t>uv</a:t>
                      </a:r>
                      <a:r>
                        <a:rPr lang="en-IN" sz="1000" kern="1200" dirty="0">
                          <a:effectLst/>
                        </a:rPr>
                        <a:t> maps</a:t>
                      </a:r>
                      <a:endParaRPr lang="en-IN" dirty="0">
                        <a:effectLst/>
                      </a:endParaRPr>
                    </a:p>
                  </a:txBody>
                  <a:tcPr marL="0" marR="0" marT="0" marB="0" anchor="ctr"/>
                </a:tc>
                <a:tc>
                  <a:txBody>
                    <a:bodyPr/>
                    <a:lstStyle/>
                    <a:p>
                      <a:pPr marL="0" algn="ctr" rtl="0" eaLnBrk="1" fontAlgn="b" latinLnBrk="0" hangingPunct="1">
                        <a:spcBef>
                          <a:spcPts val="0"/>
                        </a:spcBef>
                        <a:spcAft>
                          <a:spcPts val="0"/>
                        </a:spcAft>
                      </a:pPr>
                      <a:r>
                        <a:rPr lang="en-IN" sz="1000" kern="1200" dirty="0">
                          <a:effectLst/>
                        </a:rPr>
                        <a:t>good</a:t>
                      </a:r>
                      <a:endParaRPr lang="en-IN" dirty="0">
                        <a:effectLst/>
                      </a:endParaRPr>
                    </a:p>
                  </a:txBody>
                  <a:tcPr marL="0" marR="0" marT="0" marB="0" anchor="ctr"/>
                </a:tc>
                <a:tc>
                  <a:txBody>
                    <a:bodyPr/>
                    <a:lstStyle/>
                    <a:p>
                      <a:pPr marL="0" algn="ctr" rtl="0" eaLnBrk="1" fontAlgn="b" latinLnBrk="0" hangingPunct="1">
                        <a:spcBef>
                          <a:spcPts val="0"/>
                        </a:spcBef>
                        <a:spcAft>
                          <a:spcPts val="0"/>
                        </a:spcAft>
                      </a:pPr>
                      <a:r>
                        <a:rPr lang="en-IN" sz="1000" kern="1200" dirty="0">
                          <a:effectLst/>
                        </a:rPr>
                        <a:t>L2( 5.16)</a:t>
                      </a:r>
                      <a:endParaRPr lang="en-IN" dirty="0">
                        <a:effectLst/>
                      </a:endParaRPr>
                    </a:p>
                  </a:txBody>
                  <a:tcPr marL="0" marR="0" marT="0" marB="0" anchor="ctr"/>
                </a:tc>
                <a:tc>
                  <a:txBody>
                    <a:bodyPr/>
                    <a:lstStyle/>
                    <a:p>
                      <a:pPr marL="0" algn="ctr" rtl="0" eaLnBrk="1" fontAlgn="b" latinLnBrk="0" hangingPunct="1">
                        <a:spcBef>
                          <a:spcPts val="0"/>
                        </a:spcBef>
                        <a:spcAft>
                          <a:spcPts val="0"/>
                        </a:spcAft>
                      </a:pPr>
                      <a:r>
                        <a:rPr lang="en-IN" sz="1000" kern="1200" dirty="0" err="1">
                          <a:effectLst/>
                        </a:rPr>
                        <a:t>DeepWrinkles</a:t>
                      </a:r>
                      <a:endParaRPr lang="en-IN" dirty="0" err="1">
                        <a:effectLst/>
                      </a:endParaRPr>
                    </a:p>
                  </a:txBody>
                  <a:tcPr marL="0" marR="0" marT="0" marB="0" anchor="ctr"/>
                </a:tc>
                <a:tc>
                  <a:txBody>
                    <a:bodyPr/>
                    <a:lstStyle/>
                    <a:p>
                      <a:pPr marL="0" algn="ctr" rtl="0" eaLnBrk="1" fontAlgn="b" latinLnBrk="0" hangingPunct="1">
                        <a:spcBef>
                          <a:spcPts val="0"/>
                        </a:spcBef>
                        <a:spcAft>
                          <a:spcPts val="0"/>
                        </a:spcAft>
                      </a:pPr>
                      <a:r>
                        <a:rPr lang="en-GB" sz="1000" kern="1200" dirty="0" err="1">
                          <a:effectLst/>
                        </a:rPr>
                        <a:t>DeepWrinkles</a:t>
                      </a:r>
                      <a:r>
                        <a:rPr lang="en-GB" sz="1000" kern="1200" dirty="0">
                          <a:effectLst/>
                        </a:rPr>
                        <a:t>: Accurate and Realistic Clothing </a:t>
                      </a:r>
                      <a:r>
                        <a:rPr lang="en-GB" sz="1000" kern="1200" dirty="0" err="1">
                          <a:effectLst/>
                        </a:rPr>
                        <a:t>Modeling</a:t>
                      </a:r>
                      <a:endParaRPr lang="en-GB" dirty="0" err="1">
                        <a:effectLst/>
                      </a:endParaRPr>
                    </a:p>
                  </a:txBody>
                  <a:tcPr marL="0" marR="0" marT="0" marB="0" anchor="ctr"/>
                </a:tc>
                <a:tc>
                  <a:txBody>
                    <a:bodyPr/>
                    <a:lstStyle/>
                    <a:p>
                      <a:pPr marL="0" algn="ctr" rtl="0" eaLnBrk="1" fontAlgn="b" latinLnBrk="0" hangingPunct="1">
                        <a:spcBef>
                          <a:spcPts val="0"/>
                        </a:spcBef>
                        <a:spcAft>
                          <a:spcPts val="0"/>
                        </a:spcAft>
                      </a:pPr>
                      <a:r>
                        <a:rPr lang="en-DE" sz="1000" kern="1200" dirty="0">
                          <a:effectLst/>
                        </a:rPr>
                        <a:t>165</a:t>
                      </a:r>
                      <a:endParaRPr lang="en-DE" dirty="0">
                        <a:effectLst/>
                      </a:endParaRPr>
                    </a:p>
                  </a:txBody>
                  <a:tcPr marL="0" marR="0" marT="0" marB="0" anchor="ctr"/>
                </a:tc>
                <a:tc>
                  <a:txBody>
                    <a:bodyPr/>
                    <a:lstStyle/>
                    <a:p>
                      <a:pPr marL="0" algn="ctr" rtl="0" eaLnBrk="1" fontAlgn="b" latinLnBrk="0" hangingPunct="1">
                        <a:spcBef>
                          <a:spcPts val="0"/>
                        </a:spcBef>
                        <a:spcAft>
                          <a:spcPts val="0"/>
                        </a:spcAft>
                      </a:pPr>
                      <a:endParaRPr lang="en-DE">
                        <a:effectLst/>
                      </a:endParaRPr>
                    </a:p>
                  </a:txBody>
                  <a:tcPr marL="0" marR="0" marT="0" marB="0" anchor="ctr"/>
                </a:tc>
                <a:extLst>
                  <a:ext uri="{0D108BD9-81ED-4DB2-BD59-A6C34878D82A}">
                    <a16:rowId xmlns:a16="http://schemas.microsoft.com/office/drawing/2014/main" val="2261691808"/>
                  </a:ext>
                </a:extLst>
              </a:tr>
              <a:tr h="370840">
                <a:tc>
                  <a:txBody>
                    <a:bodyPr/>
                    <a:lstStyle/>
                    <a:p>
                      <a:pPr marL="0" algn="ctr" rtl="0" eaLnBrk="1" fontAlgn="b" latinLnBrk="0" hangingPunct="1">
                        <a:spcBef>
                          <a:spcPts val="0"/>
                        </a:spcBef>
                        <a:spcAft>
                          <a:spcPts val="0"/>
                        </a:spcAft>
                      </a:pPr>
                      <a:r>
                        <a:rPr lang="en-DE" sz="1000" kern="1200" dirty="0">
                          <a:effectLst/>
                        </a:rPr>
                        <a:t>2022</a:t>
                      </a:r>
                      <a:endParaRPr lang="en-DE" dirty="0">
                        <a:effectLst/>
                      </a:endParaRPr>
                    </a:p>
                  </a:txBody>
                  <a:tcPr marL="0" marR="0" marT="0" marB="0" anchor="ctr"/>
                </a:tc>
                <a:tc>
                  <a:txBody>
                    <a:bodyPr/>
                    <a:lstStyle/>
                    <a:p>
                      <a:pPr marL="0" algn="ctr" rtl="0" eaLnBrk="1" fontAlgn="b" latinLnBrk="0" hangingPunct="1">
                        <a:spcBef>
                          <a:spcPts val="0"/>
                        </a:spcBef>
                        <a:spcAft>
                          <a:spcPts val="0"/>
                        </a:spcAft>
                      </a:pPr>
                      <a:endParaRPr lang="en-DE">
                        <a:effectLst/>
                      </a:endParaRPr>
                    </a:p>
                  </a:txBody>
                  <a:tcPr marL="0" marR="0" marT="0" marB="0" anchor="ctr"/>
                </a:tc>
                <a:tc>
                  <a:txBody>
                    <a:bodyPr/>
                    <a:lstStyle/>
                    <a:p>
                      <a:pPr marL="0" algn="ctr" rtl="0" eaLnBrk="1" fontAlgn="b" latinLnBrk="0" hangingPunct="1">
                        <a:spcBef>
                          <a:spcPts val="0"/>
                        </a:spcBef>
                        <a:spcAft>
                          <a:spcPts val="0"/>
                        </a:spcAft>
                      </a:pPr>
                      <a:r>
                        <a:rPr lang="en-IN" sz="1000" kern="1200" dirty="0">
                          <a:effectLst/>
                        </a:rPr>
                        <a:t>good</a:t>
                      </a:r>
                      <a:br>
                        <a:rPr lang="en-IN" sz="1000" kern="1200" dirty="0">
                          <a:effectLst/>
                        </a:rPr>
                      </a:br>
                      <a:r>
                        <a:rPr lang="en-IN" sz="1000" kern="1200" dirty="0">
                          <a:effectLst/>
                        </a:rPr>
                        <a:t>with wrinkles</a:t>
                      </a:r>
                      <a:endParaRPr lang="en-IN" dirty="0">
                        <a:effectLst/>
                      </a:endParaRPr>
                    </a:p>
                  </a:txBody>
                  <a:tcPr marL="0" marR="0" marT="0" marB="0" anchor="ctr"/>
                </a:tc>
                <a:tc>
                  <a:txBody>
                    <a:bodyPr/>
                    <a:lstStyle/>
                    <a:p>
                      <a:pPr marL="0" algn="ctr" rtl="0" eaLnBrk="1" fontAlgn="b" latinLnBrk="0" hangingPunct="1">
                        <a:spcBef>
                          <a:spcPts val="0"/>
                        </a:spcBef>
                        <a:spcAft>
                          <a:spcPts val="0"/>
                        </a:spcAft>
                      </a:pPr>
                      <a:r>
                        <a:rPr lang="en-IN" sz="1000" kern="1200" dirty="0">
                          <a:effectLst/>
                        </a:rPr>
                        <a:t>L2, Chamfer(1.59mm)</a:t>
                      </a:r>
                    </a:p>
                    <a:p>
                      <a:pPr marL="0" lvl="0" algn="ctr">
                        <a:spcBef>
                          <a:spcPts val="0"/>
                        </a:spcBef>
                        <a:spcAft>
                          <a:spcPts val="0"/>
                        </a:spcAft>
                        <a:buNone/>
                      </a:pPr>
                      <a:r>
                        <a:rPr lang="en-IN" sz="1000" kern="1200" dirty="0">
                          <a:effectLst/>
                        </a:rPr>
                        <a:t>Surface kinetic model</a:t>
                      </a:r>
                    </a:p>
                  </a:txBody>
                  <a:tcPr marL="0" marR="0" marT="0" marB="0" anchor="ctr"/>
                </a:tc>
                <a:tc>
                  <a:txBody>
                    <a:bodyPr/>
                    <a:lstStyle/>
                    <a:p>
                      <a:pPr marL="0" algn="ctr" rtl="0" eaLnBrk="1" fontAlgn="b" latinLnBrk="0" hangingPunct="1">
                        <a:spcBef>
                          <a:spcPts val="0"/>
                        </a:spcBef>
                        <a:spcAft>
                          <a:spcPts val="0"/>
                        </a:spcAft>
                      </a:pPr>
                      <a:r>
                        <a:rPr lang="en-IN" sz="1000" kern="1200" dirty="0">
                          <a:effectLst/>
                        </a:rPr>
                        <a:t>Garment Avatars</a:t>
                      </a:r>
                      <a:endParaRPr lang="en-IN" dirty="0">
                        <a:effectLst/>
                      </a:endParaRPr>
                    </a:p>
                  </a:txBody>
                  <a:tcPr marL="0" marR="0" marT="0" marB="0" anchor="ctr"/>
                </a:tc>
                <a:tc>
                  <a:txBody>
                    <a:bodyPr/>
                    <a:lstStyle/>
                    <a:p>
                      <a:pPr marL="0" algn="ctr" rtl="0" eaLnBrk="1" fontAlgn="b" latinLnBrk="0" hangingPunct="1">
                        <a:spcBef>
                          <a:spcPts val="0"/>
                        </a:spcBef>
                        <a:spcAft>
                          <a:spcPts val="0"/>
                        </a:spcAft>
                      </a:pPr>
                      <a:r>
                        <a:rPr lang="en-GB" sz="1000" kern="1200" dirty="0">
                          <a:effectLst/>
                        </a:rPr>
                        <a:t>Garment Avatars: Realistic Cloth Driving using Pattern Registration</a:t>
                      </a:r>
                      <a:endParaRPr lang="en-GB" dirty="0">
                        <a:effectLst/>
                      </a:endParaRPr>
                    </a:p>
                  </a:txBody>
                  <a:tcPr marL="0" marR="0" marT="0" marB="0" anchor="ctr"/>
                </a:tc>
                <a:tc>
                  <a:txBody>
                    <a:bodyPr/>
                    <a:lstStyle/>
                    <a:p>
                      <a:pPr marL="0" algn="ctr" rtl="0" eaLnBrk="1" fontAlgn="b" latinLnBrk="0" hangingPunct="1">
                        <a:spcBef>
                          <a:spcPts val="0"/>
                        </a:spcBef>
                        <a:spcAft>
                          <a:spcPts val="0"/>
                        </a:spcAft>
                      </a:pPr>
                      <a:r>
                        <a:rPr lang="en-DE" sz="1000" kern="1200" dirty="0">
                          <a:effectLst/>
                        </a:rPr>
                        <a:t>2</a:t>
                      </a:r>
                      <a:endParaRPr lang="en-DE" dirty="0">
                        <a:effectLst/>
                      </a:endParaRPr>
                    </a:p>
                  </a:txBody>
                  <a:tcPr marL="0" marR="0" marT="0" marB="0" anchor="ctr"/>
                </a:tc>
                <a:tc>
                  <a:txBody>
                    <a:bodyPr/>
                    <a:lstStyle/>
                    <a:p>
                      <a:pPr marL="0" algn="ctr" rtl="0" eaLnBrk="1" fontAlgn="b" latinLnBrk="0" hangingPunct="1">
                        <a:spcBef>
                          <a:spcPts val="0"/>
                        </a:spcBef>
                        <a:spcAft>
                          <a:spcPts val="0"/>
                        </a:spcAft>
                      </a:pPr>
                      <a:endParaRPr lang="en-DE">
                        <a:effectLst/>
                      </a:endParaRPr>
                    </a:p>
                  </a:txBody>
                  <a:tcPr marL="0" marR="0" marT="0" marB="0" anchor="ctr"/>
                </a:tc>
                <a:extLst>
                  <a:ext uri="{0D108BD9-81ED-4DB2-BD59-A6C34878D82A}">
                    <a16:rowId xmlns:a16="http://schemas.microsoft.com/office/drawing/2014/main" val="3035460687"/>
                  </a:ext>
                </a:extLst>
              </a:tr>
              <a:tr h="370840">
                <a:tc>
                  <a:txBody>
                    <a:bodyPr/>
                    <a:lstStyle/>
                    <a:p>
                      <a:pPr marL="0" lvl="0" algn="ctr" rtl="0">
                        <a:spcBef>
                          <a:spcPts val="0"/>
                        </a:spcBef>
                        <a:spcAft>
                          <a:spcPts val="0"/>
                        </a:spcAft>
                        <a:buNone/>
                      </a:pPr>
                      <a:r>
                        <a:rPr lang="en-DE" sz="1000" kern="1200" dirty="0">
                          <a:effectLst/>
                        </a:rPr>
                        <a:t>2022</a:t>
                      </a:r>
                      <a:endParaRPr lang="en-US" dirty="0">
                        <a:effectLst/>
                      </a:endParaRPr>
                    </a:p>
                  </a:txBody>
                  <a:tcPr marL="0" marR="0" marT="0" marB="0" anchor="ctr"/>
                </a:tc>
                <a:tc>
                  <a:txBody>
                    <a:bodyPr/>
                    <a:lstStyle/>
                    <a:p>
                      <a:pPr marL="0" lvl="0" algn="ctr" rtl="0">
                        <a:spcBef>
                          <a:spcPts val="0"/>
                        </a:spcBef>
                        <a:spcAft>
                          <a:spcPts val="0"/>
                        </a:spcAft>
                        <a:buNone/>
                      </a:pPr>
                      <a:r>
                        <a:rPr lang="en-GB" sz="1000" kern="1200" dirty="0">
                          <a:effectLst/>
                        </a:rPr>
                        <a:t>Digital Wardrobe (DW)</a:t>
                      </a:r>
                      <a:br>
                        <a:rPr lang="en-GB" sz="1000" kern="1200" dirty="0">
                          <a:effectLst/>
                        </a:rPr>
                      </a:br>
                      <a:r>
                        <a:rPr lang="en-GB" sz="1000" kern="1200" dirty="0">
                          <a:effectLst/>
                        </a:rPr>
                        <a:t>THUman2.0</a:t>
                      </a:r>
                      <a:br>
                        <a:rPr lang="en-GB" sz="1000" kern="1200" dirty="0">
                          <a:effectLst/>
                        </a:rPr>
                      </a:br>
                      <a:r>
                        <a:rPr lang="en-GB" sz="1000" kern="1200" dirty="0">
                          <a:effectLst/>
                        </a:rPr>
                        <a:t>3DHumans</a:t>
                      </a:r>
                      <a:endParaRPr lang="en-GB">
                        <a:effectLst/>
                      </a:endParaRPr>
                    </a:p>
                  </a:txBody>
                  <a:tcPr marL="0" marR="0" marT="0" marB="0" anchor="ctr"/>
                </a:tc>
                <a:tc>
                  <a:txBody>
                    <a:bodyPr/>
                    <a:lstStyle/>
                    <a:p>
                      <a:pPr marL="0" lvl="0" algn="ctr" rtl="0">
                        <a:spcBef>
                          <a:spcPts val="0"/>
                        </a:spcBef>
                        <a:spcAft>
                          <a:spcPts val="0"/>
                        </a:spcAft>
                        <a:buNone/>
                      </a:pPr>
                      <a:r>
                        <a:rPr lang="en-IN" sz="1000" kern="1200" dirty="0">
                          <a:effectLst/>
                        </a:rPr>
                        <a:t>Very good</a:t>
                      </a:r>
                      <a:endParaRPr lang="en-IN">
                        <a:effectLst/>
                      </a:endParaRPr>
                    </a:p>
                  </a:txBody>
                  <a:tcPr marL="0" marR="0" marT="0" marB="0" anchor="ctr"/>
                </a:tc>
                <a:tc>
                  <a:txBody>
                    <a:bodyPr/>
                    <a:lstStyle/>
                    <a:p>
                      <a:pPr marL="0" lvl="0" algn="ctr" rtl="0">
                        <a:spcBef>
                          <a:spcPts val="0"/>
                        </a:spcBef>
                        <a:spcAft>
                          <a:spcPts val="0"/>
                        </a:spcAft>
                        <a:buNone/>
                      </a:pPr>
                      <a:r>
                        <a:rPr lang="en-IN" sz="1000" kern="1200" dirty="0">
                          <a:effectLst/>
                        </a:rPr>
                        <a:t>P2S(</a:t>
                      </a:r>
                      <a:r>
                        <a:rPr lang="en-IN" sz="1000" b="0" i="0" u="none" strike="noStrike" kern="1200" noProof="0" dirty="0">
                          <a:effectLst/>
                          <a:latin typeface="Arial"/>
                        </a:rPr>
                        <a:t>0.0087m</a:t>
                      </a:r>
                      <a:r>
                        <a:rPr lang="en-IN" sz="1000" kern="1200" dirty="0">
                          <a:effectLst/>
                        </a:rPr>
                        <a:t>), IOU(</a:t>
                      </a:r>
                      <a:r>
                        <a:rPr lang="en-IN" sz="1000" b="0" i="0" u="none" strike="noStrike" kern="1200" noProof="0" dirty="0">
                          <a:effectLst/>
                          <a:latin typeface="Arial"/>
                        </a:rPr>
                        <a:t>0.91</a:t>
                      </a:r>
                      <a:r>
                        <a:rPr lang="en-IN" sz="1000" kern="1200" dirty="0">
                          <a:effectLst/>
                        </a:rPr>
                        <a:t>,</a:t>
                      </a:r>
                      <a:endParaRPr lang="en-IN" dirty="0">
                        <a:effectLst/>
                      </a:endParaRPr>
                    </a:p>
                    <a:p>
                      <a:pPr marL="0" lvl="0" algn="ctr">
                        <a:spcBef>
                          <a:spcPts val="0"/>
                        </a:spcBef>
                        <a:spcAft>
                          <a:spcPts val="0"/>
                        </a:spcAft>
                        <a:buNone/>
                      </a:pPr>
                      <a:r>
                        <a:rPr lang="en-IN" sz="1000" kern="1200" dirty="0">
                          <a:effectLst/>
                        </a:rPr>
                        <a:t> NRE(</a:t>
                      </a:r>
                      <a:r>
                        <a:rPr lang="en-IN" sz="1000" b="0" i="0" u="none" strike="noStrike" kern="1200" noProof="0" dirty="0">
                          <a:effectLst/>
                          <a:latin typeface="Arial"/>
                        </a:rPr>
                        <a:t>0.088</a:t>
                      </a:r>
                      <a:r>
                        <a:rPr lang="en-IN" sz="1000" kern="1200" dirty="0">
                          <a:effectLst/>
                        </a:rPr>
                        <a:t>)</a:t>
                      </a:r>
                      <a:endParaRPr lang="en-IN">
                        <a:effectLst/>
                      </a:endParaRPr>
                    </a:p>
                  </a:txBody>
                  <a:tcPr marL="0" marR="0" marT="0" marB="0" anchor="ctr"/>
                </a:tc>
                <a:tc>
                  <a:txBody>
                    <a:bodyPr/>
                    <a:lstStyle/>
                    <a:p>
                      <a:pPr marL="0" lvl="0" algn="ctr" rtl="0">
                        <a:spcBef>
                          <a:spcPts val="0"/>
                        </a:spcBef>
                        <a:spcAft>
                          <a:spcPts val="0"/>
                        </a:spcAft>
                        <a:buNone/>
                      </a:pPr>
                      <a:r>
                        <a:rPr lang="en-IN" sz="1000" kern="1200" dirty="0" err="1">
                          <a:effectLst/>
                        </a:rPr>
                        <a:t>xcloth</a:t>
                      </a:r>
                      <a:endParaRPr lang="en-IN">
                        <a:effectLst/>
                      </a:endParaRPr>
                    </a:p>
                  </a:txBody>
                  <a:tcPr marL="0" marR="0" marT="0" marB="0" anchor="ctr"/>
                </a:tc>
                <a:tc>
                  <a:txBody>
                    <a:bodyPr/>
                    <a:lstStyle/>
                    <a:p>
                      <a:pPr marL="0" lvl="0" algn="ctr" rtl="0">
                        <a:spcBef>
                          <a:spcPts val="0"/>
                        </a:spcBef>
                        <a:spcAft>
                          <a:spcPts val="0"/>
                        </a:spcAft>
                        <a:buNone/>
                      </a:pPr>
                      <a:r>
                        <a:rPr lang="en-GB" sz="1000" kern="1200" dirty="0" err="1">
                          <a:effectLst/>
                        </a:rPr>
                        <a:t>xCloth</a:t>
                      </a:r>
                      <a:r>
                        <a:rPr lang="en-GB" sz="1000" kern="1200" dirty="0">
                          <a:effectLst/>
                        </a:rPr>
                        <a:t>: Extracting Template-free Textured 3D Clothes from a Monocular Image</a:t>
                      </a:r>
                      <a:endParaRPr lang="en-GB">
                        <a:effectLst/>
                      </a:endParaRPr>
                    </a:p>
                  </a:txBody>
                  <a:tcPr marL="0" marR="0" marT="0" marB="0" anchor="ctr"/>
                </a:tc>
                <a:tc>
                  <a:txBody>
                    <a:bodyPr/>
                    <a:lstStyle/>
                    <a:p>
                      <a:pPr marL="0" lvl="1" algn="ctr" rtl="0">
                        <a:spcBef>
                          <a:spcPts val="0"/>
                        </a:spcBef>
                        <a:spcAft>
                          <a:spcPts val="0"/>
                        </a:spcAft>
                        <a:buNone/>
                      </a:pPr>
                      <a:r>
                        <a:rPr lang="en-DE" sz="1000" kern="1200" dirty="0">
                          <a:effectLst/>
                        </a:rPr>
                        <a:t>0</a:t>
                      </a:r>
                      <a:endParaRPr lang="en-US" dirty="0">
                        <a:effectLst/>
                      </a:endParaRPr>
                    </a:p>
                  </a:txBody>
                  <a:tcPr marL="0" marR="0" marT="0" marB="0" anchor="ctr"/>
                </a:tc>
                <a:tc>
                  <a:txBody>
                    <a:bodyPr/>
                    <a:lstStyle/>
                    <a:p>
                      <a:pPr marL="0" lvl="1" algn="ctr" rtl="0">
                        <a:spcBef>
                          <a:spcPts val="0"/>
                        </a:spcBef>
                        <a:spcAft>
                          <a:spcPts val="0"/>
                        </a:spcAft>
                        <a:buNone/>
                      </a:pPr>
                      <a:endParaRPr lang="en-US" dirty="0">
                        <a:effectLst/>
                      </a:endParaRPr>
                    </a:p>
                  </a:txBody>
                  <a:tcPr marL="0" marR="0" marT="0" marB="0" anchor="ctr"/>
                </a:tc>
                <a:extLst>
                  <a:ext uri="{0D108BD9-81ED-4DB2-BD59-A6C34878D82A}">
                    <a16:rowId xmlns:a16="http://schemas.microsoft.com/office/drawing/2014/main" val="3948467258"/>
                  </a:ext>
                </a:extLst>
              </a:tr>
              <a:tr h="370840">
                <a:tc>
                  <a:txBody>
                    <a:bodyPr/>
                    <a:lstStyle/>
                    <a:p>
                      <a:pPr marL="0" lvl="0" algn="ctr" rtl="0">
                        <a:spcBef>
                          <a:spcPts val="0"/>
                        </a:spcBef>
                        <a:spcAft>
                          <a:spcPts val="0"/>
                        </a:spcAft>
                        <a:buNone/>
                      </a:pPr>
                      <a:r>
                        <a:rPr lang="en-US" sz="1000" kern="1200" dirty="0">
                          <a:effectLst/>
                        </a:rPr>
                        <a:t>2023</a:t>
                      </a:r>
                      <a:endParaRPr lang="en-US" dirty="0">
                        <a:effectLst/>
                      </a:endParaRPr>
                    </a:p>
                  </a:txBody>
                  <a:tcPr marL="0" marR="0" marT="0" marB="0" anchor="ctr"/>
                </a:tc>
                <a:tc>
                  <a:txBody>
                    <a:bodyPr/>
                    <a:lstStyle/>
                    <a:p>
                      <a:pPr marL="0" lvl="0" algn="ctr" rtl="0">
                        <a:spcBef>
                          <a:spcPts val="0"/>
                        </a:spcBef>
                        <a:spcAft>
                          <a:spcPts val="0"/>
                        </a:spcAft>
                        <a:buNone/>
                      </a:pPr>
                      <a:r>
                        <a:rPr lang="en-IN" sz="1000" kern="1200" dirty="0">
                          <a:effectLst/>
                        </a:rPr>
                        <a:t>AXYZ</a:t>
                      </a:r>
                      <a:endParaRPr lang="en-US"/>
                    </a:p>
                    <a:p>
                      <a:pPr marL="0" lvl="0" algn="ctr">
                        <a:spcBef>
                          <a:spcPts val="0"/>
                        </a:spcBef>
                        <a:spcAft>
                          <a:spcPts val="0"/>
                        </a:spcAft>
                        <a:buNone/>
                      </a:pPr>
                      <a:r>
                        <a:rPr lang="en-IN" sz="1000" kern="1200" dirty="0">
                          <a:effectLst/>
                        </a:rPr>
                        <a:t>Evaluation: SIZER, BUFF</a:t>
                      </a:r>
                      <a:endParaRPr lang="en-IN"/>
                    </a:p>
                  </a:txBody>
                  <a:tcPr marL="0" marR="0" marT="0" marB="0" anchor="ctr"/>
                </a:tc>
                <a:tc>
                  <a:txBody>
                    <a:bodyPr/>
                    <a:lstStyle/>
                    <a:p>
                      <a:pPr marL="0" lvl="0" algn="ctr" rtl="0">
                        <a:spcBef>
                          <a:spcPts val="0"/>
                        </a:spcBef>
                        <a:spcAft>
                          <a:spcPts val="0"/>
                        </a:spcAft>
                        <a:buNone/>
                      </a:pPr>
                      <a:r>
                        <a:rPr lang="en-IN" sz="1000" kern="1200" dirty="0">
                          <a:effectLst/>
                        </a:rPr>
                        <a:t>good</a:t>
                      </a:r>
                      <a:br>
                        <a:rPr lang="en-IN" sz="1000" kern="1200" dirty="0">
                          <a:effectLst/>
                        </a:rPr>
                      </a:br>
                      <a:r>
                        <a:rPr lang="en-IN" sz="1000" kern="1200" dirty="0">
                          <a:effectLst/>
                        </a:rPr>
                        <a:t>with layers</a:t>
                      </a:r>
                      <a:endParaRPr lang="en-IN">
                        <a:effectLst/>
                      </a:endParaRPr>
                    </a:p>
                  </a:txBody>
                  <a:tcPr marL="0" marR="0" marT="0" marB="0" anchor="ctr"/>
                </a:tc>
                <a:tc>
                  <a:txBody>
                    <a:bodyPr/>
                    <a:lstStyle/>
                    <a:p>
                      <a:pPr marL="0" lvl="0" algn="ctr" rtl="0">
                        <a:spcBef>
                          <a:spcPts val="0"/>
                        </a:spcBef>
                        <a:spcAft>
                          <a:spcPts val="0"/>
                        </a:spcAft>
                        <a:buNone/>
                      </a:pPr>
                      <a:r>
                        <a:rPr lang="en-IN" sz="1000" kern="1200" dirty="0">
                          <a:effectLst/>
                        </a:rPr>
                        <a:t>Chamfer(2.75), </a:t>
                      </a:r>
                      <a:r>
                        <a:rPr lang="en-IN" sz="1000" b="0" i="0" u="none" strike="noStrike" kern="1200" noProof="0" dirty="0">
                          <a:effectLst/>
                          <a:latin typeface="Arial"/>
                        </a:rPr>
                        <a:t>P2S(9.09)</a:t>
                      </a:r>
                      <a:endParaRPr lang="en-IN">
                        <a:effectLst/>
                      </a:endParaRPr>
                    </a:p>
                  </a:txBody>
                  <a:tcPr marL="0" marR="0" marT="0" marB="0" anchor="ctr"/>
                </a:tc>
                <a:tc>
                  <a:txBody>
                    <a:bodyPr/>
                    <a:lstStyle/>
                    <a:p>
                      <a:pPr marL="0" lvl="0" algn="ctr" rtl="0">
                        <a:spcBef>
                          <a:spcPts val="0"/>
                        </a:spcBef>
                        <a:spcAft>
                          <a:spcPts val="0"/>
                        </a:spcAft>
                        <a:buNone/>
                      </a:pPr>
                      <a:r>
                        <a:rPr lang="en-IN" sz="1000" kern="1200" dirty="0">
                          <a:effectLst/>
                        </a:rPr>
                        <a:t>Layered-Garment Net</a:t>
                      </a:r>
                      <a:endParaRPr lang="en-IN">
                        <a:effectLst/>
                      </a:endParaRPr>
                    </a:p>
                  </a:txBody>
                  <a:tcPr marL="0" marR="0" marT="0" marB="0" anchor="ctr"/>
                </a:tc>
                <a:tc>
                  <a:txBody>
                    <a:bodyPr/>
                    <a:lstStyle/>
                    <a:p>
                      <a:pPr marL="0" lvl="0" algn="ctr" rtl="0">
                        <a:spcBef>
                          <a:spcPts val="0"/>
                        </a:spcBef>
                        <a:spcAft>
                          <a:spcPts val="0"/>
                        </a:spcAft>
                        <a:buNone/>
                      </a:pPr>
                      <a:r>
                        <a:rPr lang="en-GB" sz="1000" kern="1200" dirty="0">
                          <a:effectLst/>
                        </a:rPr>
                        <a:t>Layered-Garment Net: Generating Multiple Implicit Garment Layers from a Single Image</a:t>
                      </a:r>
                      <a:endParaRPr lang="en-GB">
                        <a:effectLst/>
                      </a:endParaRPr>
                    </a:p>
                  </a:txBody>
                  <a:tcPr marL="0" marR="0" marT="0" marB="0" anchor="ctr"/>
                </a:tc>
                <a:tc>
                  <a:txBody>
                    <a:bodyPr/>
                    <a:lstStyle/>
                    <a:p>
                      <a:pPr marL="0" lvl="0" algn="ctr" rtl="0">
                        <a:spcBef>
                          <a:spcPts val="0"/>
                        </a:spcBef>
                        <a:spcAft>
                          <a:spcPts val="0"/>
                        </a:spcAft>
                        <a:buNone/>
                      </a:pPr>
                      <a:r>
                        <a:rPr lang="en-US" sz="1000" kern="1200" dirty="0">
                          <a:effectLst/>
                        </a:rPr>
                        <a:t>1</a:t>
                      </a:r>
                      <a:endParaRPr lang="en-US" dirty="0">
                        <a:effectLst/>
                      </a:endParaRPr>
                    </a:p>
                  </a:txBody>
                  <a:tcPr marL="0" marR="0" marT="0" marB="0" anchor="ctr"/>
                </a:tc>
                <a:tc>
                  <a:txBody>
                    <a:bodyPr/>
                    <a:lstStyle/>
                    <a:p>
                      <a:pPr marL="0" lvl="0" algn="ctr" rtl="0">
                        <a:spcBef>
                          <a:spcPts val="0"/>
                        </a:spcBef>
                        <a:spcAft>
                          <a:spcPts val="0"/>
                        </a:spcAft>
                        <a:buNone/>
                      </a:pPr>
                      <a:endParaRPr lang="en-US" dirty="0">
                        <a:effectLst/>
                      </a:endParaRPr>
                    </a:p>
                  </a:txBody>
                  <a:tcPr marL="0" marR="0" marT="0" marB="0" anchor="ctr"/>
                </a:tc>
                <a:extLst>
                  <a:ext uri="{0D108BD9-81ED-4DB2-BD59-A6C34878D82A}">
                    <a16:rowId xmlns:a16="http://schemas.microsoft.com/office/drawing/2014/main" val="4048945616"/>
                  </a:ext>
                </a:extLst>
              </a:tr>
              <a:tr h="370838">
                <a:tc>
                  <a:txBody>
                    <a:bodyPr/>
                    <a:lstStyle/>
                    <a:p>
                      <a:pPr marL="0" lvl="0" algn="ctr" rtl="0">
                        <a:spcBef>
                          <a:spcPts val="0"/>
                        </a:spcBef>
                        <a:spcAft>
                          <a:spcPts val="0"/>
                        </a:spcAft>
                        <a:buNone/>
                      </a:pPr>
                      <a:r>
                        <a:rPr lang="en-US" sz="1000" kern="1200" dirty="0">
                          <a:effectLst/>
                        </a:rPr>
                        <a:t>2022</a:t>
                      </a:r>
                      <a:endParaRPr lang="en-US" dirty="0">
                        <a:effectLst/>
                      </a:endParaRPr>
                    </a:p>
                  </a:txBody>
                  <a:tcPr marL="0" marR="0" marT="0" marB="0" anchor="ctr"/>
                </a:tc>
                <a:tc>
                  <a:txBody>
                    <a:bodyPr/>
                    <a:lstStyle/>
                    <a:p>
                      <a:pPr marL="0" lvl="0" algn="ctr" rtl="0">
                        <a:spcBef>
                          <a:spcPts val="0"/>
                        </a:spcBef>
                        <a:spcAft>
                          <a:spcPts val="0"/>
                        </a:spcAft>
                        <a:buNone/>
                      </a:pPr>
                      <a:r>
                        <a:rPr lang="en-GB" sz="1000" kern="1200" dirty="0">
                          <a:effectLst/>
                        </a:rPr>
                        <a:t>Generating Datasets of </a:t>
                      </a:r>
                      <a:br>
                        <a:rPr lang="en-GB" sz="1000" kern="1200" dirty="0">
                          <a:effectLst/>
                        </a:rPr>
                      </a:br>
                      <a:r>
                        <a:rPr lang="en-GB" sz="1000" kern="1200" dirty="0">
                          <a:effectLst/>
                        </a:rPr>
                        <a:t>3D Garments with Sewing</a:t>
                      </a:r>
                      <a:endParaRPr lang="en-GB">
                        <a:effectLst/>
                      </a:endParaRPr>
                    </a:p>
                  </a:txBody>
                  <a:tcPr marL="0" marR="0" marT="0" marB="0" anchor="ctr"/>
                </a:tc>
                <a:tc>
                  <a:txBody>
                    <a:bodyPr/>
                    <a:lstStyle/>
                    <a:p>
                      <a:pPr marL="0" lvl="0" algn="ctr" rtl="0">
                        <a:spcBef>
                          <a:spcPts val="0"/>
                        </a:spcBef>
                        <a:spcAft>
                          <a:spcPts val="0"/>
                        </a:spcAft>
                        <a:buNone/>
                      </a:pPr>
                      <a:r>
                        <a:rPr lang="en-GB" sz="1000" kern="1200" dirty="0">
                          <a:effectLst/>
                        </a:rPr>
                        <a:t>Good</a:t>
                      </a:r>
                      <a:br>
                        <a:rPr lang="en-GB" sz="1000" kern="1200" dirty="0">
                          <a:effectLst/>
                        </a:rPr>
                      </a:br>
                      <a:r>
                        <a:rPr lang="en-GB" sz="1000" kern="1200" dirty="0">
                          <a:effectLst/>
                        </a:rPr>
                        <a:t>look more realistic</a:t>
                      </a:r>
                      <a:br>
                        <a:rPr lang="en-GB" sz="1000" kern="1200" dirty="0">
                          <a:effectLst/>
                        </a:rPr>
                      </a:br>
                      <a:r>
                        <a:rPr lang="en-GB" sz="1000" kern="1200" dirty="0">
                          <a:effectLst/>
                        </a:rPr>
                        <a:t>without wrinkles</a:t>
                      </a:r>
                      <a:endParaRPr lang="en-GB">
                        <a:effectLst/>
                      </a:endParaRPr>
                    </a:p>
                  </a:txBody>
                  <a:tcPr marL="0" marR="0" marT="0" marB="0" anchor="ctr"/>
                </a:tc>
                <a:tc>
                  <a:txBody>
                    <a:bodyPr/>
                    <a:lstStyle/>
                    <a:p>
                      <a:pPr marL="0" lvl="0" algn="ctr" rtl="0">
                        <a:spcBef>
                          <a:spcPts val="0"/>
                        </a:spcBef>
                        <a:spcAft>
                          <a:spcPts val="0"/>
                        </a:spcAft>
                        <a:buNone/>
                      </a:pPr>
                      <a:r>
                        <a:rPr lang="en-IN" sz="1000" kern="1200" dirty="0">
                          <a:effectLst/>
                        </a:rPr>
                        <a:t>Chamfer(1.65cm),P2S(1.46cm), MGLE(3.54cm)</a:t>
                      </a:r>
                      <a:endParaRPr lang="en-IN">
                        <a:effectLst/>
                      </a:endParaRPr>
                    </a:p>
                  </a:txBody>
                  <a:tcPr marL="0" marR="0" marT="0" marB="0" anchor="ctr"/>
                </a:tc>
                <a:tc>
                  <a:txBody>
                    <a:bodyPr/>
                    <a:lstStyle/>
                    <a:p>
                      <a:pPr marL="0" lvl="0" algn="ctr" rtl="0">
                        <a:spcBef>
                          <a:spcPts val="0"/>
                        </a:spcBef>
                        <a:spcAft>
                          <a:spcPts val="0"/>
                        </a:spcAft>
                        <a:buNone/>
                      </a:pPr>
                      <a:r>
                        <a:rPr lang="en-IN" sz="1000" kern="1200" dirty="0">
                          <a:effectLst/>
                        </a:rPr>
                        <a:t>NSM</a:t>
                      </a:r>
                      <a:endParaRPr lang="en-IN">
                        <a:effectLst/>
                      </a:endParaRPr>
                    </a:p>
                  </a:txBody>
                  <a:tcPr marL="0" marR="0" marT="0" marB="0" anchor="ctr"/>
                </a:tc>
                <a:tc>
                  <a:txBody>
                    <a:bodyPr/>
                    <a:lstStyle/>
                    <a:p>
                      <a:pPr marL="0" lvl="0" algn="ctr" rtl="0">
                        <a:spcBef>
                          <a:spcPts val="0"/>
                        </a:spcBef>
                        <a:spcAft>
                          <a:spcPts val="0"/>
                        </a:spcAft>
                        <a:buNone/>
                      </a:pPr>
                      <a:r>
                        <a:rPr lang="en-GB" sz="1000" kern="1200" dirty="0">
                          <a:effectLst/>
                        </a:rPr>
                        <a:t>Structure-Preserving 3D Garment </a:t>
                      </a:r>
                      <a:r>
                        <a:rPr lang="en-GB" sz="1000" kern="1200" dirty="0" err="1">
                          <a:effectLst/>
                        </a:rPr>
                        <a:t>Modeling</a:t>
                      </a:r>
                      <a:r>
                        <a:rPr lang="en-GB" sz="1000" kern="1200" dirty="0">
                          <a:effectLst/>
                        </a:rPr>
                        <a:t> with Neural Sewing Machines</a:t>
                      </a:r>
                      <a:endParaRPr lang="en-GB">
                        <a:effectLst/>
                      </a:endParaRPr>
                    </a:p>
                  </a:txBody>
                  <a:tcPr marL="0" marR="0" marT="0" marB="0" anchor="ctr"/>
                </a:tc>
                <a:tc>
                  <a:txBody>
                    <a:bodyPr/>
                    <a:lstStyle/>
                    <a:p>
                      <a:pPr marL="0" lvl="1" algn="ctr" rtl="0">
                        <a:spcBef>
                          <a:spcPts val="0"/>
                        </a:spcBef>
                        <a:spcAft>
                          <a:spcPts val="0"/>
                        </a:spcAft>
                        <a:buNone/>
                      </a:pPr>
                      <a:r>
                        <a:rPr lang="en-US" sz="1000" kern="1200" dirty="0">
                          <a:effectLst/>
                        </a:rPr>
                        <a:t>0</a:t>
                      </a:r>
                      <a:endParaRPr lang="en-US" dirty="0">
                        <a:effectLst/>
                      </a:endParaRPr>
                    </a:p>
                  </a:txBody>
                  <a:tcPr marL="0" marR="0" marT="0" marB="0" anchor="ctr"/>
                </a:tc>
                <a:tc>
                  <a:txBody>
                    <a:bodyPr/>
                    <a:lstStyle/>
                    <a:p>
                      <a:pPr marL="0" lvl="1" algn="ctr" rtl="0">
                        <a:spcBef>
                          <a:spcPts val="0"/>
                        </a:spcBef>
                        <a:spcAft>
                          <a:spcPts val="0"/>
                        </a:spcAft>
                        <a:buNone/>
                      </a:pPr>
                      <a:endParaRPr lang="en-US" dirty="0">
                        <a:effectLst/>
                      </a:endParaRPr>
                    </a:p>
                  </a:txBody>
                  <a:tcPr marL="0" marR="0" marT="0" marB="0" anchor="ctr"/>
                </a:tc>
                <a:extLst>
                  <a:ext uri="{0D108BD9-81ED-4DB2-BD59-A6C34878D82A}">
                    <a16:rowId xmlns:a16="http://schemas.microsoft.com/office/drawing/2014/main" val="4024447760"/>
                  </a:ext>
                </a:extLst>
              </a:tr>
              <a:tr h="370840">
                <a:tc>
                  <a:txBody>
                    <a:bodyPr/>
                    <a:lstStyle/>
                    <a:p>
                      <a:pPr marL="0" algn="ctr" rtl="0" eaLnBrk="1" fontAlgn="b" latinLnBrk="0" hangingPunct="1">
                        <a:spcBef>
                          <a:spcPts val="0"/>
                        </a:spcBef>
                        <a:spcAft>
                          <a:spcPts val="0"/>
                        </a:spcAft>
                      </a:pPr>
                      <a:r>
                        <a:rPr lang="en-DE" sz="1000" kern="1200" dirty="0">
                          <a:solidFill>
                            <a:schemeClr val="accent2">
                              <a:lumMod val="75000"/>
                            </a:schemeClr>
                          </a:solidFill>
                          <a:effectLst/>
                        </a:rPr>
                        <a:t>2022</a:t>
                      </a:r>
                      <a:endParaRPr lang="en-US">
                        <a:solidFill>
                          <a:schemeClr val="accent2">
                            <a:lumMod val="75000"/>
                          </a:schemeClr>
                        </a:solidFill>
                        <a:effectLst/>
                      </a:endParaRPr>
                    </a:p>
                  </a:txBody>
                  <a:tcPr marL="0" marR="0" marT="0" marB="0" anchor="ctr"/>
                </a:tc>
                <a:tc>
                  <a:txBody>
                    <a:bodyPr/>
                    <a:lstStyle/>
                    <a:p>
                      <a:pPr marL="0" algn="ctr" rtl="0" eaLnBrk="1" fontAlgn="b" latinLnBrk="0" hangingPunct="1">
                        <a:spcBef>
                          <a:spcPts val="0"/>
                        </a:spcBef>
                        <a:spcAft>
                          <a:spcPts val="0"/>
                        </a:spcAft>
                      </a:pPr>
                      <a:r>
                        <a:rPr lang="en-IN" sz="1000" kern="1200" dirty="0">
                          <a:solidFill>
                            <a:schemeClr val="accent2">
                              <a:lumMod val="75000"/>
                            </a:schemeClr>
                          </a:solidFill>
                          <a:effectLst/>
                        </a:rPr>
                        <a:t>MGN, </a:t>
                      </a:r>
                      <a:r>
                        <a:rPr lang="en-IN" sz="1000" kern="1200" dirty="0" err="1">
                          <a:solidFill>
                            <a:schemeClr val="accent2">
                              <a:lumMod val="75000"/>
                            </a:schemeClr>
                          </a:solidFill>
                          <a:effectLst/>
                        </a:rPr>
                        <a:t>Deepfashion</a:t>
                      </a:r>
                      <a:r>
                        <a:rPr lang="en-IN" sz="1000" kern="1200" dirty="0">
                          <a:solidFill>
                            <a:schemeClr val="accent2">
                              <a:lumMod val="75000"/>
                            </a:schemeClr>
                          </a:solidFill>
                          <a:effectLst/>
                        </a:rPr>
                        <a:t> 3d</a:t>
                      </a:r>
                      <a:endParaRPr lang="en-IN">
                        <a:solidFill>
                          <a:schemeClr val="accent2">
                            <a:lumMod val="75000"/>
                          </a:schemeClr>
                        </a:solidFill>
                        <a:effectLst/>
                      </a:endParaRPr>
                    </a:p>
                  </a:txBody>
                  <a:tcPr marL="0" marR="0" marT="0" marB="0" anchor="ctr"/>
                </a:tc>
                <a:tc>
                  <a:txBody>
                    <a:bodyPr/>
                    <a:lstStyle/>
                    <a:p>
                      <a:pPr marL="0" algn="ctr" rtl="0" eaLnBrk="1" fontAlgn="b" latinLnBrk="0" hangingPunct="1">
                        <a:spcBef>
                          <a:spcPts val="0"/>
                        </a:spcBef>
                        <a:spcAft>
                          <a:spcPts val="0"/>
                        </a:spcAft>
                      </a:pPr>
                      <a:r>
                        <a:rPr lang="en-IN" sz="1000" kern="1200" dirty="0">
                          <a:solidFill>
                            <a:schemeClr val="accent2">
                              <a:lumMod val="75000"/>
                            </a:schemeClr>
                          </a:solidFill>
                          <a:effectLst/>
                        </a:rPr>
                        <a:t>Very good</a:t>
                      </a:r>
                      <a:endParaRPr lang="en-IN">
                        <a:solidFill>
                          <a:schemeClr val="accent2">
                            <a:lumMod val="75000"/>
                          </a:schemeClr>
                        </a:solidFill>
                        <a:effectLst/>
                      </a:endParaRPr>
                    </a:p>
                  </a:txBody>
                  <a:tcPr marL="0" marR="0" marT="0" marB="0" anchor="ctr"/>
                </a:tc>
                <a:tc>
                  <a:txBody>
                    <a:bodyPr/>
                    <a:lstStyle/>
                    <a:p>
                      <a:pPr marL="0" algn="ctr" rtl="0" eaLnBrk="1" fontAlgn="b" latinLnBrk="0" hangingPunct="1">
                        <a:spcBef>
                          <a:spcPts val="0"/>
                        </a:spcBef>
                        <a:spcAft>
                          <a:spcPts val="0"/>
                        </a:spcAft>
                      </a:pPr>
                      <a:r>
                        <a:rPr lang="en-IN" sz="1000" kern="1200" dirty="0">
                          <a:solidFill>
                            <a:schemeClr val="accent2">
                              <a:lumMod val="75000"/>
                            </a:schemeClr>
                          </a:solidFill>
                          <a:effectLst/>
                        </a:rPr>
                        <a:t>Chamfer(0.63), </a:t>
                      </a:r>
                      <a:r>
                        <a:rPr lang="en-IN" sz="1000" b="0" i="0" u="none" strike="noStrike" kern="1200" noProof="0" dirty="0">
                          <a:solidFill>
                            <a:schemeClr val="accent2">
                              <a:lumMod val="75000"/>
                            </a:schemeClr>
                          </a:solidFill>
                          <a:effectLst/>
                          <a:latin typeface="Arial"/>
                        </a:rPr>
                        <a:t>P2S(0.84)</a:t>
                      </a:r>
                      <a:endParaRPr lang="en-IN">
                        <a:solidFill>
                          <a:schemeClr val="accent2">
                            <a:lumMod val="75000"/>
                          </a:schemeClr>
                        </a:solidFill>
                        <a:effectLst/>
                      </a:endParaRPr>
                    </a:p>
                  </a:txBody>
                  <a:tcPr marL="0" marR="0" marT="0" marB="0" anchor="ctr"/>
                </a:tc>
                <a:tc>
                  <a:txBody>
                    <a:bodyPr/>
                    <a:lstStyle/>
                    <a:p>
                      <a:pPr marL="0" algn="ctr" rtl="0" eaLnBrk="1" fontAlgn="b" latinLnBrk="0" hangingPunct="1">
                        <a:spcBef>
                          <a:spcPts val="0"/>
                        </a:spcBef>
                        <a:spcAft>
                          <a:spcPts val="0"/>
                        </a:spcAft>
                      </a:pPr>
                      <a:r>
                        <a:rPr lang="en-IN" sz="1000" kern="1200" dirty="0" err="1">
                          <a:solidFill>
                            <a:schemeClr val="accent2">
                              <a:lumMod val="75000"/>
                            </a:schemeClr>
                          </a:solidFill>
                          <a:effectLst/>
                        </a:rPr>
                        <a:t>AnchorUDF</a:t>
                      </a:r>
                      <a:endParaRPr lang="en-IN" dirty="0">
                        <a:solidFill>
                          <a:schemeClr val="accent2">
                            <a:lumMod val="75000"/>
                          </a:schemeClr>
                        </a:solidFill>
                        <a:effectLst/>
                      </a:endParaRPr>
                    </a:p>
                  </a:txBody>
                  <a:tcPr marL="0" marR="0" marT="0" marB="0" anchor="ctr"/>
                </a:tc>
                <a:tc>
                  <a:txBody>
                    <a:bodyPr/>
                    <a:lstStyle/>
                    <a:p>
                      <a:pPr marL="0" algn="ctr" rtl="0" eaLnBrk="1" fontAlgn="b" latinLnBrk="0" hangingPunct="1">
                        <a:spcBef>
                          <a:spcPts val="0"/>
                        </a:spcBef>
                        <a:spcAft>
                          <a:spcPts val="0"/>
                        </a:spcAft>
                      </a:pPr>
                      <a:r>
                        <a:rPr lang="en-GB" sz="1000" kern="1200" dirty="0">
                          <a:solidFill>
                            <a:schemeClr val="accent2">
                              <a:lumMod val="75000"/>
                            </a:schemeClr>
                          </a:solidFill>
                          <a:effectLst/>
                        </a:rPr>
                        <a:t>Learning Anchored Unsigned Distance Functions with Gradient Direction Alignment for Single-view Garment Reconstruction</a:t>
                      </a:r>
                      <a:endParaRPr lang="en-GB">
                        <a:solidFill>
                          <a:schemeClr val="accent2">
                            <a:lumMod val="75000"/>
                          </a:schemeClr>
                        </a:solidFill>
                        <a:effectLst/>
                      </a:endParaRPr>
                    </a:p>
                  </a:txBody>
                  <a:tcPr marL="0" marR="0" marT="0" marB="0" anchor="ctr"/>
                </a:tc>
                <a:tc>
                  <a:txBody>
                    <a:bodyPr/>
                    <a:lstStyle/>
                    <a:p>
                      <a:pPr marL="0" algn="ctr" rtl="0" eaLnBrk="1" fontAlgn="b" latinLnBrk="0" hangingPunct="1">
                        <a:spcBef>
                          <a:spcPts val="0"/>
                        </a:spcBef>
                        <a:spcAft>
                          <a:spcPts val="0"/>
                        </a:spcAft>
                      </a:pPr>
                      <a:r>
                        <a:rPr lang="en-DE" sz="1000" kern="1200" dirty="0">
                          <a:solidFill>
                            <a:schemeClr val="accent2">
                              <a:lumMod val="75000"/>
                            </a:schemeClr>
                          </a:solidFill>
                          <a:effectLst/>
                        </a:rPr>
                        <a:t>0</a:t>
                      </a:r>
                      <a:endParaRPr lang="en-US">
                        <a:solidFill>
                          <a:schemeClr val="accent2">
                            <a:lumMod val="75000"/>
                          </a:schemeClr>
                        </a:solidFill>
                        <a:effectLst/>
                      </a:endParaRPr>
                    </a:p>
                  </a:txBody>
                  <a:tcPr marL="0" marR="0" marT="0" marB="0" anchor="ctr"/>
                </a:tc>
                <a:tc>
                  <a:txBody>
                    <a:bodyPr/>
                    <a:lstStyle/>
                    <a:p>
                      <a:pPr marL="0" algn="ctr" rtl="0" eaLnBrk="1" fontAlgn="b" latinLnBrk="0" hangingPunct="1">
                        <a:spcBef>
                          <a:spcPts val="0"/>
                        </a:spcBef>
                        <a:spcAft>
                          <a:spcPts val="0"/>
                        </a:spcAft>
                      </a:pPr>
                      <a:r>
                        <a:rPr lang="en-IN" sz="1000" kern="1200" dirty="0">
                          <a:solidFill>
                            <a:schemeClr val="accent2">
                              <a:lumMod val="75000"/>
                            </a:schemeClr>
                          </a:solidFill>
                          <a:effectLst/>
                        </a:rPr>
                        <a:t>yes</a:t>
                      </a:r>
                      <a:endParaRPr lang="en-IN">
                        <a:solidFill>
                          <a:schemeClr val="accent2">
                            <a:lumMod val="75000"/>
                          </a:schemeClr>
                        </a:solidFill>
                        <a:effectLst/>
                      </a:endParaRPr>
                    </a:p>
                  </a:txBody>
                  <a:tcPr marL="0" marR="0" marT="0" marB="0" anchor="ctr"/>
                </a:tc>
                <a:extLst>
                  <a:ext uri="{0D108BD9-81ED-4DB2-BD59-A6C34878D82A}">
                    <a16:rowId xmlns:a16="http://schemas.microsoft.com/office/drawing/2014/main" val="99363556"/>
                  </a:ext>
                </a:extLst>
              </a:tr>
            </a:tbl>
          </a:graphicData>
        </a:graphic>
      </p:graphicFrame>
      <p:sp>
        <p:nvSpPr>
          <p:cNvPr id="3" name="Title 1">
            <a:extLst>
              <a:ext uri="{FF2B5EF4-FFF2-40B4-BE49-F238E27FC236}">
                <a16:creationId xmlns:a16="http://schemas.microsoft.com/office/drawing/2014/main" id="{A6D911CF-CB43-8B59-6BDD-6D4200FFDE4D}"/>
              </a:ext>
            </a:extLst>
          </p:cNvPr>
          <p:cNvSpPr>
            <a:spLocks noGrp="1"/>
          </p:cNvSpPr>
          <p:nvPr>
            <p:ph type="title"/>
          </p:nvPr>
        </p:nvSpPr>
        <p:spPr>
          <a:xfrm>
            <a:off x="565687" y="-181848"/>
            <a:ext cx="10972440" cy="1144800"/>
          </a:xfrm>
        </p:spPr>
        <p:txBody>
          <a:bodyPr/>
          <a:lstStyle/>
          <a:p>
            <a:r>
              <a:rPr lang="en-US" sz="2800" dirty="0">
                <a:solidFill>
                  <a:srgbClr val="000000"/>
                </a:solidFill>
              </a:rPr>
              <a:t>SOTA for Garment extraction</a:t>
            </a:r>
          </a:p>
        </p:txBody>
      </p:sp>
    </p:spTree>
    <p:extLst>
      <p:ext uri="{BB962C8B-B14F-4D97-AF65-F5344CB8AC3E}">
        <p14:creationId xmlns:p14="http://schemas.microsoft.com/office/powerpoint/2010/main" val="106212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
          <p:cNvSpPr txBox="1">
            <a:spLocks noGrp="1"/>
          </p:cNvSpPr>
          <p:nvPr>
            <p:ph type="title" idx="4294967295"/>
          </p:nvPr>
        </p:nvSpPr>
        <p:spPr>
          <a:xfrm>
            <a:off x="873360" y="3385440"/>
            <a:ext cx="10578240" cy="1195920"/>
          </a:xfrm>
          <a:prstGeom prst="rect">
            <a:avLst/>
          </a:prstGeom>
          <a:noFill/>
          <a:ln>
            <a:noFill/>
          </a:ln>
        </p:spPr>
        <p:txBody>
          <a:bodyPr spcFirstLastPara="1" wrap="square" lIns="0" tIns="0" rIns="0" bIns="0" anchor="t" anchorCtr="0">
            <a:noAutofit/>
          </a:bodyPr>
          <a:lstStyle/>
          <a:p>
            <a:pPr>
              <a:lnSpc>
                <a:spcPct val="100000"/>
              </a:lnSpc>
            </a:pPr>
            <a:r>
              <a:rPr lang="en-US" sz="3600" b="1" dirty="0">
                <a:solidFill>
                  <a:srgbClr val="FFFFFF"/>
                </a:solidFill>
                <a:latin typeface="Open Sans"/>
                <a:ea typeface="Open Sans"/>
                <a:cs typeface="Open Sans"/>
                <a:sym typeface="Open Sans"/>
              </a:rPr>
              <a:t>SOTA for Segmentation</a:t>
            </a:r>
            <a:endParaRPr lang="en-US" dirty="0"/>
          </a:p>
        </p:txBody>
      </p:sp>
    </p:spTree>
    <p:extLst>
      <p:ext uri="{BB962C8B-B14F-4D97-AF65-F5344CB8AC3E}">
        <p14:creationId xmlns:p14="http://schemas.microsoft.com/office/powerpoint/2010/main" val="3422262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283C590A-AEC0-6C1F-CD48-E563CD4044F1}"/>
              </a:ext>
            </a:extLst>
          </p:cNvPr>
          <p:cNvGraphicFramePr>
            <a:graphicFrameLocks noGrp="1"/>
          </p:cNvGraphicFramePr>
          <p:nvPr>
            <p:extLst>
              <p:ext uri="{D42A27DB-BD31-4B8C-83A1-F6EECF244321}">
                <p14:modId xmlns:p14="http://schemas.microsoft.com/office/powerpoint/2010/main" val="3932231733"/>
              </p:ext>
            </p:extLst>
          </p:nvPr>
        </p:nvGraphicFramePr>
        <p:xfrm>
          <a:off x="736270" y="1290451"/>
          <a:ext cx="10628486" cy="1534076"/>
        </p:xfrm>
        <a:graphic>
          <a:graphicData uri="http://schemas.openxmlformats.org/drawingml/2006/table">
            <a:tbl>
              <a:tblPr firstRow="1" bandRow="1">
                <a:tableStyleId>{5C22544A-7EE6-4342-B048-85BDC9FD1C3A}</a:tableStyleId>
              </a:tblPr>
              <a:tblGrid>
                <a:gridCol w="551493">
                  <a:extLst>
                    <a:ext uri="{9D8B030D-6E8A-4147-A177-3AD203B41FA5}">
                      <a16:colId xmlns:a16="http://schemas.microsoft.com/office/drawing/2014/main" val="1114681656"/>
                    </a:ext>
                  </a:extLst>
                </a:gridCol>
                <a:gridCol w="1575696">
                  <a:extLst>
                    <a:ext uri="{9D8B030D-6E8A-4147-A177-3AD203B41FA5}">
                      <a16:colId xmlns:a16="http://schemas.microsoft.com/office/drawing/2014/main" val="4755990"/>
                    </a:ext>
                  </a:extLst>
                </a:gridCol>
                <a:gridCol w="1431257">
                  <a:extLst>
                    <a:ext uri="{9D8B030D-6E8A-4147-A177-3AD203B41FA5}">
                      <a16:colId xmlns:a16="http://schemas.microsoft.com/office/drawing/2014/main" val="90875594"/>
                    </a:ext>
                  </a:extLst>
                </a:gridCol>
                <a:gridCol w="1316154">
                  <a:extLst>
                    <a:ext uri="{9D8B030D-6E8A-4147-A177-3AD203B41FA5}">
                      <a16:colId xmlns:a16="http://schemas.microsoft.com/office/drawing/2014/main" val="2398821182"/>
                    </a:ext>
                  </a:extLst>
                </a:gridCol>
                <a:gridCol w="1073652">
                  <a:extLst>
                    <a:ext uri="{9D8B030D-6E8A-4147-A177-3AD203B41FA5}">
                      <a16:colId xmlns:a16="http://schemas.microsoft.com/office/drawing/2014/main" val="587463279"/>
                    </a:ext>
                  </a:extLst>
                </a:gridCol>
                <a:gridCol w="3558451">
                  <a:extLst>
                    <a:ext uri="{9D8B030D-6E8A-4147-A177-3AD203B41FA5}">
                      <a16:colId xmlns:a16="http://schemas.microsoft.com/office/drawing/2014/main" val="2111308074"/>
                    </a:ext>
                  </a:extLst>
                </a:gridCol>
                <a:gridCol w="564622">
                  <a:extLst>
                    <a:ext uri="{9D8B030D-6E8A-4147-A177-3AD203B41FA5}">
                      <a16:colId xmlns:a16="http://schemas.microsoft.com/office/drawing/2014/main" val="1518855887"/>
                    </a:ext>
                  </a:extLst>
                </a:gridCol>
                <a:gridCol w="557161">
                  <a:extLst>
                    <a:ext uri="{9D8B030D-6E8A-4147-A177-3AD203B41FA5}">
                      <a16:colId xmlns:a16="http://schemas.microsoft.com/office/drawing/2014/main" val="2067222179"/>
                    </a:ext>
                  </a:extLst>
                </a:gridCol>
              </a:tblGrid>
              <a:tr h="383519">
                <a:tc>
                  <a:txBody>
                    <a:bodyPr/>
                    <a:lstStyle/>
                    <a:p>
                      <a:pPr marL="0" algn="ctr" rtl="0" eaLnBrk="1" fontAlgn="b" latinLnBrk="0" hangingPunct="1">
                        <a:spcBef>
                          <a:spcPts val="0"/>
                        </a:spcBef>
                        <a:spcAft>
                          <a:spcPts val="0"/>
                        </a:spcAft>
                      </a:pPr>
                      <a:r>
                        <a:rPr lang="en-IN" sz="1000" kern="1200" dirty="0">
                          <a:solidFill>
                            <a:schemeClr val="tx1"/>
                          </a:solidFill>
                          <a:effectLst/>
                        </a:rPr>
                        <a:t>Publication Year</a:t>
                      </a:r>
                      <a:endParaRPr lang="en-IN">
                        <a:solidFill>
                          <a:schemeClr val="tx1"/>
                        </a:solidFill>
                        <a:effectLst/>
                      </a:endParaRPr>
                    </a:p>
                  </a:txBody>
                  <a:tcPr marL="0" marR="0" marT="0" marB="0" anchor="ctr"/>
                </a:tc>
                <a:tc>
                  <a:txBody>
                    <a:bodyPr/>
                    <a:lstStyle/>
                    <a:p>
                      <a:pPr marL="0" algn="ctr" rtl="0" eaLnBrk="1" fontAlgn="b" latinLnBrk="0" hangingPunct="1">
                        <a:spcBef>
                          <a:spcPts val="0"/>
                        </a:spcBef>
                        <a:spcAft>
                          <a:spcPts val="0"/>
                        </a:spcAft>
                      </a:pPr>
                      <a:r>
                        <a:rPr lang="en-IN" sz="1000" kern="1200" dirty="0">
                          <a:solidFill>
                            <a:schemeClr val="tx1"/>
                          </a:solidFill>
                          <a:effectLst/>
                        </a:rPr>
                        <a:t>dataset used</a:t>
                      </a:r>
                      <a:endParaRPr lang="en-IN">
                        <a:solidFill>
                          <a:schemeClr val="tx1"/>
                        </a:solidFill>
                        <a:effectLst/>
                      </a:endParaRPr>
                    </a:p>
                  </a:txBody>
                  <a:tcPr marL="0" marR="0" marT="0" marB="0" anchor="ctr"/>
                </a:tc>
                <a:tc>
                  <a:txBody>
                    <a:bodyPr/>
                    <a:lstStyle/>
                    <a:p>
                      <a:pPr marL="0" algn="ctr" rtl="0" eaLnBrk="1" fontAlgn="b" latinLnBrk="0" hangingPunct="1">
                        <a:spcBef>
                          <a:spcPts val="0"/>
                        </a:spcBef>
                        <a:spcAft>
                          <a:spcPts val="0"/>
                        </a:spcAft>
                      </a:pPr>
                      <a:r>
                        <a:rPr lang="en-IN" sz="1000" kern="1200" dirty="0">
                          <a:solidFill>
                            <a:schemeClr val="tx1"/>
                          </a:solidFill>
                          <a:effectLst/>
                        </a:rPr>
                        <a:t>Visual results</a:t>
                      </a:r>
                      <a:endParaRPr lang="en-IN">
                        <a:solidFill>
                          <a:schemeClr val="tx1"/>
                        </a:solidFill>
                        <a:effectLst/>
                      </a:endParaRPr>
                    </a:p>
                  </a:txBody>
                  <a:tcPr marL="0" marR="0" marT="0" marB="0" anchor="ctr"/>
                </a:tc>
                <a:tc>
                  <a:txBody>
                    <a:bodyPr/>
                    <a:lstStyle/>
                    <a:p>
                      <a:pPr marL="0" algn="ctr" rtl="0" eaLnBrk="1" fontAlgn="b" latinLnBrk="0" hangingPunct="1">
                        <a:spcBef>
                          <a:spcPts val="0"/>
                        </a:spcBef>
                        <a:spcAft>
                          <a:spcPts val="0"/>
                        </a:spcAft>
                      </a:pPr>
                      <a:r>
                        <a:rPr lang="en-IN" sz="1000" kern="1200" dirty="0">
                          <a:solidFill>
                            <a:schemeClr val="tx1"/>
                          </a:solidFill>
                          <a:effectLst/>
                        </a:rPr>
                        <a:t>Metric</a:t>
                      </a:r>
                      <a:endParaRPr lang="en-IN">
                        <a:solidFill>
                          <a:schemeClr val="tx1"/>
                        </a:solidFill>
                        <a:effectLst/>
                      </a:endParaRPr>
                    </a:p>
                  </a:txBody>
                  <a:tcPr marL="0" marR="0" marT="0" marB="0" anchor="ctr"/>
                </a:tc>
                <a:tc>
                  <a:txBody>
                    <a:bodyPr/>
                    <a:lstStyle/>
                    <a:p>
                      <a:pPr marL="0" algn="ctr" rtl="0" eaLnBrk="1" fontAlgn="b" latinLnBrk="0" hangingPunct="1">
                        <a:spcBef>
                          <a:spcPts val="0"/>
                        </a:spcBef>
                        <a:spcAft>
                          <a:spcPts val="0"/>
                        </a:spcAft>
                      </a:pPr>
                      <a:r>
                        <a:rPr lang="en-IN" sz="1000" kern="1200" dirty="0">
                          <a:solidFill>
                            <a:schemeClr val="tx1"/>
                          </a:solidFill>
                          <a:effectLst/>
                        </a:rPr>
                        <a:t>Short Title</a:t>
                      </a:r>
                      <a:endParaRPr lang="en-IN">
                        <a:solidFill>
                          <a:schemeClr val="tx1"/>
                        </a:solidFill>
                        <a:effectLst/>
                      </a:endParaRPr>
                    </a:p>
                  </a:txBody>
                  <a:tcPr marL="0" marR="0" marT="0" marB="0" anchor="ctr"/>
                </a:tc>
                <a:tc>
                  <a:txBody>
                    <a:bodyPr/>
                    <a:lstStyle/>
                    <a:p>
                      <a:pPr marL="0" algn="ctr" rtl="0" eaLnBrk="1" fontAlgn="b" latinLnBrk="0" hangingPunct="1">
                        <a:spcBef>
                          <a:spcPts val="0"/>
                        </a:spcBef>
                        <a:spcAft>
                          <a:spcPts val="0"/>
                        </a:spcAft>
                      </a:pPr>
                      <a:r>
                        <a:rPr lang="en-IN" sz="1000" kern="1200" dirty="0">
                          <a:solidFill>
                            <a:schemeClr val="tx1"/>
                          </a:solidFill>
                          <a:effectLst/>
                        </a:rPr>
                        <a:t>Title</a:t>
                      </a:r>
                      <a:endParaRPr lang="en-IN">
                        <a:solidFill>
                          <a:schemeClr val="tx1"/>
                        </a:solidFill>
                        <a:effectLst/>
                      </a:endParaRPr>
                    </a:p>
                  </a:txBody>
                  <a:tcPr marL="0" marR="0" marT="0" marB="0" anchor="ctr"/>
                </a:tc>
                <a:tc>
                  <a:txBody>
                    <a:bodyPr/>
                    <a:lstStyle/>
                    <a:p>
                      <a:pPr marL="0" algn="ctr" rtl="0" eaLnBrk="1" fontAlgn="b" latinLnBrk="0" hangingPunct="1">
                        <a:spcBef>
                          <a:spcPts val="0"/>
                        </a:spcBef>
                        <a:spcAft>
                          <a:spcPts val="0"/>
                        </a:spcAft>
                      </a:pPr>
                      <a:r>
                        <a:rPr lang="en-IN" sz="1000" kern="1200" dirty="0">
                          <a:solidFill>
                            <a:schemeClr val="tx1"/>
                          </a:solidFill>
                          <a:effectLst/>
                        </a:rPr>
                        <a:t>citation</a:t>
                      </a:r>
                      <a:endParaRPr lang="en-IN">
                        <a:solidFill>
                          <a:schemeClr val="tx1"/>
                        </a:solidFill>
                        <a:effectLst/>
                      </a:endParaRPr>
                    </a:p>
                  </a:txBody>
                  <a:tcPr marL="0" marR="0" marT="0" marB="0" anchor="ctr"/>
                </a:tc>
                <a:tc>
                  <a:txBody>
                    <a:bodyPr/>
                    <a:lstStyle/>
                    <a:p>
                      <a:pPr marL="0" algn="ctr" rtl="0" eaLnBrk="1" fontAlgn="b" latinLnBrk="0" hangingPunct="1">
                        <a:spcBef>
                          <a:spcPts val="0"/>
                        </a:spcBef>
                        <a:spcAft>
                          <a:spcPts val="0"/>
                        </a:spcAft>
                      </a:pPr>
                      <a:r>
                        <a:rPr lang="en-IN" sz="1000" b="1" i="0" u="none" strike="noStrike" cap="none" dirty="0">
                          <a:solidFill>
                            <a:schemeClr val="tx1"/>
                          </a:solidFill>
                          <a:effectLst/>
                          <a:latin typeface="+mn-lt"/>
                          <a:ea typeface="+mn-ea"/>
                          <a:cs typeface="+mn-cs"/>
                          <a:sym typeface="Arial"/>
                        </a:rPr>
                        <a:t>Code </a:t>
                      </a:r>
                      <a:endParaRPr lang="en-IN" sz="1000" b="1" i="0" u="none" strike="noStrike" cap="none">
                        <a:solidFill>
                          <a:schemeClr val="tx1"/>
                        </a:solidFill>
                        <a:effectLst/>
                        <a:latin typeface="+mn-lt"/>
                        <a:ea typeface="+mn-ea"/>
                        <a:cs typeface="+mn-cs"/>
                        <a:sym typeface="Arial"/>
                      </a:endParaRPr>
                    </a:p>
                  </a:txBody>
                  <a:tcPr marL="0" marR="0" marT="0" marB="0" anchor="ctr"/>
                </a:tc>
                <a:extLst>
                  <a:ext uri="{0D108BD9-81ED-4DB2-BD59-A6C34878D82A}">
                    <a16:rowId xmlns:a16="http://schemas.microsoft.com/office/drawing/2014/main" val="3713294405"/>
                  </a:ext>
                </a:extLst>
              </a:tr>
              <a:tr h="383519">
                <a:tc>
                  <a:txBody>
                    <a:bodyPr/>
                    <a:lstStyle/>
                    <a:p>
                      <a:pPr lvl="0" algn="ctr" rtl="0">
                        <a:buNone/>
                      </a:pPr>
                      <a:r>
                        <a:rPr lang="en-US" sz="1000" u="none" strike="noStrike" dirty="0">
                          <a:solidFill>
                            <a:schemeClr val="tx1"/>
                          </a:solidFill>
                          <a:effectLst/>
                        </a:rPr>
                        <a:t>2017</a:t>
                      </a:r>
                      <a:r>
                        <a:rPr lang="en-US" sz="1000" dirty="0">
                          <a:solidFill>
                            <a:schemeClr val="tx1"/>
                          </a:solidFill>
                          <a:effectLst/>
                        </a:rPr>
                        <a:t>​</a:t>
                      </a:r>
                      <a:endParaRPr lang="en-US" b="0" i="0">
                        <a:solidFill>
                          <a:schemeClr val="tx1"/>
                        </a:solidFill>
                        <a:effectLst/>
                      </a:endParaRPr>
                    </a:p>
                  </a:txBody>
                  <a:tcPr marL="0" marR="0" marT="0" marB="0" anchor="ctr"/>
                </a:tc>
                <a:tc>
                  <a:txBody>
                    <a:bodyPr/>
                    <a:lstStyle/>
                    <a:p>
                      <a:pPr lvl="0" algn="ctr" rtl="0">
                        <a:buNone/>
                      </a:pPr>
                      <a:r>
                        <a:rPr lang="en-IN" sz="1000" u="none" strike="noStrike" dirty="0">
                          <a:solidFill>
                            <a:schemeClr val="tx1"/>
                          </a:solidFill>
                          <a:effectLst/>
                        </a:rPr>
                        <a:t>​MHP</a:t>
                      </a:r>
                      <a:endParaRPr lang="en-IN" sz="1000" b="0" i="0" u="none" strike="noStrike" dirty="0">
                        <a:solidFill>
                          <a:schemeClr val="tx1"/>
                        </a:solidFill>
                        <a:effectLst/>
                        <a:latin typeface="Arial"/>
                      </a:endParaRPr>
                    </a:p>
                  </a:txBody>
                  <a:tcPr marL="0" marR="0" marT="0" marB="0" anchor="ctr"/>
                </a:tc>
                <a:tc>
                  <a:txBody>
                    <a:bodyPr/>
                    <a:lstStyle/>
                    <a:p>
                      <a:pPr lvl="0" algn="ctr" rtl="0">
                        <a:buNone/>
                      </a:pPr>
                      <a:r>
                        <a:rPr lang="nl-NL" sz="1000" u="none" strike="noStrike" dirty="0">
                          <a:solidFill>
                            <a:schemeClr val="tx1"/>
                          </a:solidFill>
                          <a:effectLst/>
                        </a:rPr>
                        <a:t>​</a:t>
                      </a:r>
                      <a:r>
                        <a:rPr lang="nl-NL" sz="1000" u="none" strike="noStrike" dirty="0" err="1">
                          <a:solidFill>
                            <a:schemeClr val="tx1"/>
                          </a:solidFill>
                          <a:effectLst/>
                        </a:rPr>
                        <a:t>good</a:t>
                      </a:r>
                      <a:endParaRPr lang="nl-NL" sz="1000" b="0" i="0" u="none" strike="noStrike" dirty="0" err="1">
                        <a:solidFill>
                          <a:schemeClr val="tx1"/>
                        </a:solidFill>
                        <a:effectLst/>
                        <a:latin typeface="Arial"/>
                      </a:endParaRPr>
                    </a:p>
                  </a:txBody>
                  <a:tcPr marL="0" marR="0" marT="0" marB="0" anchor="ctr"/>
                </a:tc>
                <a:tc>
                  <a:txBody>
                    <a:bodyPr/>
                    <a:lstStyle/>
                    <a:p>
                      <a:pPr lvl="0" algn="ctr" rtl="0">
                        <a:buNone/>
                      </a:pPr>
                      <a:r>
                        <a:rPr lang="nl-NL" sz="1000" u="none" strike="noStrike" dirty="0" err="1">
                          <a:solidFill>
                            <a:schemeClr val="tx1"/>
                          </a:solidFill>
                          <a:effectLst/>
                        </a:rPr>
                        <a:t>APp</a:t>
                      </a:r>
                      <a:r>
                        <a:rPr lang="nl-NL" sz="1000" u="none" strike="noStrike" dirty="0">
                          <a:solidFill>
                            <a:schemeClr val="tx1"/>
                          </a:solidFill>
                          <a:effectLst/>
                        </a:rPr>
                        <a:t> 0.5 </a:t>
                      </a:r>
                      <a:r>
                        <a:rPr lang="nl-NL" sz="1000" u="none" strike="noStrike" dirty="0" err="1">
                          <a:solidFill>
                            <a:schemeClr val="tx1"/>
                          </a:solidFill>
                          <a:effectLst/>
                        </a:rPr>
                        <a:t>APp</a:t>
                      </a:r>
                      <a:r>
                        <a:rPr lang="nl-NL" sz="1000" u="none" strike="noStrike" dirty="0">
                          <a:solidFill>
                            <a:schemeClr val="tx1"/>
                          </a:solidFill>
                          <a:effectLst/>
                        </a:rPr>
                        <a:t> vol PCP0.5</a:t>
                      </a:r>
                      <a:r>
                        <a:rPr lang="nl-NL" sz="1000" dirty="0">
                          <a:solidFill>
                            <a:schemeClr val="tx1"/>
                          </a:solidFill>
                          <a:effectLst/>
                        </a:rPr>
                        <a:t>​</a:t>
                      </a:r>
                      <a:endParaRPr lang="nl-NL" b="0" i="0">
                        <a:solidFill>
                          <a:schemeClr val="tx1"/>
                        </a:solidFill>
                        <a:effectLst/>
                      </a:endParaRPr>
                    </a:p>
                  </a:txBody>
                  <a:tcPr marL="0" marR="0" marT="0" marB="0" anchor="ctr"/>
                </a:tc>
                <a:tc>
                  <a:txBody>
                    <a:bodyPr/>
                    <a:lstStyle/>
                    <a:p>
                      <a:pPr lvl="0" algn="ctr" rtl="0">
                        <a:buNone/>
                      </a:pPr>
                      <a:r>
                        <a:rPr lang="en-IN" sz="1000" u="none" strike="noStrike" dirty="0">
                          <a:solidFill>
                            <a:schemeClr val="tx1"/>
                          </a:solidFill>
                          <a:effectLst/>
                        </a:rPr>
                        <a:t>​</a:t>
                      </a:r>
                      <a:endParaRPr lang="en-IN" sz="1000" b="0" i="0" u="none" strike="noStrike">
                        <a:solidFill>
                          <a:schemeClr val="tx1"/>
                        </a:solidFill>
                        <a:effectLst/>
                        <a:latin typeface="Arial"/>
                      </a:endParaRPr>
                    </a:p>
                  </a:txBody>
                  <a:tcPr marL="0" marR="0" marT="0" marB="0" anchor="ctr"/>
                </a:tc>
                <a:tc>
                  <a:txBody>
                    <a:bodyPr/>
                    <a:lstStyle/>
                    <a:p>
                      <a:pPr lvl="0" algn="ctr" rtl="0">
                        <a:buNone/>
                      </a:pPr>
                      <a:r>
                        <a:rPr lang="en-GB" sz="1000" u="none" strike="noStrike" dirty="0">
                          <a:solidFill>
                            <a:schemeClr val="tx1"/>
                          </a:solidFill>
                          <a:effectLst/>
                        </a:rPr>
                        <a:t>Multiple-Human Parsing in the Wild</a:t>
                      </a:r>
                      <a:r>
                        <a:rPr lang="en-GB" sz="1000" dirty="0">
                          <a:solidFill>
                            <a:schemeClr val="tx1"/>
                          </a:solidFill>
                          <a:effectLst/>
                        </a:rPr>
                        <a:t>​</a:t>
                      </a:r>
                      <a:endParaRPr lang="en-GB" b="0" i="0">
                        <a:solidFill>
                          <a:schemeClr val="tx1"/>
                        </a:solidFill>
                        <a:effectLst/>
                      </a:endParaRPr>
                    </a:p>
                  </a:txBody>
                  <a:tcPr marL="0" marR="0" marT="0" marB="0" anchor="ctr"/>
                </a:tc>
                <a:tc>
                  <a:txBody>
                    <a:bodyPr/>
                    <a:lstStyle/>
                    <a:p>
                      <a:pPr lvl="0" algn="ctr" rtl="0">
                        <a:buNone/>
                      </a:pPr>
                      <a:r>
                        <a:rPr lang="en-US" sz="1000" u="none" strike="noStrike" dirty="0">
                          <a:solidFill>
                            <a:schemeClr val="tx1"/>
                          </a:solidFill>
                          <a:effectLst/>
                        </a:rPr>
                        <a:t>71</a:t>
                      </a:r>
                      <a:r>
                        <a:rPr lang="en-US" sz="1000" dirty="0">
                          <a:solidFill>
                            <a:schemeClr val="tx1"/>
                          </a:solidFill>
                          <a:effectLst/>
                        </a:rPr>
                        <a:t>​</a:t>
                      </a:r>
                      <a:endParaRPr lang="en-US" b="0" i="0">
                        <a:solidFill>
                          <a:schemeClr val="tx1"/>
                        </a:solidFill>
                        <a:effectLst/>
                      </a:endParaRPr>
                    </a:p>
                  </a:txBody>
                  <a:tcPr marL="0" marR="0" marT="0" marB="0" anchor="ctr"/>
                </a:tc>
                <a:tc>
                  <a:txBody>
                    <a:bodyPr/>
                    <a:lstStyle/>
                    <a:p>
                      <a:pPr lvl="0" algn="ctr" rtl="0">
                        <a:buNone/>
                      </a:pPr>
                      <a:r>
                        <a:rPr lang="en-US" sz="1000" b="0" i="0" u="none" strike="noStrike" cap="none" dirty="0">
                          <a:solidFill>
                            <a:schemeClr val="tx1"/>
                          </a:solidFill>
                          <a:effectLst/>
                          <a:latin typeface="+mn-lt"/>
                          <a:ea typeface="+mn-ea"/>
                          <a:cs typeface="+mn-cs"/>
                          <a:sym typeface="Arial"/>
                        </a:rPr>
                        <a:t>​yes</a:t>
                      </a:r>
                    </a:p>
                  </a:txBody>
                  <a:tcPr marL="0" marR="0" marT="0" marB="0" anchor="ctr"/>
                </a:tc>
                <a:extLst>
                  <a:ext uri="{0D108BD9-81ED-4DB2-BD59-A6C34878D82A}">
                    <a16:rowId xmlns:a16="http://schemas.microsoft.com/office/drawing/2014/main" val="2102697316"/>
                  </a:ext>
                </a:extLst>
              </a:tr>
              <a:tr h="383519">
                <a:tc>
                  <a:txBody>
                    <a:bodyPr/>
                    <a:lstStyle/>
                    <a:p>
                      <a:pPr marL="0" algn="ctr" rtl="0" eaLnBrk="1" fontAlgn="b" latinLnBrk="0" hangingPunct="1">
                        <a:spcBef>
                          <a:spcPts val="0"/>
                        </a:spcBef>
                        <a:spcAft>
                          <a:spcPts val="0"/>
                        </a:spcAft>
                      </a:pPr>
                      <a:r>
                        <a:rPr lang="en-US" sz="1000" kern="1200" dirty="0">
                          <a:solidFill>
                            <a:schemeClr val="tx1"/>
                          </a:solidFill>
                          <a:effectLst/>
                        </a:rPr>
                        <a:t>2018</a:t>
                      </a:r>
                    </a:p>
                  </a:txBody>
                  <a:tcPr marL="0" marR="0" marT="0" marB="0" anchor="ctr"/>
                </a:tc>
                <a:tc>
                  <a:txBody>
                    <a:bodyPr/>
                    <a:lstStyle/>
                    <a:p>
                      <a:pPr marL="0" algn="ctr" rtl="0" eaLnBrk="1" fontAlgn="b" latinLnBrk="0" hangingPunct="1">
                        <a:spcBef>
                          <a:spcPts val="0"/>
                        </a:spcBef>
                        <a:spcAft>
                          <a:spcPts val="0"/>
                        </a:spcAft>
                      </a:pPr>
                      <a:r>
                        <a:rPr lang="en-IN" sz="1000" kern="1200" dirty="0">
                          <a:solidFill>
                            <a:schemeClr val="tx1"/>
                          </a:solidFill>
                          <a:effectLst/>
                        </a:rPr>
                        <a:t>MHP</a:t>
                      </a:r>
                    </a:p>
                  </a:txBody>
                  <a:tcPr marL="0" marR="0" marT="0" marB="0" anchor="ctr"/>
                </a:tc>
                <a:tc>
                  <a:txBody>
                    <a:bodyPr/>
                    <a:lstStyle/>
                    <a:p>
                      <a:pPr marL="0" algn="ctr" rtl="0" eaLnBrk="1" fontAlgn="b" latinLnBrk="0" hangingPunct="1">
                        <a:spcBef>
                          <a:spcPts val="0"/>
                        </a:spcBef>
                        <a:spcAft>
                          <a:spcPts val="0"/>
                        </a:spcAft>
                      </a:pPr>
                      <a:r>
                        <a:rPr lang="en-IN" sz="1000" kern="1200" dirty="0">
                          <a:solidFill>
                            <a:schemeClr val="tx1"/>
                          </a:solidFill>
                          <a:effectLst/>
                        </a:rPr>
                        <a:t>good</a:t>
                      </a:r>
                    </a:p>
                  </a:txBody>
                  <a:tcPr marL="0" marR="0" marT="0" marB="0" anchor="ctr"/>
                </a:tc>
                <a:tc>
                  <a:txBody>
                    <a:bodyPr/>
                    <a:lstStyle/>
                    <a:p>
                      <a:pPr marL="0" lvl="0" algn="ctr">
                        <a:spcBef>
                          <a:spcPts val="0"/>
                        </a:spcBef>
                        <a:spcAft>
                          <a:spcPts val="0"/>
                        </a:spcAft>
                        <a:buNone/>
                      </a:pPr>
                      <a:r>
                        <a:rPr lang="en-IN" sz="1000" b="0" i="0" u="none" strike="noStrike" kern="1200" noProof="0" dirty="0" err="1">
                          <a:effectLst/>
                          <a:latin typeface="Arial"/>
                        </a:rPr>
                        <a:t>APp</a:t>
                      </a:r>
                      <a:r>
                        <a:rPr lang="en-IN" sz="1000" b="0" i="0" u="none" strike="noStrike" kern="1200" noProof="0" dirty="0">
                          <a:effectLst/>
                          <a:latin typeface="Arial"/>
                        </a:rPr>
                        <a:t> 0.5 (%) </a:t>
                      </a:r>
                      <a:r>
                        <a:rPr lang="en-IN" sz="1000" b="0" i="0" u="none" strike="noStrike" kern="1200" noProof="0" dirty="0" err="1">
                          <a:effectLst/>
                          <a:latin typeface="Arial"/>
                        </a:rPr>
                        <a:t>APp</a:t>
                      </a:r>
                      <a:r>
                        <a:rPr lang="en-IN" sz="1000" b="0" i="0" u="none" strike="noStrike" kern="1200" noProof="0" dirty="0">
                          <a:effectLst/>
                          <a:latin typeface="Arial"/>
                        </a:rPr>
                        <a:t> vol(%) PCP0.5(%)</a:t>
                      </a:r>
                      <a:endParaRPr lang="en-US" dirty="0"/>
                    </a:p>
                  </a:txBody>
                  <a:tcPr marL="0" marR="0" marT="0" marB="0" anchor="ctr"/>
                </a:tc>
                <a:tc>
                  <a:txBody>
                    <a:bodyPr/>
                    <a:lstStyle/>
                    <a:p>
                      <a:pPr marL="0" algn="ctr" rtl="0" eaLnBrk="1" fontAlgn="b" latinLnBrk="0" hangingPunct="1">
                        <a:spcBef>
                          <a:spcPts val="0"/>
                        </a:spcBef>
                        <a:spcAft>
                          <a:spcPts val="0"/>
                        </a:spcAft>
                      </a:pPr>
                      <a:r>
                        <a:rPr lang="en-IN" sz="1000" kern="1200" dirty="0">
                          <a:solidFill>
                            <a:schemeClr val="tx1"/>
                          </a:solidFill>
                          <a:effectLst/>
                        </a:rPr>
                        <a:t>NAN</a:t>
                      </a:r>
                    </a:p>
                  </a:txBody>
                  <a:tcPr marL="0" marR="0" marT="0" marB="0" anchor="ctr"/>
                </a:tc>
                <a:tc>
                  <a:txBody>
                    <a:bodyPr/>
                    <a:lstStyle/>
                    <a:p>
                      <a:pPr marL="0" lvl="0" indent="0" algn="ctr">
                        <a:lnSpc>
                          <a:spcPct val="100000"/>
                        </a:lnSpc>
                        <a:buNone/>
                      </a:pPr>
                      <a:r>
                        <a:rPr lang="en-GB" sz="1000" b="0" i="0" u="none" strike="noStrike" kern="1200" baseline="0" noProof="0" dirty="0">
                          <a:solidFill>
                            <a:srgbClr val="000000"/>
                          </a:solidFill>
                          <a:effectLst/>
                          <a:latin typeface="Arial"/>
                        </a:rPr>
                        <a:t>Understanding Humans in Crowded Scenes:</a:t>
                      </a:r>
                      <a:endParaRPr lang="en-US" dirty="0"/>
                    </a:p>
                  </a:txBody>
                  <a:tcPr marL="0" marR="0" marT="0" marB="0" anchor="ctr"/>
                </a:tc>
                <a:tc>
                  <a:txBody>
                    <a:bodyPr/>
                    <a:lstStyle/>
                    <a:p>
                      <a:pPr marL="0" lvl="1" algn="ctr" rtl="0" eaLnBrk="1" fontAlgn="b" latinLnBrk="0" hangingPunct="1">
                        <a:spcBef>
                          <a:spcPts val="0"/>
                        </a:spcBef>
                        <a:spcAft>
                          <a:spcPts val="0"/>
                        </a:spcAft>
                      </a:pPr>
                      <a:r>
                        <a:rPr lang="en-US" sz="1000" kern="1200" dirty="0">
                          <a:solidFill>
                            <a:schemeClr val="tx1"/>
                          </a:solidFill>
                          <a:effectLst/>
                        </a:rPr>
                        <a:t>139</a:t>
                      </a:r>
                    </a:p>
                  </a:txBody>
                  <a:tcPr marL="0" marR="0" marT="0" marB="0" anchor="ctr"/>
                </a:tc>
                <a:tc>
                  <a:txBody>
                    <a:bodyPr/>
                    <a:lstStyle/>
                    <a:p>
                      <a:pPr marL="0" lvl="1" algn="ctr" rtl="0" eaLnBrk="1" fontAlgn="b" latinLnBrk="0" hangingPunct="1">
                        <a:spcBef>
                          <a:spcPts val="0"/>
                        </a:spcBef>
                        <a:spcAft>
                          <a:spcPts val="0"/>
                        </a:spcAft>
                      </a:pPr>
                      <a:r>
                        <a:rPr lang="en-US" sz="1000" b="0" i="0" u="none" strike="noStrike" cap="none" dirty="0">
                          <a:solidFill>
                            <a:schemeClr val="tx1"/>
                          </a:solidFill>
                          <a:effectLst/>
                          <a:latin typeface="+mn-lt"/>
                          <a:ea typeface="+mn-ea"/>
                          <a:cs typeface="+mn-cs"/>
                          <a:sym typeface="Arial"/>
                        </a:rPr>
                        <a:t>yes</a:t>
                      </a:r>
                    </a:p>
                  </a:txBody>
                  <a:tcPr marL="0" marR="0" marT="0" marB="0" anchor="ctr"/>
                </a:tc>
                <a:extLst>
                  <a:ext uri="{0D108BD9-81ED-4DB2-BD59-A6C34878D82A}">
                    <a16:rowId xmlns:a16="http://schemas.microsoft.com/office/drawing/2014/main" val="4209052580"/>
                  </a:ext>
                </a:extLst>
              </a:tr>
              <a:tr h="383519">
                <a:tc>
                  <a:txBody>
                    <a:bodyPr/>
                    <a:lstStyle/>
                    <a:p>
                      <a:pPr marL="0" algn="ctr" rtl="0" eaLnBrk="1" fontAlgn="b" latinLnBrk="0" hangingPunct="1">
                        <a:spcBef>
                          <a:spcPts val="0"/>
                        </a:spcBef>
                        <a:spcAft>
                          <a:spcPts val="0"/>
                        </a:spcAft>
                      </a:pPr>
                      <a:r>
                        <a:rPr lang="en-US" sz="1000" kern="1200" dirty="0">
                          <a:solidFill>
                            <a:schemeClr val="tx1"/>
                          </a:solidFill>
                          <a:effectLst/>
                        </a:rPr>
                        <a:t>2023</a:t>
                      </a:r>
                    </a:p>
                  </a:txBody>
                  <a:tcPr marL="0" marR="0" marT="0" marB="0" anchor="ctr"/>
                </a:tc>
                <a:tc>
                  <a:txBody>
                    <a:bodyPr/>
                    <a:lstStyle/>
                    <a:p>
                      <a:pPr marL="0" algn="ctr" rtl="0" eaLnBrk="1" fontAlgn="b" latinLnBrk="0" hangingPunct="1">
                        <a:spcBef>
                          <a:spcPts val="0"/>
                        </a:spcBef>
                        <a:spcAft>
                          <a:spcPts val="0"/>
                        </a:spcAft>
                      </a:pPr>
                      <a:r>
                        <a:rPr lang="en-IN" sz="1000" kern="1200" dirty="0">
                          <a:solidFill>
                            <a:schemeClr val="tx1"/>
                          </a:solidFill>
                          <a:effectLst/>
                        </a:rPr>
                        <a:t>SA-1B</a:t>
                      </a:r>
                    </a:p>
                  </a:txBody>
                  <a:tcPr marL="0" marR="0" marT="0" marB="0" anchor="ctr"/>
                </a:tc>
                <a:tc>
                  <a:txBody>
                    <a:bodyPr/>
                    <a:lstStyle/>
                    <a:p>
                      <a:pPr marL="0" algn="ctr" rtl="0" eaLnBrk="1" fontAlgn="b" latinLnBrk="0" hangingPunct="1">
                        <a:spcBef>
                          <a:spcPts val="0"/>
                        </a:spcBef>
                        <a:spcAft>
                          <a:spcPts val="0"/>
                        </a:spcAft>
                      </a:pPr>
                      <a:r>
                        <a:rPr lang="en-IN" sz="1000" kern="1200" dirty="0">
                          <a:solidFill>
                            <a:schemeClr val="tx1"/>
                          </a:solidFill>
                          <a:effectLst/>
                        </a:rPr>
                        <a:t>Very good</a:t>
                      </a:r>
                    </a:p>
                  </a:txBody>
                  <a:tcPr marL="0" marR="0" marT="0" marB="0" anchor="ctr"/>
                </a:tc>
                <a:tc>
                  <a:txBody>
                    <a:bodyPr/>
                    <a:lstStyle/>
                    <a:p>
                      <a:pPr marL="0" algn="ctr" rtl="0" eaLnBrk="1" fontAlgn="b" latinLnBrk="0" hangingPunct="1">
                        <a:spcBef>
                          <a:spcPts val="0"/>
                        </a:spcBef>
                        <a:spcAft>
                          <a:spcPts val="0"/>
                        </a:spcAft>
                      </a:pPr>
                      <a:r>
                        <a:rPr lang="en-IN" sz="1000" kern="1200" dirty="0" err="1">
                          <a:solidFill>
                            <a:schemeClr val="tx1"/>
                          </a:solidFill>
                          <a:effectLst/>
                        </a:rPr>
                        <a:t>miou</a:t>
                      </a:r>
                    </a:p>
                  </a:txBody>
                  <a:tcPr marL="0" marR="0" marT="0" marB="0" anchor="ctr"/>
                </a:tc>
                <a:tc>
                  <a:txBody>
                    <a:bodyPr/>
                    <a:lstStyle/>
                    <a:p>
                      <a:pPr marL="0" algn="ctr" rtl="0" eaLnBrk="1" fontAlgn="b" latinLnBrk="0" hangingPunct="1">
                        <a:spcBef>
                          <a:spcPts val="0"/>
                        </a:spcBef>
                        <a:spcAft>
                          <a:spcPts val="0"/>
                        </a:spcAft>
                      </a:pPr>
                      <a:r>
                        <a:rPr lang="en-IN" sz="1000" kern="1200" dirty="0">
                          <a:solidFill>
                            <a:schemeClr val="tx1"/>
                          </a:solidFill>
                          <a:effectLst/>
                        </a:rPr>
                        <a:t>SAM</a:t>
                      </a:r>
                    </a:p>
                  </a:txBody>
                  <a:tcPr marL="0" marR="0" marT="0" marB="0" anchor="ctr"/>
                </a:tc>
                <a:tc>
                  <a:txBody>
                    <a:bodyPr/>
                    <a:lstStyle/>
                    <a:p>
                      <a:pPr marL="0" algn="ctr" rtl="0" eaLnBrk="1" fontAlgn="b" latinLnBrk="0" hangingPunct="1">
                        <a:spcBef>
                          <a:spcPts val="0"/>
                        </a:spcBef>
                        <a:spcAft>
                          <a:spcPts val="0"/>
                        </a:spcAft>
                      </a:pPr>
                      <a:r>
                        <a:rPr lang="en-IN" sz="1000" kern="1200" dirty="0">
                          <a:solidFill>
                            <a:schemeClr val="tx1"/>
                          </a:solidFill>
                          <a:effectLst/>
                        </a:rPr>
                        <a:t>Segment anything</a:t>
                      </a:r>
                    </a:p>
                  </a:txBody>
                  <a:tcPr marL="0" marR="0" marT="0" marB="0" anchor="ctr"/>
                </a:tc>
                <a:tc>
                  <a:txBody>
                    <a:bodyPr/>
                    <a:lstStyle/>
                    <a:p>
                      <a:pPr marL="0" lvl="1" algn="ctr" rtl="0" eaLnBrk="1" fontAlgn="b" latinLnBrk="0" hangingPunct="1">
                        <a:spcBef>
                          <a:spcPts val="0"/>
                        </a:spcBef>
                        <a:spcAft>
                          <a:spcPts val="0"/>
                        </a:spcAft>
                      </a:pPr>
                      <a:r>
                        <a:rPr lang="en-US" sz="1000" kern="1200" dirty="0">
                          <a:solidFill>
                            <a:schemeClr val="tx1"/>
                          </a:solidFill>
                          <a:effectLst/>
                        </a:rPr>
                        <a:t>10</a:t>
                      </a:r>
                    </a:p>
                  </a:txBody>
                  <a:tcPr marL="0" marR="0" marT="0" marB="0" anchor="ctr"/>
                </a:tc>
                <a:tc>
                  <a:txBody>
                    <a:bodyPr/>
                    <a:lstStyle/>
                    <a:p>
                      <a:pPr marL="0" lvl="1" algn="ctr" rtl="0" eaLnBrk="1" fontAlgn="b" latinLnBrk="0" hangingPunct="1">
                        <a:spcBef>
                          <a:spcPts val="0"/>
                        </a:spcBef>
                        <a:spcAft>
                          <a:spcPts val="0"/>
                        </a:spcAft>
                      </a:pPr>
                      <a:r>
                        <a:rPr lang="en-US" sz="1000" b="0" i="0" u="none" strike="noStrike" cap="none" dirty="0">
                          <a:solidFill>
                            <a:schemeClr val="tx1"/>
                          </a:solidFill>
                          <a:effectLst/>
                          <a:latin typeface="+mn-lt"/>
                          <a:ea typeface="+mn-ea"/>
                          <a:cs typeface="+mn-cs"/>
                          <a:sym typeface="Arial"/>
                        </a:rPr>
                        <a:t>yes</a:t>
                      </a:r>
                    </a:p>
                  </a:txBody>
                  <a:tcPr marL="0" marR="0" marT="0" marB="0" anchor="ctr"/>
                </a:tc>
                <a:extLst>
                  <a:ext uri="{0D108BD9-81ED-4DB2-BD59-A6C34878D82A}">
                    <a16:rowId xmlns:a16="http://schemas.microsoft.com/office/drawing/2014/main" val="3707242653"/>
                  </a:ext>
                </a:extLst>
              </a:tr>
            </a:tbl>
          </a:graphicData>
        </a:graphic>
      </p:graphicFrame>
    </p:spTree>
    <p:extLst>
      <p:ext uri="{BB962C8B-B14F-4D97-AF65-F5344CB8AC3E}">
        <p14:creationId xmlns:p14="http://schemas.microsoft.com/office/powerpoint/2010/main" val="3101884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
          <p:cNvSpPr txBox="1">
            <a:spLocks noGrp="1"/>
          </p:cNvSpPr>
          <p:nvPr>
            <p:ph type="title" idx="4294967295"/>
          </p:nvPr>
        </p:nvSpPr>
        <p:spPr>
          <a:xfrm>
            <a:off x="873360" y="3385440"/>
            <a:ext cx="10578240" cy="1195920"/>
          </a:xfrm>
          <a:prstGeom prst="rect">
            <a:avLst/>
          </a:prstGeom>
          <a:noFill/>
          <a:ln>
            <a:noFill/>
          </a:ln>
        </p:spPr>
        <p:txBody>
          <a:bodyPr spcFirstLastPara="1" wrap="square" lIns="0" tIns="0" rIns="0" bIns="0" anchor="t" anchorCtr="0">
            <a:noAutofit/>
          </a:bodyPr>
          <a:lstStyle/>
          <a:p>
            <a:pPr>
              <a:lnSpc>
                <a:spcPct val="100000"/>
              </a:lnSpc>
            </a:pPr>
            <a:r>
              <a:rPr lang="en-US" sz="3600" b="1" dirty="0">
                <a:solidFill>
                  <a:srgbClr val="FFFFFF"/>
                </a:solidFill>
                <a:latin typeface="Open Sans"/>
                <a:ea typeface="Open Sans"/>
                <a:cs typeface="Open Sans"/>
              </a:rPr>
              <a:t>Dataset comparison</a:t>
            </a:r>
          </a:p>
        </p:txBody>
      </p:sp>
    </p:spTree>
    <p:extLst>
      <p:ext uri="{BB962C8B-B14F-4D97-AF65-F5344CB8AC3E}">
        <p14:creationId xmlns:p14="http://schemas.microsoft.com/office/powerpoint/2010/main" val="3465451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AC2B561B-992A-7F95-4184-30803D1DC288}"/>
              </a:ext>
            </a:extLst>
          </p:cNvPr>
          <p:cNvGraphicFramePr>
            <a:graphicFrameLocks noGrp="1"/>
          </p:cNvGraphicFramePr>
          <p:nvPr>
            <p:extLst>
              <p:ext uri="{D42A27DB-BD31-4B8C-83A1-F6EECF244321}">
                <p14:modId xmlns:p14="http://schemas.microsoft.com/office/powerpoint/2010/main" val="10551693"/>
              </p:ext>
            </p:extLst>
          </p:nvPr>
        </p:nvGraphicFramePr>
        <p:xfrm>
          <a:off x="468841" y="258337"/>
          <a:ext cx="11494632" cy="5641476"/>
        </p:xfrm>
        <a:graphic>
          <a:graphicData uri="http://schemas.openxmlformats.org/drawingml/2006/table">
            <a:tbl>
              <a:tblPr firstRow="1" bandRow="1">
                <a:tableStyleId>{5C22544A-7EE6-4342-B048-85BDC9FD1C3A}</a:tableStyleId>
              </a:tblPr>
              <a:tblGrid>
                <a:gridCol w="832757">
                  <a:extLst>
                    <a:ext uri="{9D8B030D-6E8A-4147-A177-3AD203B41FA5}">
                      <a16:colId xmlns:a16="http://schemas.microsoft.com/office/drawing/2014/main" val="1673055028"/>
                    </a:ext>
                  </a:extLst>
                </a:gridCol>
                <a:gridCol w="767442">
                  <a:extLst>
                    <a:ext uri="{9D8B030D-6E8A-4147-A177-3AD203B41FA5}">
                      <a16:colId xmlns:a16="http://schemas.microsoft.com/office/drawing/2014/main" val="2696912141"/>
                    </a:ext>
                  </a:extLst>
                </a:gridCol>
                <a:gridCol w="840921">
                  <a:extLst>
                    <a:ext uri="{9D8B030D-6E8A-4147-A177-3AD203B41FA5}">
                      <a16:colId xmlns:a16="http://schemas.microsoft.com/office/drawing/2014/main" val="1752952177"/>
                    </a:ext>
                  </a:extLst>
                </a:gridCol>
                <a:gridCol w="832757">
                  <a:extLst>
                    <a:ext uri="{9D8B030D-6E8A-4147-A177-3AD203B41FA5}">
                      <a16:colId xmlns:a16="http://schemas.microsoft.com/office/drawing/2014/main" val="2373260569"/>
                    </a:ext>
                  </a:extLst>
                </a:gridCol>
                <a:gridCol w="775607">
                  <a:extLst>
                    <a:ext uri="{9D8B030D-6E8A-4147-A177-3AD203B41FA5}">
                      <a16:colId xmlns:a16="http://schemas.microsoft.com/office/drawing/2014/main" val="1949368401"/>
                    </a:ext>
                  </a:extLst>
                </a:gridCol>
                <a:gridCol w="742950">
                  <a:extLst>
                    <a:ext uri="{9D8B030D-6E8A-4147-A177-3AD203B41FA5}">
                      <a16:colId xmlns:a16="http://schemas.microsoft.com/office/drawing/2014/main" val="2254036737"/>
                    </a:ext>
                  </a:extLst>
                </a:gridCol>
                <a:gridCol w="930726">
                  <a:extLst>
                    <a:ext uri="{9D8B030D-6E8A-4147-A177-3AD203B41FA5}">
                      <a16:colId xmlns:a16="http://schemas.microsoft.com/office/drawing/2014/main" val="706602449"/>
                    </a:ext>
                  </a:extLst>
                </a:gridCol>
                <a:gridCol w="996042">
                  <a:extLst>
                    <a:ext uri="{9D8B030D-6E8A-4147-A177-3AD203B41FA5}">
                      <a16:colId xmlns:a16="http://schemas.microsoft.com/office/drawing/2014/main" val="2844326676"/>
                    </a:ext>
                  </a:extLst>
                </a:gridCol>
                <a:gridCol w="759278">
                  <a:extLst>
                    <a:ext uri="{9D8B030D-6E8A-4147-A177-3AD203B41FA5}">
                      <a16:colId xmlns:a16="http://schemas.microsoft.com/office/drawing/2014/main" val="659416430"/>
                    </a:ext>
                  </a:extLst>
                </a:gridCol>
                <a:gridCol w="1837102">
                  <a:extLst>
                    <a:ext uri="{9D8B030D-6E8A-4147-A177-3AD203B41FA5}">
                      <a16:colId xmlns:a16="http://schemas.microsoft.com/office/drawing/2014/main" val="678669067"/>
                    </a:ext>
                  </a:extLst>
                </a:gridCol>
                <a:gridCol w="726350">
                  <a:extLst>
                    <a:ext uri="{9D8B030D-6E8A-4147-A177-3AD203B41FA5}">
                      <a16:colId xmlns:a16="http://schemas.microsoft.com/office/drawing/2014/main" val="3161638839"/>
                    </a:ext>
                  </a:extLst>
                </a:gridCol>
                <a:gridCol w="726350">
                  <a:extLst>
                    <a:ext uri="{9D8B030D-6E8A-4147-A177-3AD203B41FA5}">
                      <a16:colId xmlns:a16="http://schemas.microsoft.com/office/drawing/2014/main" val="3923837409"/>
                    </a:ext>
                  </a:extLst>
                </a:gridCol>
                <a:gridCol w="726350">
                  <a:extLst>
                    <a:ext uri="{9D8B030D-6E8A-4147-A177-3AD203B41FA5}">
                      <a16:colId xmlns:a16="http://schemas.microsoft.com/office/drawing/2014/main" val="2890791545"/>
                    </a:ext>
                  </a:extLst>
                </a:gridCol>
              </a:tblGrid>
              <a:tr h="379327">
                <a:tc>
                  <a:txBody>
                    <a:bodyPr/>
                    <a:lstStyle/>
                    <a:p>
                      <a:pPr lvl="0" algn="ctr">
                        <a:buNone/>
                      </a:pPr>
                      <a:r>
                        <a:rPr lang="en-US" sz="800" b="1" dirty="0">
                          <a:effectLst/>
                        </a:rPr>
                        <a:t>Dataset</a:t>
                      </a:r>
                      <a:endParaRPr lang="en-US" sz="800" b="1"/>
                    </a:p>
                  </a:txBody>
                  <a:tcPr marL="0" marR="0" marT="0" marB="0" anchor="ctr"/>
                </a:tc>
                <a:tc>
                  <a:txBody>
                    <a:bodyPr/>
                    <a:lstStyle/>
                    <a:p>
                      <a:pPr algn="ctr"/>
                      <a:r>
                        <a:rPr lang="en-US" sz="800" b="1" dirty="0">
                          <a:effectLst/>
                          <a:hlinkClick r:id="rId2"/>
                        </a:rPr>
                        <a:t>3DPW</a:t>
                      </a:r>
                    </a:p>
                    <a:p>
                      <a:pPr lvl="0" algn="ctr">
                        <a:buNone/>
                      </a:pPr>
                      <a:r>
                        <a:rPr lang="en-US" sz="800" b="1" dirty="0" err="1">
                          <a:effectLst/>
                        </a:rPr>
                        <a:t>Mpi</a:t>
                      </a:r>
                      <a:endParaRPr lang="en-US" sz="800" b="1">
                        <a:effectLst/>
                      </a:endParaRPr>
                    </a:p>
                  </a:txBody>
                  <a:tcPr marL="0" marR="0" marT="0" marB="0" anchor="ctr"/>
                </a:tc>
                <a:tc>
                  <a:txBody>
                    <a:bodyPr/>
                    <a:lstStyle/>
                    <a:p>
                      <a:pPr algn="ctr"/>
                      <a:r>
                        <a:rPr lang="en-US" sz="800" b="1" dirty="0">
                          <a:effectLst/>
                          <a:hlinkClick r:id="rId3"/>
                        </a:rPr>
                        <a:t>BUFF</a:t>
                      </a:r>
                    </a:p>
                    <a:p>
                      <a:pPr lvl="0" algn="ctr">
                        <a:buNone/>
                      </a:pPr>
                      <a:r>
                        <a:rPr lang="en-US" sz="800" b="1" dirty="0" err="1">
                          <a:effectLst/>
                        </a:rPr>
                        <a:t>mpi</a:t>
                      </a:r>
                      <a:endParaRPr lang="en-US" sz="800" b="1">
                        <a:effectLst/>
                      </a:endParaRPr>
                    </a:p>
                  </a:txBody>
                  <a:tcPr marL="0" marR="0" marT="0" marB="0" anchor="ctr"/>
                </a:tc>
                <a:tc>
                  <a:txBody>
                    <a:bodyPr/>
                    <a:lstStyle/>
                    <a:p>
                      <a:pPr algn="ctr"/>
                      <a:r>
                        <a:rPr lang="en-US" sz="800" b="1" dirty="0">
                          <a:effectLst/>
                          <a:hlinkClick r:id="rId4"/>
                        </a:rPr>
                        <a:t>3DPeople</a:t>
                      </a:r>
                    </a:p>
                    <a:p>
                      <a:pPr lvl="0" algn="ctr">
                        <a:buNone/>
                      </a:pPr>
                      <a:r>
                        <a:rPr lang="en-US" sz="800" b="1" dirty="0" err="1">
                          <a:effectLst/>
                        </a:rPr>
                        <a:t>mpi</a:t>
                      </a:r>
                      <a:endParaRPr lang="en-US" sz="800" b="1">
                        <a:effectLst/>
                      </a:endParaRPr>
                    </a:p>
                  </a:txBody>
                  <a:tcPr marL="0" marR="0" marT="0" marB="0" anchor="ctr"/>
                </a:tc>
                <a:tc>
                  <a:txBody>
                    <a:bodyPr/>
                    <a:lstStyle/>
                    <a:p>
                      <a:pPr algn="ctr"/>
                      <a:r>
                        <a:rPr lang="en-US" sz="800" b="1" dirty="0">
                          <a:effectLst/>
                          <a:hlinkClick r:id="rId5"/>
                        </a:rPr>
                        <a:t>TailorNet</a:t>
                      </a:r>
                    </a:p>
                    <a:p>
                      <a:pPr lvl="0" algn="ctr">
                        <a:buNone/>
                      </a:pPr>
                      <a:r>
                        <a:rPr lang="en-US" sz="800" b="1" dirty="0" err="1">
                          <a:effectLst/>
                        </a:rPr>
                        <a:t>mpi</a:t>
                      </a:r>
                      <a:endParaRPr lang="en-US" sz="800" b="1">
                        <a:effectLst/>
                      </a:endParaRPr>
                    </a:p>
                  </a:txBody>
                  <a:tcPr marL="0" marR="0" marT="0" marB="0" anchor="ctr"/>
                </a:tc>
                <a:tc>
                  <a:txBody>
                    <a:bodyPr/>
                    <a:lstStyle/>
                    <a:p>
                      <a:pPr algn="ctr"/>
                      <a:r>
                        <a:rPr lang="en-US" sz="800" b="1" dirty="0">
                          <a:effectLst/>
                          <a:hlinkClick r:id="rId6"/>
                        </a:rPr>
                        <a:t>CLOTH3D</a:t>
                      </a:r>
                    </a:p>
                    <a:p>
                      <a:pPr lvl="0" algn="ctr">
                        <a:buNone/>
                      </a:pPr>
                      <a:r>
                        <a:rPr lang="en-US" sz="800" b="1" dirty="0">
                          <a:effectLst/>
                        </a:rPr>
                        <a:t>2020</a:t>
                      </a:r>
                    </a:p>
                  </a:txBody>
                  <a:tcPr marL="0" marR="0" marT="0" marB="0" anchor="ctr"/>
                </a:tc>
                <a:tc>
                  <a:txBody>
                    <a:bodyPr/>
                    <a:lstStyle/>
                    <a:p>
                      <a:pPr lvl="0" algn="ctr">
                        <a:buNone/>
                      </a:pPr>
                      <a:r>
                        <a:rPr lang="en-US" sz="800" b="1" i="0" u="none" strike="noStrike" noProof="0" dirty="0">
                          <a:effectLst/>
                          <a:latin typeface="Arial"/>
                          <a:hlinkClick r:id="rId7"/>
                        </a:rPr>
                        <a:t>SIZER</a:t>
                      </a:r>
                      <a:endParaRPr lang="en-US" sz="800" b="1" i="0" u="none" strike="noStrike" noProof="0" dirty="0">
                        <a:effectLst/>
                        <a:latin typeface="Arial"/>
                      </a:endParaRPr>
                    </a:p>
                    <a:p>
                      <a:pPr lvl="0" algn="ctr">
                        <a:buNone/>
                      </a:pPr>
                      <a:r>
                        <a:rPr lang="en-US" sz="800" b="1" i="0" u="none" strike="noStrike" noProof="0" dirty="0">
                          <a:effectLst/>
                          <a:latin typeface="Arial"/>
                        </a:rPr>
                        <a:t>(2020)</a:t>
                      </a:r>
                    </a:p>
                    <a:p>
                      <a:pPr lvl="0" algn="ctr">
                        <a:buNone/>
                      </a:pPr>
                      <a:r>
                        <a:rPr lang="en-US" sz="800" b="1" i="0" u="none" strike="noStrike" noProof="0" dirty="0" err="1">
                          <a:effectLst/>
                          <a:latin typeface="Arial"/>
                        </a:rPr>
                        <a:t>mpi</a:t>
                      </a:r>
                      <a:endParaRPr lang="en-US" sz="800" b="1" i="0" u="none" strike="noStrike" noProof="0">
                        <a:effectLst/>
                        <a:latin typeface="Arial"/>
                      </a:endParaRPr>
                    </a:p>
                  </a:txBody>
                  <a:tcPr marL="0" marR="0" marT="0" marB="0" anchor="ctr"/>
                </a:tc>
                <a:tc>
                  <a:txBody>
                    <a:bodyPr/>
                    <a:lstStyle/>
                    <a:p>
                      <a:pPr lvl="0" algn="ctr">
                        <a:buNone/>
                      </a:pPr>
                      <a:r>
                        <a:rPr lang="en-US" sz="800" b="1" i="0" u="none" strike="noStrike" noProof="0" dirty="0">
                          <a:effectLst/>
                          <a:latin typeface="Arial"/>
                          <a:hlinkClick r:id="rId8"/>
                        </a:rPr>
                        <a:t>People snapshot</a:t>
                      </a:r>
                      <a:endParaRPr lang="en-US" sz="800" b="1" i="0" u="none" strike="noStrike" noProof="0" dirty="0">
                        <a:effectLst/>
                        <a:latin typeface="Arial"/>
                      </a:endParaRPr>
                    </a:p>
                    <a:p>
                      <a:pPr lvl="0" algn="ctr">
                        <a:buNone/>
                      </a:pPr>
                      <a:r>
                        <a:rPr lang="en-US" sz="800" b="1" i="0" u="none" strike="noStrike" noProof="0" dirty="0">
                          <a:effectLst/>
                          <a:latin typeface="Arial"/>
                        </a:rPr>
                        <a:t>(2018)</a:t>
                      </a:r>
                    </a:p>
                    <a:p>
                      <a:pPr lvl="0" algn="ctr">
                        <a:buNone/>
                      </a:pPr>
                      <a:r>
                        <a:rPr lang="en-US" sz="800" b="1" i="0" u="none" strike="noStrike" noProof="0" dirty="0" err="1">
                          <a:effectLst/>
                          <a:latin typeface="Arial"/>
                        </a:rPr>
                        <a:t>mpi</a:t>
                      </a:r>
                      <a:endParaRPr lang="en-US" sz="800" b="1" i="0" u="none" strike="noStrike" noProof="0">
                        <a:effectLst/>
                        <a:latin typeface="Arial"/>
                      </a:endParaRPr>
                    </a:p>
                  </a:txBody>
                  <a:tcPr marL="0" marR="0" marT="0" marB="0" anchor="ctr"/>
                </a:tc>
                <a:tc>
                  <a:txBody>
                    <a:bodyPr/>
                    <a:lstStyle/>
                    <a:p>
                      <a:pPr lvl="0" algn="ctr">
                        <a:buNone/>
                      </a:pPr>
                      <a:r>
                        <a:rPr lang="en-US" sz="800" b="1" i="0" u="none" strike="noStrike" noProof="0" dirty="0">
                          <a:effectLst/>
                          <a:latin typeface="Arial"/>
                          <a:hlinkClick r:id="rId9"/>
                        </a:rPr>
                        <a:t>CAPE</a:t>
                      </a:r>
                      <a:endParaRPr lang="en-US" sz="800" b="1" i="0" u="none" strike="noStrike" noProof="0" dirty="0">
                        <a:effectLst/>
                        <a:latin typeface="Arial"/>
                      </a:endParaRPr>
                    </a:p>
                    <a:p>
                      <a:pPr lvl="0" algn="ctr">
                        <a:buNone/>
                      </a:pPr>
                      <a:r>
                        <a:rPr lang="en-US" sz="800" b="1" i="0" u="none" strike="noStrike" noProof="0" dirty="0">
                          <a:effectLst/>
                          <a:latin typeface="Arial"/>
                        </a:rPr>
                        <a:t>(2018)</a:t>
                      </a:r>
                    </a:p>
                    <a:p>
                      <a:pPr lvl="0" algn="ctr">
                        <a:buNone/>
                      </a:pPr>
                      <a:r>
                        <a:rPr lang="en-US" sz="800" b="1" i="0" u="none" strike="noStrike" noProof="0" dirty="0" err="1">
                          <a:effectLst/>
                          <a:latin typeface="Arial"/>
                        </a:rPr>
                        <a:t>mpi</a:t>
                      </a:r>
                      <a:endParaRPr lang="en-US" sz="800" b="1" i="0" u="none" strike="noStrike" noProof="0">
                        <a:effectLst/>
                        <a:latin typeface="Arial"/>
                      </a:endParaRPr>
                    </a:p>
                  </a:txBody>
                  <a:tcPr marL="0" marR="0" marT="0" marB="0" anchor="ctr"/>
                </a:tc>
                <a:tc>
                  <a:txBody>
                    <a:bodyPr/>
                    <a:lstStyle/>
                    <a:p>
                      <a:pPr lvl="0" algn="ctr">
                        <a:buNone/>
                      </a:pPr>
                      <a:r>
                        <a:rPr lang="en-US" sz="800" b="1" i="0" u="none" strike="noStrike" noProof="0" dirty="0">
                          <a:effectLst/>
                          <a:latin typeface="Arial"/>
                          <a:hlinkClick r:id="rId10"/>
                        </a:rPr>
                        <a:t>MGN</a:t>
                      </a:r>
                      <a:br>
                        <a:rPr lang="en-US" sz="800" b="1" i="0" u="none" strike="noStrike" noProof="0" dirty="0">
                          <a:effectLst/>
                          <a:latin typeface="Arial"/>
                        </a:rPr>
                      </a:br>
                      <a:r>
                        <a:rPr lang="en-US" sz="800" b="1" i="0" u="none" strike="noStrike" noProof="0" dirty="0">
                          <a:effectLst/>
                          <a:latin typeface="Arial"/>
                        </a:rPr>
                        <a:t>(2019)</a:t>
                      </a:r>
                      <a:endParaRPr lang="en-US" dirty="0"/>
                    </a:p>
                    <a:p>
                      <a:pPr lvl="0" algn="ctr">
                        <a:buNone/>
                      </a:pPr>
                      <a:r>
                        <a:rPr lang="en-US" sz="800" b="1" i="0" u="none" strike="noStrike" noProof="0" dirty="0" err="1">
                          <a:effectLst/>
                          <a:latin typeface="Arial"/>
                        </a:rPr>
                        <a:t>mpi</a:t>
                      </a:r>
                      <a:endParaRPr lang="en-US" sz="800" b="1" i="0" u="none" strike="noStrike" noProof="0">
                        <a:effectLst/>
                        <a:latin typeface="Arial"/>
                      </a:endParaRPr>
                    </a:p>
                  </a:txBody>
                  <a:tcPr marL="0" marR="0" marT="0" marB="0" anchor="ctr"/>
                </a:tc>
                <a:tc>
                  <a:txBody>
                    <a:bodyPr/>
                    <a:lstStyle/>
                    <a:p>
                      <a:pPr lvl="0" algn="ctr">
                        <a:buNone/>
                      </a:pPr>
                      <a:r>
                        <a:rPr lang="en-US" sz="800" b="1" i="0" u="none" strike="noStrike" noProof="0" dirty="0">
                          <a:effectLst/>
                          <a:latin typeface="Arial"/>
                          <a:hlinkClick r:id="rId11"/>
                        </a:rPr>
                        <a:t>Deepfashion2</a:t>
                      </a:r>
                      <a:endParaRPr lang="en-US" sz="800" b="1"/>
                    </a:p>
                  </a:txBody>
                  <a:tcPr marL="0" marR="0" marT="0" marB="0" anchor="ctr"/>
                </a:tc>
                <a:tc>
                  <a:txBody>
                    <a:bodyPr/>
                    <a:lstStyle/>
                    <a:p>
                      <a:pPr lvl="0" algn="ctr">
                        <a:buNone/>
                      </a:pPr>
                      <a:r>
                        <a:rPr lang="en-US" sz="800" b="1" i="0" u="none" strike="noStrike" noProof="0" dirty="0">
                          <a:effectLst/>
                          <a:latin typeface="Arial"/>
                          <a:hlinkClick r:id="rId12"/>
                        </a:rPr>
                        <a:t>THUMAN 2.0</a:t>
                      </a:r>
                      <a:r>
                        <a:rPr lang="en-US" sz="800" b="1" i="0" u="none" strike="noStrike" noProof="0" dirty="0">
                          <a:effectLst/>
                          <a:latin typeface="Arial"/>
                        </a:rPr>
                        <a:t> </a:t>
                      </a:r>
                      <a:endParaRPr lang="en-US"/>
                    </a:p>
                    <a:p>
                      <a:pPr lvl="0" algn="ctr">
                        <a:buNone/>
                      </a:pPr>
                      <a:endParaRPr lang="en-US" sz="800" b="1" i="0" u="none" strike="noStrike" noProof="0" dirty="0">
                        <a:effectLst/>
                        <a:latin typeface="Arial"/>
                      </a:endParaRPr>
                    </a:p>
                  </a:txBody>
                  <a:tcPr marL="0" marR="0" marT="0" marB="0" anchor="ctr"/>
                </a:tc>
                <a:tc>
                  <a:txBody>
                    <a:bodyPr/>
                    <a:lstStyle/>
                    <a:p>
                      <a:pPr lvl="0" algn="ctr">
                        <a:buNone/>
                      </a:pPr>
                      <a:r>
                        <a:rPr lang="en-US" sz="800" b="1" i="0" u="none" strike="noStrike" noProof="0" dirty="0">
                          <a:effectLst/>
                          <a:latin typeface="Arial"/>
                          <a:hlinkClick r:id="rId13"/>
                        </a:rPr>
                        <a:t>DeepFashion 3D</a:t>
                      </a:r>
                      <a:endParaRPr lang="en-US" sz="800" b="1" i="0" u="none" strike="noStrike" noProof="0" dirty="0">
                        <a:effectLst/>
                        <a:latin typeface="Arial"/>
                      </a:endParaRPr>
                    </a:p>
                    <a:p>
                      <a:pPr lvl="0" algn="ctr">
                        <a:buNone/>
                      </a:pPr>
                      <a:r>
                        <a:rPr lang="en-US" sz="800" b="1" i="0" u="none" strike="noStrike" noProof="0" dirty="0">
                          <a:effectLst/>
                          <a:latin typeface="Arial"/>
                        </a:rPr>
                        <a:t>(2020)</a:t>
                      </a:r>
                      <a:endParaRPr lang="en-US"/>
                    </a:p>
                  </a:txBody>
                  <a:tcPr marL="0" marR="0" marT="0" marB="0" anchor="ctr"/>
                </a:tc>
                <a:extLst>
                  <a:ext uri="{0D108BD9-81ED-4DB2-BD59-A6C34878D82A}">
                    <a16:rowId xmlns:a16="http://schemas.microsoft.com/office/drawing/2014/main" val="1336699258"/>
                  </a:ext>
                </a:extLst>
              </a:tr>
              <a:tr h="137203">
                <a:tc>
                  <a:txBody>
                    <a:bodyPr/>
                    <a:lstStyle/>
                    <a:p>
                      <a:pPr algn="ctr"/>
                      <a:r>
                        <a:rPr lang="en-US" sz="900" dirty="0">
                          <a:effectLst/>
                        </a:rPr>
                        <a:t>Resolution</a:t>
                      </a:r>
                      <a:endParaRPr lang="en-US"/>
                    </a:p>
                  </a:txBody>
                  <a:tcPr marL="0" marR="0" marT="0" marB="0" anchor="ctr"/>
                </a:tc>
                <a:tc>
                  <a:txBody>
                    <a:bodyPr/>
                    <a:lstStyle/>
                    <a:p>
                      <a:pPr algn="ctr"/>
                      <a:r>
                        <a:rPr lang="en-US" sz="900" dirty="0">
                          <a:effectLst/>
                        </a:rPr>
                        <a:t>2.5cm</a:t>
                      </a:r>
                      <a:endParaRPr lang="en-US"/>
                    </a:p>
                  </a:txBody>
                  <a:tcPr marL="0" marR="0" marT="0" marB="0" anchor="ctr"/>
                </a:tc>
                <a:tc>
                  <a:txBody>
                    <a:bodyPr/>
                    <a:lstStyle/>
                    <a:p>
                      <a:pPr algn="ctr"/>
                      <a:r>
                        <a:rPr lang="en-US" sz="900" dirty="0">
                          <a:effectLst/>
                        </a:rPr>
                        <a:t>0.4cm</a:t>
                      </a:r>
                      <a:endParaRPr lang="en-US"/>
                    </a:p>
                  </a:txBody>
                  <a:tcPr marL="0" marR="0" marT="0" marB="0" anchor="ctr"/>
                </a:tc>
                <a:tc>
                  <a:txBody>
                    <a:bodyPr/>
                    <a:lstStyle/>
                    <a:p>
                      <a:pPr algn="ctr"/>
                      <a:r>
                        <a:rPr lang="en-US" sz="900" dirty="0">
                          <a:effectLst/>
                        </a:rPr>
                        <a:t>−^{1}</a:t>
                      </a:r>
                      <a:endParaRPr lang="en-US"/>
                    </a:p>
                  </a:txBody>
                  <a:tcPr marL="0" marR="0" marT="0" marB="0" anchor="ctr"/>
                </a:tc>
                <a:tc>
                  <a:txBody>
                    <a:bodyPr/>
                    <a:lstStyle/>
                    <a:p>
                      <a:pPr algn="ctr"/>
                      <a:r>
                        <a:rPr lang="en-US" sz="900" dirty="0">
                          <a:effectLst/>
                        </a:rPr>
                        <a:t>1cm</a:t>
                      </a:r>
                      <a:endParaRPr lang="en-US"/>
                    </a:p>
                  </a:txBody>
                  <a:tcPr marL="0" marR="0" marT="0" marB="0" anchor="ctr"/>
                </a:tc>
                <a:tc>
                  <a:txBody>
                    <a:bodyPr/>
                    <a:lstStyle/>
                    <a:p>
                      <a:pPr algn="ctr"/>
                      <a:r>
                        <a:rPr lang="en-US" sz="900" dirty="0">
                          <a:effectLst/>
                        </a:rPr>
                        <a:t>1cm</a:t>
                      </a:r>
                      <a:endParaRPr lang="en-US"/>
                    </a:p>
                  </a:txBody>
                  <a:tcPr marL="0" marR="0" marT="0" marB="0" anchor="ctr"/>
                </a:tc>
                <a:tc>
                  <a:txBody>
                    <a:bodyPr/>
                    <a:lstStyle/>
                    <a:p>
                      <a:pPr lvl="0" algn="ctr">
                        <a:buNone/>
                      </a:pPr>
                      <a:r>
                        <a:rPr lang="en-US" sz="900" dirty="0">
                          <a:effectLst/>
                        </a:rPr>
                        <a:t>high</a:t>
                      </a:r>
                    </a:p>
                  </a:txBody>
                  <a:tcPr marL="0" marR="0" marT="0" marB="0" anchor="ctr"/>
                </a:tc>
                <a:tc>
                  <a:txBody>
                    <a:bodyPr/>
                    <a:lstStyle/>
                    <a:p>
                      <a:pPr lvl="0" algn="ctr">
                        <a:buNone/>
                      </a:pPr>
                      <a:r>
                        <a:rPr lang="en-US" sz="900" dirty="0">
                          <a:effectLst/>
                        </a:rPr>
                        <a:t>high</a:t>
                      </a:r>
                    </a:p>
                  </a:txBody>
                  <a:tcPr marL="0" marR="0" marT="0" marB="0" anchor="ctr"/>
                </a:tc>
                <a:tc>
                  <a:txBody>
                    <a:bodyPr/>
                    <a:lstStyle/>
                    <a:p>
                      <a:pPr lvl="0" algn="ctr">
                        <a:buNone/>
                      </a:pPr>
                      <a:r>
                        <a:rPr lang="en-US" sz="900" dirty="0">
                          <a:effectLst/>
                        </a:rPr>
                        <a:t>high</a:t>
                      </a:r>
                    </a:p>
                  </a:txBody>
                  <a:tcPr marL="0" marR="0" marT="0" marB="0" anchor="ctr"/>
                </a:tc>
                <a:tc>
                  <a:txBody>
                    <a:bodyPr/>
                    <a:lstStyle/>
                    <a:p>
                      <a:pPr lvl="0" algn="ctr">
                        <a:buNone/>
                      </a:pPr>
                      <a:r>
                        <a:rPr lang="en-US" sz="900" dirty="0">
                          <a:effectLst/>
                        </a:rPr>
                        <a:t>high</a:t>
                      </a:r>
                    </a:p>
                  </a:txBody>
                  <a:tcPr marL="0" marR="0" marT="0" marB="0" anchor="ctr"/>
                </a:tc>
                <a:tc>
                  <a:txBody>
                    <a:bodyPr/>
                    <a:lstStyle/>
                    <a:p>
                      <a:pPr lvl="0" algn="ctr">
                        <a:buNone/>
                      </a:pPr>
                      <a:r>
                        <a:rPr lang="en-US" sz="900" dirty="0">
                          <a:effectLst/>
                        </a:rPr>
                        <a:t>varied</a:t>
                      </a:r>
                      <a:endParaRPr lang="en-US"/>
                    </a:p>
                  </a:txBody>
                  <a:tcPr marL="0" marR="0" marT="0" marB="0" anchor="ctr"/>
                </a:tc>
                <a:tc>
                  <a:txBody>
                    <a:bodyPr/>
                    <a:lstStyle/>
                    <a:p>
                      <a:pPr lvl="0" algn="ctr">
                        <a:buNone/>
                      </a:pPr>
                      <a:r>
                        <a:rPr lang="en-US" sz="900" dirty="0">
                          <a:effectLst/>
                        </a:rPr>
                        <a:t>high</a:t>
                      </a:r>
                      <a:endParaRPr lang="en-US"/>
                    </a:p>
                  </a:txBody>
                  <a:tcPr marL="0" marR="0" marT="0" marB="0" anchor="ctr"/>
                </a:tc>
                <a:tc>
                  <a:txBody>
                    <a:bodyPr/>
                    <a:lstStyle/>
                    <a:p>
                      <a:pPr lvl="0" algn="ctr">
                        <a:buNone/>
                      </a:pPr>
                      <a:r>
                        <a:rPr lang="en-US" sz="900" dirty="0">
                          <a:effectLst/>
                        </a:rPr>
                        <a:t>high</a:t>
                      </a:r>
                      <a:endParaRPr lang="en-US"/>
                    </a:p>
                  </a:txBody>
                  <a:tcPr marL="0" marR="0" marT="0" marB="0" anchor="ctr"/>
                </a:tc>
                <a:extLst>
                  <a:ext uri="{0D108BD9-81ED-4DB2-BD59-A6C34878D82A}">
                    <a16:rowId xmlns:a16="http://schemas.microsoft.com/office/drawing/2014/main" val="414465392"/>
                  </a:ext>
                </a:extLst>
              </a:tr>
              <a:tr h="274407">
                <a:tc>
                  <a:txBody>
                    <a:bodyPr/>
                    <a:lstStyle/>
                    <a:p>
                      <a:pPr algn="ctr"/>
                      <a:r>
                        <a:rPr lang="en-US" sz="900" dirty="0">
                          <a:effectLst/>
                        </a:rPr>
                        <a:t>Missing</a:t>
                      </a:r>
                      <a:endParaRPr lang="en-US"/>
                    </a:p>
                  </a:txBody>
                  <a:tcPr marL="0" marR="0" marT="0" marB="0" anchor="ctr"/>
                </a:tc>
                <a:tc>
                  <a:txBody>
                    <a:bodyPr/>
                    <a:lstStyle/>
                    <a:p>
                      <a:pPr algn="ctr"/>
                      <a:r>
                        <a:rPr lang="en-US" sz="900" dirty="0">
                          <a:effectLst/>
                        </a:rPr>
                        <a:t>x</a:t>
                      </a:r>
                      <a:endParaRPr lang="en-US"/>
                    </a:p>
                  </a:txBody>
                  <a:tcPr marL="0" marR="0" marT="0" marB="0" anchor="ctr"/>
                </a:tc>
                <a:tc>
                  <a:txBody>
                    <a:bodyPr/>
                    <a:lstStyle/>
                    <a:p>
                      <a:pPr algn="ctr"/>
                      <a:r>
                        <a:rPr lang="en-US" sz="900" dirty="0">
                          <a:effectLst/>
                        </a:rPr>
                        <a:t>yes</a:t>
                      </a:r>
                      <a:endParaRPr lang="en-US"/>
                    </a:p>
                  </a:txBody>
                  <a:tcPr marL="0" marR="0" marT="0" marB="0" anchor="ctr"/>
                </a:tc>
                <a:tc>
                  <a:txBody>
                    <a:bodyPr/>
                    <a:lstStyle/>
                    <a:p>
                      <a:pPr algn="ctr"/>
                      <a:r>
                        <a:rPr lang="en-US" sz="900" dirty="0">
                          <a:effectLst/>
                        </a:rPr>
                        <a:t>x</a:t>
                      </a:r>
                      <a:endParaRPr lang="en-US"/>
                    </a:p>
                  </a:txBody>
                  <a:tcPr marL="0" marR="0" marT="0" marB="0" anchor="ctr"/>
                </a:tc>
                <a:tc>
                  <a:txBody>
                    <a:bodyPr/>
                    <a:lstStyle/>
                    <a:p>
                      <a:pPr algn="ctr"/>
                      <a:r>
                        <a:rPr lang="en-US" sz="900" dirty="0">
                          <a:effectLst/>
                        </a:rPr>
                        <a:t>x</a:t>
                      </a:r>
                      <a:endParaRPr lang="en-US"/>
                    </a:p>
                  </a:txBody>
                  <a:tcPr marL="0" marR="0" marT="0" marB="0" anchor="ctr"/>
                </a:tc>
                <a:tc>
                  <a:txBody>
                    <a:bodyPr/>
                    <a:lstStyle/>
                    <a:p>
                      <a:pPr algn="ctr"/>
                      <a:r>
                        <a:rPr lang="en-US" sz="900" dirty="0">
                          <a:effectLst/>
                        </a:rPr>
                        <a:t>x</a:t>
                      </a:r>
                      <a:endParaRPr lang="en-US"/>
                    </a:p>
                  </a:txBody>
                  <a:tcPr marL="0" marR="0" marT="0" marB="0" anchor="ctr"/>
                </a:tc>
                <a:tc>
                  <a:txBody>
                    <a:bodyPr/>
                    <a:lstStyle/>
                    <a:p>
                      <a:pPr lvl="0" algn="ctr">
                        <a:buNone/>
                      </a:pPr>
                      <a:r>
                        <a:rPr lang="en-US" sz="900" dirty="0">
                          <a:effectLst/>
                        </a:rPr>
                        <a:t>x</a:t>
                      </a:r>
                    </a:p>
                  </a:txBody>
                  <a:tcPr marL="0" marR="0" marT="0" marB="0" anchor="ctr"/>
                </a:tc>
                <a:tc>
                  <a:txBody>
                    <a:bodyPr/>
                    <a:lstStyle/>
                    <a:p>
                      <a:pPr lvl="0" algn="ctr">
                        <a:buNone/>
                      </a:pPr>
                      <a:r>
                        <a:rPr lang="en-US" sz="900" dirty="0">
                          <a:effectLst/>
                        </a:rPr>
                        <a:t>x</a:t>
                      </a:r>
                    </a:p>
                  </a:txBody>
                  <a:tcPr marL="0" marR="0" marT="0" marB="0" anchor="ctr"/>
                </a:tc>
                <a:tc>
                  <a:txBody>
                    <a:bodyPr/>
                    <a:lstStyle/>
                    <a:p>
                      <a:pPr lvl="0" algn="ctr">
                        <a:buNone/>
                      </a:pPr>
                      <a:r>
                        <a:rPr lang="en-US" sz="900" dirty="0">
                          <a:effectLst/>
                        </a:rPr>
                        <a:t>x</a:t>
                      </a:r>
                    </a:p>
                  </a:txBody>
                  <a:tcPr marL="0" marR="0" marT="0" marB="0" anchor="ctr"/>
                </a:tc>
                <a:tc>
                  <a:txBody>
                    <a:bodyPr/>
                    <a:lstStyle/>
                    <a:p>
                      <a:pPr lvl="0" algn="ctr">
                        <a:buNone/>
                      </a:pPr>
                      <a:r>
                        <a:rPr lang="en-US" sz="900" dirty="0">
                          <a:effectLst/>
                        </a:rPr>
                        <a:t>x</a:t>
                      </a:r>
                    </a:p>
                  </a:txBody>
                  <a:tcPr marL="0" marR="0" marT="0" marB="0" anchor="ctr"/>
                </a:tc>
                <a:tc>
                  <a:txBody>
                    <a:bodyPr/>
                    <a:lstStyle/>
                    <a:p>
                      <a:pPr lvl="0" algn="ctr">
                        <a:buNone/>
                      </a:pPr>
                      <a:r>
                        <a:rPr lang="en-US" sz="900" dirty="0">
                          <a:effectLst/>
                        </a:rPr>
                        <a:t>Occlusions</a:t>
                      </a:r>
                      <a:endParaRPr lang="en-US"/>
                    </a:p>
                    <a:p>
                      <a:pPr lvl="0" algn="ctr">
                        <a:buNone/>
                      </a:pPr>
                      <a:r>
                        <a:rPr lang="en-US" sz="900" dirty="0">
                          <a:effectLst/>
                        </a:rPr>
                        <a:t>percentage</a:t>
                      </a:r>
                      <a:endParaRPr lang="en-US"/>
                    </a:p>
                  </a:txBody>
                  <a:tcPr marL="0" marR="0" marT="0" marB="0" anchor="ctr"/>
                </a:tc>
                <a:tc>
                  <a:txBody>
                    <a:bodyPr/>
                    <a:lstStyle/>
                    <a:p>
                      <a:pPr lvl="0" algn="ctr">
                        <a:buNone/>
                      </a:pPr>
                      <a:endParaRPr lang="en-US" sz="900" dirty="0">
                        <a:effectLst/>
                      </a:endParaRPr>
                    </a:p>
                  </a:txBody>
                  <a:tcPr marL="0" marR="0" marT="0" marB="0" anchor="ctr"/>
                </a:tc>
                <a:tc>
                  <a:txBody>
                    <a:bodyPr/>
                    <a:lstStyle/>
                    <a:p>
                      <a:pPr lvl="0" algn="ctr">
                        <a:buNone/>
                      </a:pPr>
                      <a:r>
                        <a:rPr lang="en-US" sz="900" dirty="0">
                          <a:effectLst/>
                        </a:rPr>
                        <a:t>x</a:t>
                      </a:r>
                      <a:endParaRPr lang="en-US"/>
                    </a:p>
                  </a:txBody>
                  <a:tcPr marL="0" marR="0" marT="0" marB="0" anchor="ctr"/>
                </a:tc>
                <a:extLst>
                  <a:ext uri="{0D108BD9-81ED-4DB2-BD59-A6C34878D82A}">
                    <a16:rowId xmlns:a16="http://schemas.microsoft.com/office/drawing/2014/main" val="3601666758"/>
                  </a:ext>
                </a:extLst>
              </a:tr>
              <a:tr h="274407">
                <a:tc>
                  <a:txBody>
                    <a:bodyPr/>
                    <a:lstStyle/>
                    <a:p>
                      <a:pPr algn="ctr"/>
                      <a:r>
                        <a:rPr lang="en-US" sz="900" dirty="0">
                          <a:effectLst/>
                        </a:rPr>
                        <a:t>Dynamics</a:t>
                      </a:r>
                      <a:endParaRPr lang="en-US"/>
                    </a:p>
                  </a:txBody>
                  <a:tcPr marL="0" marR="0" marT="0" marB="0" anchor="ctr"/>
                </a:tc>
                <a:tc>
                  <a:txBody>
                    <a:bodyPr/>
                    <a:lstStyle/>
                    <a:p>
                      <a:pPr algn="ctr"/>
                      <a:r>
                        <a:rPr lang="en-US" sz="900" dirty="0">
                          <a:effectLst/>
                        </a:rPr>
                        <a:t>x</a:t>
                      </a:r>
                      <a:endParaRPr lang="en-US"/>
                    </a:p>
                  </a:txBody>
                  <a:tcPr marL="0" marR="0" marT="0" marB="0" anchor="ctr"/>
                </a:tc>
                <a:tc>
                  <a:txBody>
                    <a:bodyPr/>
                    <a:lstStyle/>
                    <a:p>
                      <a:pPr algn="ctr"/>
                      <a:r>
                        <a:rPr lang="en-US" sz="900" dirty="0">
                          <a:effectLst/>
                        </a:rPr>
                        <a:t>yes</a:t>
                      </a:r>
                      <a:endParaRPr lang="en-US"/>
                    </a:p>
                  </a:txBody>
                  <a:tcPr marL="0" marR="0" marT="0" marB="0" anchor="ctr"/>
                </a:tc>
                <a:tc>
                  <a:txBody>
                    <a:bodyPr/>
                    <a:lstStyle/>
                    <a:p>
                      <a:pPr algn="ctr"/>
                      <a:r>
                        <a:rPr lang="en-US" sz="900" dirty="0">
                          <a:effectLst/>
                        </a:rPr>
                        <a:t>x</a:t>
                      </a:r>
                      <a:endParaRPr lang="en-US"/>
                    </a:p>
                  </a:txBody>
                  <a:tcPr marL="0" marR="0" marT="0" marB="0" anchor="ctr"/>
                </a:tc>
                <a:tc>
                  <a:txBody>
                    <a:bodyPr/>
                    <a:lstStyle/>
                    <a:p>
                      <a:pPr algn="ctr"/>
                      <a:r>
                        <a:rPr lang="en-US" sz="900" dirty="0">
                          <a:effectLst/>
                        </a:rPr>
                        <a:t>x</a:t>
                      </a:r>
                      <a:endParaRPr lang="en-US"/>
                    </a:p>
                  </a:txBody>
                  <a:tcPr marL="0" marR="0" marT="0" marB="0" anchor="ctr"/>
                </a:tc>
                <a:tc>
                  <a:txBody>
                    <a:bodyPr/>
                    <a:lstStyle/>
                    <a:p>
                      <a:pPr algn="ctr"/>
                      <a:r>
                        <a:rPr lang="en-US" sz="900" dirty="0">
                          <a:effectLst/>
                        </a:rPr>
                        <a:t>yes</a:t>
                      </a:r>
                      <a:endParaRPr lang="en-US"/>
                    </a:p>
                  </a:txBody>
                  <a:tcPr marL="0" marR="0" marT="0" marB="0" anchor="ctr"/>
                </a:tc>
                <a:tc>
                  <a:txBody>
                    <a:bodyPr/>
                    <a:lstStyle/>
                    <a:p>
                      <a:pPr lvl="0" algn="ctr">
                        <a:buNone/>
                      </a:pPr>
                      <a:r>
                        <a:rPr lang="en-US" sz="900" dirty="0">
                          <a:effectLst/>
                        </a:rPr>
                        <a:t>x</a:t>
                      </a:r>
                      <a:endParaRPr lang="en-US" dirty="0"/>
                    </a:p>
                  </a:txBody>
                  <a:tcPr marL="0" marR="0" marT="0" marB="0" anchor="ctr"/>
                </a:tc>
                <a:tc>
                  <a:txBody>
                    <a:bodyPr/>
                    <a:lstStyle/>
                    <a:p>
                      <a:pPr lvl="0" algn="ctr">
                        <a:buNone/>
                      </a:pPr>
                      <a:r>
                        <a:rPr lang="en-US" sz="900" dirty="0">
                          <a:effectLst/>
                        </a:rPr>
                        <a:t>x</a:t>
                      </a:r>
                    </a:p>
                  </a:txBody>
                  <a:tcPr marL="0" marR="0" marT="0" marB="0" anchor="ctr"/>
                </a:tc>
                <a:tc>
                  <a:txBody>
                    <a:bodyPr/>
                    <a:lstStyle/>
                    <a:p>
                      <a:pPr lvl="0" algn="ctr">
                        <a:buNone/>
                      </a:pPr>
                      <a:r>
                        <a:rPr lang="en-US" sz="900" dirty="0">
                          <a:effectLst/>
                        </a:rPr>
                        <a:t>yes</a:t>
                      </a:r>
                    </a:p>
                  </a:txBody>
                  <a:tcPr marL="0" marR="0" marT="0" marB="0" anchor="ctr"/>
                </a:tc>
                <a:tc>
                  <a:txBody>
                    <a:bodyPr/>
                    <a:lstStyle/>
                    <a:p>
                      <a:pPr lvl="0" algn="ctr">
                        <a:buNone/>
                      </a:pPr>
                      <a:r>
                        <a:rPr lang="en-US" sz="900" dirty="0">
                          <a:effectLst/>
                        </a:rPr>
                        <a:t>yes</a:t>
                      </a:r>
                      <a:endParaRPr lang="en-US" dirty="0"/>
                    </a:p>
                  </a:txBody>
                  <a:tcPr marL="0" marR="0" marT="0" marB="0" anchor="ctr"/>
                </a:tc>
                <a:tc>
                  <a:txBody>
                    <a:bodyPr/>
                    <a:lstStyle/>
                    <a:p>
                      <a:pPr lvl="0" algn="ctr">
                        <a:buNone/>
                      </a:pPr>
                      <a:r>
                        <a:rPr lang="en-US" sz="900" dirty="0">
                          <a:effectLst/>
                        </a:rPr>
                        <a:t>x</a:t>
                      </a:r>
                    </a:p>
                  </a:txBody>
                  <a:tcPr marL="0" marR="0" marT="0" marB="0" anchor="ctr"/>
                </a:tc>
                <a:tc>
                  <a:txBody>
                    <a:bodyPr/>
                    <a:lstStyle/>
                    <a:p>
                      <a:pPr lvl="0" algn="ctr">
                        <a:buNone/>
                      </a:pPr>
                      <a:r>
                        <a:rPr lang="en-US" sz="900" dirty="0">
                          <a:effectLst/>
                        </a:rPr>
                        <a:t>Dynamic sliding fusion</a:t>
                      </a:r>
                      <a:endParaRPr lang="en-US"/>
                    </a:p>
                  </a:txBody>
                  <a:tcPr marL="0" marR="0" marT="0" marB="0" anchor="ctr"/>
                </a:tc>
                <a:tc>
                  <a:txBody>
                    <a:bodyPr/>
                    <a:lstStyle/>
                    <a:p>
                      <a:pPr lvl="0" algn="ctr">
                        <a:buNone/>
                      </a:pPr>
                      <a:r>
                        <a:rPr lang="en-US" sz="900" dirty="0">
                          <a:effectLst/>
                        </a:rPr>
                        <a:t>Dynamic </a:t>
                      </a:r>
                      <a:r>
                        <a:rPr lang="en-US" sz="900" dirty="0" err="1">
                          <a:effectLst/>
                        </a:rPr>
                        <a:t>wrinkels</a:t>
                      </a:r>
                      <a:endParaRPr lang="en-US"/>
                    </a:p>
                  </a:txBody>
                  <a:tcPr marL="0" marR="0" marT="0" marB="0" anchor="ctr"/>
                </a:tc>
                <a:extLst>
                  <a:ext uri="{0D108BD9-81ED-4DB2-BD59-A6C34878D82A}">
                    <a16:rowId xmlns:a16="http://schemas.microsoft.com/office/drawing/2014/main" val="1285265615"/>
                  </a:ext>
                </a:extLst>
              </a:tr>
              <a:tr h="274407">
                <a:tc>
                  <a:txBody>
                    <a:bodyPr/>
                    <a:lstStyle/>
                    <a:p>
                      <a:pPr algn="ctr"/>
                      <a:r>
                        <a:rPr lang="en-US" sz="900" dirty="0">
                          <a:effectLst/>
                        </a:rPr>
                        <a:t>Garments</a:t>
                      </a:r>
                      <a:endParaRPr lang="en-US"/>
                    </a:p>
                  </a:txBody>
                  <a:tcPr marL="0" marR="0" marT="0" marB="0" anchor="ctr"/>
                </a:tc>
                <a:tc>
                  <a:txBody>
                    <a:bodyPr/>
                    <a:lstStyle/>
                    <a:p>
                      <a:pPr algn="ctr"/>
                      <a:r>
                        <a:rPr lang="en-US" sz="900" dirty="0">
                          <a:effectLst/>
                        </a:rPr>
                        <a:t>18^{2}</a:t>
                      </a:r>
                      <a:endParaRPr lang="en-US"/>
                    </a:p>
                  </a:txBody>
                  <a:tcPr marL="0" marR="0" marT="0" marB="0" anchor="ctr"/>
                </a:tc>
                <a:tc>
                  <a:txBody>
                    <a:bodyPr/>
                    <a:lstStyle/>
                    <a:p>
                      <a:pPr algn="ctr"/>
                      <a:r>
                        <a:rPr lang="en-US" sz="900" dirty="0">
                          <a:effectLst/>
                        </a:rPr>
                        <a:t>10–20</a:t>
                      </a:r>
                      <a:endParaRPr lang="en-US"/>
                    </a:p>
                  </a:txBody>
                  <a:tcPr marL="0" marR="0" marT="0" marB="0" anchor="ctr"/>
                </a:tc>
                <a:tc>
                  <a:txBody>
                    <a:bodyPr/>
                    <a:lstStyle/>
                    <a:p>
                      <a:pPr algn="ctr"/>
                      <a:r>
                        <a:rPr lang="en-US" sz="900" dirty="0">
                          <a:effectLst/>
                        </a:rPr>
                        <a:t>High^{4}</a:t>
                      </a:r>
                      <a:endParaRPr lang="en-US"/>
                    </a:p>
                  </a:txBody>
                  <a:tcPr marL="0" marR="0" marT="0" marB="0" anchor="ctr"/>
                </a:tc>
                <a:tc>
                  <a:txBody>
                    <a:bodyPr/>
                    <a:lstStyle/>
                    <a:p>
                      <a:pPr algn="ctr"/>
                      <a:r>
                        <a:rPr lang="en-US" sz="900" dirty="0">
                          <a:effectLst/>
                        </a:rPr>
                        <a:t>20</a:t>
                      </a:r>
                      <a:endParaRPr lang="en-US"/>
                    </a:p>
                  </a:txBody>
                  <a:tcPr marL="0" marR="0" marT="0" marB="0" anchor="ctr"/>
                </a:tc>
                <a:tc>
                  <a:txBody>
                    <a:bodyPr/>
                    <a:lstStyle/>
                    <a:p>
                      <a:pPr algn="ctr"/>
                      <a:r>
                        <a:rPr lang="en-US" sz="900" dirty="0">
                          <a:effectLst/>
                        </a:rPr>
                        <a:t>11.3K</a:t>
                      </a:r>
                      <a:endParaRPr lang="en-US"/>
                    </a:p>
                  </a:txBody>
                  <a:tcPr marL="0" marR="0" marT="0" marB="0" anchor="ctr"/>
                </a:tc>
                <a:tc>
                  <a:txBody>
                    <a:bodyPr/>
                    <a:lstStyle/>
                    <a:p>
                      <a:pPr lvl="0" algn="ctr">
                        <a:buNone/>
                      </a:pPr>
                      <a:r>
                        <a:rPr lang="en-US" sz="900" dirty="0">
                          <a:effectLst/>
                        </a:rPr>
                        <a:t>10 classes</a:t>
                      </a:r>
                    </a:p>
                  </a:txBody>
                  <a:tcPr marL="0" marR="0" marT="0" marB="0" anchor="ctr"/>
                </a:tc>
                <a:tc>
                  <a:txBody>
                    <a:bodyPr/>
                    <a:lstStyle/>
                    <a:p>
                      <a:pPr lvl="0" algn="ctr">
                        <a:buNone/>
                      </a:pPr>
                      <a:r>
                        <a:rPr lang="en-US" sz="900" dirty="0">
                          <a:effectLst/>
                        </a:rPr>
                        <a:t>x</a:t>
                      </a:r>
                    </a:p>
                  </a:txBody>
                  <a:tcPr marL="0" marR="0" marT="0" marB="0" anchor="ctr"/>
                </a:tc>
                <a:tc>
                  <a:txBody>
                    <a:bodyPr/>
                    <a:lstStyle/>
                    <a:p>
                      <a:pPr lvl="0" algn="ctr">
                        <a:buNone/>
                      </a:pPr>
                      <a:r>
                        <a:rPr lang="en-US" sz="900" dirty="0">
                          <a:effectLst/>
                        </a:rPr>
                        <a:t>4 classes</a:t>
                      </a:r>
                    </a:p>
                  </a:txBody>
                  <a:tcPr marL="0" marR="0" marT="0" marB="0" anchor="ctr"/>
                </a:tc>
                <a:tc>
                  <a:txBody>
                    <a:bodyPr/>
                    <a:lstStyle/>
                    <a:p>
                      <a:pPr lvl="0" algn="ctr">
                        <a:buNone/>
                      </a:pPr>
                      <a:r>
                        <a:rPr lang="en-US" sz="900" dirty="0">
                          <a:effectLst/>
                        </a:rPr>
                        <a:t>712</a:t>
                      </a:r>
                    </a:p>
                  </a:txBody>
                  <a:tcPr marL="0" marR="0" marT="0" marB="0" anchor="ctr"/>
                </a:tc>
                <a:tc>
                  <a:txBody>
                    <a:bodyPr/>
                    <a:lstStyle/>
                    <a:p>
                      <a:pPr lvl="0" algn="ctr">
                        <a:buNone/>
                      </a:pPr>
                      <a:r>
                        <a:rPr lang="en-US" sz="900" dirty="0">
                          <a:effectLst/>
                        </a:rPr>
                        <a:t>varied</a:t>
                      </a:r>
                      <a:endParaRPr lang="en-US"/>
                    </a:p>
                  </a:txBody>
                  <a:tcPr marL="0" marR="0" marT="0" marB="0" anchor="ctr"/>
                </a:tc>
                <a:tc>
                  <a:txBody>
                    <a:bodyPr/>
                    <a:lstStyle/>
                    <a:p>
                      <a:pPr lvl="0" algn="ctr">
                        <a:buNone/>
                      </a:pPr>
                      <a:r>
                        <a:rPr lang="en-US" sz="900" dirty="0">
                          <a:effectLst/>
                        </a:rPr>
                        <a:t>Not mentioned</a:t>
                      </a:r>
                      <a:endParaRPr lang="en-US"/>
                    </a:p>
                  </a:txBody>
                  <a:tcPr marL="0" marR="0" marT="0" marB="0" anchor="ctr"/>
                </a:tc>
                <a:tc>
                  <a:txBody>
                    <a:bodyPr/>
                    <a:lstStyle/>
                    <a:p>
                      <a:pPr lvl="0" algn="ctr">
                        <a:buNone/>
                      </a:pPr>
                      <a:r>
                        <a:rPr lang="en-US" sz="900" b="0" i="0" u="none" strike="noStrike" noProof="0" dirty="0">
                          <a:effectLst/>
                          <a:latin typeface="Arial"/>
                        </a:rPr>
                        <a:t>563</a:t>
                      </a:r>
                      <a:endParaRPr lang="en-US"/>
                    </a:p>
                  </a:txBody>
                  <a:tcPr marL="0" marR="0" marT="0" marB="0" anchor="ctr"/>
                </a:tc>
                <a:extLst>
                  <a:ext uri="{0D108BD9-81ED-4DB2-BD59-A6C34878D82A}">
                    <a16:rowId xmlns:a16="http://schemas.microsoft.com/office/drawing/2014/main" val="1920652204"/>
                  </a:ext>
                </a:extLst>
              </a:tr>
              <a:tr h="137203">
                <a:tc>
                  <a:txBody>
                    <a:bodyPr/>
                    <a:lstStyle/>
                    <a:p>
                      <a:pPr algn="ctr"/>
                      <a:r>
                        <a:rPr lang="en-US" sz="900" dirty="0">
                          <a:effectLst/>
                        </a:rPr>
                        <a:t>Fabrics</a:t>
                      </a:r>
                      <a:endParaRPr lang="en-US"/>
                    </a:p>
                  </a:txBody>
                  <a:tcPr marL="0" marR="0" marT="0" marB="0" anchor="ctr"/>
                </a:tc>
                <a:tc>
                  <a:txBody>
                    <a:bodyPr/>
                    <a:lstStyle/>
                    <a:p>
                      <a:pPr algn="ctr"/>
                      <a:r>
                        <a:rPr lang="en-US" sz="900" dirty="0">
                          <a:effectLst/>
                        </a:rPr>
                        <a:t>x</a:t>
                      </a:r>
                      <a:endParaRPr lang="en-US"/>
                    </a:p>
                  </a:txBody>
                  <a:tcPr marL="0" marR="0" marT="0" marB="0" anchor="ctr"/>
                </a:tc>
                <a:tc>
                  <a:txBody>
                    <a:bodyPr/>
                    <a:lstStyle/>
                    <a:p>
                      <a:pPr algn="ctr"/>
                      <a:r>
                        <a:rPr lang="en-US" sz="900" dirty="0">
                          <a:effectLst/>
                        </a:rPr>
                        <a:t>x</a:t>
                      </a:r>
                      <a:endParaRPr lang="en-US"/>
                    </a:p>
                  </a:txBody>
                  <a:tcPr marL="0" marR="0" marT="0" marB="0" anchor="ctr"/>
                </a:tc>
                <a:tc>
                  <a:txBody>
                    <a:bodyPr/>
                    <a:lstStyle/>
                    <a:p>
                      <a:pPr algn="ctr"/>
                      <a:r>
                        <a:rPr lang="en-US" sz="900" dirty="0">
                          <a:effectLst/>
                        </a:rPr>
                        <a:t>x</a:t>
                      </a:r>
                      <a:endParaRPr lang="en-US"/>
                    </a:p>
                  </a:txBody>
                  <a:tcPr marL="0" marR="0" marT="0" marB="0" anchor="ctr"/>
                </a:tc>
                <a:tc>
                  <a:txBody>
                    <a:bodyPr/>
                    <a:lstStyle/>
                    <a:p>
                      <a:pPr algn="ctr"/>
                      <a:r>
                        <a:rPr lang="en-US" sz="900" dirty="0">
                          <a:effectLst/>
                        </a:rPr>
                        <a:t>x</a:t>
                      </a:r>
                      <a:endParaRPr lang="en-US"/>
                    </a:p>
                  </a:txBody>
                  <a:tcPr marL="0" marR="0" marT="0" marB="0" anchor="ctr"/>
                </a:tc>
                <a:tc>
                  <a:txBody>
                    <a:bodyPr/>
                    <a:lstStyle/>
                    <a:p>
                      <a:pPr algn="ctr"/>
                      <a:r>
                        <a:rPr lang="en-US" sz="900" dirty="0">
                          <a:effectLst/>
                        </a:rPr>
                        <a:t>yes</a:t>
                      </a:r>
                      <a:endParaRPr lang="en-US"/>
                    </a:p>
                  </a:txBody>
                  <a:tcPr marL="0" marR="0" marT="0" marB="0" anchor="ctr"/>
                </a:tc>
                <a:tc>
                  <a:txBody>
                    <a:bodyPr/>
                    <a:lstStyle/>
                    <a:p>
                      <a:pPr lvl="0" algn="ctr">
                        <a:buNone/>
                      </a:pPr>
                      <a:r>
                        <a:rPr lang="en-US" sz="900" dirty="0">
                          <a:effectLst/>
                        </a:rPr>
                        <a:t>x</a:t>
                      </a:r>
                    </a:p>
                  </a:txBody>
                  <a:tcPr marL="0" marR="0" marT="0" marB="0" anchor="ctr"/>
                </a:tc>
                <a:tc>
                  <a:txBody>
                    <a:bodyPr/>
                    <a:lstStyle/>
                    <a:p>
                      <a:pPr lvl="0" algn="ctr">
                        <a:buNone/>
                      </a:pPr>
                      <a:r>
                        <a:rPr lang="en-US" sz="900" dirty="0">
                          <a:effectLst/>
                        </a:rPr>
                        <a:t>x</a:t>
                      </a:r>
                    </a:p>
                  </a:txBody>
                  <a:tcPr marL="0" marR="0" marT="0" marB="0" anchor="ctr"/>
                </a:tc>
                <a:tc>
                  <a:txBody>
                    <a:bodyPr/>
                    <a:lstStyle/>
                    <a:p>
                      <a:pPr lvl="0" algn="ctr">
                        <a:buNone/>
                      </a:pPr>
                      <a:r>
                        <a:rPr lang="en-US" sz="900" dirty="0">
                          <a:effectLst/>
                        </a:rPr>
                        <a:t>x</a:t>
                      </a:r>
                    </a:p>
                  </a:txBody>
                  <a:tcPr marL="0" marR="0" marT="0" marB="0" anchor="ctr"/>
                </a:tc>
                <a:tc>
                  <a:txBody>
                    <a:bodyPr/>
                    <a:lstStyle/>
                    <a:p>
                      <a:pPr lvl="0" algn="ctr">
                        <a:buNone/>
                      </a:pPr>
                      <a:r>
                        <a:rPr lang="en-US" sz="900" dirty="0">
                          <a:effectLst/>
                        </a:rPr>
                        <a:t>x</a:t>
                      </a:r>
                    </a:p>
                  </a:txBody>
                  <a:tcPr marL="0" marR="0" marT="0" marB="0" anchor="ctr"/>
                </a:tc>
                <a:tc>
                  <a:txBody>
                    <a:bodyPr/>
                    <a:lstStyle/>
                    <a:p>
                      <a:pPr lvl="0" algn="ctr">
                        <a:buNone/>
                      </a:pPr>
                      <a:r>
                        <a:rPr lang="en-US" sz="900" dirty="0">
                          <a:effectLst/>
                        </a:rPr>
                        <a:t>x</a:t>
                      </a:r>
                      <a:endParaRPr lang="en-US"/>
                    </a:p>
                  </a:txBody>
                  <a:tcPr marL="0" marR="0" marT="0" marB="0" anchor="ctr"/>
                </a:tc>
                <a:tc>
                  <a:txBody>
                    <a:bodyPr/>
                    <a:lstStyle/>
                    <a:p>
                      <a:pPr lvl="0" algn="ctr">
                        <a:buNone/>
                      </a:pPr>
                      <a:r>
                        <a:rPr lang="en-US" sz="900" dirty="0">
                          <a:effectLst/>
                        </a:rPr>
                        <a:t>x</a:t>
                      </a:r>
                      <a:endParaRPr lang="en-US"/>
                    </a:p>
                  </a:txBody>
                  <a:tcPr marL="0" marR="0" marT="0" marB="0" anchor="ctr"/>
                </a:tc>
                <a:tc>
                  <a:txBody>
                    <a:bodyPr/>
                    <a:lstStyle/>
                    <a:p>
                      <a:pPr lvl="0" algn="ctr">
                        <a:buNone/>
                      </a:pPr>
                      <a:r>
                        <a:rPr lang="en-US" sz="900" dirty="0">
                          <a:effectLst/>
                        </a:rPr>
                        <a:t>x</a:t>
                      </a:r>
                      <a:endParaRPr lang="en-US"/>
                    </a:p>
                  </a:txBody>
                  <a:tcPr marL="0" marR="0" marT="0" marB="0" anchor="ctr"/>
                </a:tc>
                <a:extLst>
                  <a:ext uri="{0D108BD9-81ED-4DB2-BD59-A6C34878D82A}">
                    <a16:rowId xmlns:a16="http://schemas.microsoft.com/office/drawing/2014/main" val="1698650104"/>
                  </a:ext>
                </a:extLst>
              </a:tr>
              <a:tr h="274407">
                <a:tc>
                  <a:txBody>
                    <a:bodyPr/>
                    <a:lstStyle/>
                    <a:p>
                      <a:pPr algn="ctr"/>
                      <a:r>
                        <a:rPr lang="en-US" sz="900" dirty="0">
                          <a:effectLst/>
                        </a:rPr>
                        <a:t>Poses^{5}</a:t>
                      </a:r>
                      <a:endParaRPr lang="en-US"/>
                    </a:p>
                  </a:txBody>
                  <a:tcPr marL="0" marR="0" marT="0" marB="0" anchor="ctr"/>
                </a:tc>
                <a:tc>
                  <a:txBody>
                    <a:bodyPr/>
                    <a:lstStyle/>
                    <a:p>
                      <a:pPr algn="ctr"/>
                      <a:r>
                        <a:rPr lang="en-US" sz="900" dirty="0">
                          <a:effectLst/>
                        </a:rPr>
                        <a:t>Low</a:t>
                      </a:r>
                      <a:endParaRPr lang="en-US"/>
                    </a:p>
                  </a:txBody>
                  <a:tcPr marL="0" marR="0" marT="0" marB="0" anchor="ctr"/>
                </a:tc>
                <a:tc>
                  <a:txBody>
                    <a:bodyPr/>
                    <a:lstStyle/>
                    <a:p>
                      <a:pPr algn="ctr"/>
                      <a:r>
                        <a:rPr lang="en-US" sz="900" dirty="0">
                          <a:effectLst/>
                        </a:rPr>
                        <a:t>Low</a:t>
                      </a:r>
                      <a:endParaRPr lang="en-US"/>
                    </a:p>
                  </a:txBody>
                  <a:tcPr marL="0" marR="0" marT="0" marB="0" anchor="ctr"/>
                </a:tc>
                <a:tc>
                  <a:txBody>
                    <a:bodyPr/>
                    <a:lstStyle/>
                    <a:p>
                      <a:pPr algn="ctr"/>
                      <a:r>
                        <a:rPr lang="en-US" sz="900" dirty="0">
                          <a:effectLst/>
                        </a:rPr>
                        <a:t>Low</a:t>
                      </a:r>
                      <a:endParaRPr lang="en-US"/>
                    </a:p>
                  </a:txBody>
                  <a:tcPr marL="0" marR="0" marT="0" marB="0" anchor="ctr"/>
                </a:tc>
                <a:tc>
                  <a:txBody>
                    <a:bodyPr/>
                    <a:lstStyle/>
                    <a:p>
                      <a:pPr algn="ctr"/>
                      <a:r>
                        <a:rPr lang="en-US" sz="900" dirty="0">
                          <a:effectLst/>
                        </a:rPr>
                        <a:t>1782</a:t>
                      </a:r>
                      <a:endParaRPr lang="en-US"/>
                    </a:p>
                  </a:txBody>
                  <a:tcPr marL="0" marR="0" marT="0" marB="0" anchor="ctr"/>
                </a:tc>
                <a:tc>
                  <a:txBody>
                    <a:bodyPr/>
                    <a:lstStyle/>
                    <a:p>
                      <a:pPr algn="ctr"/>
                      <a:r>
                        <a:rPr lang="en-US" sz="900" dirty="0">
                          <a:effectLst/>
                        </a:rPr>
                        <a:t>High</a:t>
                      </a:r>
                      <a:endParaRPr lang="en-US"/>
                    </a:p>
                  </a:txBody>
                  <a:tcPr marL="0" marR="0" marT="0" marB="0" anchor="ctr"/>
                </a:tc>
                <a:tc>
                  <a:txBody>
                    <a:bodyPr/>
                    <a:lstStyle/>
                    <a:p>
                      <a:pPr lvl="0" algn="ctr">
                        <a:buNone/>
                      </a:pPr>
                      <a:r>
                        <a:rPr lang="en-US" sz="900" dirty="0">
                          <a:effectLst/>
                        </a:rPr>
                        <a:t>motion</a:t>
                      </a:r>
                    </a:p>
                  </a:txBody>
                  <a:tcPr marL="0" marR="0" marT="0" marB="0" anchor="ctr"/>
                </a:tc>
                <a:tc>
                  <a:txBody>
                    <a:bodyPr/>
                    <a:lstStyle/>
                    <a:p>
                      <a:pPr lvl="0" algn="ctr">
                        <a:buNone/>
                      </a:pPr>
                      <a:r>
                        <a:rPr lang="en-US" sz="900" dirty="0">
                          <a:solidFill>
                            <a:srgbClr val="FF0000"/>
                          </a:solidFill>
                          <a:effectLst/>
                        </a:rPr>
                        <a:t>A pose</a:t>
                      </a:r>
                    </a:p>
                  </a:txBody>
                  <a:tcPr marL="0" marR="0" marT="0" marB="0" anchor="ctr"/>
                </a:tc>
                <a:tc>
                  <a:txBody>
                    <a:bodyPr/>
                    <a:lstStyle/>
                    <a:p>
                      <a:pPr lvl="0" algn="ctr">
                        <a:buNone/>
                      </a:pPr>
                      <a:r>
                        <a:rPr lang="en-US" sz="900" dirty="0">
                          <a:effectLst/>
                        </a:rPr>
                        <a:t>motion</a:t>
                      </a:r>
                    </a:p>
                  </a:txBody>
                  <a:tcPr marL="0" marR="0" marT="0" marB="0" anchor="ctr"/>
                </a:tc>
                <a:tc>
                  <a:txBody>
                    <a:bodyPr/>
                    <a:lstStyle/>
                    <a:p>
                      <a:pPr lvl="0" algn="ctr">
                        <a:buNone/>
                      </a:pPr>
                      <a:r>
                        <a:rPr lang="en-US" sz="900" dirty="0">
                          <a:effectLst/>
                        </a:rPr>
                        <a:t>Pose parameters</a:t>
                      </a:r>
                      <a:endParaRPr lang="en-US" sz="900" dirty="0" err="1">
                        <a:effectLst/>
                      </a:endParaRPr>
                    </a:p>
                  </a:txBody>
                  <a:tcPr marL="0" marR="0" marT="0" marB="0" anchor="ctr"/>
                </a:tc>
                <a:tc>
                  <a:txBody>
                    <a:bodyPr/>
                    <a:lstStyle/>
                    <a:p>
                      <a:pPr lvl="0" algn="ctr">
                        <a:buNone/>
                      </a:pPr>
                      <a:r>
                        <a:rPr lang="en-US" sz="900" dirty="0">
                          <a:effectLst/>
                        </a:rPr>
                        <a:t>no</a:t>
                      </a:r>
                    </a:p>
                  </a:txBody>
                  <a:tcPr marL="0" marR="0" marT="0" marB="0" anchor="ctr"/>
                </a:tc>
                <a:tc>
                  <a:txBody>
                    <a:bodyPr/>
                    <a:lstStyle/>
                    <a:p>
                      <a:pPr lvl="0" algn="ctr">
                        <a:buNone/>
                      </a:pPr>
                      <a:r>
                        <a:rPr lang="en-US" sz="900" dirty="0">
                          <a:effectLst/>
                        </a:rPr>
                        <a:t>30</a:t>
                      </a:r>
                      <a:endParaRPr lang="en-US"/>
                    </a:p>
                  </a:txBody>
                  <a:tcPr marL="0" marR="0" marT="0" marB="0" anchor="ctr"/>
                </a:tc>
                <a:tc>
                  <a:txBody>
                    <a:bodyPr/>
                    <a:lstStyle/>
                    <a:p>
                      <a:pPr lvl="0" algn="ctr">
                        <a:buNone/>
                      </a:pPr>
                      <a:r>
                        <a:rPr lang="en-US" sz="900" dirty="0">
                          <a:effectLst/>
                        </a:rPr>
                        <a:t>low</a:t>
                      </a:r>
                      <a:endParaRPr lang="en-US"/>
                    </a:p>
                  </a:txBody>
                  <a:tcPr marL="0" marR="0" marT="0" marB="0" anchor="ctr"/>
                </a:tc>
                <a:extLst>
                  <a:ext uri="{0D108BD9-81ED-4DB2-BD59-A6C34878D82A}">
                    <a16:rowId xmlns:a16="http://schemas.microsoft.com/office/drawing/2014/main" val="955293503"/>
                  </a:ext>
                </a:extLst>
              </a:tr>
              <a:tr h="137203">
                <a:tc>
                  <a:txBody>
                    <a:bodyPr/>
                    <a:lstStyle/>
                    <a:p>
                      <a:pPr algn="ctr"/>
                      <a:r>
                        <a:rPr lang="en-US" sz="900" dirty="0">
                          <a:effectLst/>
                        </a:rPr>
                        <a:t>Subjects</a:t>
                      </a:r>
                      <a:endParaRPr lang="en-US"/>
                    </a:p>
                  </a:txBody>
                  <a:tcPr marL="0" marR="0" marT="0" marB="0" anchor="ctr"/>
                </a:tc>
                <a:tc>
                  <a:txBody>
                    <a:bodyPr/>
                    <a:lstStyle/>
                    <a:p>
                      <a:pPr algn="ctr"/>
                      <a:r>
                        <a:rPr lang="en-US" sz="900" dirty="0">
                          <a:effectLst/>
                        </a:rPr>
                        <a:t>18^{2}</a:t>
                      </a:r>
                      <a:endParaRPr lang="en-US"/>
                    </a:p>
                  </a:txBody>
                  <a:tcPr marL="0" marR="0" marT="0" marB="0" anchor="ctr"/>
                </a:tc>
                <a:tc>
                  <a:txBody>
                    <a:bodyPr/>
                    <a:lstStyle/>
                    <a:p>
                      <a:pPr algn="ctr"/>
                      <a:r>
                        <a:rPr lang="en-US" sz="900" dirty="0">
                          <a:effectLst/>
                        </a:rPr>
                        <a:t>6</a:t>
                      </a:r>
                      <a:endParaRPr lang="en-US"/>
                    </a:p>
                  </a:txBody>
                  <a:tcPr marL="0" marR="0" marT="0" marB="0" anchor="ctr"/>
                </a:tc>
                <a:tc>
                  <a:txBody>
                    <a:bodyPr/>
                    <a:lstStyle/>
                    <a:p>
                      <a:pPr algn="ctr"/>
                      <a:r>
                        <a:rPr lang="en-US" sz="900" dirty="0">
                          <a:effectLst/>
                        </a:rPr>
                        <a:t>80</a:t>
                      </a:r>
                      <a:endParaRPr lang="en-US"/>
                    </a:p>
                  </a:txBody>
                  <a:tcPr marL="0" marR="0" marT="0" marB="0" anchor="ctr"/>
                </a:tc>
                <a:tc>
                  <a:txBody>
                    <a:bodyPr/>
                    <a:lstStyle/>
                    <a:p>
                      <a:pPr algn="ctr"/>
                      <a:r>
                        <a:rPr lang="en-US" sz="900" dirty="0">
                          <a:effectLst/>
                        </a:rPr>
                        <a:t>9</a:t>
                      </a:r>
                      <a:endParaRPr lang="en-US"/>
                    </a:p>
                  </a:txBody>
                  <a:tcPr marL="0" marR="0" marT="0" marB="0" anchor="ctr"/>
                </a:tc>
                <a:tc>
                  <a:txBody>
                    <a:bodyPr/>
                    <a:lstStyle/>
                    <a:p>
                      <a:pPr algn="ctr"/>
                      <a:r>
                        <a:rPr lang="en-US" sz="900" dirty="0">
                          <a:effectLst/>
                        </a:rPr>
                        <a:t>8.5K</a:t>
                      </a:r>
                      <a:endParaRPr lang="en-US"/>
                    </a:p>
                  </a:txBody>
                  <a:tcPr marL="0" marR="0" marT="0" marB="0" anchor="ctr"/>
                </a:tc>
                <a:tc>
                  <a:txBody>
                    <a:bodyPr/>
                    <a:lstStyle/>
                    <a:p>
                      <a:pPr lvl="0" algn="ctr">
                        <a:buNone/>
                      </a:pPr>
                      <a:r>
                        <a:rPr lang="en-US" sz="900" b="0" i="0" u="none" strike="noStrike" noProof="0" dirty="0">
                          <a:effectLst/>
                          <a:latin typeface="Arial"/>
                        </a:rPr>
                        <a:t>100</a:t>
                      </a:r>
                      <a:endParaRPr lang="en-US" dirty="0"/>
                    </a:p>
                  </a:txBody>
                  <a:tcPr marL="0" marR="0" marT="0" marB="0" anchor="ctr"/>
                </a:tc>
                <a:tc>
                  <a:txBody>
                    <a:bodyPr/>
                    <a:lstStyle/>
                    <a:p>
                      <a:pPr lvl="0" algn="ctr">
                        <a:buNone/>
                      </a:pPr>
                      <a:r>
                        <a:rPr lang="en-US" sz="900" dirty="0">
                          <a:effectLst/>
                        </a:rPr>
                        <a:t>17</a:t>
                      </a:r>
                    </a:p>
                  </a:txBody>
                  <a:tcPr marL="0" marR="0" marT="0" marB="0" anchor="ctr"/>
                </a:tc>
                <a:tc>
                  <a:txBody>
                    <a:bodyPr/>
                    <a:lstStyle/>
                    <a:p>
                      <a:pPr lvl="0" algn="ctr">
                        <a:buNone/>
                      </a:pPr>
                      <a:r>
                        <a:rPr lang="en-US" sz="900" dirty="0">
                          <a:effectLst/>
                        </a:rPr>
                        <a:t>15</a:t>
                      </a:r>
                    </a:p>
                  </a:txBody>
                  <a:tcPr marL="0" marR="0" marT="0" marB="0" anchor="ctr"/>
                </a:tc>
                <a:tc>
                  <a:txBody>
                    <a:bodyPr/>
                    <a:lstStyle/>
                    <a:p>
                      <a:pPr lvl="0" algn="ctr">
                        <a:buNone/>
                      </a:pPr>
                      <a:r>
                        <a:rPr lang="en-US" sz="900" b="0" i="0" u="none" strike="noStrike" noProof="0" dirty="0">
                          <a:effectLst/>
                          <a:latin typeface="Arial"/>
                        </a:rPr>
                        <a:t>356</a:t>
                      </a:r>
                      <a:endParaRPr lang="en-US" dirty="0"/>
                    </a:p>
                  </a:txBody>
                  <a:tcPr marL="0" marR="0" marT="0" marB="0" anchor="ctr"/>
                </a:tc>
                <a:tc>
                  <a:txBody>
                    <a:bodyPr/>
                    <a:lstStyle/>
                    <a:p>
                      <a:pPr lvl="0" algn="ctr">
                        <a:buNone/>
                      </a:pPr>
                      <a:r>
                        <a:rPr lang="en-US" sz="900" dirty="0">
                          <a:effectLst/>
                        </a:rPr>
                        <a:t>varied</a:t>
                      </a:r>
                      <a:endParaRPr lang="en-US"/>
                    </a:p>
                  </a:txBody>
                  <a:tcPr marL="0" marR="0" marT="0" marB="0" anchor="ctr"/>
                </a:tc>
                <a:tc>
                  <a:txBody>
                    <a:bodyPr/>
                    <a:lstStyle/>
                    <a:p>
                      <a:pPr lvl="0" algn="ctr">
                        <a:buNone/>
                      </a:pPr>
                      <a:endParaRPr lang="en-US" sz="900" dirty="0">
                        <a:effectLst/>
                      </a:endParaRPr>
                    </a:p>
                  </a:txBody>
                  <a:tcPr marL="0" marR="0" marT="0" marB="0" anchor="ctr"/>
                </a:tc>
                <a:tc>
                  <a:txBody>
                    <a:bodyPr/>
                    <a:lstStyle/>
                    <a:p>
                      <a:pPr lvl="0" algn="ctr">
                        <a:buNone/>
                      </a:pPr>
                      <a:r>
                        <a:rPr lang="en-US" sz="900" b="0" i="0" u="none" strike="noStrike" noProof="0" dirty="0">
                          <a:solidFill>
                            <a:srgbClr val="000000"/>
                          </a:solidFill>
                          <a:effectLst/>
                          <a:latin typeface="Arial"/>
                        </a:rPr>
                        <a:t>2078</a:t>
                      </a:r>
                      <a:endParaRPr lang="en-US"/>
                    </a:p>
                  </a:txBody>
                  <a:tcPr marL="0" marR="0" marT="0" marB="0" anchor="ctr"/>
                </a:tc>
                <a:extLst>
                  <a:ext uri="{0D108BD9-81ED-4DB2-BD59-A6C34878D82A}">
                    <a16:rowId xmlns:a16="http://schemas.microsoft.com/office/drawing/2014/main" val="1870533291"/>
                  </a:ext>
                </a:extLst>
              </a:tr>
              <a:tr h="137203">
                <a:tc>
                  <a:txBody>
                    <a:bodyPr/>
                    <a:lstStyle/>
                    <a:p>
                      <a:pPr algn="ctr"/>
                      <a:r>
                        <a:rPr lang="en-US" sz="900" dirty="0">
                          <a:effectLst/>
                        </a:rPr>
                        <a:t>Layered</a:t>
                      </a:r>
                      <a:endParaRPr lang="en-US"/>
                    </a:p>
                  </a:txBody>
                  <a:tcPr marL="0" marR="0" marT="0" marB="0" anchor="ctr"/>
                </a:tc>
                <a:tc>
                  <a:txBody>
                    <a:bodyPr/>
                    <a:lstStyle/>
                    <a:p>
                      <a:pPr algn="ctr"/>
                      <a:r>
                        <a:rPr lang="en-US" sz="900" dirty="0">
                          <a:effectLst/>
                        </a:rPr>
                        <a:t>x</a:t>
                      </a:r>
                      <a:endParaRPr lang="en-US"/>
                    </a:p>
                  </a:txBody>
                  <a:tcPr marL="0" marR="0" marT="0" marB="0" anchor="ctr"/>
                </a:tc>
                <a:tc>
                  <a:txBody>
                    <a:bodyPr/>
                    <a:lstStyle/>
                    <a:p>
                      <a:pPr algn="ctr"/>
                      <a:r>
                        <a:rPr lang="en-US" sz="900" dirty="0">
                          <a:effectLst/>
                        </a:rPr>
                        <a:t>x</a:t>
                      </a:r>
                      <a:endParaRPr lang="en-US"/>
                    </a:p>
                  </a:txBody>
                  <a:tcPr marL="0" marR="0" marT="0" marB="0" anchor="ctr"/>
                </a:tc>
                <a:tc>
                  <a:txBody>
                    <a:bodyPr/>
                    <a:lstStyle/>
                    <a:p>
                      <a:pPr algn="ctr"/>
                      <a:r>
                        <a:rPr lang="en-US" sz="900" dirty="0">
                          <a:effectLst/>
                        </a:rPr>
                        <a:t>−^{1}</a:t>
                      </a:r>
                      <a:endParaRPr lang="en-US"/>
                    </a:p>
                  </a:txBody>
                  <a:tcPr marL="0" marR="0" marT="0" marB="0" anchor="ctr"/>
                </a:tc>
                <a:tc>
                  <a:txBody>
                    <a:bodyPr/>
                    <a:lstStyle/>
                    <a:p>
                      <a:pPr algn="ctr"/>
                      <a:r>
                        <a:rPr lang="en-US" sz="900" dirty="0">
                          <a:effectLst/>
                        </a:rPr>
                        <a:t>yes</a:t>
                      </a:r>
                      <a:endParaRPr lang="en-US"/>
                    </a:p>
                  </a:txBody>
                  <a:tcPr marL="0" marR="0" marT="0" marB="0" anchor="ctr"/>
                </a:tc>
                <a:tc>
                  <a:txBody>
                    <a:bodyPr/>
                    <a:lstStyle/>
                    <a:p>
                      <a:pPr algn="ctr"/>
                      <a:r>
                        <a:rPr lang="en-US" sz="900" dirty="0">
                          <a:effectLst/>
                        </a:rPr>
                        <a:t>yes</a:t>
                      </a:r>
                      <a:endParaRPr lang="en-US"/>
                    </a:p>
                  </a:txBody>
                  <a:tcPr marL="0" marR="0" marT="0" marB="0" anchor="ctr"/>
                </a:tc>
                <a:tc>
                  <a:txBody>
                    <a:bodyPr/>
                    <a:lstStyle/>
                    <a:p>
                      <a:pPr lvl="0" algn="ctr">
                        <a:buNone/>
                      </a:pPr>
                      <a:r>
                        <a:rPr lang="en-US" sz="900" dirty="0">
                          <a:effectLst/>
                        </a:rPr>
                        <a:t>x</a:t>
                      </a:r>
                    </a:p>
                  </a:txBody>
                  <a:tcPr marL="0" marR="0" marT="0" marB="0" anchor="ctr"/>
                </a:tc>
                <a:tc>
                  <a:txBody>
                    <a:bodyPr/>
                    <a:lstStyle/>
                    <a:p>
                      <a:pPr lvl="0" algn="ctr">
                        <a:buNone/>
                      </a:pPr>
                      <a:r>
                        <a:rPr lang="en-US" sz="900">
                          <a:effectLst/>
                        </a:rPr>
                        <a:t>x</a:t>
                      </a:r>
                      <a:endParaRPr lang="en-US" sz="900" dirty="0">
                        <a:effectLst/>
                      </a:endParaRPr>
                    </a:p>
                  </a:txBody>
                  <a:tcPr marL="0" marR="0" marT="0" marB="0" anchor="ctr"/>
                </a:tc>
                <a:tc>
                  <a:txBody>
                    <a:bodyPr/>
                    <a:lstStyle/>
                    <a:p>
                      <a:pPr lvl="0" algn="ctr">
                        <a:buNone/>
                      </a:pPr>
                      <a:endParaRPr lang="en-US" sz="900" dirty="0">
                        <a:effectLst/>
                      </a:endParaRPr>
                    </a:p>
                  </a:txBody>
                  <a:tcPr marL="0" marR="0" marT="0" marB="0" anchor="ctr"/>
                </a:tc>
                <a:tc>
                  <a:txBody>
                    <a:bodyPr/>
                    <a:lstStyle/>
                    <a:p>
                      <a:pPr lvl="0" algn="ctr">
                        <a:buNone/>
                      </a:pPr>
                      <a:r>
                        <a:rPr lang="en-US" sz="900" dirty="0">
                          <a:effectLst/>
                        </a:rPr>
                        <a:t>yes</a:t>
                      </a:r>
                    </a:p>
                  </a:txBody>
                  <a:tcPr marL="0" marR="0" marT="0" marB="0" anchor="ctr"/>
                </a:tc>
                <a:tc>
                  <a:txBody>
                    <a:bodyPr/>
                    <a:lstStyle/>
                    <a:p>
                      <a:pPr lvl="0" algn="ctr">
                        <a:buNone/>
                      </a:pPr>
                      <a:r>
                        <a:rPr lang="en-US" sz="900" dirty="0">
                          <a:effectLst/>
                        </a:rPr>
                        <a:t>x</a:t>
                      </a:r>
                      <a:endParaRPr lang="en-US"/>
                    </a:p>
                  </a:txBody>
                  <a:tcPr marL="0" marR="0" marT="0" marB="0" anchor="ctr"/>
                </a:tc>
                <a:tc>
                  <a:txBody>
                    <a:bodyPr/>
                    <a:lstStyle/>
                    <a:p>
                      <a:pPr lvl="0" algn="ctr">
                        <a:buNone/>
                      </a:pPr>
                      <a:r>
                        <a:rPr lang="en-US" sz="900" dirty="0">
                          <a:effectLst/>
                        </a:rPr>
                        <a:t>x</a:t>
                      </a:r>
                      <a:endParaRPr lang="en-US"/>
                    </a:p>
                  </a:txBody>
                  <a:tcPr marL="0" marR="0" marT="0" marB="0" anchor="ctr"/>
                </a:tc>
                <a:tc>
                  <a:txBody>
                    <a:bodyPr/>
                    <a:lstStyle/>
                    <a:p>
                      <a:pPr lvl="0" algn="ctr">
                        <a:buNone/>
                      </a:pPr>
                      <a:r>
                        <a:rPr lang="en-US" sz="900" dirty="0">
                          <a:effectLst/>
                        </a:rPr>
                        <a:t>x</a:t>
                      </a:r>
                      <a:endParaRPr lang="en-US"/>
                    </a:p>
                  </a:txBody>
                  <a:tcPr marL="0" marR="0" marT="0" marB="0" anchor="ctr"/>
                </a:tc>
                <a:extLst>
                  <a:ext uri="{0D108BD9-81ED-4DB2-BD59-A6C34878D82A}">
                    <a16:rowId xmlns:a16="http://schemas.microsoft.com/office/drawing/2014/main" val="3503587749"/>
                  </a:ext>
                </a:extLst>
              </a:tr>
              <a:tr h="274407">
                <a:tc>
                  <a:txBody>
                    <a:bodyPr/>
                    <a:lstStyle/>
                    <a:p>
                      <a:pPr algn="ctr"/>
                      <a:r>
                        <a:rPr lang="en-US" sz="900" dirty="0">
                          <a:effectLst/>
                        </a:rPr>
                        <a:t>#samples</a:t>
                      </a:r>
                      <a:endParaRPr lang="en-US"/>
                    </a:p>
                  </a:txBody>
                  <a:tcPr marL="0" marR="0" marT="0" marB="0" anchor="ctr"/>
                </a:tc>
                <a:tc>
                  <a:txBody>
                    <a:bodyPr/>
                    <a:lstStyle/>
                    <a:p>
                      <a:pPr algn="ctr"/>
                      <a:r>
                        <a:rPr lang="en-US" sz="900" dirty="0">
                          <a:effectLst/>
                        </a:rPr>
                        <a:t>51k</a:t>
                      </a:r>
                      <a:endParaRPr lang="en-US"/>
                    </a:p>
                  </a:txBody>
                  <a:tcPr marL="0" marR="0" marT="0" marB="0" anchor="ctr"/>
                </a:tc>
                <a:tc>
                  <a:txBody>
                    <a:bodyPr/>
                    <a:lstStyle/>
                    <a:p>
                      <a:pPr algn="ctr"/>
                      <a:r>
                        <a:rPr lang="en-US" sz="900" dirty="0">
                          <a:effectLst/>
                        </a:rPr>
                        <a:t>11K</a:t>
                      </a:r>
                      <a:endParaRPr lang="en-US"/>
                    </a:p>
                  </a:txBody>
                  <a:tcPr marL="0" marR="0" marT="0" marB="0" anchor="ctr"/>
                </a:tc>
                <a:tc>
                  <a:txBody>
                    <a:bodyPr/>
                    <a:lstStyle/>
                    <a:p>
                      <a:pPr algn="ctr"/>
                      <a:r>
                        <a:rPr lang="en-US" sz="900" dirty="0">
                          <a:effectLst/>
                        </a:rPr>
                        <a:t>2.5M</a:t>
                      </a:r>
                      <a:endParaRPr lang="en-US"/>
                    </a:p>
                  </a:txBody>
                  <a:tcPr marL="0" marR="0" marT="0" marB="0" anchor="ctr"/>
                </a:tc>
                <a:tc>
                  <a:txBody>
                    <a:bodyPr/>
                    <a:lstStyle/>
                    <a:p>
                      <a:pPr algn="ctr"/>
                      <a:r>
                        <a:rPr lang="en-US" sz="900" dirty="0">
                          <a:effectLst/>
                        </a:rPr>
                        <a:t>55.8k</a:t>
                      </a:r>
                      <a:endParaRPr lang="en-US"/>
                    </a:p>
                  </a:txBody>
                  <a:tcPr marL="0" marR="0" marT="0" marB="0" anchor="ctr"/>
                </a:tc>
                <a:tc>
                  <a:txBody>
                    <a:bodyPr/>
                    <a:lstStyle/>
                    <a:p>
                      <a:pPr algn="ctr"/>
                      <a:r>
                        <a:rPr lang="en-US" sz="900" dirty="0">
                          <a:effectLst/>
                        </a:rPr>
                        <a:t>2.1M</a:t>
                      </a:r>
                      <a:endParaRPr lang="en-US"/>
                    </a:p>
                  </a:txBody>
                  <a:tcPr marL="0" marR="0" marT="0" marB="0" anchor="ctr"/>
                </a:tc>
                <a:tc>
                  <a:txBody>
                    <a:bodyPr/>
                    <a:lstStyle/>
                    <a:p>
                      <a:pPr lvl="0" algn="ctr">
                        <a:buNone/>
                      </a:pPr>
                      <a:r>
                        <a:rPr lang="en-US" sz="900" dirty="0">
                          <a:effectLst/>
                        </a:rPr>
                        <a:t>2000</a:t>
                      </a:r>
                    </a:p>
                  </a:txBody>
                  <a:tcPr marL="0" marR="0" marT="0" marB="0" anchor="ctr"/>
                </a:tc>
                <a:tc>
                  <a:txBody>
                    <a:bodyPr/>
                    <a:lstStyle/>
                    <a:p>
                      <a:pPr lvl="0" algn="ctr">
                        <a:buNone/>
                      </a:pPr>
                      <a:r>
                        <a:rPr lang="en-US" sz="900" dirty="0">
                          <a:effectLst/>
                        </a:rPr>
                        <a:t>video</a:t>
                      </a:r>
                    </a:p>
                  </a:txBody>
                  <a:tcPr marL="0" marR="0" marT="0" marB="0" anchor="ctr"/>
                </a:tc>
                <a:tc>
                  <a:txBody>
                    <a:bodyPr/>
                    <a:lstStyle/>
                    <a:p>
                      <a:pPr lvl="0" algn="ctr">
                        <a:buNone/>
                      </a:pPr>
                      <a:r>
                        <a:rPr lang="en-US" sz="900" dirty="0">
                          <a:effectLst/>
                        </a:rPr>
                        <a:t>600 motion sequence</a:t>
                      </a:r>
                    </a:p>
                  </a:txBody>
                  <a:tcPr marL="0" marR="0" marT="0" marB="0" anchor="ctr"/>
                </a:tc>
                <a:tc>
                  <a:txBody>
                    <a:bodyPr/>
                    <a:lstStyle/>
                    <a:p>
                      <a:pPr lvl="0" algn="ctr">
                        <a:buNone/>
                      </a:pPr>
                      <a:endParaRPr lang="en-US" sz="900" dirty="0">
                        <a:effectLst/>
                      </a:endParaRPr>
                    </a:p>
                  </a:txBody>
                  <a:tcPr marL="0" marR="0" marT="0" marB="0" anchor="ctr"/>
                </a:tc>
                <a:tc>
                  <a:txBody>
                    <a:bodyPr/>
                    <a:lstStyle/>
                    <a:p>
                      <a:pPr lvl="0" algn="ctr">
                        <a:lnSpc>
                          <a:spcPct val="100000"/>
                        </a:lnSpc>
                        <a:spcBef>
                          <a:spcPts val="0"/>
                        </a:spcBef>
                        <a:spcAft>
                          <a:spcPts val="0"/>
                        </a:spcAft>
                        <a:buNone/>
                      </a:pPr>
                      <a:r>
                        <a:rPr lang="en-US" sz="900" b="0" i="0" u="none" strike="noStrike" noProof="0" dirty="0">
                          <a:solidFill>
                            <a:srgbClr val="000000"/>
                          </a:solidFill>
                          <a:effectLst/>
                          <a:latin typeface="Arial"/>
                        </a:rPr>
                        <a:t>491k</a:t>
                      </a:r>
                      <a:endParaRPr lang="en-US"/>
                    </a:p>
                    <a:p>
                      <a:pPr lvl="0" algn="ctr">
                        <a:buNone/>
                      </a:pPr>
                      <a:endParaRPr lang="en-US" sz="900" dirty="0">
                        <a:effectLst/>
                      </a:endParaRPr>
                    </a:p>
                  </a:txBody>
                  <a:tcPr marL="0" marR="0" marT="0" marB="0" anchor="ctr"/>
                </a:tc>
                <a:tc>
                  <a:txBody>
                    <a:bodyPr/>
                    <a:lstStyle/>
                    <a:p>
                      <a:pPr lvl="0" algn="ctr">
                        <a:buNone/>
                      </a:pPr>
                      <a:r>
                        <a:rPr lang="en-US" sz="900" dirty="0">
                          <a:effectLst/>
                        </a:rPr>
                        <a:t>500</a:t>
                      </a:r>
                      <a:endParaRPr lang="en-US"/>
                    </a:p>
                  </a:txBody>
                  <a:tcPr marL="0" marR="0" marT="0" marB="0" anchor="ctr"/>
                </a:tc>
                <a:tc>
                  <a:txBody>
                    <a:bodyPr/>
                    <a:lstStyle/>
                    <a:p>
                      <a:pPr lvl="0" algn="ctr">
                        <a:buNone/>
                      </a:pPr>
                      <a:r>
                        <a:rPr lang="en-US" sz="900" b="0" i="0" u="none" strike="noStrike" noProof="0" dirty="0">
                          <a:solidFill>
                            <a:srgbClr val="000000"/>
                          </a:solidFill>
                          <a:effectLst/>
                          <a:latin typeface="Arial"/>
                        </a:rPr>
                        <a:t>2078</a:t>
                      </a:r>
                      <a:endParaRPr lang="en-US"/>
                    </a:p>
                  </a:txBody>
                  <a:tcPr marL="0" marR="0" marT="0" marB="0" anchor="ctr"/>
                </a:tc>
                <a:extLst>
                  <a:ext uri="{0D108BD9-81ED-4DB2-BD59-A6C34878D82A}">
                    <a16:rowId xmlns:a16="http://schemas.microsoft.com/office/drawing/2014/main" val="2154816267"/>
                  </a:ext>
                </a:extLst>
              </a:tr>
              <a:tr h="137203">
                <a:tc>
                  <a:txBody>
                    <a:bodyPr/>
                    <a:lstStyle/>
                    <a:p>
                      <a:pPr algn="ctr"/>
                      <a:r>
                        <a:rPr lang="en-US" sz="900" dirty="0">
                          <a:effectLst/>
                        </a:rPr>
                        <a:t>Type</a:t>
                      </a:r>
                      <a:endParaRPr lang="en-US"/>
                    </a:p>
                  </a:txBody>
                  <a:tcPr marL="0" marR="0" marT="0" marB="0" anchor="ctr"/>
                </a:tc>
                <a:tc>
                  <a:txBody>
                    <a:bodyPr/>
                    <a:lstStyle/>
                    <a:p>
                      <a:pPr algn="ctr"/>
                      <a:r>
                        <a:rPr lang="en-US" sz="900" dirty="0">
                          <a:effectLst/>
                        </a:rPr>
                        <a:t>Real</a:t>
                      </a:r>
                      <a:endParaRPr lang="en-US"/>
                    </a:p>
                  </a:txBody>
                  <a:tcPr marL="0" marR="0" marT="0" marB="0" anchor="ctr"/>
                </a:tc>
                <a:tc>
                  <a:txBody>
                    <a:bodyPr/>
                    <a:lstStyle/>
                    <a:p>
                      <a:pPr algn="ctr"/>
                      <a:r>
                        <a:rPr lang="en-US" sz="900" dirty="0">
                          <a:effectLst/>
                        </a:rPr>
                        <a:t>Real</a:t>
                      </a:r>
                      <a:endParaRPr lang="en-US"/>
                    </a:p>
                  </a:txBody>
                  <a:tcPr marL="0" marR="0" marT="0" marB="0" anchor="ctr"/>
                </a:tc>
                <a:tc>
                  <a:txBody>
                    <a:bodyPr/>
                    <a:lstStyle/>
                    <a:p>
                      <a:pPr algn="ctr"/>
                      <a:r>
                        <a:rPr lang="en-US" sz="900" dirty="0">
                          <a:effectLst/>
                        </a:rPr>
                        <a:t>Synth</a:t>
                      </a:r>
                      <a:endParaRPr lang="en-US"/>
                    </a:p>
                  </a:txBody>
                  <a:tcPr marL="0" marR="0" marT="0" marB="0" anchor="ctr"/>
                </a:tc>
                <a:tc>
                  <a:txBody>
                    <a:bodyPr/>
                    <a:lstStyle/>
                    <a:p>
                      <a:pPr algn="ctr"/>
                      <a:r>
                        <a:rPr lang="en-US" sz="900" dirty="0">
                          <a:effectLst/>
                        </a:rPr>
                        <a:t>Synth</a:t>
                      </a:r>
                      <a:endParaRPr lang="en-US"/>
                    </a:p>
                  </a:txBody>
                  <a:tcPr marL="0" marR="0" marT="0" marB="0" anchor="ctr"/>
                </a:tc>
                <a:tc>
                  <a:txBody>
                    <a:bodyPr/>
                    <a:lstStyle/>
                    <a:p>
                      <a:pPr algn="ctr"/>
                      <a:r>
                        <a:rPr lang="en-US" sz="900" dirty="0">
                          <a:effectLst/>
                        </a:rPr>
                        <a:t>Synth.</a:t>
                      </a:r>
                      <a:endParaRPr lang="en-US"/>
                    </a:p>
                  </a:txBody>
                  <a:tcPr marL="0" marR="0" marT="0" marB="0" anchor="ctr"/>
                </a:tc>
                <a:tc>
                  <a:txBody>
                    <a:bodyPr/>
                    <a:lstStyle/>
                    <a:p>
                      <a:pPr lvl="0" algn="ctr">
                        <a:buNone/>
                      </a:pPr>
                      <a:r>
                        <a:rPr lang="en-US" sz="900" dirty="0">
                          <a:effectLst/>
                        </a:rPr>
                        <a:t>Real</a:t>
                      </a:r>
                    </a:p>
                  </a:txBody>
                  <a:tcPr marL="0" marR="0" marT="0" marB="0" anchor="ctr"/>
                </a:tc>
                <a:tc>
                  <a:txBody>
                    <a:bodyPr/>
                    <a:lstStyle/>
                    <a:p>
                      <a:pPr lvl="0" algn="ctr">
                        <a:buNone/>
                      </a:pPr>
                      <a:r>
                        <a:rPr lang="en-US" sz="900" dirty="0">
                          <a:effectLst/>
                        </a:rPr>
                        <a:t>Real</a:t>
                      </a:r>
                    </a:p>
                  </a:txBody>
                  <a:tcPr marL="0" marR="0" marT="0" marB="0" anchor="ctr"/>
                </a:tc>
                <a:tc>
                  <a:txBody>
                    <a:bodyPr/>
                    <a:lstStyle/>
                    <a:p>
                      <a:pPr lvl="0" algn="ctr">
                        <a:buNone/>
                      </a:pPr>
                      <a:r>
                        <a:rPr lang="en-US" sz="900" dirty="0">
                          <a:effectLst/>
                        </a:rPr>
                        <a:t>Real</a:t>
                      </a:r>
                    </a:p>
                  </a:txBody>
                  <a:tcPr marL="0" marR="0" marT="0" marB="0" anchor="ctr"/>
                </a:tc>
                <a:tc>
                  <a:txBody>
                    <a:bodyPr/>
                    <a:lstStyle/>
                    <a:p>
                      <a:pPr lvl="0" algn="ctr">
                        <a:buNone/>
                      </a:pPr>
                      <a:r>
                        <a:rPr lang="en-US" sz="900" dirty="0">
                          <a:effectLst/>
                        </a:rPr>
                        <a:t>Real</a:t>
                      </a:r>
                    </a:p>
                  </a:txBody>
                  <a:tcPr marL="0" marR="0" marT="0" marB="0" anchor="ctr"/>
                </a:tc>
                <a:tc>
                  <a:txBody>
                    <a:bodyPr/>
                    <a:lstStyle/>
                    <a:p>
                      <a:pPr lvl="0" algn="ctr">
                        <a:buNone/>
                      </a:pPr>
                      <a:r>
                        <a:rPr lang="en-US" sz="900" dirty="0">
                          <a:effectLst/>
                        </a:rPr>
                        <a:t>Real</a:t>
                      </a:r>
                      <a:endParaRPr lang="en-US"/>
                    </a:p>
                  </a:txBody>
                  <a:tcPr marL="0" marR="0" marT="0" marB="0" anchor="ctr"/>
                </a:tc>
                <a:tc>
                  <a:txBody>
                    <a:bodyPr/>
                    <a:lstStyle/>
                    <a:p>
                      <a:pPr lvl="0" algn="ctr">
                        <a:buNone/>
                      </a:pPr>
                      <a:r>
                        <a:rPr lang="en-US" sz="900" dirty="0">
                          <a:effectLst/>
                        </a:rPr>
                        <a:t>Real</a:t>
                      </a:r>
                      <a:endParaRPr lang="en-US"/>
                    </a:p>
                  </a:txBody>
                  <a:tcPr marL="0" marR="0" marT="0" marB="0" anchor="ctr"/>
                </a:tc>
                <a:tc>
                  <a:txBody>
                    <a:bodyPr/>
                    <a:lstStyle/>
                    <a:p>
                      <a:pPr lvl="0" algn="ctr">
                        <a:buNone/>
                      </a:pPr>
                      <a:r>
                        <a:rPr lang="en-US" sz="900" dirty="0">
                          <a:effectLst/>
                        </a:rPr>
                        <a:t>Real</a:t>
                      </a:r>
                      <a:endParaRPr lang="en-US"/>
                    </a:p>
                  </a:txBody>
                  <a:tcPr marL="0" marR="0" marT="0" marB="0" anchor="ctr"/>
                </a:tc>
                <a:extLst>
                  <a:ext uri="{0D108BD9-81ED-4DB2-BD59-A6C34878D82A}">
                    <a16:rowId xmlns:a16="http://schemas.microsoft.com/office/drawing/2014/main" val="2523784986"/>
                  </a:ext>
                </a:extLst>
              </a:tr>
              <a:tr h="137203">
                <a:tc>
                  <a:txBody>
                    <a:bodyPr/>
                    <a:lstStyle/>
                    <a:p>
                      <a:pPr algn="ctr"/>
                      <a:r>
                        <a:rPr lang="en-US" sz="900" dirty="0">
                          <a:effectLst/>
                        </a:rPr>
                        <a:t>RGB</a:t>
                      </a:r>
                      <a:endParaRPr lang="en-US"/>
                    </a:p>
                  </a:txBody>
                  <a:tcPr marL="0" marR="0" marT="0" marB="0" anchor="ctr"/>
                </a:tc>
                <a:tc>
                  <a:txBody>
                    <a:bodyPr/>
                    <a:lstStyle/>
                    <a:p>
                      <a:pPr algn="ctr"/>
                      <a:r>
                        <a:rPr lang="en-US" sz="900" dirty="0">
                          <a:effectLst/>
                        </a:rPr>
                        <a:t>yes</a:t>
                      </a:r>
                      <a:endParaRPr lang="en-US"/>
                    </a:p>
                  </a:txBody>
                  <a:tcPr marL="0" marR="0" marT="0" marB="0" anchor="ctr"/>
                </a:tc>
                <a:tc>
                  <a:txBody>
                    <a:bodyPr/>
                    <a:lstStyle/>
                    <a:p>
                      <a:pPr algn="ctr"/>
                      <a:r>
                        <a:rPr lang="en-US" sz="900" dirty="0">
                          <a:effectLst/>
                        </a:rPr>
                        <a:t>x</a:t>
                      </a:r>
                      <a:endParaRPr lang="en-US"/>
                    </a:p>
                  </a:txBody>
                  <a:tcPr marL="0" marR="0" marT="0" marB="0" anchor="ctr"/>
                </a:tc>
                <a:tc>
                  <a:txBody>
                    <a:bodyPr/>
                    <a:lstStyle/>
                    <a:p>
                      <a:pPr algn="ctr"/>
                      <a:r>
                        <a:rPr lang="en-US" sz="900" dirty="0">
                          <a:effectLst/>
                        </a:rPr>
                        <a:t>yes</a:t>
                      </a:r>
                      <a:endParaRPr lang="en-US"/>
                    </a:p>
                  </a:txBody>
                  <a:tcPr marL="0" marR="0" marT="0" marB="0" anchor="ctr"/>
                </a:tc>
                <a:tc>
                  <a:txBody>
                    <a:bodyPr/>
                    <a:lstStyle/>
                    <a:p>
                      <a:pPr algn="ctr"/>
                      <a:r>
                        <a:rPr lang="en-US" sz="900" dirty="0">
                          <a:effectLst/>
                        </a:rPr>
                        <a:t>x</a:t>
                      </a:r>
                      <a:endParaRPr lang="en-US"/>
                    </a:p>
                  </a:txBody>
                  <a:tcPr marL="0" marR="0" marT="0" marB="0" anchor="ctr"/>
                </a:tc>
                <a:tc>
                  <a:txBody>
                    <a:bodyPr/>
                    <a:lstStyle/>
                    <a:p>
                      <a:pPr algn="ctr"/>
                      <a:r>
                        <a:rPr lang="en-US" sz="900" dirty="0">
                          <a:effectLst/>
                        </a:rPr>
                        <a:t>x</a:t>
                      </a:r>
                      <a:endParaRPr lang="en-US"/>
                    </a:p>
                  </a:txBody>
                  <a:tcPr marL="0" marR="0" marT="0" marB="0" anchor="ctr"/>
                </a:tc>
                <a:tc>
                  <a:txBody>
                    <a:bodyPr/>
                    <a:lstStyle/>
                    <a:p>
                      <a:pPr lvl="0" algn="ctr">
                        <a:buNone/>
                      </a:pPr>
                      <a:r>
                        <a:rPr lang="en-US" sz="900" dirty="0">
                          <a:effectLst/>
                        </a:rPr>
                        <a:t>scans</a:t>
                      </a:r>
                    </a:p>
                  </a:txBody>
                  <a:tcPr marL="0" marR="0" marT="0" marB="0" anchor="ctr"/>
                </a:tc>
                <a:tc>
                  <a:txBody>
                    <a:bodyPr/>
                    <a:lstStyle/>
                    <a:p>
                      <a:pPr lvl="0" algn="ctr">
                        <a:buNone/>
                      </a:pPr>
                      <a:r>
                        <a:rPr lang="en-US" sz="900" dirty="0">
                          <a:effectLst/>
                        </a:rPr>
                        <a:t>yes</a:t>
                      </a:r>
                      <a:endParaRPr lang="en-US" sz="900" dirty="0" err="1">
                        <a:effectLst/>
                      </a:endParaRPr>
                    </a:p>
                  </a:txBody>
                  <a:tcPr marL="0" marR="0" marT="0" marB="0" anchor="ctr"/>
                </a:tc>
                <a:tc>
                  <a:txBody>
                    <a:bodyPr/>
                    <a:lstStyle/>
                    <a:p>
                      <a:pPr lvl="0" algn="ctr">
                        <a:buNone/>
                      </a:pPr>
                      <a:r>
                        <a:rPr lang="en-US" sz="900" dirty="0">
                          <a:effectLst/>
                        </a:rPr>
                        <a:t>x</a:t>
                      </a:r>
                    </a:p>
                  </a:txBody>
                  <a:tcPr marL="0" marR="0" marT="0" marB="0" anchor="ctr"/>
                </a:tc>
                <a:tc>
                  <a:txBody>
                    <a:bodyPr/>
                    <a:lstStyle/>
                    <a:p>
                      <a:pPr lvl="0" algn="ctr">
                        <a:buNone/>
                      </a:pPr>
                      <a:r>
                        <a:rPr lang="en-US" sz="900" dirty="0">
                          <a:effectLst/>
                        </a:rPr>
                        <a:t>3d scans</a:t>
                      </a:r>
                      <a:endParaRPr lang="en-US" dirty="0"/>
                    </a:p>
                  </a:txBody>
                  <a:tcPr marL="0" marR="0" marT="0" marB="0" anchor="ctr"/>
                </a:tc>
                <a:tc>
                  <a:txBody>
                    <a:bodyPr/>
                    <a:lstStyle/>
                    <a:p>
                      <a:pPr lvl="0" algn="ctr">
                        <a:buNone/>
                      </a:pPr>
                      <a:r>
                        <a:rPr lang="en-US" sz="900" dirty="0">
                          <a:effectLst/>
                        </a:rPr>
                        <a:t>yes</a:t>
                      </a:r>
                      <a:endParaRPr lang="en-US"/>
                    </a:p>
                  </a:txBody>
                  <a:tcPr marL="0" marR="0" marT="0" marB="0" anchor="ctr"/>
                </a:tc>
                <a:tc>
                  <a:txBody>
                    <a:bodyPr/>
                    <a:lstStyle/>
                    <a:p>
                      <a:pPr lvl="0" algn="ctr">
                        <a:buNone/>
                      </a:pPr>
                      <a:r>
                        <a:rPr lang="en-US" sz="900" dirty="0">
                          <a:effectLst/>
                        </a:rPr>
                        <a:t>3d scans</a:t>
                      </a:r>
                      <a:endParaRPr lang="en-US"/>
                    </a:p>
                  </a:txBody>
                  <a:tcPr marL="0" marR="0" marT="0" marB="0" anchor="ctr"/>
                </a:tc>
                <a:tc>
                  <a:txBody>
                    <a:bodyPr/>
                    <a:lstStyle/>
                    <a:p>
                      <a:pPr lvl="0" algn="ctr">
                        <a:buNone/>
                      </a:pPr>
                      <a:r>
                        <a:rPr lang="en-US" sz="900" dirty="0">
                          <a:effectLst/>
                        </a:rPr>
                        <a:t>yes</a:t>
                      </a:r>
                      <a:endParaRPr lang="en-US"/>
                    </a:p>
                  </a:txBody>
                  <a:tcPr marL="0" marR="0" marT="0" marB="0" anchor="ctr"/>
                </a:tc>
                <a:extLst>
                  <a:ext uri="{0D108BD9-81ED-4DB2-BD59-A6C34878D82A}">
                    <a16:rowId xmlns:a16="http://schemas.microsoft.com/office/drawing/2014/main" val="3183084959"/>
                  </a:ext>
                </a:extLst>
              </a:tr>
              <a:tr h="823221">
                <a:tc>
                  <a:txBody>
                    <a:bodyPr/>
                    <a:lstStyle/>
                    <a:p>
                      <a:pPr algn="ctr"/>
                      <a:r>
                        <a:rPr lang="en-US" sz="900" dirty="0" err="1">
                          <a:effectLst/>
                        </a:rPr>
                        <a:t>GTerror</a:t>
                      </a:r>
                      <a:endParaRPr lang="en-US" sz="900" dirty="0">
                        <a:effectLst/>
                      </a:endParaRPr>
                    </a:p>
                  </a:txBody>
                  <a:tcPr marL="0" marR="0" marT="0" marB="0" anchor="ctr"/>
                </a:tc>
                <a:tc>
                  <a:txBody>
                    <a:bodyPr/>
                    <a:lstStyle/>
                    <a:p>
                      <a:pPr algn="ctr"/>
                      <a:r>
                        <a:rPr lang="en-US" sz="900" dirty="0">
                          <a:effectLst/>
                        </a:rPr>
                        <a:t>26mm</a:t>
                      </a:r>
                      <a:endParaRPr lang="en-US"/>
                    </a:p>
                  </a:txBody>
                  <a:tcPr marL="0" marR="0" marT="0" marB="0" anchor="ctr"/>
                </a:tc>
                <a:tc>
                  <a:txBody>
                    <a:bodyPr/>
                    <a:lstStyle/>
                    <a:p>
                      <a:pPr algn="ctr"/>
                      <a:r>
                        <a:rPr lang="en-US" sz="900" dirty="0">
                          <a:effectLst/>
                        </a:rPr>
                        <a:t>1.5–3mm</a:t>
                      </a:r>
                      <a:endParaRPr lang="en-US"/>
                    </a:p>
                  </a:txBody>
                  <a:tcPr marL="0" marR="0" marT="0" marB="0" anchor="ctr"/>
                </a:tc>
                <a:tc>
                  <a:txBody>
                    <a:bodyPr/>
                    <a:lstStyle/>
                    <a:p>
                      <a:pPr algn="ctr"/>
                      <a:r>
                        <a:rPr lang="en-US" sz="900" dirty="0">
                          <a:effectLst/>
                        </a:rPr>
                        <a:t>None</a:t>
                      </a:r>
                      <a:endParaRPr lang="en-US"/>
                    </a:p>
                  </a:txBody>
                  <a:tcPr marL="0" marR="0" marT="0" marB="0" anchor="ctr"/>
                </a:tc>
                <a:tc>
                  <a:txBody>
                    <a:bodyPr/>
                    <a:lstStyle/>
                    <a:p>
                      <a:pPr algn="ctr"/>
                      <a:r>
                        <a:rPr lang="en-US" sz="900" dirty="0">
                          <a:effectLst/>
                        </a:rPr>
                        <a:t>None</a:t>
                      </a:r>
                      <a:endParaRPr lang="en-US"/>
                    </a:p>
                  </a:txBody>
                  <a:tcPr marL="0" marR="0" marT="0" marB="0" anchor="ctr"/>
                </a:tc>
                <a:tc>
                  <a:txBody>
                    <a:bodyPr/>
                    <a:lstStyle/>
                    <a:p>
                      <a:pPr algn="ctr"/>
                      <a:r>
                        <a:rPr lang="en-US" sz="900" dirty="0">
                          <a:effectLst/>
                        </a:rPr>
                        <a:t>None</a:t>
                      </a:r>
                      <a:endParaRPr lang="en-US"/>
                    </a:p>
                  </a:txBody>
                  <a:tcPr marL="0" marR="0" marT="0" marB="0" anchor="ctr"/>
                </a:tc>
                <a:tc>
                  <a:txBody>
                    <a:bodyPr/>
                    <a:lstStyle/>
                    <a:p>
                      <a:pPr lvl="0" algn="ctr">
                        <a:buNone/>
                      </a:pPr>
                      <a:r>
                        <a:rPr lang="en-US" sz="900" dirty="0">
                          <a:effectLst/>
                        </a:rPr>
                        <a:t>x</a:t>
                      </a:r>
                    </a:p>
                  </a:txBody>
                  <a:tcPr marL="0" marR="0" marT="0" marB="0" anchor="ctr"/>
                </a:tc>
                <a:tc>
                  <a:txBody>
                    <a:bodyPr/>
                    <a:lstStyle/>
                    <a:p>
                      <a:pPr lvl="0" algn="ctr">
                        <a:buNone/>
                      </a:pPr>
                      <a:r>
                        <a:rPr lang="en-US" sz="900" dirty="0">
                          <a:effectLst/>
                        </a:rPr>
                        <a:t>4.5mm</a:t>
                      </a:r>
                    </a:p>
                  </a:txBody>
                  <a:tcPr marL="0" marR="0" marT="0" marB="0" anchor="ctr"/>
                </a:tc>
                <a:tc>
                  <a:txBody>
                    <a:bodyPr/>
                    <a:lstStyle/>
                    <a:p>
                      <a:pPr lvl="0" algn="ctr">
                        <a:buNone/>
                      </a:pPr>
                      <a:r>
                        <a:rPr lang="en-US" sz="900" dirty="0">
                          <a:effectLst/>
                        </a:rPr>
                        <a:t>-</a:t>
                      </a:r>
                    </a:p>
                  </a:txBody>
                  <a:tcPr marL="0" marR="0" marT="0" marB="0" anchor="ctr"/>
                </a:tc>
                <a:tc>
                  <a:txBody>
                    <a:bodyPr/>
                    <a:lstStyle/>
                    <a:p>
                      <a:pPr lvl="0" algn="ctr">
                        <a:buNone/>
                      </a:pPr>
                      <a:r>
                        <a:rPr lang="en-US" sz="900" b="0" i="0" u="none" strike="noStrike" noProof="0" dirty="0">
                          <a:effectLst/>
                          <a:latin typeface="Arial"/>
                        </a:rPr>
                        <a:t> mean vertex-to-surface error of 5.78mm with GT poses and 11.90mm </a:t>
                      </a:r>
                      <a:endParaRPr lang="en-US" sz="900" b="0" i="0" u="none" strike="noStrike" noProof="0">
                        <a:effectLst/>
                        <a:latin typeface="Arial"/>
                      </a:endParaRPr>
                    </a:p>
                  </a:txBody>
                  <a:tcPr marL="0" marR="0" marT="0" marB="0" anchor="ctr"/>
                </a:tc>
                <a:tc>
                  <a:txBody>
                    <a:bodyPr/>
                    <a:lstStyle/>
                    <a:p>
                      <a:pPr lvl="0" algn="ctr">
                        <a:buNone/>
                      </a:pPr>
                      <a:r>
                        <a:rPr lang="en-US" sz="900" dirty="0">
                          <a:effectLst/>
                        </a:rPr>
                        <a:t>NAN</a:t>
                      </a:r>
                      <a:endParaRPr lang="en-US"/>
                    </a:p>
                  </a:txBody>
                  <a:tcPr marL="0" marR="0" marT="0" marB="0" anchor="ctr"/>
                </a:tc>
                <a:tc>
                  <a:txBody>
                    <a:bodyPr/>
                    <a:lstStyle/>
                    <a:p>
                      <a:pPr lvl="0" algn="ctr">
                        <a:buNone/>
                      </a:pPr>
                      <a:r>
                        <a:rPr lang="en-US" sz="900" b="0" i="0" u="none" strike="noStrike" noProof="0" dirty="0">
                          <a:effectLst/>
                        </a:rPr>
                        <a:t>P2S×10−3↓ Chamfer×10−3↓ Normal-Consist↑</a:t>
                      </a:r>
                      <a:endParaRPr lang="en-US" sz="900" b="0" i="0" u="none" strike="noStrike" noProof="0" dirty="0">
                        <a:effectLst/>
                        <a:latin typeface="Arial"/>
                      </a:endParaRPr>
                    </a:p>
                    <a:p>
                      <a:pPr lvl="0" algn="ctr">
                        <a:buNone/>
                      </a:pPr>
                      <a:r>
                        <a:rPr lang="en-US" sz="900" b="0" i="0" u="none" strike="noStrike" noProof="0" dirty="0">
                          <a:effectLst/>
                          <a:latin typeface="Arial"/>
                        </a:rPr>
                        <a:t>1.678 1.719 0.941</a:t>
                      </a:r>
                      <a:endParaRPr lang="en-US"/>
                    </a:p>
                  </a:txBody>
                  <a:tcPr marL="0" marR="0" marT="0" marB="0" anchor="ctr"/>
                </a:tc>
                <a:tc>
                  <a:txBody>
                    <a:bodyPr/>
                    <a:lstStyle/>
                    <a:p>
                      <a:pPr lvl="0" algn="ctr">
                        <a:buNone/>
                      </a:pPr>
                      <a:r>
                        <a:rPr lang="en-US" sz="900" b="0" i="0" u="none" strike="noStrike" noProof="0" dirty="0">
                          <a:solidFill>
                            <a:srgbClr val="000000"/>
                          </a:solidFill>
                          <a:effectLst/>
                          <a:latin typeface="Arial"/>
                        </a:rPr>
                        <a:t>CD-0.68x10-3</a:t>
                      </a:r>
                      <a:endParaRPr lang="en-US"/>
                    </a:p>
                    <a:p>
                      <a:pPr lvl="0" algn="ctr">
                        <a:buNone/>
                      </a:pPr>
                      <a:r>
                        <a:rPr lang="en-US" sz="900" b="0" i="0" u="none" strike="noStrike" noProof="0" dirty="0">
                          <a:solidFill>
                            <a:srgbClr val="000000"/>
                          </a:solidFill>
                          <a:effectLst/>
                          <a:latin typeface="Arial"/>
                        </a:rPr>
                        <a:t>EMD – 2.94x10-2</a:t>
                      </a:r>
                      <a:endParaRPr lang="en-US"/>
                    </a:p>
                  </a:txBody>
                  <a:tcPr marL="0" marR="0" marT="0" marB="0" anchor="ctr"/>
                </a:tc>
                <a:extLst>
                  <a:ext uri="{0D108BD9-81ED-4DB2-BD59-A6C34878D82A}">
                    <a16:rowId xmlns:a16="http://schemas.microsoft.com/office/drawing/2014/main" val="1238941017"/>
                  </a:ext>
                </a:extLst>
              </a:tr>
              <a:tr h="1137978">
                <a:tc>
                  <a:txBody>
                    <a:bodyPr/>
                    <a:lstStyle/>
                    <a:p>
                      <a:pPr lvl="0" algn="ctr">
                        <a:buNone/>
                      </a:pPr>
                      <a:r>
                        <a:rPr lang="en-US" sz="900" dirty="0">
                          <a:effectLst/>
                        </a:rPr>
                        <a:t>method</a:t>
                      </a:r>
                    </a:p>
                  </a:txBody>
                  <a:tcPr marL="0" marR="0" marT="0" marB="0" anchor="ctr"/>
                </a:tc>
                <a:tc>
                  <a:txBody>
                    <a:bodyPr/>
                    <a:lstStyle/>
                    <a:p>
                      <a:pPr lvl="0" algn="ctr">
                        <a:buNone/>
                      </a:pPr>
                      <a:endParaRPr lang="en-US" sz="900" dirty="0">
                        <a:effectLst/>
                      </a:endParaRPr>
                    </a:p>
                  </a:txBody>
                  <a:tcPr marL="0" marR="0" marT="0" marB="0" anchor="ctr"/>
                </a:tc>
                <a:tc>
                  <a:txBody>
                    <a:bodyPr/>
                    <a:lstStyle/>
                    <a:p>
                      <a:pPr lvl="0" algn="ctr">
                        <a:buNone/>
                      </a:pPr>
                      <a:endParaRPr lang="en-US" sz="900" dirty="0">
                        <a:effectLst/>
                      </a:endParaRPr>
                    </a:p>
                  </a:txBody>
                  <a:tcPr marL="0" marR="0" marT="0" marB="0" anchor="ctr"/>
                </a:tc>
                <a:tc>
                  <a:txBody>
                    <a:bodyPr/>
                    <a:lstStyle/>
                    <a:p>
                      <a:pPr lvl="0" algn="ctr">
                        <a:buNone/>
                      </a:pPr>
                      <a:endParaRPr lang="en-US" sz="900" dirty="0">
                        <a:effectLst/>
                      </a:endParaRPr>
                    </a:p>
                  </a:txBody>
                  <a:tcPr marL="0" marR="0" marT="0" marB="0" anchor="ctr"/>
                </a:tc>
                <a:tc>
                  <a:txBody>
                    <a:bodyPr/>
                    <a:lstStyle/>
                    <a:p>
                      <a:pPr lvl="0" algn="ctr">
                        <a:buNone/>
                      </a:pPr>
                      <a:endParaRPr lang="en-US" sz="900" dirty="0">
                        <a:effectLst/>
                      </a:endParaRPr>
                    </a:p>
                  </a:txBody>
                  <a:tcPr marL="0" marR="0" marT="0" marB="0" anchor="ctr"/>
                </a:tc>
                <a:tc>
                  <a:txBody>
                    <a:bodyPr/>
                    <a:lstStyle/>
                    <a:p>
                      <a:pPr lvl="0" algn="ctr">
                        <a:buNone/>
                      </a:pPr>
                      <a:endParaRPr lang="en-US" sz="900" dirty="0">
                        <a:effectLst/>
                      </a:endParaRPr>
                    </a:p>
                  </a:txBody>
                  <a:tcPr marL="0" marR="0" marT="0" marB="0" anchor="ctr"/>
                </a:tc>
                <a:tc>
                  <a:txBody>
                    <a:bodyPr/>
                    <a:lstStyle/>
                    <a:p>
                      <a:pPr lvl="0" algn="ctr">
                        <a:buNone/>
                      </a:pPr>
                      <a:r>
                        <a:rPr lang="en-US" sz="900" b="0" i="0" u="none" strike="noStrike" noProof="0" dirty="0">
                          <a:effectLst/>
                          <a:latin typeface="Arial"/>
                        </a:rPr>
                        <a:t>self-collected</a:t>
                      </a:r>
                    </a:p>
                    <a:p>
                      <a:pPr lvl="0" algn="ctr">
                        <a:buNone/>
                      </a:pPr>
                      <a:r>
                        <a:rPr lang="en-US" sz="900" b="0" i="0" u="none" strike="noStrike" noProof="0" dirty="0">
                          <a:effectLst/>
                          <a:latin typeface="Arial"/>
                        </a:rPr>
                        <a:t>Garment - </a:t>
                      </a:r>
                      <a:r>
                        <a:rPr lang="en-US" sz="900" b="0" i="0" u="none" strike="noStrike" noProof="0" dirty="0" err="1">
                          <a:effectLst/>
                          <a:latin typeface="Arial"/>
                        </a:rPr>
                        <a:t>Parsernet</a:t>
                      </a:r>
                      <a:endParaRPr lang="en-US" sz="900" b="0" i="0" u="none" strike="noStrike" noProof="0">
                        <a:effectLst/>
                        <a:latin typeface="Arial"/>
                      </a:endParaRPr>
                    </a:p>
                    <a:p>
                      <a:pPr lvl="0" algn="ctr">
                        <a:buNone/>
                      </a:pPr>
                      <a:r>
                        <a:rPr lang="en-US" sz="900" b="0" i="0" u="none" strike="noStrike" noProof="0" dirty="0">
                          <a:effectLst/>
                          <a:latin typeface="Arial"/>
                        </a:rPr>
                        <a:t>Resizing- </a:t>
                      </a:r>
                      <a:r>
                        <a:rPr lang="en-US" sz="900" b="0" i="0" u="none" strike="noStrike" noProof="0" dirty="0" err="1">
                          <a:effectLst/>
                          <a:latin typeface="Arial"/>
                        </a:rPr>
                        <a:t>sizernet</a:t>
                      </a:r>
                      <a:endParaRPr lang="en-US" sz="900" b="0" i="0" u="none" strike="noStrike" noProof="0">
                        <a:effectLst/>
                        <a:latin typeface="Arial"/>
                      </a:endParaRPr>
                    </a:p>
                  </a:txBody>
                  <a:tcPr marL="0" marR="0" marT="0" marB="0" anchor="ctr"/>
                </a:tc>
                <a:tc>
                  <a:txBody>
                    <a:bodyPr/>
                    <a:lstStyle/>
                    <a:p>
                      <a:pPr lvl="0" algn="ctr">
                        <a:buNone/>
                      </a:pPr>
                      <a:r>
                        <a:rPr lang="en-US" sz="900" dirty="0">
                          <a:effectLst/>
                        </a:rPr>
                        <a:t>Pose reconstruction</a:t>
                      </a:r>
                    </a:p>
                    <a:p>
                      <a:pPr lvl="0" algn="ctr">
                        <a:buNone/>
                      </a:pPr>
                      <a:r>
                        <a:rPr lang="en-US" sz="900" dirty="0">
                          <a:effectLst/>
                        </a:rPr>
                        <a:t>Consensus shape estimation </a:t>
                      </a:r>
                    </a:p>
                    <a:p>
                      <a:pPr lvl="0" algn="ctr">
                        <a:buNone/>
                      </a:pPr>
                      <a:r>
                        <a:rPr lang="en-US" sz="900" dirty="0">
                          <a:effectLst/>
                        </a:rPr>
                        <a:t>Frame refinement</a:t>
                      </a:r>
                    </a:p>
                    <a:p>
                      <a:pPr lvl="0" algn="ctr">
                        <a:buNone/>
                      </a:pPr>
                      <a:r>
                        <a:rPr lang="en-US" sz="900" dirty="0">
                          <a:effectLst/>
                        </a:rPr>
                        <a:t>Texture mapping </a:t>
                      </a:r>
                      <a:r>
                        <a:rPr lang="en-US" sz="900" dirty="0" err="1">
                          <a:effectLst/>
                        </a:rPr>
                        <a:t>genereation</a:t>
                      </a:r>
                      <a:r>
                        <a:rPr lang="en-US" sz="900" dirty="0">
                          <a:effectLst/>
                        </a:rPr>
                        <a:t> </a:t>
                      </a:r>
                    </a:p>
                  </a:txBody>
                  <a:tcPr marL="0" marR="0" marT="0" marB="0" anchor="ctr"/>
                </a:tc>
                <a:tc>
                  <a:txBody>
                    <a:bodyPr/>
                    <a:lstStyle/>
                    <a:p>
                      <a:pPr lvl="0" algn="ctr">
                        <a:buNone/>
                      </a:pPr>
                      <a:r>
                        <a:rPr lang="en-US" sz="900" dirty="0">
                          <a:effectLst/>
                        </a:rPr>
                        <a:t>Learning based method</a:t>
                      </a:r>
                    </a:p>
                  </a:txBody>
                  <a:tcPr marL="0" marR="0" marT="0" marB="0" anchor="ctr"/>
                </a:tc>
                <a:tc>
                  <a:txBody>
                    <a:bodyPr/>
                    <a:lstStyle/>
                    <a:p>
                      <a:pPr lvl="0" algn="ctr">
                        <a:buNone/>
                      </a:pPr>
                      <a:r>
                        <a:rPr lang="en-US" sz="900" b="0" i="0" u="none" strike="noStrike" noProof="0" dirty="0">
                          <a:effectLst/>
                        </a:rPr>
                        <a:t>SMPL+G</a:t>
                      </a:r>
                      <a:endParaRPr lang="en-US" dirty="0"/>
                    </a:p>
                  </a:txBody>
                  <a:tcPr marL="0" marR="0" marT="0" marB="0" anchor="ctr"/>
                </a:tc>
                <a:tc>
                  <a:txBody>
                    <a:bodyPr/>
                    <a:lstStyle/>
                    <a:p>
                      <a:pPr lvl="0" algn="ctr">
                        <a:buNone/>
                      </a:pPr>
                      <a:r>
                        <a:rPr lang="en-US" sz="900" dirty="0">
                          <a:effectLst/>
                        </a:rPr>
                        <a:t>Segmentation</a:t>
                      </a:r>
                    </a:p>
                    <a:p>
                      <a:pPr lvl="0" algn="ctr">
                        <a:buNone/>
                      </a:pPr>
                      <a:r>
                        <a:rPr lang="en-US" sz="900" dirty="0">
                          <a:effectLst/>
                        </a:rPr>
                        <a:t>landmarks</a:t>
                      </a:r>
                    </a:p>
                  </a:txBody>
                  <a:tcPr marL="0" marR="0" marT="0" marB="0" anchor="ctr"/>
                </a:tc>
                <a:tc>
                  <a:txBody>
                    <a:bodyPr/>
                    <a:lstStyle/>
                    <a:p>
                      <a:pPr lvl="0" algn="ctr">
                        <a:buNone/>
                      </a:pPr>
                      <a:r>
                        <a:rPr lang="en-US" sz="900" b="0" i="0" u="none" strike="noStrike" noProof="0" dirty="0">
                          <a:effectLst/>
                          <a:latin typeface="Arial"/>
                        </a:rPr>
                        <a:t>temporal volumetric fusion and deep implicit functions.</a:t>
                      </a:r>
                      <a:endParaRPr lang="en-US"/>
                    </a:p>
                  </a:txBody>
                  <a:tcPr marL="0" marR="0" marT="0" marB="0" anchor="ctr"/>
                </a:tc>
                <a:tc>
                  <a:txBody>
                    <a:bodyPr/>
                    <a:lstStyle/>
                    <a:p>
                      <a:pPr lvl="0" algn="ctr">
                        <a:buNone/>
                      </a:pPr>
                      <a:r>
                        <a:rPr lang="en-US" sz="900" b="0" i="0" u="none" strike="noStrike" noProof="0" dirty="0">
                          <a:effectLst/>
                          <a:latin typeface="Arial"/>
                        </a:rPr>
                        <a:t>MVS</a:t>
                      </a:r>
                      <a:endParaRPr lang="en-US"/>
                    </a:p>
                    <a:p>
                      <a:pPr lvl="0" algn="ctr">
                        <a:buNone/>
                      </a:pPr>
                      <a:r>
                        <a:rPr lang="en-US" sz="900" b="0" i="0" u="none" strike="noStrike" noProof="0" dirty="0">
                          <a:effectLst/>
                        </a:rPr>
                        <a:t>Reconstructed from real garments</a:t>
                      </a:r>
                      <a:endParaRPr lang="en-US"/>
                    </a:p>
                  </a:txBody>
                  <a:tcPr marL="0" marR="0" marT="0" marB="0" anchor="ctr"/>
                </a:tc>
                <a:extLst>
                  <a:ext uri="{0D108BD9-81ED-4DB2-BD59-A6C34878D82A}">
                    <a16:rowId xmlns:a16="http://schemas.microsoft.com/office/drawing/2014/main" val="3443482294"/>
                  </a:ext>
                </a:extLst>
              </a:tr>
              <a:tr h="1105697">
                <a:tc>
                  <a:txBody>
                    <a:bodyPr/>
                    <a:lstStyle/>
                    <a:p>
                      <a:pPr lvl="0" algn="ctr">
                        <a:buNone/>
                      </a:pPr>
                      <a:r>
                        <a:rPr lang="en-US" sz="900" dirty="0">
                          <a:effectLst/>
                        </a:rPr>
                        <a:t>annotations</a:t>
                      </a:r>
                      <a:endParaRPr lang="en-US"/>
                    </a:p>
                  </a:txBody>
                  <a:tcPr marL="0" marR="0" marT="0" marB="0" anchor="ctr"/>
                </a:tc>
                <a:tc>
                  <a:txBody>
                    <a:bodyPr/>
                    <a:lstStyle/>
                    <a:p>
                      <a:pPr lvl="0" algn="ctr">
                        <a:buNone/>
                      </a:pPr>
                      <a:r>
                        <a:rPr lang="en-US" sz="900">
                          <a:effectLst/>
                        </a:rPr>
                        <a:t>Camera pose</a:t>
                      </a:r>
                      <a:endParaRPr lang="en-US" sz="900" dirty="0">
                        <a:effectLst/>
                      </a:endParaRPr>
                    </a:p>
                    <a:p>
                      <a:pPr lvl="0" algn="ctr">
                        <a:buNone/>
                      </a:pPr>
                      <a:endParaRPr lang="en-US" sz="900" dirty="0">
                        <a:effectLst/>
                      </a:endParaRPr>
                    </a:p>
                  </a:txBody>
                  <a:tcPr marL="0" marR="0" marT="0" marB="0" anchor="ctr"/>
                </a:tc>
                <a:tc>
                  <a:txBody>
                    <a:bodyPr/>
                    <a:lstStyle/>
                    <a:p>
                      <a:pPr lvl="0" algn="ctr">
                        <a:buNone/>
                      </a:pPr>
                      <a:endParaRPr lang="en-US" sz="900" dirty="0">
                        <a:effectLst/>
                      </a:endParaRPr>
                    </a:p>
                  </a:txBody>
                  <a:tcPr marL="0" marR="0" marT="0" marB="0" anchor="ctr"/>
                </a:tc>
                <a:tc>
                  <a:txBody>
                    <a:bodyPr/>
                    <a:lstStyle/>
                    <a:p>
                      <a:pPr lvl="0" algn="ctr">
                        <a:buNone/>
                      </a:pPr>
                      <a:endParaRPr lang="en-US" sz="900" dirty="0">
                        <a:effectLst/>
                      </a:endParaRPr>
                    </a:p>
                  </a:txBody>
                  <a:tcPr marL="0" marR="0" marT="0" marB="0" anchor="ctr"/>
                </a:tc>
                <a:tc>
                  <a:txBody>
                    <a:bodyPr/>
                    <a:lstStyle/>
                    <a:p>
                      <a:pPr lvl="0" algn="ctr">
                        <a:buNone/>
                      </a:pPr>
                      <a:endParaRPr lang="en-US" sz="900" dirty="0">
                        <a:effectLst/>
                      </a:endParaRPr>
                    </a:p>
                  </a:txBody>
                  <a:tcPr marL="0" marR="0" marT="0" marB="0" anchor="ctr"/>
                </a:tc>
                <a:tc>
                  <a:txBody>
                    <a:bodyPr/>
                    <a:lstStyle/>
                    <a:p>
                      <a:pPr lvl="0" algn="ctr">
                        <a:buNone/>
                      </a:pPr>
                      <a:endParaRPr lang="en-US" sz="900" dirty="0">
                        <a:effectLst/>
                      </a:endParaRPr>
                    </a:p>
                  </a:txBody>
                  <a:tcPr marL="0" marR="0" marT="0" marB="0" anchor="ctr"/>
                </a:tc>
                <a:tc>
                  <a:txBody>
                    <a:bodyPr/>
                    <a:lstStyle/>
                    <a:p>
                      <a:pPr lvl="0" algn="ctr">
                        <a:buNone/>
                      </a:pPr>
                      <a:r>
                        <a:rPr lang="en-US" sz="900" b="0" i="0" u="none" strike="noStrike" noProof="0" dirty="0">
                          <a:effectLst/>
                          <a:latin typeface="Arial"/>
                        </a:rPr>
                        <a:t>scans,</a:t>
                      </a:r>
                      <a:endParaRPr lang="en-US" dirty="0"/>
                    </a:p>
                    <a:p>
                      <a:pPr lvl="0" algn="ctr">
                        <a:buNone/>
                      </a:pPr>
                      <a:r>
                        <a:rPr lang="en-US" sz="900" b="0" i="0" u="none" strike="noStrike" noProof="0" dirty="0">
                          <a:effectLst/>
                          <a:latin typeface="Arial"/>
                        </a:rPr>
                        <a:t>clothing segmentation, SMPL+G </a:t>
                      </a:r>
                      <a:r>
                        <a:rPr lang="en-US" sz="900" b="0" i="0" u="none" strike="noStrike" noProof="0" dirty="0" err="1">
                          <a:effectLst/>
                          <a:latin typeface="Arial"/>
                        </a:rPr>
                        <a:t>registra</a:t>
                      </a:r>
                      <a:r>
                        <a:rPr lang="en-US" sz="900" b="0" i="0" u="none" strike="noStrike" noProof="0" dirty="0">
                          <a:effectLst/>
                          <a:latin typeface="Arial"/>
                        </a:rPr>
                        <a:t>-</a:t>
                      </a:r>
                      <a:br>
                        <a:rPr lang="en-US" sz="900" b="0" i="0" u="none" strike="noStrike" noProof="0" dirty="0">
                          <a:effectLst/>
                          <a:latin typeface="Arial"/>
                        </a:rPr>
                      </a:br>
                      <a:r>
                        <a:rPr lang="en-US" sz="900" b="0" i="0" u="none" strike="noStrike" noProof="0" dirty="0" err="1">
                          <a:effectLst/>
                          <a:latin typeface="Arial"/>
                        </a:rPr>
                        <a:t>tions</a:t>
                      </a:r>
                      <a:r>
                        <a:rPr lang="en-US" sz="900" b="0" i="0" u="none" strike="noStrike" noProof="0" dirty="0">
                          <a:effectLst/>
                          <a:latin typeface="Arial"/>
                        </a:rPr>
                        <a:t>, body shape under clothing, garment class and size labels.</a:t>
                      </a:r>
                    </a:p>
                  </a:txBody>
                  <a:tcPr marL="0" marR="0" marT="0" marB="0" anchor="ctr"/>
                </a:tc>
                <a:tc>
                  <a:txBody>
                    <a:bodyPr/>
                    <a:lstStyle/>
                    <a:p>
                      <a:pPr lvl="0" algn="ctr">
                        <a:buNone/>
                      </a:pPr>
                      <a:r>
                        <a:rPr lang="en-US" sz="900" dirty="0">
                          <a:effectLst/>
                        </a:rPr>
                        <a:t>Keypoints</a:t>
                      </a:r>
                    </a:p>
                    <a:p>
                      <a:pPr lvl="0" algn="ctr">
                        <a:buNone/>
                      </a:pPr>
                      <a:r>
                        <a:rPr lang="en-US" sz="900" dirty="0">
                          <a:effectLst/>
                        </a:rPr>
                        <a:t>Masks</a:t>
                      </a:r>
                    </a:p>
                    <a:p>
                      <a:pPr lvl="0" algn="ctr">
                        <a:buNone/>
                      </a:pPr>
                      <a:r>
                        <a:rPr lang="en-US" sz="900" dirty="0">
                          <a:effectLst/>
                        </a:rPr>
                        <a:t>Pose</a:t>
                      </a:r>
                    </a:p>
                    <a:p>
                      <a:pPr lvl="0" algn="ctr">
                        <a:buNone/>
                      </a:pPr>
                      <a:r>
                        <a:rPr lang="en-US" sz="900" dirty="0">
                          <a:effectLst/>
                        </a:rPr>
                        <a:t>Uv maps</a:t>
                      </a:r>
                    </a:p>
                  </a:txBody>
                  <a:tcPr marL="0" marR="0" marT="0" marB="0" anchor="ctr"/>
                </a:tc>
                <a:tc>
                  <a:txBody>
                    <a:bodyPr/>
                    <a:lstStyle/>
                    <a:p>
                      <a:pPr lvl="0" algn="ctr">
                        <a:buNone/>
                      </a:pPr>
                      <a:r>
                        <a:rPr lang="en-US" sz="900" dirty="0">
                          <a:effectLst/>
                        </a:rPr>
                        <a:t>3d mesh registrations</a:t>
                      </a:r>
                    </a:p>
                    <a:p>
                      <a:pPr lvl="0" algn="ctr">
                        <a:buNone/>
                      </a:pPr>
                      <a:r>
                        <a:rPr lang="en-US" sz="900" dirty="0" err="1">
                          <a:effectLst/>
                        </a:rPr>
                        <a:t>Smpl</a:t>
                      </a:r>
                      <a:endParaRPr lang="en-US" sz="900">
                        <a:effectLst/>
                      </a:endParaRPr>
                    </a:p>
                    <a:p>
                      <a:pPr lvl="0" algn="ctr">
                        <a:buNone/>
                      </a:pPr>
                      <a:r>
                        <a:rPr lang="en-US" sz="900" dirty="0">
                          <a:effectLst/>
                        </a:rPr>
                        <a:t>Clothed body</a:t>
                      </a:r>
                    </a:p>
                    <a:p>
                      <a:pPr lvl="0" algn="ctr">
                        <a:buNone/>
                      </a:pPr>
                      <a:r>
                        <a:rPr lang="en-US" sz="900" dirty="0">
                          <a:effectLst/>
                        </a:rPr>
                        <a:t>Posed and </a:t>
                      </a:r>
                      <a:r>
                        <a:rPr lang="en-US" sz="900" dirty="0" err="1">
                          <a:effectLst/>
                        </a:rPr>
                        <a:t>unposoed</a:t>
                      </a:r>
                      <a:r>
                        <a:rPr lang="en-US" sz="900" dirty="0">
                          <a:effectLst/>
                        </a:rPr>
                        <a:t> </a:t>
                      </a:r>
                    </a:p>
                    <a:p>
                      <a:pPr lvl="0" algn="ctr">
                        <a:buNone/>
                      </a:pPr>
                      <a:r>
                        <a:rPr lang="en-US" sz="900" dirty="0">
                          <a:effectLst/>
                        </a:rPr>
                        <a:t>Raw scans</a:t>
                      </a:r>
                    </a:p>
                  </a:txBody>
                  <a:tcPr marL="0" marR="0" marT="0" marB="0" anchor="ctr"/>
                </a:tc>
                <a:tc>
                  <a:txBody>
                    <a:bodyPr/>
                    <a:lstStyle/>
                    <a:p>
                      <a:pPr lvl="0" algn="ctr">
                        <a:buNone/>
                      </a:pPr>
                      <a:r>
                        <a:rPr lang="en-US" sz="900" b="0" i="0" u="none" strike="noStrike" noProof="0" dirty="0">
                          <a:effectLst/>
                          <a:latin typeface="Arial"/>
                        </a:rPr>
                        <a:t>vertex color 3D body pose</a:t>
                      </a:r>
                      <a:endParaRPr lang="en-US"/>
                    </a:p>
                  </a:txBody>
                  <a:tcPr marL="0" marR="0" marT="0" marB="0" anchor="ctr"/>
                </a:tc>
                <a:tc>
                  <a:txBody>
                    <a:bodyPr/>
                    <a:lstStyle/>
                    <a:p>
                      <a:pPr lvl="0" algn="ctr">
                        <a:buNone/>
                      </a:pPr>
                      <a:r>
                        <a:rPr lang="en-US" sz="900" dirty="0">
                          <a:effectLst/>
                        </a:rPr>
                        <a:t>Boxes</a:t>
                      </a:r>
                      <a:br>
                        <a:rPr lang="en-US" sz="900" dirty="0">
                          <a:effectLst/>
                        </a:rPr>
                      </a:br>
                      <a:r>
                        <a:rPr lang="en-US" sz="900" dirty="0">
                          <a:effectLst/>
                        </a:rPr>
                        <a:t>landmarks</a:t>
                      </a:r>
                    </a:p>
                    <a:p>
                      <a:pPr lvl="0" algn="ctr">
                        <a:buNone/>
                      </a:pPr>
                      <a:r>
                        <a:rPr lang="en-US" sz="900" dirty="0">
                          <a:effectLst/>
                        </a:rPr>
                        <a:t>Masks</a:t>
                      </a:r>
                    </a:p>
                    <a:p>
                      <a:pPr lvl="0" algn="ctr">
                        <a:buNone/>
                      </a:pPr>
                      <a:r>
                        <a:rPr lang="en-US" sz="900" dirty="0">
                          <a:effectLst/>
                        </a:rPr>
                        <a:t>pairs</a:t>
                      </a:r>
                    </a:p>
                  </a:txBody>
                  <a:tcPr marL="0" marR="0" marT="0" marB="0" anchor="ctr"/>
                </a:tc>
                <a:tc>
                  <a:txBody>
                    <a:bodyPr/>
                    <a:lstStyle/>
                    <a:p>
                      <a:pPr lvl="0" algn="ctr">
                        <a:buNone/>
                      </a:pPr>
                      <a:r>
                        <a:rPr lang="en-US" sz="900" dirty="0">
                          <a:effectLst/>
                        </a:rPr>
                        <a:t>3d scans</a:t>
                      </a:r>
                      <a:endParaRPr lang="en-US"/>
                    </a:p>
                    <a:p>
                      <a:pPr lvl="0" algn="ctr">
                        <a:buNone/>
                      </a:pPr>
                      <a:r>
                        <a:rPr lang="en-US" sz="900" dirty="0">
                          <a:effectLst/>
                        </a:rPr>
                        <a:t>Texture maps</a:t>
                      </a:r>
                      <a:endParaRPr lang="en-US"/>
                    </a:p>
                    <a:p>
                      <a:pPr lvl="0" algn="ctr">
                        <a:buNone/>
                      </a:pPr>
                      <a:r>
                        <a:rPr lang="en-US" sz="900" dirty="0" err="1">
                          <a:effectLst/>
                        </a:rPr>
                        <a:t>Smplx</a:t>
                      </a:r>
                      <a:r>
                        <a:rPr lang="en-US" sz="900" dirty="0">
                          <a:effectLst/>
                        </a:rPr>
                        <a:t> params</a:t>
                      </a:r>
                      <a:endParaRPr lang="en-US"/>
                    </a:p>
                  </a:txBody>
                  <a:tcPr marL="0" marR="0" marT="0" marB="0" anchor="ctr"/>
                </a:tc>
                <a:tc>
                  <a:txBody>
                    <a:bodyPr/>
                    <a:lstStyle/>
                    <a:p>
                      <a:pPr lvl="0" algn="ctr">
                        <a:buNone/>
                      </a:pPr>
                      <a:r>
                        <a:rPr lang="en-US" sz="900" b="0" i="0" u="none" strike="noStrike" noProof="0" dirty="0">
                          <a:effectLst/>
                          <a:latin typeface="Arial"/>
                        </a:rPr>
                        <a:t>multi-view real images 3D feature lines</a:t>
                      </a:r>
                      <a:endParaRPr lang="en-US"/>
                    </a:p>
                    <a:p>
                      <a:pPr lvl="0" algn="ctr">
                        <a:buNone/>
                      </a:pPr>
                      <a:r>
                        <a:rPr lang="en-US" sz="900" b="0" i="0" u="none" strike="noStrike" noProof="0" dirty="0">
                          <a:effectLst/>
                          <a:latin typeface="Arial"/>
                        </a:rPr>
                        <a:t> 3D body pose</a:t>
                      </a:r>
                      <a:endParaRPr lang="en-US"/>
                    </a:p>
                  </a:txBody>
                  <a:tcPr marL="0" marR="0" marT="0" marB="0" anchor="ctr"/>
                </a:tc>
                <a:extLst>
                  <a:ext uri="{0D108BD9-81ED-4DB2-BD59-A6C34878D82A}">
                    <a16:rowId xmlns:a16="http://schemas.microsoft.com/office/drawing/2014/main" val="2646611687"/>
                  </a:ext>
                </a:extLst>
              </a:tr>
            </a:tbl>
          </a:graphicData>
        </a:graphic>
      </p:graphicFrame>
    </p:spTree>
    <p:extLst>
      <p:ext uri="{BB962C8B-B14F-4D97-AF65-F5344CB8AC3E}">
        <p14:creationId xmlns:p14="http://schemas.microsoft.com/office/powerpoint/2010/main" val="44120532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4</Notes>
  <HiddenSlides>0</HiddenSlides>
  <ScaleCrop>false</ScaleCrop>
  <HeadingPairs>
    <vt:vector size="4" baseType="variant">
      <vt:variant>
        <vt:lpstr>Theme</vt:lpstr>
      </vt:variant>
      <vt:variant>
        <vt:i4>3</vt:i4>
      </vt:variant>
      <vt:variant>
        <vt:lpstr>Slide Titles</vt:lpstr>
      </vt:variant>
      <vt:variant>
        <vt:i4>10</vt:i4>
      </vt:variant>
    </vt:vector>
  </HeadingPairs>
  <TitlesOfParts>
    <vt:vector size="13" baseType="lpstr">
      <vt:lpstr>Office Theme</vt:lpstr>
      <vt:lpstr>Office Theme</vt:lpstr>
      <vt:lpstr>Office Theme</vt:lpstr>
      <vt:lpstr>Metrics</vt:lpstr>
      <vt:lpstr>SOTA for Full Body Avatar</vt:lpstr>
      <vt:lpstr>SOTA for Full Body Avatar</vt:lpstr>
      <vt:lpstr>SOTA for Garment extraction</vt:lpstr>
      <vt:lpstr>SOTA for Garment extraction</vt:lpstr>
      <vt:lpstr>SOTA for Segmentation</vt:lpstr>
      <vt:lpstr>PowerPoint Presentation</vt:lpstr>
      <vt:lpstr>Dataset comparison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Learning-Based Methods for Accurate and Efficient 3D Garment Digitization</dc:title>
  <dc:creator>Roman Maletz</dc:creator>
  <cp:revision>1063</cp:revision>
  <dcterms:created xsi:type="dcterms:W3CDTF">2018-02-28T14:27:01Z</dcterms:created>
  <dcterms:modified xsi:type="dcterms:W3CDTF">2023-05-02T09:42:15Z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Benutzerdefiniert</vt:lpwstr>
  </property>
  <property fmtid="{D5CDD505-2E9C-101B-9397-08002B2CF9AE}" pid="3" name="Slides">
    <vt:r8>23</vt:r8>
  </property>
</Properties>
</file>