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25" r:id="rId5"/>
    <p:sldId id="326" r:id="rId6"/>
    <p:sldId id="257" r:id="rId7"/>
    <p:sldId id="350" r:id="rId8"/>
    <p:sldId id="354" r:id="rId9"/>
    <p:sldId id="349" r:id="rId10"/>
    <p:sldId id="351" r:id="rId11"/>
    <p:sldId id="342" r:id="rId12"/>
    <p:sldId id="352" r:id="rId13"/>
    <p:sldId id="345" r:id="rId14"/>
    <p:sldId id="347" r:id="rId15"/>
    <p:sldId id="267" r:id="rId16"/>
    <p:sldId id="344" r:id="rId17"/>
    <p:sldId id="266" r:id="rId18"/>
    <p:sldId id="340" r:id="rId1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240" autoAdjust="0"/>
  </p:normalViewPr>
  <p:slideViewPr>
    <p:cSldViewPr snapToGrid="0">
      <p:cViewPr varScale="1">
        <p:scale>
          <a:sx n="85" d="100"/>
          <a:sy n="85" d="100"/>
        </p:scale>
        <p:origin x="381" y="48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F95820-84BB-3447-8286-60A51307E7F2}" type="datetimeFigureOut">
              <a:rPr lang="en-US" smtClean="0"/>
              <a:t>1/5/2025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E476440-F66F-F947-8EFC-EA5202ACFD2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C08FC54-6AE4-6A4A-9756-823A0F1BE5A6}" type="datetimeFigureOut">
              <a:rPr lang="en-US" smtClean="0"/>
              <a:t>1/5/2025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79E9EB-07EB-9D44-9F5A-AB1FBECCDD8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rtlCol="0" anchor="ctr"/>
          <a:lstStyle>
            <a:lvl1pPr algn="ctr">
              <a:defRPr sz="5400" spc="300" baseline="0"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rtlCol="0"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D12358-51D2-46B3-9BDE-DF29528B945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rtlCol="0" anchor="t" anchorCtr="0"/>
          <a:lstStyle>
            <a:lvl1pPr>
              <a:defRPr sz="3200"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 rtlCol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D12358-51D2-46B3-9BDE-DF29528B945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rtlCol="0" anchor="t" anchorCtr="0"/>
          <a:lstStyle>
            <a:lvl1pPr>
              <a:defRPr sz="3200"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8" name="Tabellenplatzhalter 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de-DE"/>
              <a:t>Tabelle durch Klicken auf Symbol hinzufügen</a:t>
            </a:r>
            <a:endParaRPr lang="en-US" dirty="0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rtlCol="0" anchor="t" anchorCtr="0"/>
          <a:lstStyle>
            <a:lvl1pPr>
              <a:defRPr sz="3200"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 rtlCol="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 rtlCol="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D12358-51D2-46B3-9BDE-DF29528B945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Gerader Verbinder 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bemerk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rtlCol="0" anchor="ctr">
            <a:noAutofit/>
          </a:bodyPr>
          <a:lstStyle>
            <a:lvl1pPr algn="ctr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rtlCol="0"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rtlCol="0"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/>
          </a:p>
        </p:txBody>
      </p:sp>
      <p:sp>
        <p:nvSpPr>
          <p:cNvPr id="2" name="Titel 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 rtlCol="0"/>
          <a:lstStyle>
            <a:lvl1pPr>
              <a:defRPr sz="3200" spc="300" baseline="0"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 rtlCol="0"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rtlCol="0" anchor="ctr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de"/>
          </a:p>
        </p:txBody>
      </p:sp>
      <p:sp>
        <p:nvSpPr>
          <p:cNvPr id="7" name="Bildplatzhalt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rtlCol="0" anchor="b"/>
          <a:lstStyle>
            <a:lvl1pPr algn="ctr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 rtlCol="0"/>
          <a:lstStyle>
            <a:lvl1pPr>
              <a:defRPr sz="3200" spc="300"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 rtlCol="0"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75DF2D63-3FF5-D547-96B9-BE9CCD1ABA58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Bil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rtlCol="0" anchor="ctr"/>
          <a:lstStyle>
            <a:lvl1pPr algn="ctr">
              <a:defRPr sz="5400"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rtlCol="0" anchor="b" anchorCtr="0"/>
          <a:lstStyle>
            <a:lvl1pPr>
              <a:defRPr sz="3200"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9" name="Bildplatzhalt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rtlCol="0"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D12358-51D2-46B3-9BDE-DF29528B945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rtlCol="0" anchor="t" anchorCtr="0"/>
          <a:lstStyle>
            <a:lvl1pPr>
              <a:defRPr sz="3200"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 rtlCol="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 rtlCol="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D12358-51D2-46B3-9BDE-DF29528B9454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8" name="Gerader Verbinder 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BD12358-51D2-46B3-9BDE-DF29528B945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rtlCol="0" anchor="t" anchorCtr="0"/>
          <a:lstStyle>
            <a:lvl1pPr>
              <a:defRPr sz="3200"/>
            </a:lvl1pPr>
          </a:lstStyle>
          <a:p>
            <a:pPr rtl="0"/>
            <a:r>
              <a:rPr lang="de-DE"/>
              <a:t>Mastertitelformat bearbeiten</a:t>
            </a:r>
            <a:endParaRPr lang="de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 rtlCol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 rtlCol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rtl="0"/>
            <a:r>
              <a:rPr lang="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de"/>
              <a:t>Textmasterformat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</a:p>
        </p:txBody>
      </p:sp>
      <p:sp>
        <p:nvSpPr>
          <p:cNvPr id="21" name="Foliennummernplatzhalt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pPr rtl="0"/>
            <a:fld id="{75DF2D63-3FF5-D547-96B9-BE9CCD1ABA5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rtlCol="0"/>
          <a:lstStyle/>
          <a:p>
            <a:pPr rtl="0"/>
            <a:r>
              <a:rPr lang="de" dirty="0"/>
              <a:t>L</a:t>
            </a:r>
            <a:r>
              <a:rPr lang="de-DE" dirty="0"/>
              <a:t>l</a:t>
            </a:r>
            <a:r>
              <a:rPr lang="de" dirty="0"/>
              <a:t>ma Alpaca for sentiment analysis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de" dirty="0"/>
              <a:t>Sneha Verma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2B18B-7548-CDBC-8CA6-FA62BD761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 1">
            <a:extLst>
              <a:ext uri="{FF2B5EF4-FFF2-40B4-BE49-F238E27FC236}">
                <a16:creationId xmlns:a16="http://schemas.microsoft.com/office/drawing/2014/main" id="{B9656290-9269-9573-0401-BDB5B525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7013834" cy="1828800"/>
          </a:xfrm>
          <a:noFill/>
        </p:spPr>
        <p:txBody>
          <a:bodyPr rtlCol="0"/>
          <a:lstStyle/>
          <a:p>
            <a:pPr rtl="0"/>
            <a:r>
              <a:rPr lang="de" dirty="0"/>
              <a:t>Predictive inference</a:t>
            </a:r>
          </a:p>
        </p:txBody>
      </p:sp>
    </p:spTree>
    <p:extLst>
      <p:ext uri="{BB962C8B-B14F-4D97-AF65-F5344CB8AC3E}">
        <p14:creationId xmlns:p14="http://schemas.microsoft.com/office/powerpoint/2010/main" val="418612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0C348-C1B3-048E-E250-19415AA87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 1">
            <a:extLst>
              <a:ext uri="{FF2B5EF4-FFF2-40B4-BE49-F238E27FC236}">
                <a16:creationId xmlns:a16="http://schemas.microsoft.com/office/drawing/2014/main" id="{ECDA6653-FD6C-5634-FBA1-18A187FE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  <a:noFill/>
        </p:spPr>
        <p:txBody>
          <a:bodyPr rtlCol="0" anchor="t" anchorCtr="0"/>
          <a:lstStyle/>
          <a:p>
            <a:pPr rtl="0"/>
            <a:r>
              <a:rPr lang="de-DE" dirty="0"/>
              <a:t>C</a:t>
            </a:r>
            <a:r>
              <a:rPr lang="de" dirty="0"/>
              <a:t>onfusion matrix</a:t>
            </a:r>
          </a:p>
        </p:txBody>
      </p:sp>
      <p:graphicFrame>
        <p:nvGraphicFramePr>
          <p:cNvPr id="4" name="Tabellenplatzhalter 3">
            <a:extLst>
              <a:ext uri="{FF2B5EF4-FFF2-40B4-BE49-F238E27FC236}">
                <a16:creationId xmlns:a16="http://schemas.microsoft.com/office/drawing/2014/main" id="{91860EEB-6405-8A0E-7824-0D8DA1419577}"/>
              </a:ext>
            </a:extLst>
          </p:cNvPr>
          <p:cNvGraphicFramePr>
            <a:graphicFrameLocks noGrp="1"/>
          </p:cNvGraphicFramePr>
          <p:nvPr>
            <p:ph type="tbl" sz="quarter" idx="13"/>
          </p:nvPr>
        </p:nvGraphicFramePr>
        <p:xfrm>
          <a:off x="1279525" y="2378075"/>
          <a:ext cx="9620250" cy="3429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24050">
                  <a:extLst>
                    <a:ext uri="{9D8B030D-6E8A-4147-A177-3AD203B41FA5}">
                      <a16:colId xmlns:a16="http://schemas.microsoft.com/office/drawing/2014/main" val="3909542061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95921254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85653242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438228390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73715104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Predicted</a:t>
                      </a:r>
                      <a:r>
                        <a:rPr lang="de-DE" dirty="0"/>
                        <a:t>: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Predicted: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Predicted: 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Predicted: irrelevant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0148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de-DE" dirty="0"/>
                        <a:t>Actual: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75314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de-DE"/>
                        <a:t>Actual: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9609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de-DE"/>
                        <a:t>Actual: 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51405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de-DE"/>
                        <a:t>Actual: irrelevant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206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737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 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  <a:noFill/>
        </p:spPr>
        <p:txBody>
          <a:bodyPr rtlCol="0" anchor="t" anchorCtr="0"/>
          <a:lstStyle/>
          <a:p>
            <a:pPr rtl="0"/>
            <a:r>
              <a:rPr lang="de-DE" dirty="0"/>
              <a:t>C</a:t>
            </a:r>
            <a:r>
              <a:rPr lang="de" dirty="0"/>
              <a:t>onfusion matrix</a:t>
            </a:r>
          </a:p>
        </p:txBody>
      </p:sp>
      <p:graphicFrame>
        <p:nvGraphicFramePr>
          <p:cNvPr id="4" name="Tabellenplatzhalter 3">
            <a:extLst>
              <a:ext uri="{FF2B5EF4-FFF2-40B4-BE49-F238E27FC236}">
                <a16:creationId xmlns:a16="http://schemas.microsoft.com/office/drawing/2014/main" id="{3D656E99-B779-DE99-D5CB-E0B0F8C3584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091755325"/>
              </p:ext>
            </p:extLst>
          </p:nvPr>
        </p:nvGraphicFramePr>
        <p:xfrm>
          <a:off x="1279525" y="2378075"/>
          <a:ext cx="9620250" cy="3429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24050">
                  <a:extLst>
                    <a:ext uri="{9D8B030D-6E8A-4147-A177-3AD203B41FA5}">
                      <a16:colId xmlns:a16="http://schemas.microsoft.com/office/drawing/2014/main" val="3909542061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95921254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856532422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438228390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73715104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Predicted: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Predicted: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Predicted: 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Predicted: irrelevant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0148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de-DE" dirty="0"/>
                        <a:t>Actual: 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75314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de-DE"/>
                        <a:t>Actual: 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9609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de-DE"/>
                        <a:t>Actual: 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51405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de-DE"/>
                        <a:t>Actual: irrelevant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206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10804-00CB-C85B-24FB-464943725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 1">
            <a:extLst>
              <a:ext uri="{FF2B5EF4-FFF2-40B4-BE49-F238E27FC236}">
                <a16:creationId xmlns:a16="http://schemas.microsoft.com/office/drawing/2014/main" id="{908B417F-1FC2-B24E-884E-780375F8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  <a:noFill/>
        </p:spPr>
        <p:txBody>
          <a:bodyPr rtlCol="0" anchor="t" anchorCtr="0"/>
          <a:lstStyle/>
          <a:p>
            <a:pPr rtl="0"/>
            <a:r>
              <a:rPr lang="de" dirty="0"/>
              <a:t>metriken</a:t>
            </a:r>
          </a:p>
        </p:txBody>
      </p:sp>
      <p:graphicFrame>
        <p:nvGraphicFramePr>
          <p:cNvPr id="4" name="Tabellenplatzhalter 3">
            <a:extLst>
              <a:ext uri="{FF2B5EF4-FFF2-40B4-BE49-F238E27FC236}">
                <a16:creationId xmlns:a16="http://schemas.microsoft.com/office/drawing/2014/main" id="{4CC43FDE-3803-F36E-1B42-2459F1FFA5AE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505793050"/>
              </p:ext>
            </p:extLst>
          </p:nvPr>
        </p:nvGraphicFramePr>
        <p:xfrm>
          <a:off x="1279525" y="2378075"/>
          <a:ext cx="4954605" cy="29028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90921">
                  <a:extLst>
                    <a:ext uri="{9D8B030D-6E8A-4147-A177-3AD203B41FA5}">
                      <a16:colId xmlns:a16="http://schemas.microsoft.com/office/drawing/2014/main" val="1440668406"/>
                    </a:ext>
                  </a:extLst>
                </a:gridCol>
                <a:gridCol w="990921">
                  <a:extLst>
                    <a:ext uri="{9D8B030D-6E8A-4147-A177-3AD203B41FA5}">
                      <a16:colId xmlns:a16="http://schemas.microsoft.com/office/drawing/2014/main" val="395921254"/>
                    </a:ext>
                  </a:extLst>
                </a:gridCol>
                <a:gridCol w="990921">
                  <a:extLst>
                    <a:ext uri="{9D8B030D-6E8A-4147-A177-3AD203B41FA5}">
                      <a16:colId xmlns:a16="http://schemas.microsoft.com/office/drawing/2014/main" val="3856532422"/>
                    </a:ext>
                  </a:extLst>
                </a:gridCol>
                <a:gridCol w="990921">
                  <a:extLst>
                    <a:ext uri="{9D8B030D-6E8A-4147-A177-3AD203B41FA5}">
                      <a16:colId xmlns:a16="http://schemas.microsoft.com/office/drawing/2014/main" val="3438228390"/>
                    </a:ext>
                  </a:extLst>
                </a:gridCol>
                <a:gridCol w="990921">
                  <a:extLst>
                    <a:ext uri="{9D8B030D-6E8A-4147-A177-3AD203B41FA5}">
                      <a16:colId xmlns:a16="http://schemas.microsoft.com/office/drawing/2014/main" val="3737151041"/>
                    </a:ext>
                  </a:extLst>
                </a:gridCol>
              </a:tblGrid>
              <a:tr h="580578">
                <a:tc>
                  <a:txBody>
                    <a:bodyPr/>
                    <a:lstStyle/>
                    <a:p>
                      <a:r>
                        <a:rPr lang="de-DE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TN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01482"/>
                  </a:ext>
                </a:extLst>
              </a:tr>
              <a:tr h="580578">
                <a:tc>
                  <a:txBody>
                    <a:bodyPr/>
                    <a:lstStyle/>
                    <a:p>
                      <a:r>
                        <a:rPr lang="de-DE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146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753144"/>
                  </a:ext>
                </a:extLst>
              </a:tr>
              <a:tr h="580578">
                <a:tc>
                  <a:txBody>
                    <a:bodyPr/>
                    <a:lstStyle/>
                    <a:p>
                      <a:r>
                        <a:rPr lang="de-DE"/>
                        <a:t>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96092"/>
                  </a:ext>
                </a:extLst>
              </a:tr>
              <a:tr h="580578">
                <a:tc>
                  <a:txBody>
                    <a:bodyPr/>
                    <a:lstStyle/>
                    <a:p>
                      <a:r>
                        <a:rPr lang="de-DE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134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514058"/>
                  </a:ext>
                </a:extLst>
              </a:tr>
              <a:tr h="580578">
                <a:tc>
                  <a:txBody>
                    <a:bodyPr/>
                    <a:lstStyle/>
                    <a:p>
                      <a:r>
                        <a:rPr lang="de-DE" dirty="0"/>
                        <a:t>irrelevant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161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206096"/>
                  </a:ext>
                </a:extLst>
              </a:tr>
            </a:tbl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CEADFA2-DDE3-6DF8-F672-57AE46927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403161"/>
              </p:ext>
            </p:extLst>
          </p:nvPr>
        </p:nvGraphicFramePr>
        <p:xfrm>
          <a:off x="7134896" y="2378075"/>
          <a:ext cx="4887531" cy="29028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29177">
                  <a:extLst>
                    <a:ext uri="{9D8B030D-6E8A-4147-A177-3AD203B41FA5}">
                      <a16:colId xmlns:a16="http://schemas.microsoft.com/office/drawing/2014/main" val="1876461458"/>
                    </a:ext>
                  </a:extLst>
                </a:gridCol>
                <a:gridCol w="1629177">
                  <a:extLst>
                    <a:ext uri="{9D8B030D-6E8A-4147-A177-3AD203B41FA5}">
                      <a16:colId xmlns:a16="http://schemas.microsoft.com/office/drawing/2014/main" val="2160756009"/>
                    </a:ext>
                  </a:extLst>
                </a:gridCol>
                <a:gridCol w="1629177">
                  <a:extLst>
                    <a:ext uri="{9D8B030D-6E8A-4147-A177-3AD203B41FA5}">
                      <a16:colId xmlns:a16="http://schemas.microsoft.com/office/drawing/2014/main" val="3445857919"/>
                    </a:ext>
                  </a:extLst>
                </a:gridCol>
              </a:tblGrid>
              <a:tr h="580578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Sensitivity</a:t>
                      </a:r>
                      <a:r>
                        <a:rPr lang="de-DE" dirty="0"/>
                        <a:t> (TPR)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Specificity</a:t>
                      </a:r>
                      <a:r>
                        <a:rPr lang="de-DE" dirty="0"/>
                        <a:t> (TNR)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137027"/>
                  </a:ext>
                </a:extLst>
              </a:tr>
              <a:tr h="580578">
                <a:tc>
                  <a:txBody>
                    <a:bodyPr/>
                    <a:lstStyle/>
                    <a:p>
                      <a:r>
                        <a:rPr lang="de-DE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0.944444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1.000000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851499"/>
                  </a:ext>
                </a:extLst>
              </a:tr>
              <a:tr h="580578">
                <a:tc>
                  <a:txBody>
                    <a:bodyPr/>
                    <a:lstStyle/>
                    <a:p>
                      <a:r>
                        <a:rPr lang="de-DE"/>
                        <a:t>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0.918367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0.993377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450541"/>
                  </a:ext>
                </a:extLst>
              </a:tr>
              <a:tr h="580578">
                <a:tc>
                  <a:txBody>
                    <a:bodyPr/>
                    <a:lstStyle/>
                    <a:p>
                      <a:r>
                        <a:rPr lang="de-DE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0.969697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1.000000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9503064"/>
                  </a:ext>
                </a:extLst>
              </a:tr>
              <a:tr h="580578">
                <a:tc>
                  <a:txBody>
                    <a:bodyPr/>
                    <a:lstStyle/>
                    <a:p>
                      <a:r>
                        <a:rPr lang="de-DE" dirty="0"/>
                        <a:t>irrelevant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1.000000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0.952663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877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53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 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  <a:noFill/>
        </p:spPr>
        <p:txBody>
          <a:bodyPr rtlCol="0" anchor="t" anchorCtr="0"/>
          <a:lstStyle/>
          <a:p>
            <a:pPr rtl="0"/>
            <a:r>
              <a:rPr lang="de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vert="horz" lIns="365760" tIns="365760" rIns="365760" bIns="365760" rtlCol="0" anchor="t">
            <a:normAutofit/>
          </a:bodyPr>
          <a:lstStyle/>
          <a:p>
            <a:pPr rtl="0"/>
            <a:r>
              <a:rPr lang="de" dirty="0"/>
              <a:t>Mit</a:t>
            </a:r>
          </a:p>
          <a:p>
            <a:pPr rtl="0"/>
            <a:r>
              <a:rPr lang="de-DE" dirty="0"/>
              <a:t>D</a:t>
            </a:r>
            <a:r>
              <a:rPr lang="de" dirty="0"/>
              <a:t>rei</a:t>
            </a:r>
          </a:p>
          <a:p>
            <a:pPr rtl="0"/>
            <a:r>
              <a:rPr lang="de" dirty="0"/>
              <a:t>Punkten.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vert="horz" lIns="365760" tIns="365760" rIns="365760" bIns="365760" rtlCol="0" anchor="t">
            <a:normAutofit/>
          </a:bodyPr>
          <a:lstStyle/>
          <a:p>
            <a:pPr rtl="0"/>
            <a:r>
              <a:rPr lang="de" dirty="0"/>
              <a:t>I</a:t>
            </a:r>
          </a:p>
          <a:p>
            <a:pPr rtl="0"/>
            <a:r>
              <a:rPr lang="de-DE" dirty="0"/>
              <a:t>P</a:t>
            </a:r>
            <a:r>
              <a:rPr lang="de" dirty="0"/>
              <a:t>resent</a:t>
            </a:r>
          </a:p>
          <a:p>
            <a:pPr rtl="0"/>
            <a:r>
              <a:rPr lang="de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 1">
            <a:extLst>
              <a:ext uri="{FF2B5EF4-FFF2-40B4-BE49-F238E27FC236}">
                <a16:creationId xmlns:a16="http://schemas.microsoft.com/office/drawing/2014/main" id="{793E39FA-84F2-3624-49D6-32B9E036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noFill/>
        </p:spPr>
        <p:txBody>
          <a:bodyPr bIns="0" rtlCol="0" anchor="ctr" anchorCtr="0"/>
          <a:lstStyle/>
          <a:p>
            <a:pPr rtl="0"/>
            <a:r>
              <a:rPr lang="de"/>
              <a:t>Dankeschön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704BCD3-171F-C06E-AC4E-108832525D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rtlCol="0" anchor="t" anchorCtr="0"/>
          <a:lstStyle/>
          <a:p>
            <a:pPr rtl="0"/>
            <a:r>
              <a:rPr lang="de-DE" dirty="0"/>
              <a:t>S</a:t>
            </a:r>
            <a:r>
              <a:rPr lang="de" dirty="0"/>
              <a:t>neha Verma</a:t>
            </a:r>
          </a:p>
        </p:txBody>
      </p:sp>
    </p:spTree>
    <p:extLst>
      <p:ext uri="{BB962C8B-B14F-4D97-AF65-F5344CB8AC3E}">
        <p14:creationId xmlns:p14="http://schemas.microsoft.com/office/powerpoint/2010/main" val="48752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 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 rtlCol="0"/>
          <a:lstStyle/>
          <a:p>
            <a:pPr rtl="0"/>
            <a:r>
              <a:rPr lang="de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de" dirty="0"/>
              <a:t>Mein ansatz</a:t>
            </a:r>
          </a:p>
          <a:p>
            <a:pPr rtl="0"/>
            <a:r>
              <a:rPr lang="de" dirty="0"/>
              <a:t>Deskriptive Statistik</a:t>
            </a:r>
          </a:p>
          <a:p>
            <a:pPr rtl="0"/>
            <a:r>
              <a:rPr lang="de" dirty="0"/>
              <a:t>Ergebnisse</a:t>
            </a:r>
          </a:p>
          <a:p>
            <a:pPr rtl="0"/>
            <a:r>
              <a:rPr lang="de" dirty="0"/>
              <a:t>containerisierung</a:t>
            </a:r>
          </a:p>
          <a:p>
            <a:pPr rtl="0"/>
            <a:r>
              <a:rPr lang="de" dirty="0"/>
              <a:t>Zusammenfassung</a:t>
            </a:r>
          </a:p>
        </p:txBody>
      </p:sp>
      <p:pic>
        <p:nvPicPr>
          <p:cNvPr id="1026" name="Picture 2" descr="alpaca ai model large language model">
            <a:extLst>
              <a:ext uri="{FF2B5EF4-FFF2-40B4-BE49-F238E27FC236}">
                <a16:creationId xmlns:a16="http://schemas.microsoft.com/office/drawing/2014/main" id="{27165D1D-798A-C82C-3A99-3A316A607E99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72" b="1627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 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  <a:noFill/>
        </p:spPr>
        <p:txBody>
          <a:bodyPr rtlCol="0" anchor="b" anchorCtr="0"/>
          <a:lstStyle/>
          <a:p>
            <a:pPr rtl="0"/>
            <a:r>
              <a:rPr lang="en-US" dirty="0"/>
              <a:t>1. </a:t>
            </a:r>
            <a:r>
              <a:rPr lang="en-US" dirty="0" err="1"/>
              <a:t>Deskriptive</a:t>
            </a:r>
            <a:r>
              <a:rPr lang="en-US" dirty="0"/>
              <a:t> </a:t>
            </a:r>
            <a:r>
              <a:rPr lang="en-US" dirty="0" err="1"/>
              <a:t>statistik</a:t>
            </a:r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03B23-F0A8-4C21-AA51-2F4F8D0EF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387AFBBD-75C8-6992-233E-0E9C4470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</a:t>
            </a:r>
            <a:r>
              <a:rPr lang="de-DE" dirty="0"/>
              <a:t>ü</a:t>
            </a:r>
            <a:r>
              <a:rPr lang="en-US" dirty="0" err="1"/>
              <a:t>bersicht</a:t>
            </a:r>
            <a:endParaRPr lang="de-DE" dirty="0"/>
          </a:p>
        </p:txBody>
      </p:sp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08480573-387D-1841-D2DF-588236D80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29662"/>
              </p:ext>
            </p:extLst>
          </p:nvPr>
        </p:nvGraphicFramePr>
        <p:xfrm>
          <a:off x="4514045" y="1944711"/>
          <a:ext cx="6812220" cy="448169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703055">
                  <a:extLst>
                    <a:ext uri="{9D8B030D-6E8A-4147-A177-3AD203B41FA5}">
                      <a16:colId xmlns:a16="http://schemas.microsoft.com/office/drawing/2014/main" val="2171603005"/>
                    </a:ext>
                  </a:extLst>
                </a:gridCol>
                <a:gridCol w="1703055">
                  <a:extLst>
                    <a:ext uri="{9D8B030D-6E8A-4147-A177-3AD203B41FA5}">
                      <a16:colId xmlns:a16="http://schemas.microsoft.com/office/drawing/2014/main" val="3579798333"/>
                    </a:ext>
                  </a:extLst>
                </a:gridCol>
                <a:gridCol w="1703055">
                  <a:extLst>
                    <a:ext uri="{9D8B030D-6E8A-4147-A177-3AD203B41FA5}">
                      <a16:colId xmlns:a16="http://schemas.microsoft.com/office/drawing/2014/main" val="1944415003"/>
                    </a:ext>
                  </a:extLst>
                </a:gridCol>
                <a:gridCol w="1703055">
                  <a:extLst>
                    <a:ext uri="{9D8B030D-6E8A-4147-A177-3AD203B41FA5}">
                      <a16:colId xmlns:a16="http://schemas.microsoft.com/office/drawing/2014/main" val="4145716086"/>
                    </a:ext>
                  </a:extLst>
                </a:gridCol>
              </a:tblGrid>
              <a:tr h="251728"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>
                          <a:effectLst/>
                        </a:rPr>
                        <a:t>ID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77" marR="3877" marT="38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>
                          <a:effectLst/>
                        </a:rPr>
                        <a:t>Company/Service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77" marR="3877" marT="38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>
                          <a:effectLst/>
                        </a:rPr>
                        <a:t>Sentiment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77" marR="3877" marT="38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>
                          <a:effectLst/>
                        </a:rPr>
                        <a:t>Comment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77" marR="3877" marT="3877" marB="0" anchor="ctr"/>
                </a:tc>
                <a:extLst>
                  <a:ext uri="{0D108BD9-81ED-4DB2-BD59-A6C34878D82A}">
                    <a16:rowId xmlns:a16="http://schemas.microsoft.com/office/drawing/2014/main" val="3579896190"/>
                  </a:ext>
                </a:extLst>
              </a:tr>
              <a:tr h="7462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>
                          <a:effectLst/>
                        </a:rPr>
                        <a:t>2401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77" marR="3877" marT="38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>
                          <a:effectLst/>
                        </a:rPr>
                        <a:t>Borderlands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77" marR="3877" marT="38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>
                          <a:effectLst/>
                        </a:rPr>
                        <a:t>Positive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77" marR="3877" marT="38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I'm getting on Borderlands and I will murder you all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77" marR="3877" marT="3877" marB="0" anchor="ctr"/>
                </a:tc>
                <a:extLst>
                  <a:ext uri="{0D108BD9-81ED-4DB2-BD59-A6C34878D82A}">
                    <a16:rowId xmlns:a16="http://schemas.microsoft.com/office/drawing/2014/main" val="2741113551"/>
                  </a:ext>
                </a:extLst>
              </a:tr>
              <a:tr h="7462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>
                          <a:effectLst/>
                        </a:rPr>
                        <a:t>7152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77" marR="3877" marT="38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>
                          <a:effectLst/>
                        </a:rPr>
                        <a:t>Johnson&amp;Johnson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77" marR="3877" marT="38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>
                          <a:effectLst/>
                        </a:rPr>
                        <a:t>Negative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77" marR="3877" marT="38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Create a problem you already have a solution for...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77" marR="3877" marT="3877" marB="0" anchor="ctr"/>
                </a:tc>
                <a:extLst>
                  <a:ext uri="{0D108BD9-81ED-4DB2-BD59-A6C34878D82A}">
                    <a16:rowId xmlns:a16="http://schemas.microsoft.com/office/drawing/2014/main" val="3097158389"/>
                  </a:ext>
                </a:extLst>
              </a:tr>
              <a:tr h="7462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>
                          <a:effectLst/>
                        </a:rPr>
                        <a:t>118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77" marR="3877" marT="38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>
                          <a:effectLst/>
                        </a:rPr>
                        <a:t>Amazon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77" marR="3877" marT="38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>
                          <a:effectLst/>
                        </a:rPr>
                        <a:t>Negative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77" marR="3877" marT="38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Even while fans boycott Amazon while states try...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77" marR="3877" marT="3877" marB="0" anchor="ctr"/>
                </a:tc>
                <a:extLst>
                  <a:ext uri="{0D108BD9-81ED-4DB2-BD59-A6C34878D82A}">
                    <a16:rowId xmlns:a16="http://schemas.microsoft.com/office/drawing/2014/main" val="3708773584"/>
                  </a:ext>
                </a:extLst>
              </a:tr>
              <a:tr h="498964"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>
                          <a:effectLst/>
                        </a:rPr>
                        <a:t>6465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77" marR="3877" marT="38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>
                          <a:effectLst/>
                        </a:rPr>
                        <a:t>Fortnite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77" marR="3877" marT="38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>
                          <a:effectLst/>
                        </a:rPr>
                        <a:t>Positive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77" marR="3877" marT="38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Family Friendly Content of the Year.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77" marR="3877" marT="3877" marB="0" anchor="ctr"/>
                </a:tc>
                <a:extLst>
                  <a:ext uri="{0D108BD9-81ED-4DB2-BD59-A6C34878D82A}">
                    <a16:rowId xmlns:a16="http://schemas.microsoft.com/office/drawing/2014/main" val="719830393"/>
                  </a:ext>
                </a:extLst>
              </a:tr>
              <a:tr h="7462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>
                          <a:effectLst/>
                        </a:rPr>
                        <a:t>3576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77" marR="3877" marT="38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>
                          <a:effectLst/>
                        </a:rPr>
                        <a:t>Facebook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77" marR="3877" marT="38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>
                          <a:effectLst/>
                        </a:rPr>
                        <a:t>Neutral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77" marR="3877" marT="38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</a:rPr>
                        <a:t>Facebook bans Antifa, organizations that incite violence...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77" marR="3877" marT="3877" marB="0" anchor="ctr"/>
                </a:tc>
                <a:extLst>
                  <a:ext uri="{0D108BD9-81ED-4DB2-BD59-A6C34878D82A}">
                    <a16:rowId xmlns:a16="http://schemas.microsoft.com/office/drawing/2014/main" val="2867960340"/>
                  </a:ext>
                </a:extLst>
              </a:tr>
              <a:tr h="746200"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>
                          <a:effectLst/>
                        </a:rPr>
                        <a:t>2953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77" marR="3877" marT="38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>
                          <a:effectLst/>
                        </a:rPr>
                        <a:t>Dota2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77" marR="3877" marT="38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400" u="none" strike="noStrike" dirty="0">
                          <a:effectLst/>
                        </a:rPr>
                        <a:t>Neutral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77" marR="3877" marT="387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</a:rPr>
                        <a:t>As an </a:t>
                      </a:r>
                      <a:r>
                        <a:rPr lang="en-US" sz="1400" u="none" strike="noStrike" dirty="0" err="1">
                          <a:effectLst/>
                        </a:rPr>
                        <a:t>honour</a:t>
                      </a:r>
                      <a:r>
                        <a:rPr lang="en-US" sz="1400" u="none" strike="noStrike" dirty="0">
                          <a:effectLst/>
                        </a:rPr>
                        <a:t>, I announce that </a:t>
                      </a:r>
                      <a:r>
                        <a:rPr lang="en-US" sz="1400" u="none" strike="noStrike" dirty="0" err="1">
                          <a:effectLst/>
                        </a:rPr>
                        <a:t>inYourdreaM</a:t>
                      </a:r>
                      <a:r>
                        <a:rPr lang="en-US" sz="1400" u="none" strike="noStrike" dirty="0">
                          <a:effectLst/>
                        </a:rPr>
                        <a:t> is...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77" marR="3877" marT="3877" marB="0" anchor="ctr"/>
                </a:tc>
                <a:extLst>
                  <a:ext uri="{0D108BD9-81ED-4DB2-BD59-A6C34878D82A}">
                    <a16:rowId xmlns:a16="http://schemas.microsoft.com/office/drawing/2014/main" val="147684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9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AFE01-5E29-E9DA-0B2D-012AD2C8E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A2EF8A46-AB2C-951B-4A99-C75D8051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daten</a:t>
            </a:r>
            <a:r>
              <a:rPr lang="de-DE" dirty="0"/>
              <a:t>ü</a:t>
            </a:r>
            <a:r>
              <a:rPr lang="en-US" dirty="0" err="1"/>
              <a:t>bersicht</a:t>
            </a:r>
            <a:endParaRPr lang="de-DE" dirty="0"/>
          </a:p>
        </p:txBody>
      </p:sp>
      <p:pic>
        <p:nvPicPr>
          <p:cNvPr id="3" name="Grafik 2" descr="Ein Bild, das Text, Screenshot, Diagramm, Rechteck enthält.&#10;&#10;Automatisch generierte Beschreibung">
            <a:extLst>
              <a:ext uri="{FF2B5EF4-FFF2-40B4-BE49-F238E27FC236}">
                <a16:creationId xmlns:a16="http://schemas.microsoft.com/office/drawing/2014/main" id="{09541DEE-5485-7818-522D-B92D5AF5B0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922"/>
          <a:stretch/>
        </p:blipFill>
        <p:spPr>
          <a:xfrm>
            <a:off x="3724708" y="2782619"/>
            <a:ext cx="3989578" cy="315966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351EDF7-D330-6427-E53F-09235974F4F8}"/>
              </a:ext>
            </a:extLst>
          </p:cNvPr>
          <p:cNvSpPr txBox="1"/>
          <p:nvPr/>
        </p:nvSpPr>
        <p:spPr>
          <a:xfrm>
            <a:off x="3724708" y="2178090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74681 Samples im Trainingsdatensatz</a:t>
            </a:r>
            <a:endParaRPr lang="de-DE" dirty="0"/>
          </a:p>
        </p:txBody>
      </p:sp>
      <p:pic>
        <p:nvPicPr>
          <p:cNvPr id="8" name="Grafik 7" descr="Ein Bild, das Text, Screenshot, Diagramm, Rechteck enthält.&#10;&#10;Automatisch generierte Beschreibung">
            <a:extLst>
              <a:ext uri="{FF2B5EF4-FFF2-40B4-BE49-F238E27FC236}">
                <a16:creationId xmlns:a16="http://schemas.microsoft.com/office/drawing/2014/main" id="{E3A6B79C-BC3D-07AC-DA09-84EBB58EB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811" y="2782620"/>
            <a:ext cx="3917832" cy="344229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89F228E-A429-980F-8B98-BC21F384536A}"/>
              </a:ext>
            </a:extLst>
          </p:cNvPr>
          <p:cNvSpPr txBox="1"/>
          <p:nvPr/>
        </p:nvSpPr>
        <p:spPr>
          <a:xfrm>
            <a:off x="8181574" y="2178090"/>
            <a:ext cx="4116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de-DE" dirty="0">
                <a:latin typeface="Arial Unicode MS"/>
              </a:rPr>
              <a:t>1000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Samples im Testdatensatz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53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E16E5-1FCD-940E-BFFF-60B875A4F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 1">
            <a:extLst>
              <a:ext uri="{FF2B5EF4-FFF2-40B4-BE49-F238E27FC236}">
                <a16:creationId xmlns:a16="http://schemas.microsoft.com/office/drawing/2014/main" id="{D2AAD843-5BC4-B8D9-F289-30D30F231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  <a:noFill/>
        </p:spPr>
        <p:txBody>
          <a:bodyPr rtlCol="0" anchor="b" anchorCtr="0"/>
          <a:lstStyle/>
          <a:p>
            <a:pPr rtl="0"/>
            <a:r>
              <a:rPr lang="en-US" dirty="0"/>
              <a:t>2. Mein Ansatz</a:t>
            </a:r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292324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E9F3E-1F4C-A0E2-3DCA-530F7F10F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B1141-BF6A-43F8-63A0-AC1D1B60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682" y="1097280"/>
            <a:ext cx="6217920" cy="1828800"/>
          </a:xfrm>
          <a:noFill/>
        </p:spPr>
        <p:txBody>
          <a:bodyPr rtlCol="0"/>
          <a:lstStyle/>
          <a:p>
            <a:pPr rtl="0"/>
            <a:r>
              <a:rPr lang="de-DE" dirty="0"/>
              <a:t>1. M</a:t>
            </a:r>
            <a:r>
              <a:rPr lang="de" dirty="0"/>
              <a:t>ein ansatz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A99291-8082-ABE4-8ECD-0650B6F53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673" y="2196346"/>
            <a:ext cx="7674207" cy="4026998"/>
          </a:xfrm>
          <a:noFill/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de-DE" sz="1400" dirty="0" err="1"/>
              <a:t>modell</a:t>
            </a:r>
            <a:endParaRPr lang="de-DE" sz="1400" dirty="0"/>
          </a:p>
          <a:p>
            <a:pPr rtl="0"/>
            <a:r>
              <a:rPr lang="de-DE" sz="1400" dirty="0"/>
              <a:t>meta-llama_-_Llama-3.2-3B (</a:t>
            </a:r>
            <a:r>
              <a:rPr lang="de" sz="1400" dirty="0"/>
              <a:t>Training auf 8gb Notebook gpu)</a:t>
            </a:r>
          </a:p>
          <a:p>
            <a:pPr rtl="0"/>
            <a:endParaRPr lang="de" sz="1400" dirty="0"/>
          </a:p>
          <a:p>
            <a:pPr marL="0" indent="0" rtl="0">
              <a:buNone/>
            </a:pPr>
            <a:r>
              <a:rPr lang="de" sz="1400" dirty="0"/>
              <a:t>Vorhersagelogik</a:t>
            </a:r>
          </a:p>
          <a:p>
            <a:r>
              <a:rPr lang="de-DE" sz="1400" dirty="0"/>
              <a:t>D</a:t>
            </a:r>
            <a:r>
              <a:rPr lang="de" sz="1400" dirty="0"/>
              <a:t>as modell bekommt eine instruktion und sagt das label als text vorher</a:t>
            </a:r>
          </a:p>
          <a:p>
            <a:r>
              <a:rPr lang="de-DE" sz="1400" dirty="0"/>
              <a:t>H</a:t>
            </a:r>
            <a:r>
              <a:rPr lang="de" sz="1400" dirty="0"/>
              <a:t>eurisiik </a:t>
            </a:r>
            <a:r>
              <a:rPr lang="de-DE" sz="1400" dirty="0"/>
              <a:t>für Klassifikation: Wenn das Klassenlabel in der Antwort vorkommt, wurde die klasse vorhergesagt</a:t>
            </a:r>
          </a:p>
          <a:p>
            <a:endParaRPr lang="de" sz="1400" dirty="0"/>
          </a:p>
          <a:p>
            <a:pPr marL="0" indent="0" rtl="0">
              <a:buNone/>
            </a:pPr>
            <a:r>
              <a:rPr lang="de" sz="1400" dirty="0"/>
              <a:t>Vorteile</a:t>
            </a:r>
          </a:p>
          <a:p>
            <a:pPr marL="0" indent="0" rtl="0">
              <a:buNone/>
            </a:pPr>
            <a:r>
              <a:rPr lang="de" sz="1400" dirty="0"/>
              <a:t>(+) State of the art technologie</a:t>
            </a:r>
          </a:p>
          <a:p>
            <a:pPr marL="0" indent="0" rtl="0">
              <a:buNone/>
            </a:pPr>
            <a:r>
              <a:rPr lang="de" sz="1400" dirty="0"/>
              <a:t>(+) fine tuning mit eigenen daten (kein Zero shot)</a:t>
            </a:r>
            <a:endParaRPr lang="de-DE" sz="1400" dirty="0"/>
          </a:p>
          <a:p>
            <a:pPr marL="0" indent="0" rtl="0">
              <a:buNone/>
            </a:pPr>
            <a:r>
              <a:rPr lang="de" sz="1400" dirty="0"/>
              <a:t>(</a:t>
            </a:r>
            <a:r>
              <a:rPr lang="en-US" sz="1400" dirty="0"/>
              <a:t>+</a:t>
            </a:r>
            <a:r>
              <a:rPr lang="de" sz="1400" dirty="0"/>
              <a:t>) hohe vorhersagegenauigkeit (!?)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738FC93-051A-EC06-B598-4AEB5EC3212A}"/>
              </a:ext>
            </a:extLst>
          </p:cNvPr>
          <p:cNvSpPr txBox="1"/>
          <p:nvPr/>
        </p:nvSpPr>
        <p:spPr>
          <a:xfrm>
            <a:off x="4207597" y="1642348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b="1" i="1" dirty="0"/>
              <a:t>Kurz gesagt: Fine </a:t>
            </a:r>
            <a:r>
              <a:rPr lang="de-DE" b="1" i="1" dirty="0" err="1"/>
              <a:t>tuning</a:t>
            </a:r>
            <a:r>
              <a:rPr lang="de-DE" b="1" i="1" dirty="0"/>
              <a:t> eines </a:t>
            </a:r>
            <a:r>
              <a:rPr lang="de-DE" b="1" i="1" dirty="0" err="1"/>
              <a:t>Alpaca</a:t>
            </a:r>
            <a:r>
              <a:rPr lang="de-DE" b="1" i="1" dirty="0"/>
              <a:t> </a:t>
            </a:r>
            <a:r>
              <a:rPr lang="de-DE" b="1" i="1" dirty="0" err="1"/>
              <a:t>Trasformer</a:t>
            </a:r>
            <a:r>
              <a:rPr lang="de-DE" b="1" i="1" dirty="0"/>
              <a:t> Modells</a:t>
            </a:r>
          </a:p>
        </p:txBody>
      </p:sp>
    </p:spTree>
    <p:extLst>
      <p:ext uri="{BB962C8B-B14F-4D97-AF65-F5344CB8AC3E}">
        <p14:creationId xmlns:p14="http://schemas.microsoft.com/office/powerpoint/2010/main" val="214313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D7D2A-D5FB-5256-79A4-EA27745FC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 1">
            <a:extLst>
              <a:ext uri="{FF2B5EF4-FFF2-40B4-BE49-F238E27FC236}">
                <a16:creationId xmlns:a16="http://schemas.microsoft.com/office/drawing/2014/main" id="{A580D2ED-080C-DE6C-E18E-26176A96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7013834" cy="1828800"/>
          </a:xfrm>
          <a:noFill/>
        </p:spPr>
        <p:txBody>
          <a:bodyPr rtlCol="0"/>
          <a:lstStyle/>
          <a:p>
            <a:pPr rtl="0"/>
            <a:r>
              <a:rPr lang="de-DE" dirty="0"/>
              <a:t>T</a:t>
            </a:r>
            <a:r>
              <a:rPr lang="de" dirty="0"/>
              <a:t>raining metrics</a:t>
            </a:r>
          </a:p>
        </p:txBody>
      </p:sp>
    </p:spTree>
    <p:extLst>
      <p:ext uri="{BB962C8B-B14F-4D97-AF65-F5344CB8AC3E}">
        <p14:creationId xmlns:p14="http://schemas.microsoft.com/office/powerpoint/2010/main" val="163260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617A6-D3ED-1970-9C53-B60515B26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 1">
            <a:extLst>
              <a:ext uri="{FF2B5EF4-FFF2-40B4-BE49-F238E27FC236}">
                <a16:creationId xmlns:a16="http://schemas.microsoft.com/office/drawing/2014/main" id="{BAD6AAC7-E252-7BBB-DFE9-B807FD555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  <a:noFill/>
        </p:spPr>
        <p:txBody>
          <a:bodyPr rtlCol="0" anchor="t" anchorCtr="0"/>
          <a:lstStyle/>
          <a:p>
            <a:pPr rtl="0"/>
            <a:r>
              <a:rPr lang="de-DE" dirty="0"/>
              <a:t>Training </a:t>
            </a:r>
            <a:r>
              <a:rPr lang="de-DE" dirty="0" err="1"/>
              <a:t>metrics</a:t>
            </a:r>
            <a:endParaRPr lang="de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93465A7-00C2-5A90-B9E4-61DBF6FFA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518937"/>
              </p:ext>
            </p:extLst>
          </p:nvPr>
        </p:nvGraphicFramePr>
        <p:xfrm>
          <a:off x="1325450" y="2514692"/>
          <a:ext cx="5208432" cy="3124283"/>
        </p:xfrm>
        <a:graphic>
          <a:graphicData uri="http://schemas.openxmlformats.org/drawingml/2006/table">
            <a:tbl>
              <a:tblPr/>
              <a:tblGrid>
                <a:gridCol w="1736144">
                  <a:extLst>
                    <a:ext uri="{9D8B030D-6E8A-4147-A177-3AD203B41FA5}">
                      <a16:colId xmlns:a16="http://schemas.microsoft.com/office/drawing/2014/main" val="2550967826"/>
                    </a:ext>
                  </a:extLst>
                </a:gridCol>
                <a:gridCol w="1736144">
                  <a:extLst>
                    <a:ext uri="{9D8B030D-6E8A-4147-A177-3AD203B41FA5}">
                      <a16:colId xmlns:a16="http://schemas.microsoft.com/office/drawing/2014/main" val="2283208584"/>
                    </a:ext>
                  </a:extLst>
                </a:gridCol>
                <a:gridCol w="1736144">
                  <a:extLst>
                    <a:ext uri="{9D8B030D-6E8A-4147-A177-3AD203B41FA5}">
                      <a16:colId xmlns:a16="http://schemas.microsoft.com/office/drawing/2014/main" val="2775349715"/>
                    </a:ext>
                  </a:extLst>
                </a:gridCol>
              </a:tblGrid>
              <a:tr h="438233">
                <a:tc>
                  <a:txBody>
                    <a:bodyPr/>
                    <a:lstStyle/>
                    <a:p>
                      <a:r>
                        <a:rPr lang="de-DE" b="1"/>
                        <a:t>Step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/>
                        <a:t>Training Loss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Validation Loss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277019"/>
                  </a:ext>
                </a:extLst>
              </a:tr>
              <a:tr h="438233">
                <a:tc>
                  <a:txBody>
                    <a:bodyPr/>
                    <a:lstStyle/>
                    <a:p>
                      <a:r>
                        <a:rPr lang="de-DE"/>
                        <a:t>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1.622800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1.333463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442008"/>
                  </a:ext>
                </a:extLst>
              </a:tr>
              <a:tr h="438233">
                <a:tc>
                  <a:txBody>
                    <a:bodyPr/>
                    <a:lstStyle/>
                    <a:p>
                      <a:r>
                        <a:rPr lang="de-DE"/>
                        <a:t>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1.152800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0.956593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4461610"/>
                  </a:ext>
                </a:extLst>
              </a:tr>
              <a:tr h="438233">
                <a:tc>
                  <a:txBody>
                    <a:bodyPr/>
                    <a:lstStyle/>
                    <a:p>
                      <a:r>
                        <a:rPr lang="de-DE"/>
                        <a:t>150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0.920500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0.836368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3129392"/>
                  </a:ext>
                </a:extLst>
              </a:tr>
              <a:tr h="438233">
                <a:tc>
                  <a:txBody>
                    <a:bodyPr/>
                    <a:lstStyle/>
                    <a:p>
                      <a:r>
                        <a:rPr lang="de-DE"/>
                        <a:t>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0.828500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0.746268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871919"/>
                  </a:ext>
                </a:extLst>
              </a:tr>
              <a:tr h="438233">
                <a:tc>
                  <a:txBody>
                    <a:bodyPr/>
                    <a:lstStyle/>
                    <a:p>
                      <a:r>
                        <a:rPr lang="de-DE"/>
                        <a:t>250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0.736100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0.734273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986217"/>
                  </a:ext>
                </a:extLst>
              </a:tr>
              <a:tr h="494885">
                <a:tc>
                  <a:txBody>
                    <a:bodyPr/>
                    <a:lstStyle/>
                    <a:p>
                      <a:r>
                        <a:rPr lang="de-DE"/>
                        <a:t>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/>
                        <a:t>0.687500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0.731610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87339"/>
                  </a:ext>
                </a:extLst>
              </a:tr>
            </a:tbl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871DAF4B-316F-753F-7A64-1064CFCFC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307" y="2532355"/>
            <a:ext cx="4501361" cy="312428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997E201-20E4-72AD-8CDD-D388EAF8C83C}"/>
              </a:ext>
            </a:extLst>
          </p:cNvPr>
          <p:cNvSpPr txBox="1"/>
          <p:nvPr/>
        </p:nvSpPr>
        <p:spPr>
          <a:xfrm>
            <a:off x="1145146" y="1902685"/>
            <a:ext cx="5854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Auf Grund des </a:t>
            </a:r>
            <a:r>
              <a:rPr lang="en-US" dirty="0" err="1"/>
              <a:t>gro</a:t>
            </a:r>
            <a:r>
              <a:rPr lang="de-DE" dirty="0" err="1"/>
              <a:t>ßen</a:t>
            </a:r>
            <a:r>
              <a:rPr lang="de-DE" dirty="0"/>
              <a:t> Datensatzes: Training mit nur einer Epoche </a:t>
            </a:r>
          </a:p>
        </p:txBody>
      </p:sp>
    </p:spTree>
    <p:extLst>
      <p:ext uri="{BB962C8B-B14F-4D97-AF65-F5344CB8AC3E}">
        <p14:creationId xmlns:p14="http://schemas.microsoft.com/office/powerpoint/2010/main" val="3412689481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4.potx" id="{C76E1CB0-558D-4FB9-AA8B-DAB0BFDB970A}" vid="{87D4F3E9-C3BB-413B-A87E-0B7BB674A5C4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{70137850-F173-4AC9-B392-73825D5F0CDE}tf67061901_win32</Template>
  <TotalTime>0</TotalTime>
  <Words>389</Words>
  <Application>Microsoft Office PowerPoint</Application>
  <PresentationFormat>Breitbild</PresentationFormat>
  <Paragraphs>180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3" baseType="lpstr">
      <vt:lpstr>Aptos Narrow</vt:lpstr>
      <vt:lpstr>Arial</vt:lpstr>
      <vt:lpstr>Arial Unicode MS</vt:lpstr>
      <vt:lpstr>Calibri</vt:lpstr>
      <vt:lpstr>Courier New</vt:lpstr>
      <vt:lpstr>Daytona Condensed Light</vt:lpstr>
      <vt:lpstr>Posterama</vt:lpstr>
      <vt:lpstr>Benutzerdefinierte</vt:lpstr>
      <vt:lpstr>Llma Alpaca for sentiment analysis</vt:lpstr>
      <vt:lpstr>Agenda</vt:lpstr>
      <vt:lpstr>1. Deskriptive statistik</vt:lpstr>
      <vt:lpstr>datenübersicht</vt:lpstr>
      <vt:lpstr>datenübersicht</vt:lpstr>
      <vt:lpstr>2. Mein Ansatz</vt:lpstr>
      <vt:lpstr>1. Mein ansatz</vt:lpstr>
      <vt:lpstr>Training metrics</vt:lpstr>
      <vt:lpstr>Training metrics</vt:lpstr>
      <vt:lpstr>Predictive inference</vt:lpstr>
      <vt:lpstr>Confusion matrix</vt:lpstr>
      <vt:lpstr>Confusion matrix</vt:lpstr>
      <vt:lpstr>metriken</vt:lpstr>
      <vt:lpstr>Zusammenfassung</vt:lpstr>
      <vt:lpstr>Dankeschön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Gerstenberger</dc:creator>
  <cp:lastModifiedBy>Michael Gerstenberger</cp:lastModifiedBy>
  <cp:revision>1</cp:revision>
  <dcterms:created xsi:type="dcterms:W3CDTF">2025-01-05T21:24:27Z</dcterms:created>
  <dcterms:modified xsi:type="dcterms:W3CDTF">2025-01-06T00:51:38Z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