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1"/>
    <p:restoredTop sz="94704"/>
  </p:normalViewPr>
  <p:slideViewPr>
    <p:cSldViewPr snapToGrid="0" snapToObjects="1">
      <p:cViewPr varScale="1">
        <p:scale>
          <a:sx n="62" d="100"/>
          <a:sy n="62" d="100"/>
        </p:scale>
        <p:origin x="7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E73B4-D7C0-A742-8521-9F5E7E58A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1B852C-EC7D-B247-B46B-9B0AA5B20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66899-4C5A-F242-9BA9-D977F47F0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A9C7-8752-CD42-8AED-F52F5F2DAA8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8364A-B689-F140-87CE-1AA89C793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60194-2DA5-B247-AE14-AA261D471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F47F-3B8B-BD47-8783-EACECBEE3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43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25F53-9AA1-004D-954E-7EC9B6707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2CC8CA-0522-B74C-ACC0-C6B3645C5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A2E75-CD66-B84A-98D4-B04FCF87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A9C7-8752-CD42-8AED-F52F5F2DAA8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03057-CA75-3E41-9724-99B7CD090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49C56-33FD-B749-9E48-D0C21E32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F47F-3B8B-BD47-8783-EACECBEE3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2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3DEEAA-6945-FD4D-B456-70FDE22583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9AFB3-2A49-C041-963B-A4B35164E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59361-6BFA-B141-9D1D-59C8C4418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A9C7-8752-CD42-8AED-F52F5F2DAA8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65CBB-7A80-E348-AD9F-6BC05CE32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C5860-CED6-624A-8B76-94DD6AD0D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F47F-3B8B-BD47-8783-EACECBEE3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70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6767A-E371-2F46-BF7A-72A11DB57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46C41-86F9-5B44-A112-09C709D3B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0F171-2E8E-0144-8AE4-4FA7414B5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A9C7-8752-CD42-8AED-F52F5F2DAA8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89E92-A67A-9B49-B2F8-F21990D06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19FA5-61E6-E642-BE0E-08E4DF8C5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F47F-3B8B-BD47-8783-EACECBEE3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22D67-8CD7-F94E-9348-50E9D9C8C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12437-94A4-DA45-90D1-5965FE3AA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78C8F-EE06-FC44-8F5F-A94E652FF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A9C7-8752-CD42-8AED-F52F5F2DAA8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43D6D-75B3-C145-906E-6018A5677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E0C06-A9B9-B04F-ABB0-E0FB02D6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F47F-3B8B-BD47-8783-EACECBEE3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00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2F97D-378A-BB47-B077-8F88AB631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EE8B3-B8B2-E54E-A3D2-EC3A05DFED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29E203-25FC-BD46-AF4A-E2A233D64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665F1-E56A-CD4D-A22B-437E2AFE8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A9C7-8752-CD42-8AED-F52F5F2DAA8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E51E5-C7E8-FB42-AF6E-021DC18A1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9B328-A607-524B-B8E5-5B0B90474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F47F-3B8B-BD47-8783-EACECBEE3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41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8C5F8-814C-E94C-A741-DF077689E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54A56-B29B-0A40-B99D-71A7ACEC4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3DFBD-AB14-7547-B840-4EB7C9BAF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51CFB0-7FF6-C240-84FD-2D097E325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E7F397-8819-CA4B-8511-9B7EA598F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ED3E3A-C836-3648-80A3-A9864A39D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A9C7-8752-CD42-8AED-F52F5F2DAA8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3A2EA8-C402-F34C-A306-A284C332F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D7A2B0-A8EE-2B4D-BA9B-372234CB9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F47F-3B8B-BD47-8783-EACECBEE3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B301A-63F1-704C-B5DA-EA69932FA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B1494B-35D0-FF4B-884F-41A63FB30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A9C7-8752-CD42-8AED-F52F5F2DAA8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B33EF-C4D2-6D44-9618-0ACBE91B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092481-2A32-AB46-8CD5-4C419AD43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F47F-3B8B-BD47-8783-EACECBEE3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0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6335B7-B426-1C4B-B2F0-59815A05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A9C7-8752-CD42-8AED-F52F5F2DAA8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7A84B5-7C65-AD43-B3E7-CD2071F87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50371-08D5-6E46-8E19-721AB3A11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F47F-3B8B-BD47-8783-EACECBEE3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57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C403E-7D5D-4042-8DF3-68781E12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DD279-0A81-2046-9F3F-2CE9C40EB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B4E87C-05EC-2740-98CE-F9E756194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0E77A-DA6F-6442-B752-550077A3A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A9C7-8752-CD42-8AED-F52F5F2DAA8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53CA6-4D59-D246-A97A-647E37C3E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84995-9645-374A-9798-33B3340B0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F47F-3B8B-BD47-8783-EACECBEE3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0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D38DD-7905-6B40-9C46-BCE05E38C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F70361-15A8-4941-870D-706A46440E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97EBE-3EE6-EA47-A197-8528752F4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7B966-2684-0047-8C63-6AD30D1AA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A9C7-8752-CD42-8AED-F52F5F2DAA8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31DA8-B63E-4745-AE0B-01FF58BC1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F43D7-72E8-0F4C-A9C5-0BB1B38BA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F47F-3B8B-BD47-8783-EACECBEE3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93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90A117-06F9-2C45-941F-853766AF0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C0AC8-A9C9-DF43-A86B-FC85452BC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67A80-B741-5B45-9F5A-67EA42DD39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2A9C7-8752-CD42-8AED-F52F5F2DAA8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5DA01-3C5E-8D45-8700-3EF17E1D9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920D0-A5A2-FC45-AB0A-43BDD64CD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EF47F-3B8B-BD47-8783-EACECBEE3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2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svsprasad/ME452_BicycleModelProject.git" TargetMode="Externa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svsprasad/ME452_BicycleModelProject.gi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7D2AE-2726-5D41-987D-589297FCA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0711" y="1041400"/>
            <a:ext cx="9144000" cy="2387600"/>
          </a:xfrm>
        </p:spPr>
        <p:txBody>
          <a:bodyPr/>
          <a:lstStyle/>
          <a:p>
            <a:r>
              <a:rPr lang="en-US" dirty="0">
                <a:latin typeface="Times" pitchFamily="2" charset="0"/>
              </a:rPr>
              <a:t>ME452 Vehicle dynamics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AC8C8-F2B1-C940-8B4B-3C09F821C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9008"/>
            <a:ext cx="9144000" cy="1655762"/>
          </a:xfrm>
        </p:spPr>
        <p:txBody>
          <a:bodyPr/>
          <a:lstStyle/>
          <a:p>
            <a:r>
              <a:rPr lang="en-US" dirty="0">
                <a:latin typeface="Times" pitchFamily="2" charset="0"/>
              </a:rPr>
              <a:t>Satya Prasad Maddipatla and </a:t>
            </a:r>
            <a:r>
              <a:rPr lang="en-US" dirty="0" err="1">
                <a:latin typeface="Times" pitchFamily="2" charset="0"/>
              </a:rPr>
              <a:t>Wushuang</a:t>
            </a:r>
            <a:r>
              <a:rPr lang="en-US" dirty="0">
                <a:latin typeface="Times" pitchFamily="2" charset="0"/>
              </a:rPr>
              <a:t> Bai</a:t>
            </a:r>
          </a:p>
          <a:p>
            <a:r>
              <a:rPr lang="en-US" dirty="0">
                <a:latin typeface="Times" pitchFamily="2" charset="0"/>
              </a:rPr>
              <a:t>2021-05-02</a:t>
            </a:r>
          </a:p>
        </p:txBody>
      </p:sp>
    </p:spTree>
    <p:extLst>
      <p:ext uri="{BB962C8B-B14F-4D97-AF65-F5344CB8AC3E}">
        <p14:creationId xmlns:p14="http://schemas.microsoft.com/office/powerpoint/2010/main" val="3137058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0146B-DB56-F84D-B882-E92E9A374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9747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" pitchFamily="2" charset="0"/>
              </a:rPr>
              <a:t>Finally, the results from MATLAB code are compared with the results from Simulink to ensure to be the same. This has been tested using three different vehicle parameters. 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3BC005E-4FF4-234A-BA65-374340510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1542" y="2576088"/>
            <a:ext cx="3657600" cy="274320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26E8B26F-47E1-6D41-A69E-838185D0A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929" y="2576088"/>
            <a:ext cx="3657600" cy="2743200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2397A3A0-43E3-2C42-AA4C-447E7AE15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58" y="2576088"/>
            <a:ext cx="3657600" cy="274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2409CC-1541-4FC8-A3E0-7478E4DEC9DA}"/>
              </a:ext>
            </a:extLst>
          </p:cNvPr>
          <p:cNvSpPr txBox="1"/>
          <p:nvPr/>
        </p:nvSpPr>
        <p:spPr>
          <a:xfrm>
            <a:off x="583022" y="6000377"/>
            <a:ext cx="783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https://github.com/msvsprasad/ME452_BicycleModelProject.git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01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00D0C-3432-E34B-8D82-9A44BC866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43" y="790403"/>
            <a:ext cx="11900770" cy="1826930"/>
          </a:xfrm>
        </p:spPr>
        <p:txBody>
          <a:bodyPr>
            <a:noAutofit/>
          </a:bodyPr>
          <a:lstStyle/>
          <a:p>
            <a:r>
              <a:rPr lang="en-US" sz="3500" dirty="0">
                <a:latin typeface="Times" pitchFamily="2" charset="0"/>
              </a:rPr>
              <a:t>MATLAB Simulink is strong in simulation. However, in many engineering implementations a system is required to be implemented outside MATLAB environment considering factors such as cost and computational efficiency. </a:t>
            </a:r>
            <a:br>
              <a:rPr lang="en-US" sz="3500" dirty="0">
                <a:latin typeface="Times" pitchFamily="2" charset="0"/>
              </a:rPr>
            </a:br>
            <a:r>
              <a:rPr lang="en-US" sz="3500" dirty="0">
                <a:latin typeface="Times" pitchFamily="2" charset="0"/>
              </a:rPr>
              <a:t>The objective of this document is to setup a simple example converting a Simulink model into an equivalent MATLAB code version. 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41E894DB-8890-C14D-B618-022E15A7C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188" y="3500299"/>
            <a:ext cx="2456770" cy="2456770"/>
          </a:xfrm>
          <a:prstGeom prst="rect">
            <a:avLst/>
          </a:prstGeom>
        </p:spPr>
      </p:pic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F19DAECF-E535-774E-B90A-249C8EDE9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8818" y="3500299"/>
            <a:ext cx="2811153" cy="2526691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A718AD-F36D-3748-83A5-914D68C80F9D}"/>
              </a:ext>
            </a:extLst>
          </p:cNvPr>
          <p:cNvCxnSpPr>
            <a:cxnSpLocks/>
          </p:cNvCxnSpPr>
          <p:nvPr/>
        </p:nvCxnSpPr>
        <p:spPr>
          <a:xfrm>
            <a:off x="4572000" y="4958499"/>
            <a:ext cx="292761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276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6BE1-0EEA-F84B-9D80-2D8884168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154" y="216844"/>
            <a:ext cx="11765692" cy="1325563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" pitchFamily="2" charset="0"/>
              </a:rPr>
              <a:t>This example uses a vehicle bicycle model which takes steering angle and longitudinal velocity as inputs to generate vehicle position and yaw in global coordinates.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2F2F59B-2993-3E4F-AC06-E175D1C0A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95" y="2006717"/>
            <a:ext cx="11809307" cy="37322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F9EED0-680F-43D6-93F7-2B835237B21B}"/>
              </a:ext>
            </a:extLst>
          </p:cNvPr>
          <p:cNvSpPr txBox="1"/>
          <p:nvPr/>
        </p:nvSpPr>
        <p:spPr>
          <a:xfrm>
            <a:off x="213153" y="6000377"/>
            <a:ext cx="783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https://github.com/msvsprasad/ME452_BicycleModelProject.git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652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2CC78-6D9C-2349-A903-F8E74F9D2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12" y="378572"/>
            <a:ext cx="11842376" cy="1325563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" pitchFamily="2" charset="0"/>
              </a:rPr>
              <a:t>The all-integrator block takes steering angle and longitudinal velocity as input to generate lateral velocity and yaw rate. This includes 3 subsystems to model tire slip, tire lateral force and equation of motion. 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2E26B9F-DCB7-5046-91D7-0797E6490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68743"/>
            <a:ext cx="4773706" cy="1508689"/>
          </a:xfrm>
          <a:prstGeom prst="rect">
            <a:avLst/>
          </a:prstGeom>
        </p:spPr>
      </p:pic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43BDF8F2-714D-1D45-B786-AE0056AFE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623" y="1704135"/>
            <a:ext cx="7719565" cy="253339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233E071-9333-9947-8E43-72826228AEBA}"/>
              </a:ext>
            </a:extLst>
          </p:cNvPr>
          <p:cNvSpPr/>
          <p:nvPr/>
        </p:nvSpPr>
        <p:spPr>
          <a:xfrm>
            <a:off x="1627094" y="5623087"/>
            <a:ext cx="759759" cy="4953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" pitchFamily="2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5315EB-1E8F-594F-BDED-374242258E99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2386853" y="4237532"/>
            <a:ext cx="5770553" cy="13855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60B3E7A-8FF2-074A-B2A4-61179F6B3E84}"/>
              </a:ext>
            </a:extLst>
          </p:cNvPr>
          <p:cNvSpPr txBox="1"/>
          <p:nvPr/>
        </p:nvSpPr>
        <p:spPr>
          <a:xfrm>
            <a:off x="1275126" y="6464606"/>
            <a:ext cx="32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Bicycle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BF7DE7-F83A-AF48-BEC8-3DCB068AAB8A}"/>
              </a:ext>
            </a:extLst>
          </p:cNvPr>
          <p:cNvSpPr txBox="1"/>
          <p:nvPr/>
        </p:nvSpPr>
        <p:spPr>
          <a:xfrm>
            <a:off x="6929305" y="4983414"/>
            <a:ext cx="3492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Subsystems in all integrator block</a:t>
            </a:r>
          </a:p>
        </p:txBody>
      </p:sp>
    </p:spTree>
    <p:extLst>
      <p:ext uri="{BB962C8B-B14F-4D97-AF65-F5344CB8AC3E}">
        <p14:creationId xmlns:p14="http://schemas.microsoft.com/office/powerpoint/2010/main" val="1249439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BD8C8-A39D-6340-A5B9-700D9D043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407"/>
            <a:ext cx="10515600" cy="548640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Times" pitchFamily="2" charset="0"/>
              </a:rPr>
              <a:t>fcn_slipAngles</a:t>
            </a:r>
            <a:r>
              <a:rPr lang="en-US" sz="3200" dirty="0">
                <a:latin typeface="Times" pitchFamily="2" charset="0"/>
              </a:rPr>
              <a:t> estimates slip angles.</a:t>
            </a:r>
            <a:endParaRPr lang="en-US" sz="3200" dirty="0"/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127C8164-6AD0-2A45-BA89-05B87387F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9798"/>
            <a:ext cx="5370786" cy="176257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815D0F5-D7FF-F842-BC6A-1059FA214443}"/>
              </a:ext>
            </a:extLst>
          </p:cNvPr>
          <p:cNvSpPr/>
          <p:nvPr/>
        </p:nvSpPr>
        <p:spPr>
          <a:xfrm>
            <a:off x="1187669" y="2567031"/>
            <a:ext cx="977462" cy="11326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422779-CCB6-DC4D-A539-AE54DD1006E3}"/>
              </a:ext>
            </a:extLst>
          </p:cNvPr>
          <p:cNvSpPr/>
          <p:nvPr/>
        </p:nvSpPr>
        <p:spPr>
          <a:xfrm>
            <a:off x="6096000" y="1150455"/>
            <a:ext cx="555259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alpha = 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fcn_slipAngles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(U, V, r, 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delta_f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vehicle)</a:t>
            </a:r>
          </a:p>
          <a:p>
            <a:r>
              <a:rPr lang="en-US" sz="10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</a:t>
            </a:r>
            <a:r>
              <a:rPr lang="en-US" sz="10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fcn_slipAngles</a:t>
            </a:r>
            <a:endParaRPr lang="en-US" sz="1000" b="0" i="0" u="none" strike="noStrike" baseline="0" dirty="0">
              <a:solidFill>
                <a:srgbClr val="3C763D"/>
              </a:solidFill>
              <a:latin typeface="Courier New" panose="02070309020205020404" pitchFamily="49" charset="0"/>
            </a:endParaRPr>
          </a:p>
          <a:p>
            <a:r>
              <a:rPr lang="en-US" sz="10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 This function computes slip-angles for front and rear wheels. It</a:t>
            </a:r>
          </a:p>
          <a:p>
            <a:r>
              <a:rPr lang="en-US" sz="10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 assumes a bicycle model.</a:t>
            </a:r>
          </a:p>
          <a:p>
            <a:endParaRPr lang="en-US" sz="1000" b="0" i="0" u="none" strike="noStrike" baseline="0" dirty="0">
              <a:solidFill>
                <a:srgbClr val="3C763D"/>
              </a:solidFill>
              <a:latin typeface="Courier New" panose="02070309020205020404" pitchFamily="49" charset="0"/>
            </a:endParaRPr>
          </a:p>
          <a:p>
            <a:r>
              <a:rPr lang="en-US" sz="10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Calculate Slip-Angles</a:t>
            </a:r>
          </a:p>
          <a:p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alpha_f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(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V+vehicle.a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*r)/U - 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delta_f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pt-BR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alpha_r = (V-vehicle.b*r)/U;</a:t>
            </a:r>
          </a:p>
          <a:p>
            <a:r>
              <a:rPr lang="pt-BR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alpha   = [alpha_f; alpha_r];</a:t>
            </a:r>
          </a:p>
          <a:p>
            <a:r>
              <a:rPr lang="en-US" sz="10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927911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10A7F-E319-9D46-B03A-D6D9B444C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251"/>
            <a:ext cx="10515600" cy="548640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Times" pitchFamily="2" charset="0"/>
              </a:rPr>
              <a:t>fcn_lateralForces</a:t>
            </a:r>
            <a:r>
              <a:rPr lang="en-US" sz="3200" dirty="0">
                <a:latin typeface="Times" pitchFamily="2" charset="0"/>
              </a:rPr>
              <a:t> estimates lateral forces.</a:t>
            </a:r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801CD03F-CE9C-5941-8A81-9AF34A4FB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9798"/>
            <a:ext cx="5370786" cy="176257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2A212C7-B06D-B843-864C-D933BF260312}"/>
              </a:ext>
            </a:extLst>
          </p:cNvPr>
          <p:cNvSpPr/>
          <p:nvPr/>
        </p:nvSpPr>
        <p:spPr>
          <a:xfrm>
            <a:off x="2348917" y="2644782"/>
            <a:ext cx="1166070" cy="11326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CC8213-6EBA-2542-9DF8-A3E93F1A82F7}"/>
              </a:ext>
            </a:extLst>
          </p:cNvPr>
          <p:cNvSpPr/>
          <p:nvPr/>
        </p:nvSpPr>
        <p:spPr>
          <a:xfrm>
            <a:off x="5584271" y="1512157"/>
            <a:ext cx="6096000" cy="19543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Fy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fcn_lateralForces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(alpha, vehicle)</a:t>
            </a:r>
          </a:p>
          <a:p>
            <a:r>
              <a:rPr lang="en-US" sz="11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</a:t>
            </a:r>
            <a:r>
              <a:rPr lang="en-US" sz="11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fcn_lateralForces</a:t>
            </a:r>
            <a:endParaRPr lang="en-US" sz="1100" b="0" i="0" u="none" strike="noStrike" baseline="0" dirty="0">
              <a:solidFill>
                <a:srgbClr val="3C763D"/>
              </a:solidFill>
              <a:latin typeface="Courier New" panose="02070309020205020404" pitchFamily="49" charset="0"/>
            </a:endParaRPr>
          </a:p>
          <a:p>
            <a:r>
              <a:rPr lang="en-US" sz="11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 This function computes lateral-forces at front and rear wheels. It</a:t>
            </a:r>
          </a:p>
          <a:p>
            <a:r>
              <a:rPr lang="en-US" sz="11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 assumes a linear model.</a:t>
            </a:r>
          </a:p>
          <a:p>
            <a:r>
              <a:rPr lang="en-US" sz="11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</a:t>
            </a:r>
          </a:p>
          <a:p>
            <a:r>
              <a:rPr lang="en-US" sz="11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Calculate Lateral Tire Forces</a:t>
            </a:r>
          </a:p>
          <a:p>
            <a:r>
              <a:rPr lang="en-US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Fyf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vehicle.Caf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*alpha(1);</a:t>
            </a:r>
          </a:p>
          <a:p>
            <a:r>
              <a:rPr lang="en-US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Fyr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vehicle.Car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*alpha(2);</a:t>
            </a:r>
          </a:p>
          <a:p>
            <a:r>
              <a:rPr lang="en-US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Fy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= [</a:t>
            </a:r>
            <a:r>
              <a:rPr lang="en-US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Fyf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Fyr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693845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9E0C1-AF22-AA43-8D40-E946D64AE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261" y="334231"/>
            <a:ext cx="11675478" cy="548640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Times" pitchFamily="2" charset="0"/>
              </a:rPr>
              <a:t>fcn_lateralDynamics</a:t>
            </a:r>
            <a:r>
              <a:rPr lang="en-US" sz="3200" dirty="0">
                <a:latin typeface="Times" pitchFamily="2" charset="0"/>
              </a:rPr>
              <a:t> implements Newton’s II law of motion.</a:t>
            </a:r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DFCD9C59-C73E-254E-AD7F-F6B197599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9465"/>
            <a:ext cx="5370786" cy="176257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C9C2F4-3D73-3047-89BD-D5DEA89DE196}"/>
              </a:ext>
            </a:extLst>
          </p:cNvPr>
          <p:cNvSpPr/>
          <p:nvPr/>
        </p:nvSpPr>
        <p:spPr>
          <a:xfrm>
            <a:off x="3649211" y="2684477"/>
            <a:ext cx="973123" cy="13108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7A3D4E-4483-E645-BC17-A97C1341FA51}"/>
              </a:ext>
            </a:extLst>
          </p:cNvPr>
          <p:cNvSpPr/>
          <p:nvPr/>
        </p:nvSpPr>
        <p:spPr>
          <a:xfrm>
            <a:off x="5698122" y="1327643"/>
            <a:ext cx="6096000" cy="18697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dydt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fcn_lateralDynamics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(~, y, U, </a:t>
            </a:r>
            <a:r>
              <a:rPr lang="en-US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Fy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vehicle)</a:t>
            </a:r>
          </a:p>
          <a:p>
            <a:r>
              <a:rPr lang="en-US" sz="105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</a:t>
            </a:r>
            <a:r>
              <a:rPr lang="en-US" sz="105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fcn_lateralDynamics</a:t>
            </a:r>
            <a:endParaRPr lang="en-US" sz="1050" b="0" i="0" u="none" strike="noStrike" baseline="0" dirty="0">
              <a:solidFill>
                <a:srgbClr val="3C763D"/>
              </a:solidFill>
              <a:latin typeface="Courier New" panose="02070309020205020404" pitchFamily="49" charset="0"/>
            </a:endParaRPr>
          </a:p>
          <a:p>
            <a:r>
              <a:rPr lang="en-US" sz="105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 This function calculates lateral acceleration and yaw acceleration.</a:t>
            </a:r>
          </a:p>
          <a:p>
            <a:r>
              <a:rPr lang="en-US" sz="105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</a:t>
            </a:r>
          </a:p>
          <a:p>
            <a:r>
              <a:rPr lang="en-US" sz="105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Calculate Lateral acceleration and Yaw acceleration</a:t>
            </a:r>
          </a:p>
          <a:p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r = y(2);</a:t>
            </a:r>
          </a:p>
          <a:p>
            <a:r>
              <a:rPr lang="en-US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dVdt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(1/</a:t>
            </a:r>
            <a:r>
              <a:rPr lang="en-US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vehicle.m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)*(</a:t>
            </a:r>
            <a:r>
              <a:rPr lang="en-US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Fy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(1)+</a:t>
            </a:r>
            <a:r>
              <a:rPr lang="en-US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Fy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(2))-r*U;</a:t>
            </a:r>
          </a:p>
          <a:p>
            <a:r>
              <a:rPr lang="en-US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drdt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(1/</a:t>
            </a:r>
            <a:r>
              <a:rPr lang="en-US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vehicle.Iz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)*(</a:t>
            </a:r>
            <a:r>
              <a:rPr lang="en-US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vehicle.a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Fy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(1)-</a:t>
            </a:r>
            <a:r>
              <a:rPr lang="en-US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vehicle.b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Fy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(2));</a:t>
            </a:r>
          </a:p>
          <a:p>
            <a:r>
              <a:rPr lang="en-US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dydt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[</a:t>
            </a:r>
            <a:r>
              <a:rPr lang="en-US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dVdt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drdt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5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5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532017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61D03-C2B6-7A41-8E36-2A7BCB94E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543457"/>
            <a:ext cx="10241280" cy="1325563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" pitchFamily="2" charset="0"/>
              </a:rPr>
              <a:t>The Conversion Body to Global Coordinates block takes longitudinal velocity, lateral velocity and yaw rate to generate X,Y position and yaw angle in global coordinate system.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F2E1CC1-BB09-5340-932C-137243355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26" y="2777935"/>
            <a:ext cx="11503742" cy="36356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944DD5C-88E5-F04C-B89D-B49342C95C3D}"/>
              </a:ext>
            </a:extLst>
          </p:cNvPr>
          <p:cNvSpPr/>
          <p:nvPr/>
        </p:nvSpPr>
        <p:spPr>
          <a:xfrm>
            <a:off x="7321560" y="4595764"/>
            <a:ext cx="1203008" cy="18178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95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6FCF9-858E-3B43-9F48-886730E0A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543" y="234496"/>
            <a:ext cx="11342914" cy="100584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" pitchFamily="2" charset="0"/>
              </a:rPr>
              <a:t>fcn_body2globalCoordinates converts from body to global Coordinates.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5DCBFFE2-5C8D-5841-BF81-D1DF3BAD9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442960"/>
            <a:ext cx="6082150" cy="192221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91D7D8A-6180-F440-B1E9-71DF636F5F90}"/>
              </a:ext>
            </a:extLst>
          </p:cNvPr>
          <p:cNvSpPr/>
          <p:nvPr/>
        </p:nvSpPr>
        <p:spPr>
          <a:xfrm>
            <a:off x="3649560" y="3429000"/>
            <a:ext cx="835353" cy="9361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4A9C52-485C-7447-B2D6-BF2E728D8179}"/>
              </a:ext>
            </a:extLst>
          </p:cNvPr>
          <p:cNvSpPr/>
          <p:nvPr/>
        </p:nvSpPr>
        <p:spPr>
          <a:xfrm>
            <a:off x="6045533" y="1560059"/>
            <a:ext cx="6096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dydt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fcn_body2globalCoordinates(~, y, U, V, r)</a:t>
            </a:r>
          </a:p>
          <a:p>
            <a:r>
              <a:rPr lang="en-US" sz="12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fcn_body2globalCoordinates</a:t>
            </a:r>
          </a:p>
          <a:p>
            <a:r>
              <a:rPr lang="en-US" sz="12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 This function calculates </a:t>
            </a:r>
            <a:r>
              <a:rPr lang="en-US" sz="12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velocites</a:t>
            </a:r>
            <a:r>
              <a:rPr lang="en-US" sz="12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in global coordinates.</a:t>
            </a:r>
          </a:p>
          <a:p>
            <a:r>
              <a:rPr lang="en-US" sz="12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</a:t>
            </a:r>
          </a:p>
          <a:p>
            <a:r>
              <a:rPr lang="en-US" sz="12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Calculate velocities in Global coordinates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Phi = y(3);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E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dXdt</a:t>
            </a:r>
            <a:r>
              <a:rPr lang="es-E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= U*cos(Phi)-V*sin(Phi);</a:t>
            </a:r>
          </a:p>
          <a:p>
            <a:r>
              <a:rPr lang="es-E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dYdt</a:t>
            </a:r>
            <a:r>
              <a:rPr lang="es-E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= U*sin(Phi)+V*cos(Phi);</a:t>
            </a:r>
          </a:p>
          <a:p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dPhidt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r;</a:t>
            </a:r>
          </a:p>
          <a:p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dydt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= [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dXdt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dYdt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dPhidt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]; </a:t>
            </a:r>
          </a:p>
          <a:p>
            <a:r>
              <a:rPr lang="en-US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613684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596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Times</vt:lpstr>
      <vt:lpstr>Office Theme</vt:lpstr>
      <vt:lpstr>ME452 Vehicle dynamics project</vt:lpstr>
      <vt:lpstr>MATLAB Simulink is strong in simulation. However, in many engineering implementations a system is required to be implemented outside MATLAB environment considering factors such as cost and computational efficiency.  The objective of this document is to setup a simple example converting a Simulink model into an equivalent MATLAB code version. </vt:lpstr>
      <vt:lpstr>This example uses a vehicle bicycle model which takes steering angle and longitudinal velocity as inputs to generate vehicle position and yaw in global coordinates.</vt:lpstr>
      <vt:lpstr>The all-integrator block takes steering angle and longitudinal velocity as input to generate lateral velocity and yaw rate. This includes 3 subsystems to model tire slip, tire lateral force and equation of motion. </vt:lpstr>
      <vt:lpstr>fcn_slipAngles estimates slip angles.</vt:lpstr>
      <vt:lpstr>fcn_lateralForces estimates lateral forces.</vt:lpstr>
      <vt:lpstr>fcn_lateralDynamics implements Newton’s II law of motion.</vt:lpstr>
      <vt:lpstr>The Conversion Body to Global Coordinates block takes longitudinal velocity, lateral velocity and yaw rate to generate X,Y position and yaw angle in global coordinate system.</vt:lpstr>
      <vt:lpstr>fcn_body2globalCoordinates converts from body to global Coordinates.</vt:lpstr>
      <vt:lpstr>Finally, the results from MATLAB code are compared with the results from Simulink to ensure to be the same. This has been tested using three different vehicle parameters.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ME452 Vehicle dynamics project</dc:title>
  <dc:creator>Bai, Wushuang</dc:creator>
  <cp:lastModifiedBy>Maddipatla, Srivenkata Satya Prasad</cp:lastModifiedBy>
  <cp:revision>15</cp:revision>
  <dcterms:created xsi:type="dcterms:W3CDTF">2021-05-02T19:57:47Z</dcterms:created>
  <dcterms:modified xsi:type="dcterms:W3CDTF">2021-05-07T10:37:14Z</dcterms:modified>
</cp:coreProperties>
</file>