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/>
    <p:restoredTop sz="94704"/>
  </p:normalViewPr>
  <p:slideViewPr>
    <p:cSldViewPr snapToGrid="0" snapToObjects="1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B4-D7C0-A742-8521-9F5E7E58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B852C-EC7D-B247-B46B-9B0AA5B2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6899-4C5A-F242-9BA9-D977F47F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364A-B689-F140-87CE-1AA89C79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0194-2DA5-B247-AE14-AA261D4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5F53-9AA1-004D-954E-7EC9B670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C8CA-0522-B74C-ACC0-C6B3645C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2E75-CD66-B84A-98D4-B04FCF8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3057-CA75-3E41-9724-99B7CD09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9C56-33FD-B749-9E48-D0C21E3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DEEAA-6945-FD4D-B456-70FDE225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AFB3-2A49-C041-963B-A4B35164E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9361-6BFA-B141-9D1D-59C8C441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5CBB-7A80-E348-AD9F-6BC05CE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5860-CED6-624A-8B76-94DD6AD0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767A-E371-2F46-BF7A-72A11DB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6C41-86F9-5B44-A112-09C709D3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71-2E8E-0144-8AE4-4FA7414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9E92-A67A-9B49-B2F8-F21990D0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FA5-61E6-E642-BE0E-08E4DF8C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2D67-8CD7-F94E-9348-50E9D9C8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2437-94A4-DA45-90D1-5965FE3A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8C8F-EE06-FC44-8F5F-A94E652F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3D6D-75B3-C145-906E-6018A567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0C06-A9B9-B04F-ABB0-E0FB02D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F97D-378A-BB47-B077-8F88AB63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E8B3-B8B2-E54E-A3D2-EC3A05DF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9E203-25FC-BD46-AF4A-E2A233D6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65F1-E56A-CD4D-A22B-437E2AFE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51E5-C7E8-FB42-AF6E-021DC18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B328-A607-524B-B8E5-5B0B9047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5F8-814C-E94C-A741-DF077689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4A56-B29B-0A40-B99D-71A7ACEC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DFBD-AB14-7547-B840-4EB7C9BA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1CFB0-7FF6-C240-84FD-2D097E32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7F397-8819-CA4B-8511-9B7EA598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3E3A-C836-3648-80A3-A9864A3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A2EA8-C402-F34C-A306-A284C332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7A2B0-A8EE-2B4D-BA9B-372234CB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01A-63F1-704C-B5DA-EA69932F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1494B-35D0-FF4B-884F-41A63FB3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B33EF-C4D2-6D44-9618-0ACBE91B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92481-2A32-AB46-8CD5-4C419AD4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335B7-B426-1C4B-B2F0-59815A0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A84B5-7C65-AD43-B3E7-CD2071F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0371-08D5-6E46-8E19-721AB3A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403E-7D5D-4042-8DF3-68781E12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D279-0A81-2046-9F3F-2CE9C40E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4E87C-05EC-2740-98CE-F9E75619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E77A-DA6F-6442-B752-550077A3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3CA6-4D59-D246-A97A-647E37C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4995-9645-374A-9798-33B3340B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38DD-7905-6B40-9C46-BCE05E38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70361-15A8-4941-870D-706A4644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97EBE-3EE6-EA47-A197-8528752F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7B966-2684-0047-8C63-6AD30D1A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1DA8-B63E-4745-AE0B-01FF58BC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43D7-72E8-0F4C-A9C5-0BB1B38B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0A117-06F9-2C45-941F-853766AF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0AC8-A9C9-DF43-A86B-FC85452B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7A80-B741-5B45-9F5A-67EA42DD3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A9C7-8752-CD42-8AED-F52F5F2DAA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DA01-3C5E-8D45-8700-3EF17E1D9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20D0-A5A2-FC45-AB0A-43BDD64CD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F47F-3B8B-BD47-8783-EACECBE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2AE-2726-5D41-987D-589297FC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11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ME452 Vehicle dynamics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AC8C8-F2B1-C940-8B4B-3C09F821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9008"/>
            <a:ext cx="9144000" cy="16557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Satya Prasad Maddipatla and </a:t>
            </a:r>
            <a:r>
              <a:rPr lang="en-US" dirty="0" err="1">
                <a:latin typeface="Times" pitchFamily="2" charset="0"/>
              </a:rPr>
              <a:t>Wushuang</a:t>
            </a:r>
            <a:r>
              <a:rPr lang="en-US" dirty="0">
                <a:latin typeface="Times" pitchFamily="2" charset="0"/>
              </a:rPr>
              <a:t> Bai</a:t>
            </a:r>
          </a:p>
          <a:p>
            <a:r>
              <a:rPr lang="en-US" dirty="0">
                <a:latin typeface="Times" pitchFamily="2" charset="0"/>
              </a:rPr>
              <a:t>2021-05-02</a:t>
            </a:r>
          </a:p>
        </p:txBody>
      </p:sp>
    </p:spTree>
    <p:extLst>
      <p:ext uri="{BB962C8B-B14F-4D97-AF65-F5344CB8AC3E}">
        <p14:creationId xmlns:p14="http://schemas.microsoft.com/office/powerpoint/2010/main" val="31370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46B-DB56-F84D-B882-E92E9A37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74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Finally, the results from MATLAB code are compared with the results from Simulink to ensure to be the same. This has been tested using three different vehicle parameters.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3BC005E-4FF4-234A-BA65-37434051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42" y="2576088"/>
            <a:ext cx="36576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6E8B26F-47E1-6D41-A69E-838185D0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29" y="2576088"/>
            <a:ext cx="3657600" cy="27432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397A3A0-43E3-2C42-AA4C-447E7AE1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8" y="257608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0D0C-3432-E34B-8D82-9A44BC8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3" y="790403"/>
            <a:ext cx="11900770" cy="1826930"/>
          </a:xfrm>
        </p:spPr>
        <p:txBody>
          <a:bodyPr>
            <a:noAutofit/>
          </a:bodyPr>
          <a:lstStyle/>
          <a:p>
            <a:r>
              <a:rPr lang="en-US" sz="3500" dirty="0">
                <a:latin typeface="Times" pitchFamily="2" charset="0"/>
              </a:rPr>
              <a:t>MATLAB Simulink is strong in simulation. However, in many engineering implementations a system is required to be implemented outside MATLAB environment considering factors such as cost and computational efficiency. </a:t>
            </a:r>
            <a:br>
              <a:rPr lang="en-US" sz="3500" dirty="0">
                <a:latin typeface="Times" pitchFamily="2" charset="0"/>
              </a:rPr>
            </a:br>
            <a:r>
              <a:rPr lang="en-US" sz="3500" dirty="0">
                <a:latin typeface="Times" pitchFamily="2" charset="0"/>
              </a:rPr>
              <a:t>The objective of this document is to setup a simple example converting a Simulink model into an equivalent MATLAB code version.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1E894DB-8890-C14D-B618-022E15A7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88" y="3500299"/>
            <a:ext cx="2456770" cy="245677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19DAECF-E535-774E-B90A-249C8ED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18" y="3500299"/>
            <a:ext cx="2811153" cy="25266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718AD-F36D-3748-83A5-914D68C80F9D}"/>
              </a:ext>
            </a:extLst>
          </p:cNvPr>
          <p:cNvCxnSpPr>
            <a:cxnSpLocks/>
          </p:cNvCxnSpPr>
          <p:nvPr/>
        </p:nvCxnSpPr>
        <p:spPr>
          <a:xfrm>
            <a:off x="4572000" y="4958499"/>
            <a:ext cx="292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6BE1-0EEA-F84B-9D80-2D888416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4" y="216844"/>
            <a:ext cx="11765692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This example uses a vehicle bicycle model which takes steering angle and longitudinal velocity as inputs to generate vehicle position and yaw in global coordinates.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2F2F59B-2993-3E4F-AC06-E175D1C0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" y="2006717"/>
            <a:ext cx="11809307" cy="37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CC78-6D9C-2349-A903-F8E74F9D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378572"/>
            <a:ext cx="11842376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The all-integrator block takes steering angle and longitudinal velocity as input to generate lateral velocity and yaw rate. This includes 3 subsystems to model tire slip, tire lateral force and equation of motion.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E26B9F-DCB7-5046-91D7-0797E649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8743"/>
            <a:ext cx="4773706" cy="1508689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3BDF8F2-714D-1D45-B786-AE0056AF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23" y="1704135"/>
            <a:ext cx="7719565" cy="2533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33E071-9333-9947-8E43-72826228AEBA}"/>
              </a:ext>
            </a:extLst>
          </p:cNvPr>
          <p:cNvSpPr/>
          <p:nvPr/>
        </p:nvSpPr>
        <p:spPr>
          <a:xfrm>
            <a:off x="1627094" y="5623087"/>
            <a:ext cx="759759" cy="4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315EB-1E8F-594F-BDED-374242258E9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86853" y="4237532"/>
            <a:ext cx="5770553" cy="1385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0B3E7A-8FF2-074A-B2A4-61179F6B3E84}"/>
              </a:ext>
            </a:extLst>
          </p:cNvPr>
          <p:cNvSpPr txBox="1"/>
          <p:nvPr/>
        </p:nvSpPr>
        <p:spPr>
          <a:xfrm>
            <a:off x="1275126" y="6464606"/>
            <a:ext cx="32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Bicycle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F7DE7-F83A-AF48-BEC8-3DCB068AAB8A}"/>
              </a:ext>
            </a:extLst>
          </p:cNvPr>
          <p:cNvSpPr txBox="1"/>
          <p:nvPr/>
        </p:nvSpPr>
        <p:spPr>
          <a:xfrm>
            <a:off x="6929305" y="4983414"/>
            <a:ext cx="349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Subsystems in all integrator block</a:t>
            </a:r>
          </a:p>
        </p:txBody>
      </p:sp>
    </p:spTree>
    <p:extLst>
      <p:ext uri="{BB962C8B-B14F-4D97-AF65-F5344CB8AC3E}">
        <p14:creationId xmlns:p14="http://schemas.microsoft.com/office/powerpoint/2010/main" val="12494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8C8-A39D-6340-A5B9-700D9D04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407"/>
            <a:ext cx="10515600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fcn_slipAngles</a:t>
            </a:r>
            <a:r>
              <a:rPr lang="en-US" sz="3200" dirty="0">
                <a:latin typeface="Times" pitchFamily="2" charset="0"/>
              </a:rPr>
              <a:t> estimates slip angles.</a:t>
            </a:r>
            <a:endParaRPr lang="en-US" sz="3200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27C8164-6AD0-2A45-BA89-05B87387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98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15D0F5-D7FF-F842-BC6A-1059FA214443}"/>
              </a:ext>
            </a:extLst>
          </p:cNvPr>
          <p:cNvSpPr/>
          <p:nvPr/>
        </p:nvSpPr>
        <p:spPr>
          <a:xfrm>
            <a:off x="1187669" y="2567031"/>
            <a:ext cx="977462" cy="1132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22779-CCB6-DC4D-A539-AE54DD1006E3}"/>
              </a:ext>
            </a:extLst>
          </p:cNvPr>
          <p:cNvSpPr/>
          <p:nvPr/>
        </p:nvSpPr>
        <p:spPr>
          <a:xfrm>
            <a:off x="6096000" y="1150455"/>
            <a:ext cx="55525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alpha =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fcn_slipAngles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(U, V, r,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vehicle)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0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fcn_slipAngles</a:t>
            </a:r>
            <a:endParaRPr lang="en-US" sz="10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slip-angles for front and rear wheels. It</a:t>
            </a: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assumes a bicycle model.</a:t>
            </a:r>
          </a:p>
          <a:p>
            <a:endParaRPr lang="en-US" sz="10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Slip-Angles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alpha_f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V+vehicle.a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*r)/U -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delta_f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alpha_r = (V-vehicle.b*r)/U;</a:t>
            </a:r>
          </a:p>
          <a:p>
            <a:r>
              <a:rPr lang="pt-BR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  = [alpha_f; alpha_r];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79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A7F-E319-9D46-B03A-D6D9B444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51"/>
            <a:ext cx="10515600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fcn_lateralForces</a:t>
            </a:r>
            <a:r>
              <a:rPr lang="en-US" sz="3200" dirty="0">
                <a:latin typeface="Times" pitchFamily="2" charset="0"/>
              </a:rPr>
              <a:t> estimates lateral forces.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01CD03F-CE9C-5941-8A81-9AF34A4F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98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A212C7-B06D-B843-864C-D933BF260312}"/>
              </a:ext>
            </a:extLst>
          </p:cNvPr>
          <p:cNvSpPr/>
          <p:nvPr/>
        </p:nvSpPr>
        <p:spPr>
          <a:xfrm>
            <a:off x="2348917" y="2644782"/>
            <a:ext cx="1166070" cy="1132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C8213-6EBA-2542-9DF8-A3E93F1A82F7}"/>
              </a:ext>
            </a:extLst>
          </p:cNvPr>
          <p:cNvSpPr/>
          <p:nvPr/>
        </p:nvSpPr>
        <p:spPr>
          <a:xfrm>
            <a:off x="5584271" y="1512157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fcn_lateralForces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(alpha, vehicle)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fcn_lateralForces</a:t>
            </a:r>
            <a:endParaRPr lang="en-US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computes lateral-forces at front and rear wheels. It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assumes a linear model.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Lateral Tire Forces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*alpha(1);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vehicle.Car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*alpha(2);</a:t>
            </a:r>
          </a:p>
          <a:p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[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Fyf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Fyr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9384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E0C1-AF22-AA43-8D40-E946D64A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61" y="334231"/>
            <a:ext cx="11675478" cy="54864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" pitchFamily="2" charset="0"/>
              </a:rPr>
              <a:t>fcn_lateralDynamics</a:t>
            </a:r>
            <a:r>
              <a:rPr lang="en-US" sz="3200" dirty="0">
                <a:latin typeface="Times" pitchFamily="2" charset="0"/>
              </a:rPr>
              <a:t> implements Newton’s II law of motion.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FCD9C59-C73E-254E-AD7F-F6B19759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465"/>
            <a:ext cx="5370786" cy="1762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9C2F4-3D73-3047-89BD-D5DEA89DE196}"/>
              </a:ext>
            </a:extLst>
          </p:cNvPr>
          <p:cNvSpPr/>
          <p:nvPr/>
        </p:nvSpPr>
        <p:spPr>
          <a:xfrm>
            <a:off x="3649211" y="2684477"/>
            <a:ext cx="973123" cy="131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A3D4E-4483-E645-BC17-A97C1341FA51}"/>
              </a:ext>
            </a:extLst>
          </p:cNvPr>
          <p:cNvSpPr/>
          <p:nvPr/>
        </p:nvSpPr>
        <p:spPr>
          <a:xfrm>
            <a:off x="5698122" y="1327643"/>
            <a:ext cx="60960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fcn_lateralDynamics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(~, y, U,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vehicle)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sz="105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fcn_lateralDynamics</a:t>
            </a:r>
            <a:endParaRPr lang="en-US" sz="105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lateral acceleration and yaw acceleration.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05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Lateral acceleration and Yaw acceleration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y(2);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(1/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vehicle.m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(1)+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(2))-r*U;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(1/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vehicle.Iz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)*(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(1)-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Fy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(2));</a:t>
            </a:r>
          </a:p>
          <a:p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dVdt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drdt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3201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D03-C2B6-7A41-8E36-2A7BCB9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43457"/>
            <a:ext cx="1024128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" pitchFamily="2" charset="0"/>
              </a:rPr>
              <a:t>The Conversion Body to Global Coordinates block takes longitudinal velocity, lateral velocity and yaw rate to generate X,Y position and yaw angle in global coordinate system.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F2E1CC1-BB09-5340-932C-13724335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2777935"/>
            <a:ext cx="11503742" cy="3635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4DD5C-88E5-F04C-B89D-B49342C95C3D}"/>
              </a:ext>
            </a:extLst>
          </p:cNvPr>
          <p:cNvSpPr/>
          <p:nvPr/>
        </p:nvSpPr>
        <p:spPr>
          <a:xfrm>
            <a:off x="7321560" y="4595764"/>
            <a:ext cx="1203008" cy="1817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FCF9-858E-3B43-9F48-886730E0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34496"/>
            <a:ext cx="11342914" cy="10058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" pitchFamily="2" charset="0"/>
              </a:rPr>
              <a:t>fcn_body2globalCoordinates converts from body to global Coordinates.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CBFFE2-5C8D-5841-BF81-D1DF3BAD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42960"/>
            <a:ext cx="6082150" cy="19222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1D7D8A-6180-F440-B1E9-71DF636F5F90}"/>
              </a:ext>
            </a:extLst>
          </p:cNvPr>
          <p:cNvSpPr/>
          <p:nvPr/>
        </p:nvSpPr>
        <p:spPr>
          <a:xfrm>
            <a:off x="3649560" y="3429000"/>
            <a:ext cx="835353" cy="93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A9C52-485C-7447-B2D6-BF2E728D8179}"/>
              </a:ext>
            </a:extLst>
          </p:cNvPr>
          <p:cNvSpPr/>
          <p:nvPr/>
        </p:nvSpPr>
        <p:spPr>
          <a:xfrm>
            <a:off x="6045533" y="1560059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fcn_body2globalCoordinates(~, y, U, V, r)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fcn_body2globalCoordinates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  This function calculates </a:t>
            </a:r>
            <a:r>
              <a:rPr lang="en-US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velocites</a:t>
            </a:r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in global coordinates.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Calculate velocities in Global coordinates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Phi = y(3);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U*cos(Phi)-V*sin(Phi);</a:t>
            </a:r>
          </a:p>
          <a:p>
            <a:r>
              <a:rPr lang="es-E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s-E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U*sin(Phi)+V*cos(Phi);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= [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dPhidt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136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</vt:lpstr>
      <vt:lpstr>Office Theme</vt:lpstr>
      <vt:lpstr>ME452 Vehicle dynamics project</vt:lpstr>
      <vt:lpstr>MATLAB Simulink is strong in simulation. However, in many engineering implementations a system is required to be implemented outside MATLAB environment considering factors such as cost and computational efficiency.  The objective of this document is to setup a simple example converting a Simulink model into an equivalent MATLAB code version. </vt:lpstr>
      <vt:lpstr>This example uses a vehicle bicycle model which takes steering angle and longitudinal velocity as inputs to generate vehicle position and yaw in global coordinates.</vt:lpstr>
      <vt:lpstr>The all-integrator block takes steering angle and longitudinal velocity as input to generate lateral velocity and yaw rate. This includes 3 subsystems to model tire slip, tire lateral force and equation of motion. </vt:lpstr>
      <vt:lpstr>fcn_slipAngles estimates slip angles.</vt:lpstr>
      <vt:lpstr>fcn_lateralForces estimates lateral forces.</vt:lpstr>
      <vt:lpstr>fcn_lateralDynamics implements Newton’s II law of motion.</vt:lpstr>
      <vt:lpstr>The Conversion Body to Global Coordinates block takes longitudinal velocity, lateral velocity and yaw rate to generate X,Y position and yaw angle in global coordinate system.</vt:lpstr>
      <vt:lpstr>fcn_body2globalCoordinates converts from body to global Coordinates.</vt:lpstr>
      <vt:lpstr>Finally, the results from MATLAB code are compared with the results from Simulink to ensure to be the same. This has been tested using three different vehicle parameters.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ME452 Vehicle dynamics project</dc:title>
  <dc:creator>Bai, Wushuang</dc:creator>
  <cp:lastModifiedBy>Maddipatla, Srivenkata Satya Prasad</cp:lastModifiedBy>
  <cp:revision>14</cp:revision>
  <dcterms:created xsi:type="dcterms:W3CDTF">2021-05-02T19:57:47Z</dcterms:created>
  <dcterms:modified xsi:type="dcterms:W3CDTF">2021-05-03T18:24:16Z</dcterms:modified>
</cp:coreProperties>
</file>