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0"/>
  </p:notesMasterIdLst>
  <p:handoutMasterIdLst>
    <p:handoutMasterId r:id="rId11"/>
  </p:handoutMasterIdLst>
  <p:sldIdLst>
    <p:sldId id="256" r:id="rId5"/>
    <p:sldId id="264" r:id="rId6"/>
    <p:sldId id="265" r:id="rId7"/>
    <p:sldId id="266"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00" autoAdjust="0"/>
  </p:normalViewPr>
  <p:slideViewPr>
    <p:cSldViewPr>
      <p:cViewPr varScale="1">
        <p:scale>
          <a:sx n="65" d="100"/>
          <a:sy n="65" d="100"/>
        </p:scale>
        <p:origin x="-1296" y="-64"/>
      </p:cViewPr>
      <p:guideLst>
        <p:guide orient="horz" pos="2160"/>
        <p:guide pos="2880"/>
      </p:guideLst>
    </p:cSldViewPr>
  </p:slideViewPr>
  <p:outlineViewPr>
    <p:cViewPr>
      <p:scale>
        <a:sx n="33" d="100"/>
        <a:sy n="33" d="100"/>
      </p:scale>
      <p:origin x="0" y="2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rtlCol="0"/>
          <a:lstStyle>
            <a:lvl1pPr algn="r">
              <a:defRPr sz="1200"/>
            </a:lvl1pPr>
          </a:lstStyle>
          <a:p>
            <a:fld id="{BEF7A24B-554D-4B99-A3CC-7667F56D1027}" type="datetimeFigureOut">
              <a:rPr lang="en-US" smtClean="0"/>
              <a:pPr/>
              <a:t>6/2/2020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lstStyle>
          <a:p>
            <a:fld id="{10672D4C-A99E-49DD-8A16-1D19942316C4}" type="slidenum">
              <a:rPr lang="en-US" smtClean="0"/>
              <a:pPr/>
              <a:t>‹#›</a:t>
            </a:fld>
            <a:endParaRPr lang="en-US"/>
          </a:p>
        </p:txBody>
      </p:sp>
    </p:spTree>
    <p:extLst>
      <p:ext uri="{BB962C8B-B14F-4D97-AF65-F5344CB8AC3E}">
        <p14:creationId xmlns:p14="http://schemas.microsoft.com/office/powerpoint/2010/main" val="681366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0391B76B-D742-4BD2-BF24-F4C760DB831C}" type="datetimeFigureOut">
              <a:rPr lang="en-US" smtClean="0"/>
              <a:pPr/>
              <a:t>6/2/2020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5257B995-136A-4A15-87A5-26420C3C1021}" type="slidenum">
              <a:rPr lang="en-US" smtClean="0"/>
              <a:pPr/>
              <a:t>‹#›</a:t>
            </a:fld>
            <a:endParaRPr lang="en-US"/>
          </a:p>
        </p:txBody>
      </p:sp>
    </p:spTree>
    <p:extLst>
      <p:ext uri="{BB962C8B-B14F-4D97-AF65-F5344CB8AC3E}">
        <p14:creationId xmlns:p14="http://schemas.microsoft.com/office/powerpoint/2010/main" val="185213462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Rectangle 6"/>
            <p:cNvPicPr>
              <a:picLocks noChangeAspect="1"/>
            </p:cNvPicPr>
            <p:nvPr/>
          </p:nvPicPr>
          <p:blipFill>
            <a:blip r:embed="rId2">
              <a:duotone>
                <a:schemeClr val="accent3"/>
                <a:srgbClr val="FFFFFF"/>
              </a:duotone>
            </a:blip>
            <a:stretch>
              <a:fillRect/>
            </a:stretch>
          </p:blipFill>
          <p:spPr>
            <a:xfrm>
              <a:off x="0" y="0"/>
              <a:ext cx="9144000" cy="6858000"/>
            </a:xfrm>
            <a:prstGeom prst="rect">
              <a:avLst/>
            </a:prstGeom>
            <a:noFill/>
            <a:ln>
              <a:noFill/>
            </a:ln>
          </p:spPr>
        </p:pic>
        <p:sp>
          <p:nvSpPr>
            <p:cNvPr id="16" name="Rectangle 15"/>
            <p:cNvSpPr/>
            <p:nvPr userDrawn="1"/>
          </p:nvSpPr>
          <p:spPr>
            <a:xfrm>
              <a:off x="0" y="5184648"/>
              <a:ext cx="9144000" cy="1673352"/>
            </a:xfrm>
            <a:prstGeom prst="rect">
              <a:avLst/>
            </a:prstGeom>
            <a:gradFill flip="none" rotWithShape="1">
              <a:gsLst>
                <a:gs pos="39000">
                  <a:schemeClr val="accent5">
                    <a:alpha val="40000"/>
                  </a:schemeClr>
                </a:gs>
                <a:gs pos="0">
                  <a:schemeClr val="accent5">
                    <a:alpha val="90000"/>
                  </a:schemeClr>
                </a:gs>
                <a:gs pos="100000">
                  <a:schemeClr val="accent3">
                    <a:alpha val="40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5257800"/>
              <a:ext cx="9144000" cy="1600200"/>
            </a:xfrm>
            <a:prstGeom prst="rect">
              <a:avLst/>
            </a:prstGeom>
            <a:gradFill flip="none" rotWithShape="1">
              <a:gsLst>
                <a:gs pos="39000">
                  <a:schemeClr val="accent5">
                    <a:alpha val="25000"/>
                  </a:schemeClr>
                </a:gs>
                <a:gs pos="100000">
                  <a:schemeClr val="accent3">
                    <a:alpha val="25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3352801"/>
              <a:ext cx="9144000" cy="1827567"/>
            </a:xfrm>
            <a:prstGeom prst="rect">
              <a:avLst/>
            </a:prstGeom>
            <a:gradFill flip="none" rotWithShape="1">
              <a:gsLst>
                <a:gs pos="0">
                  <a:schemeClr val="bg1">
                    <a:alpha val="50000"/>
                  </a:schemeClr>
                </a:gs>
                <a:gs pos="100000">
                  <a:schemeClr val="bg1">
                    <a:alpha val="0"/>
                  </a:schemeClr>
                </a:gs>
              </a:gsLst>
              <a:lin ang="1620000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5181600"/>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12" name="Title 11"/>
          <p:cNvSpPr>
            <a:spLocks noGrp="1"/>
          </p:cNvSpPr>
          <p:nvPr>
            <p:ph type="ctrTitle"/>
          </p:nvPr>
        </p:nvSpPr>
        <p:spPr>
          <a:xfrm>
            <a:off x="455676" y="3373031"/>
            <a:ext cx="8229600" cy="2043684"/>
          </a:xfrm>
          <a:noFill/>
        </p:spPr>
        <p:txBody>
          <a:bodyPr anchor="b" anchorCtr="0">
            <a:normAutofit/>
          </a:bodyPr>
          <a:lstStyle>
            <a:lvl1pPr algn="l">
              <a:lnSpc>
                <a:spcPct val="90000"/>
              </a:lnSpc>
              <a:spcBef>
                <a:spcPts val="0"/>
              </a:spcBef>
              <a:spcAft>
                <a:spcPts val="0"/>
              </a:spcAft>
              <a:defRPr sz="7000" kern="100" baseline="0">
                <a:solidFill>
                  <a:schemeClr val="tx2"/>
                </a:solidFill>
                <a:latin typeface="+mj-lt"/>
              </a:defRPr>
            </a:lvl1pPr>
          </a:lstStyle>
          <a:p>
            <a:r>
              <a:rPr lang="en-US" smtClean="0"/>
              <a:t>Click to edit Master title style</a:t>
            </a:r>
            <a:endParaRPr lang="en-US" dirty="0"/>
          </a:p>
        </p:txBody>
      </p:sp>
      <p:sp>
        <p:nvSpPr>
          <p:cNvPr id="13" name="Subtitle 12"/>
          <p:cNvSpPr>
            <a:spLocks noGrp="1"/>
          </p:cNvSpPr>
          <p:nvPr>
            <p:ph type="subTitle" idx="1"/>
          </p:nvPr>
        </p:nvSpPr>
        <p:spPr>
          <a:xfrm>
            <a:off x="566801" y="5429252"/>
            <a:ext cx="8129524" cy="757517"/>
          </a:xfrm>
        </p:spPr>
        <p:txBody>
          <a:bodyPr/>
          <a:lstStyle>
            <a:lvl1pPr marL="0" indent="0" algn="l">
              <a:buNone/>
              <a:defRPr sz="1600" kern="100" cap="all" spc="100" baseline="0">
                <a:solidFill>
                  <a:schemeClr val="bg1"/>
                </a:solidFill>
                <a:latin typeface="+mn-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8077200" cy="1075426"/>
          </a:xfrm>
        </p:spPr>
        <p:txBody>
          <a:bodyPr/>
          <a:lstStyle/>
          <a:p>
            <a:r>
              <a:rPr lang="en-US" smtClean="0"/>
              <a:t>Click to edit Master title style</a:t>
            </a:r>
            <a:endParaRPr lang="en-US"/>
          </a:p>
        </p:txBody>
      </p:sp>
      <p:sp>
        <p:nvSpPr>
          <p:cNvPr id="3" name="Rectangle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dt" sz="half" idx="10"/>
          </p:nvPr>
        </p:nvSpPr>
        <p:spPr/>
        <p:txBody>
          <a:bodyPr/>
          <a:lstStyle/>
          <a:p>
            <a:fld id="{B51EFC2E-847F-4CF8-8289-FAA88B334687}" type="datetimeFigureOut">
              <a:rPr lang="en-US" smtClean="0"/>
              <a:pPr/>
              <a:t>6/2/2020</a:t>
            </a:fld>
            <a:endParaRPr lang="en-US"/>
          </a:p>
        </p:txBody>
      </p:sp>
      <p:sp>
        <p:nvSpPr>
          <p:cNvPr id="5" name="Rectangle 4"/>
          <p:cNvSpPr>
            <a:spLocks noGrp="1"/>
          </p:cNvSpPr>
          <p:nvPr>
            <p:ph type="ftr" sz="quarter" idx="11"/>
          </p:nvPr>
        </p:nvSpPr>
        <p:spPr/>
        <p:txBody>
          <a:bodyPr/>
          <a:lstStyle/>
          <a:p>
            <a:endParaRPr lang="en-US"/>
          </a:p>
        </p:txBody>
      </p:sp>
      <p:sp>
        <p:nvSpPr>
          <p:cNvPr id="6" name="Rectangle 5"/>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bg1"/>
        </a:solidFill>
        <a:effectLst/>
      </p:bgPr>
    </p:bg>
    <p:spTree>
      <p:nvGrpSpPr>
        <p:cNvPr id="1" name=""/>
        <p:cNvGrpSpPr/>
        <p:nvPr/>
      </p:nvGrpSpPr>
      <p:grpSpPr>
        <a:xfrm>
          <a:off x="0" y="0"/>
          <a:ext cx="0" cy="0"/>
          <a:chOff x="0" y="0"/>
          <a:chExt cx="0" cy="0"/>
        </a:xfrm>
      </p:grpSpPr>
      <p:grpSp>
        <p:nvGrpSpPr>
          <p:cNvPr id="10" name="Group 9"/>
          <p:cNvGrpSpPr/>
          <p:nvPr/>
        </p:nvGrpSpPr>
        <p:grpSpPr>
          <a:xfrm>
            <a:off x="0" y="0"/>
            <a:ext cx="9144000" cy="6858000"/>
            <a:chOff x="0" y="0"/>
            <a:chExt cx="9144000" cy="6858000"/>
          </a:xfrm>
        </p:grpSpPr>
        <p:pic>
          <p:nvPicPr>
            <p:cNvPr id="7" name="Rectangle 6"/>
            <p:cNvPicPr>
              <a:picLocks noChangeAspect="1"/>
            </p:cNvPicPr>
            <p:nvPr/>
          </p:nvPicPr>
          <p:blipFill>
            <a:blip r:embed="rId2">
              <a:duotone>
                <a:schemeClr val="accent3"/>
                <a:srgbClr val="FFFFFF"/>
              </a:duotone>
            </a:blip>
            <a:stretch>
              <a:fillRect/>
            </a:stretch>
          </p:blipFill>
          <p:spPr>
            <a:xfrm>
              <a:off x="0" y="0"/>
              <a:ext cx="9144000" cy="6858000"/>
            </a:xfrm>
            <a:prstGeom prst="rect">
              <a:avLst/>
            </a:prstGeom>
            <a:noFill/>
            <a:ln>
              <a:noFill/>
            </a:ln>
          </p:spPr>
        </p:pic>
        <p:sp>
          <p:nvSpPr>
            <p:cNvPr id="9" name="Rectangle 8"/>
            <p:cNvSpPr/>
            <p:nvPr userDrawn="1"/>
          </p:nvSpPr>
          <p:spPr>
            <a:xfrm>
              <a:off x="0" y="342900"/>
              <a:ext cx="9144000" cy="6172200"/>
            </a:xfrm>
            <a:prstGeom prst="rect">
              <a:avLst/>
            </a:prstGeom>
            <a:gradFill flip="none" rotWithShape="1">
              <a:gsLst>
                <a:gs pos="39000">
                  <a:schemeClr val="accent5">
                    <a:alpha val="40000"/>
                  </a:schemeClr>
                </a:gs>
                <a:gs pos="0">
                  <a:schemeClr val="accent5">
                    <a:alpha val="90000"/>
                  </a:schemeClr>
                </a:gs>
                <a:gs pos="100000">
                  <a:schemeClr val="accent3">
                    <a:alpha val="40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457200"/>
              <a:ext cx="9144000" cy="5943600"/>
            </a:xfrm>
            <a:prstGeom prst="rect">
              <a:avLst/>
            </a:prstGeom>
            <a:gradFill flip="none" rotWithShape="1">
              <a:gsLst>
                <a:gs pos="39000">
                  <a:schemeClr val="accent5">
                    <a:alpha val="25000"/>
                  </a:schemeClr>
                </a:gs>
                <a:gs pos="100000">
                  <a:schemeClr val="accent3">
                    <a:alpha val="2500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41312"/>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05575"/>
              <a:ext cx="9144000" cy="1588"/>
            </a:xfrm>
            <a:prstGeom prst="line">
              <a:avLst/>
            </a:prstGeom>
            <a:ln w="28575" cap="flat" cmpd="sng" algn="ctr">
              <a:solidFill>
                <a:schemeClr val="bg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Rectangle 1"/>
          <p:cNvSpPr>
            <a:spLocks noGrp="1"/>
          </p:cNvSpPr>
          <p:nvPr>
            <p:ph type="title"/>
          </p:nvPr>
        </p:nvSpPr>
        <p:spPr>
          <a:xfrm>
            <a:off x="533402" y="3962402"/>
            <a:ext cx="8153399" cy="1371599"/>
          </a:xfrm>
        </p:spPr>
        <p:txBody>
          <a:bodyPr anchor="b" anchorCtr="0"/>
          <a:lstStyle>
            <a:lvl1pPr algn="l">
              <a:defRPr sz="4000" b="0" cap="none" baseline="0">
                <a:solidFill>
                  <a:schemeClr val="bg1"/>
                </a:solidFill>
                <a:latin typeface="+mj-lt"/>
              </a:defRPr>
            </a:lvl1pPr>
          </a:lstStyle>
          <a:p>
            <a:r>
              <a:rPr lang="en-US" smtClean="0"/>
              <a:t>Click to edit Master title style</a:t>
            </a:r>
            <a:endParaRPr lang="en-US"/>
          </a:p>
        </p:txBody>
      </p:sp>
      <p:sp>
        <p:nvSpPr>
          <p:cNvPr id="3" name="Rectangle 2"/>
          <p:cNvSpPr>
            <a:spLocks noGrp="1"/>
          </p:cNvSpPr>
          <p:nvPr>
            <p:ph type="body" idx="1"/>
          </p:nvPr>
        </p:nvSpPr>
        <p:spPr>
          <a:xfrm>
            <a:off x="557276" y="5438776"/>
            <a:ext cx="8129524" cy="904875"/>
          </a:xfrm>
        </p:spPr>
        <p:txBody>
          <a:bodyPr anchor="t" anchorCtr="0"/>
          <a:lstStyle>
            <a:lvl1pPr marL="0" indent="0">
              <a:buNone/>
              <a:defRPr sz="1400" cap="all" spc="1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533400" y="1600201"/>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1"/>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B51EFC2E-847F-4CF8-8289-FAA88B334687}" type="datetimeFigureOut">
              <a:rPr lang="en-US" smtClean="0"/>
              <a:pPr/>
              <a:t>6/2/2020</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a:p>
        </p:txBody>
      </p:sp>
      <p:sp>
        <p:nvSpPr>
          <p:cNvPr id="3" name="Rectangle 2"/>
          <p:cNvSpPr>
            <a:spLocks noGrp="1"/>
          </p:cNvSpPr>
          <p:nvPr>
            <p:ph type="body" idx="1"/>
          </p:nvPr>
        </p:nvSpPr>
        <p:spPr>
          <a:xfrm>
            <a:off x="533400" y="1600201"/>
            <a:ext cx="3963988" cy="574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533400" y="2174877"/>
            <a:ext cx="3963988"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7" y="1600201"/>
            <a:ext cx="3965574" cy="574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7" y="2174877"/>
            <a:ext cx="3965574" cy="3844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fld id="{B51EFC2E-847F-4CF8-8289-FAA88B334687}" type="datetimeFigureOut">
              <a:rPr lang="en-US" smtClean="0"/>
              <a:pPr/>
              <a:t>6/2/2020</a:t>
            </a:fld>
            <a:endParaRPr lang="en-US"/>
          </a:p>
        </p:txBody>
      </p:sp>
      <p:sp>
        <p:nvSpPr>
          <p:cNvPr id="8" name="Rectangle 7"/>
          <p:cNvSpPr>
            <a:spLocks noGrp="1"/>
          </p:cNvSpPr>
          <p:nvPr>
            <p:ph type="ftr" sz="quarter" idx="11"/>
          </p:nvPr>
        </p:nvSpPr>
        <p:spPr/>
        <p:txBody>
          <a:bodyPr/>
          <a:lstStyle/>
          <a:p>
            <a:endParaRPr lang="en-US"/>
          </a:p>
        </p:txBody>
      </p:sp>
      <p:sp>
        <p:nvSpPr>
          <p:cNvPr id="9" name="Rectangle 8"/>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type="dt" sz="half" idx="10"/>
          </p:nvPr>
        </p:nvSpPr>
        <p:spPr/>
        <p:txBody>
          <a:bodyPr/>
          <a:lstStyle/>
          <a:p>
            <a:fld id="{B51EFC2E-847F-4CF8-8289-FAA88B334687}" type="datetimeFigureOut">
              <a:rPr lang="en-US" smtClean="0"/>
              <a:pPr/>
              <a:t>6/2/2020</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2932114" cy="968375"/>
          </a:xfrm>
        </p:spPr>
        <p:txBody>
          <a:bodyPr anchor="b"/>
          <a:lstStyle>
            <a:lvl1pPr algn="l">
              <a:defRPr sz="2000" b="1">
                <a:latin typeface="+mn-lt"/>
              </a:defRPr>
            </a:lvl1pPr>
          </a:lstStyle>
          <a:p>
            <a:r>
              <a:rPr lang="en-US" smtClean="0"/>
              <a:t>Click to edit Master title style</a:t>
            </a:r>
            <a:endParaRPr lang="en-US"/>
          </a:p>
        </p:txBody>
      </p:sp>
      <p:sp>
        <p:nvSpPr>
          <p:cNvPr id="3" name="Rectangle 2"/>
          <p:cNvSpPr>
            <a:spLocks noGrp="1"/>
          </p:cNvSpPr>
          <p:nvPr>
            <p:ph idx="1"/>
          </p:nvPr>
        </p:nvSpPr>
        <p:spPr>
          <a:xfrm>
            <a:off x="3575050" y="457200"/>
            <a:ext cx="5035550" cy="5562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533400" y="1435101"/>
            <a:ext cx="2932114" cy="45847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B51EFC2E-847F-4CF8-8289-FAA88B334687}" type="datetimeFigureOut">
              <a:rPr lang="en-US" smtClean="0"/>
              <a:pPr/>
              <a:t>6/2/2020</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1792288" y="4800600"/>
            <a:ext cx="5486400" cy="566738"/>
          </a:xfrm>
        </p:spPr>
        <p:txBody>
          <a:bodyPr anchor="b"/>
          <a:lstStyle>
            <a:lvl1pPr algn="l">
              <a:defRPr sz="2000" b="1">
                <a:latin typeface="+mn-lt"/>
              </a:defRPr>
            </a:lvl1pPr>
          </a:lstStyle>
          <a:p>
            <a:r>
              <a:rPr lang="en-US" smtClean="0"/>
              <a:t>Click to edit Master title style</a:t>
            </a:r>
            <a:endParaRPr lang="en-US"/>
          </a:p>
        </p:txBody>
      </p:sp>
      <p:sp>
        <p:nvSpPr>
          <p:cNvPr id="3" name="Rectangl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Rectangle 3"/>
          <p:cNvSpPr>
            <a:spLocks noGrp="1"/>
          </p:cNvSpPr>
          <p:nvPr>
            <p:ph type="body" sz="half" idx="2"/>
          </p:nvPr>
        </p:nvSpPr>
        <p:spPr>
          <a:xfrm>
            <a:off x="1792288" y="5367338"/>
            <a:ext cx="5486400" cy="6524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B51EFC2E-847F-4CF8-8289-FAA88B334687}" type="datetimeFigureOut">
              <a:rPr lang="en-US" smtClean="0"/>
              <a:pPr/>
              <a:t>6/2/2020</a:t>
            </a:fld>
            <a:endParaRPr lang="en-US"/>
          </a:p>
        </p:txBody>
      </p:sp>
      <p:sp>
        <p:nvSpPr>
          <p:cNvPr id="6" name="Rectangle 5"/>
          <p:cNvSpPr>
            <a:spLocks noGrp="1"/>
          </p:cNvSpPr>
          <p:nvPr>
            <p:ph type="ftr" sz="quarter" idx="11"/>
          </p:nvPr>
        </p:nvSpPr>
        <p:spPr/>
        <p:txBody>
          <a:bodyPr/>
          <a:lstStyle/>
          <a:p>
            <a:endParaRPr lang="en-US"/>
          </a:p>
        </p:txBody>
      </p:sp>
      <p:sp>
        <p:nvSpPr>
          <p:cNvPr id="7" name="Rectangle 6"/>
          <p:cNvSpPr>
            <a:spLocks noGrp="1"/>
          </p:cNvSpPr>
          <p:nvPr>
            <p:ph type="sldNum" sz="quarter" idx="12"/>
          </p:nvPr>
        </p:nvSpPr>
        <p:spPr/>
        <p:txBody>
          <a:bodyPr/>
          <a:lstStyle/>
          <a:p>
            <a:fld id="{53325215-7382-4C1B-86B1-E9DB9649FF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Rectangle 18"/>
          <p:cNvPicPr>
            <a:picLocks noChangeAspect="1"/>
          </p:cNvPicPr>
          <p:nvPr/>
        </p:nvPicPr>
        <p:blipFill>
          <a:blip r:embed="rId11">
            <a:duotone>
              <a:schemeClr val="accent3"/>
              <a:srgbClr val="FFFFFF"/>
            </a:duotone>
          </a:blip>
          <a:stretch>
            <a:fillRect/>
          </a:stretch>
        </p:blipFill>
        <p:spPr>
          <a:xfrm>
            <a:off x="0" y="0"/>
            <a:ext cx="9144000" cy="6858000"/>
          </a:xfrm>
          <a:prstGeom prst="rect">
            <a:avLst/>
          </a:prstGeom>
          <a:noFill/>
          <a:ln>
            <a:noFill/>
          </a:ln>
        </p:spPr>
      </p:pic>
      <p:grpSp>
        <p:nvGrpSpPr>
          <p:cNvPr id="20" name="Group 19"/>
          <p:cNvGrpSpPr/>
          <p:nvPr/>
        </p:nvGrpSpPr>
        <p:grpSpPr>
          <a:xfrm>
            <a:off x="304800" y="0"/>
            <a:ext cx="8534400" cy="6860650"/>
            <a:chOff x="304800" y="0"/>
            <a:chExt cx="8534400" cy="6860650"/>
          </a:xfrm>
        </p:grpSpPr>
        <p:sp>
          <p:nvSpPr>
            <p:cNvPr id="21" name="Rectangle 20"/>
            <p:cNvSpPr/>
            <p:nvPr userDrawn="1"/>
          </p:nvSpPr>
          <p:spPr>
            <a:xfrm>
              <a:off x="457200" y="0"/>
              <a:ext cx="8229600" cy="6477000"/>
            </a:xfrm>
            <a:prstGeom prst="rect">
              <a:avLst/>
            </a:prstGeom>
            <a:gradFill flip="none" rotWithShape="1">
              <a:gsLst>
                <a:gs pos="0">
                  <a:schemeClr val="bg1">
                    <a:alpha val="50000"/>
                  </a:schemeClr>
                </a:gs>
                <a:gs pos="100000">
                  <a:schemeClr val="bg1">
                    <a:alpha val="0"/>
                  </a:schemeClr>
                </a:gs>
              </a:gsLst>
              <a:lin ang="10800000" scaled="1"/>
              <a:tileRect/>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flipH="1">
              <a:off x="457200" y="381000"/>
              <a:ext cx="8229600" cy="6477000"/>
            </a:xfrm>
            <a:prstGeom prst="rect">
              <a:avLst/>
            </a:prstGeom>
            <a:gradFill flip="none" rotWithShape="1">
              <a:gsLst>
                <a:gs pos="0">
                  <a:schemeClr val="bg1">
                    <a:alpha val="50000"/>
                  </a:schemeClr>
                </a:gs>
                <a:gs pos="100000">
                  <a:schemeClr val="bg1">
                    <a:alpha val="0"/>
                  </a:schemeClr>
                </a:gs>
              </a:gsLst>
              <a:lin ang="10800000" scaled="1"/>
              <a:tileRect/>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8686800" y="0"/>
              <a:ext cx="152400" cy="6477000"/>
            </a:xfrm>
            <a:prstGeom prst="rect">
              <a:avLst/>
            </a:prstGeom>
            <a:solidFill>
              <a:schemeClr val="accent5"/>
            </a:soli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304800" y="383650"/>
              <a:ext cx="152400" cy="6477000"/>
            </a:xfrm>
            <a:prstGeom prst="rect">
              <a:avLst/>
            </a:prstGeom>
            <a:solidFill>
              <a:schemeClr val="accent5"/>
            </a:soli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457200" y="6477000"/>
              <a:ext cx="8382000" cy="76200"/>
            </a:xfrm>
            <a:prstGeom prst="rect">
              <a:avLst/>
            </a:prstGeom>
            <a:gradFill>
              <a:gsLst>
                <a:gs pos="0">
                  <a:schemeClr val="accent5"/>
                </a:gs>
                <a:gs pos="65000">
                  <a:schemeClr val="bg1">
                    <a:alpha val="0"/>
                  </a:schemeClr>
                </a:gs>
                <a:gs pos="100000">
                  <a:schemeClr val="bg1">
                    <a:alpha val="0"/>
                  </a:schemeClr>
                </a:gs>
              </a:gsLst>
              <a:lin ang="10800000" scaled="1"/>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flipH="1">
              <a:off x="304800" y="310738"/>
              <a:ext cx="8382000" cy="76200"/>
            </a:xfrm>
            <a:prstGeom prst="rect">
              <a:avLst/>
            </a:prstGeom>
            <a:gradFill>
              <a:gsLst>
                <a:gs pos="0">
                  <a:schemeClr val="accent5"/>
                </a:gs>
                <a:gs pos="65000">
                  <a:schemeClr val="bg1">
                    <a:alpha val="0"/>
                  </a:schemeClr>
                </a:gs>
                <a:gs pos="100000">
                  <a:schemeClr val="bg1">
                    <a:alpha val="0"/>
                  </a:schemeClr>
                </a:gs>
              </a:gsLst>
              <a:lin ang="10800000" scaled="1"/>
            </a:gradFill>
            <a:ln w="254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533400" y="457200"/>
            <a:ext cx="8077200" cy="1075426"/>
          </a:xfrm>
          <a:prstGeom prst="rect">
            <a:avLst/>
          </a:prstGeom>
        </p:spPr>
        <p:txBody>
          <a:bodyPr vert="horz" rtlCol="0" anchor="b"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533400" y="1600203"/>
            <a:ext cx="8077200" cy="4412411"/>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3400" y="6104626"/>
            <a:ext cx="2133600" cy="365125"/>
          </a:xfrm>
          <a:prstGeom prst="rect">
            <a:avLst/>
          </a:prstGeom>
        </p:spPr>
        <p:txBody>
          <a:bodyPr vert="horz" rtlCol="0" anchor="ctr"/>
          <a:lstStyle>
            <a:lvl1pPr algn="l">
              <a:defRPr sz="1000">
                <a:solidFill>
                  <a:schemeClr val="tx2"/>
                </a:solidFill>
                <a:latin typeface="+mj-lt"/>
              </a:defRPr>
            </a:lvl1pPr>
          </a:lstStyle>
          <a:p>
            <a:fld id="{B51EFC2E-847F-4CF8-8289-FAA88B334687}" type="datetimeFigureOut">
              <a:rPr lang="en-US" sz="1000" smtClean="0">
                <a:solidFill>
                  <a:schemeClr val="tx2"/>
                </a:solidFill>
                <a:latin typeface="+mj-lt"/>
              </a:rPr>
              <a:pPr/>
              <a:t>6/2/2020</a:t>
            </a:fld>
            <a:endParaRPr lang="en-US" sz="1000">
              <a:solidFill>
                <a:schemeClr val="tx2"/>
              </a:solidFill>
              <a:latin typeface="+mj-lt"/>
            </a:endParaRPr>
          </a:p>
        </p:txBody>
      </p:sp>
      <p:sp>
        <p:nvSpPr>
          <p:cNvPr id="5" name="Footer Placeholder 4"/>
          <p:cNvSpPr>
            <a:spLocks noGrp="1"/>
          </p:cNvSpPr>
          <p:nvPr>
            <p:ph type="ftr" sz="quarter" idx="3"/>
          </p:nvPr>
        </p:nvSpPr>
        <p:spPr>
          <a:xfrm>
            <a:off x="3124200" y="6104626"/>
            <a:ext cx="2895600" cy="365125"/>
          </a:xfrm>
          <a:prstGeom prst="rect">
            <a:avLst/>
          </a:prstGeom>
        </p:spPr>
        <p:txBody>
          <a:bodyPr vert="horz" rtlCol="0" anchor="ctr"/>
          <a:lstStyle>
            <a:lvl1pPr algn="ctr">
              <a:defRPr sz="1000">
                <a:solidFill>
                  <a:schemeClr val="tx2"/>
                </a:solidFill>
                <a:latin typeface="+mj-lt"/>
              </a:defRPr>
            </a:lvl1pPr>
          </a:lstStyle>
          <a:p>
            <a:endParaRPr lang="en-US" sz="1000">
              <a:solidFill>
                <a:schemeClr val="tx2"/>
              </a:solidFill>
              <a:latin typeface="+mj-lt"/>
            </a:endParaRPr>
          </a:p>
        </p:txBody>
      </p:sp>
      <p:sp>
        <p:nvSpPr>
          <p:cNvPr id="6" name="Slide Number Placeholder 5"/>
          <p:cNvSpPr>
            <a:spLocks noGrp="1"/>
          </p:cNvSpPr>
          <p:nvPr>
            <p:ph type="sldNum" sz="quarter" idx="4"/>
          </p:nvPr>
        </p:nvSpPr>
        <p:spPr>
          <a:xfrm>
            <a:off x="6477000" y="6104626"/>
            <a:ext cx="2133600" cy="365125"/>
          </a:xfrm>
          <a:prstGeom prst="rect">
            <a:avLst/>
          </a:prstGeom>
        </p:spPr>
        <p:txBody>
          <a:bodyPr vert="horz" rtlCol="0" anchor="ctr"/>
          <a:lstStyle>
            <a:lvl1pPr algn="r">
              <a:defRPr sz="1000">
                <a:solidFill>
                  <a:schemeClr val="tx2"/>
                </a:solidFill>
                <a:latin typeface="+mj-lt"/>
              </a:defRPr>
            </a:lvl1pPr>
          </a:lstStyle>
          <a:p>
            <a:fld id="{53325215-7382-4C1B-86B1-E9DB9649FF55}" type="slidenum">
              <a:rPr lang="en-US" sz="1000" smtClean="0">
                <a:solidFill>
                  <a:schemeClr val="tx2"/>
                </a:solidFill>
                <a:latin typeface="+mj-lt"/>
              </a:rPr>
              <a:pPr/>
              <a:t>‹#›</a:t>
            </a:fld>
            <a:endParaRPr lang="en-US" sz="1000">
              <a:solidFill>
                <a:schemeClr val="tx2"/>
              </a:solidFill>
              <a:latin typeface="+mj-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000" kern="1200">
          <a:solidFill>
            <a:schemeClr val="tx2"/>
          </a:solidFill>
          <a:latin typeface="+mj-lt"/>
          <a:ea typeface="+mj-ea"/>
          <a:cs typeface="+mj-cs"/>
        </a:defRPr>
      </a:lvl1pPr>
    </p:titleStyle>
    <p:bodyStyle>
      <a:lvl1pPr marL="342900" indent="-342900" algn="l" rtl="0" eaLnBrk="1" latinLnBrk="0" hangingPunct="1">
        <a:spcBef>
          <a:spcPct val="20000"/>
        </a:spcBef>
        <a:buFont typeface="Arial"/>
        <a:buChar char="•"/>
        <a:defRPr sz="28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4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0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18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18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p:txBody>
          <a:bodyPr>
            <a:normAutofit/>
          </a:bodyPr>
          <a:lstStyle/>
          <a:p>
            <a:r>
              <a:rPr lang="en-US" dirty="0" smtClean="0"/>
              <a:t>Brooklyn’s Best Brewery</a:t>
            </a:r>
            <a:endParaRPr lang="en-US" dirty="0"/>
          </a:p>
        </p:txBody>
      </p:sp>
      <p:sp>
        <p:nvSpPr>
          <p:cNvPr id="5" name="Rectangle 4"/>
          <p:cNvSpPr>
            <a:spLocks noGrp="1"/>
          </p:cNvSpPr>
          <p:nvPr>
            <p:ph type="subTitle" idx="1"/>
          </p:nvPr>
        </p:nvSpPr>
        <p:spPr/>
        <p:txBody>
          <a:bodyPr/>
          <a:lstStyle/>
          <a:p>
            <a:r>
              <a:rPr lang="en-US" smtClean="0"/>
              <a:t>Business plan presentation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457200"/>
            <a:ext cx="8077200" cy="533400"/>
          </a:xfrm>
        </p:spPr>
        <p:txBody>
          <a:bodyPr>
            <a:noAutofit/>
          </a:bodyPr>
          <a:lstStyle/>
          <a:p>
            <a:r>
              <a:rPr lang="en-US" sz="3200" dirty="0">
                <a:latin typeface="Times New Roman" panose="02020603050405020304" pitchFamily="18" charset="0"/>
                <a:ea typeface="+mn-ea"/>
                <a:cs typeface="Times New Roman" panose="02020603050405020304" pitchFamily="18" charset="0"/>
              </a:rPr>
              <a:t>Overview</a:t>
            </a:r>
            <a:endParaRPr lang="en-US" sz="3200" dirty="0">
              <a:latin typeface="Times New Roman" panose="02020603050405020304" pitchFamily="18" charset="0"/>
              <a:ea typeface="+mn-ea"/>
              <a:cs typeface="Times New Roman" panose="02020603050405020304" pitchFamily="18" charset="0"/>
            </a:endParaRPr>
          </a:p>
        </p:txBody>
      </p:sp>
      <p:sp>
        <p:nvSpPr>
          <p:cNvPr id="3" name="Rectangle 2"/>
          <p:cNvSpPr>
            <a:spLocks noGrp="1"/>
          </p:cNvSpPr>
          <p:nvPr>
            <p:ph idx="1"/>
          </p:nvPr>
        </p:nvSpPr>
        <p:spPr>
          <a:xfrm>
            <a:off x="483136" y="838200"/>
            <a:ext cx="8077200" cy="4412411"/>
          </a:xfrm>
        </p:spPr>
        <p:txBody>
          <a:bodyPr>
            <a:normAutofit/>
          </a:bodyPr>
          <a:lstStyle/>
          <a:p>
            <a:r>
              <a:rPr lang="en-US" sz="1800" dirty="0">
                <a:latin typeface="Times New Roman" panose="02020603050405020304" pitchFamily="18" charset="0"/>
                <a:cs typeface="Times New Roman" panose="02020603050405020304" pitchFamily="18" charset="0"/>
              </a:rPr>
              <a:t>New York </a:t>
            </a:r>
            <a:r>
              <a:rPr lang="en-US" sz="1800" dirty="0" smtClean="0">
                <a:latin typeface="Times New Roman" panose="02020603050405020304" pitchFamily="18" charset="0"/>
                <a:cs typeface="Times New Roman" panose="02020603050405020304" pitchFamily="18" charset="0"/>
              </a:rPr>
              <a:t>City </a:t>
            </a:r>
            <a:r>
              <a:rPr lang="en-US" sz="1800" dirty="0">
                <a:latin typeface="Times New Roman" panose="02020603050405020304" pitchFamily="18" charset="0"/>
                <a:cs typeface="Times New Roman" panose="02020603050405020304" pitchFamily="18" charset="0"/>
              </a:rPr>
              <a:t>is the most populous city in the United States. With an estimated 2019 population of 8,336,817 distributed over about 302.6 square miles (784 km2), New York is also the most densely populated major city in the United States. New York City is composed of five </a:t>
            </a:r>
            <a:r>
              <a:rPr lang="en-US" sz="1800" dirty="0" smtClean="0">
                <a:latin typeface="Times New Roman" panose="02020603050405020304" pitchFamily="18" charset="0"/>
                <a:cs typeface="Times New Roman" panose="02020603050405020304" pitchFamily="18" charset="0"/>
              </a:rPr>
              <a:t>boroughs: Brooklyn</a:t>
            </a:r>
            <a:r>
              <a:rPr lang="en-US" sz="1800" dirty="0">
                <a:latin typeface="Times New Roman" panose="02020603050405020304" pitchFamily="18" charset="0"/>
                <a:cs typeface="Times New Roman" panose="02020603050405020304" pitchFamily="18" charset="0"/>
              </a:rPr>
              <a:t>, Queens, Manhattan, the Bronx, and Staten </a:t>
            </a:r>
            <a:r>
              <a:rPr lang="en-US" sz="1800" dirty="0" smtClean="0">
                <a:latin typeface="Times New Roman" panose="02020603050405020304" pitchFamily="18" charset="0"/>
                <a:cs typeface="Times New Roman" panose="02020603050405020304" pitchFamily="18" charset="0"/>
              </a:rPr>
              <a:t>Island. The city has diverse demographics and a vibrant economy. A resident or visitor to the city can experience a vast array of cultures, including food, museums, and many other attractions.</a:t>
            </a:r>
          </a:p>
          <a:p>
            <a:r>
              <a:rPr lang="en-US" sz="1800" dirty="0" smtClean="0">
                <a:latin typeface="Times New Roman" panose="02020603050405020304" pitchFamily="18" charset="0"/>
                <a:cs typeface="Times New Roman" panose="02020603050405020304" pitchFamily="18" charset="0"/>
              </a:rPr>
              <a:t>My goal is to determine the best location to open a microbrewery and tap house in Brooklyn. Foursquare data will be used to determine location to similar venues that will attract foot traffic to the brewery.</a:t>
            </a:r>
            <a:endParaRPr lang="en-US" sz="1800" dirty="0">
              <a:latin typeface="Times New Roman" panose="02020603050405020304" pitchFamily="18" charset="0"/>
              <a:cs typeface="Times New Roman" panose="02020603050405020304" pitchFamily="18" charset="0"/>
            </a:endParaRPr>
          </a:p>
        </p:txBody>
      </p:sp>
      <p:pic>
        <p:nvPicPr>
          <p:cNvPr id="1026" name="Picture 2" descr="C:\Users\Mark\Desktop\CITP\Data Science\Capstone\be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231" y="4742232"/>
            <a:ext cx="26574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Mark\Desktop\CITP\Data Science\Capstone\beer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25393"/>
            <a:ext cx="3352800" cy="2231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533400" y="457200"/>
            <a:ext cx="8077200" cy="609600"/>
          </a:xfrm>
        </p:spPr>
        <p:txBody>
          <a:bodyPr>
            <a:normAutofit fontScale="90000"/>
          </a:bodyPr>
          <a:lstStyle/>
          <a:p>
            <a:r>
              <a:rPr lang="en-US" dirty="0" smtClean="0"/>
              <a:t>Resource Requirements</a:t>
            </a:r>
            <a:endParaRPr lang="en-US" dirty="0"/>
          </a:p>
        </p:txBody>
      </p:sp>
      <p:sp>
        <p:nvSpPr>
          <p:cNvPr id="5" name="Rectangle 4"/>
          <p:cNvSpPr>
            <a:spLocks noGrp="1"/>
          </p:cNvSpPr>
          <p:nvPr>
            <p:ph idx="1"/>
          </p:nvPr>
        </p:nvSpPr>
        <p:spPr>
          <a:xfrm>
            <a:off x="533400" y="990600"/>
            <a:ext cx="8077200" cy="5334000"/>
          </a:xfrm>
        </p:spPr>
        <p:txBody>
          <a:bodyPr>
            <a:noAutofit/>
          </a:bodyPr>
          <a:lstStyle/>
          <a:p>
            <a:r>
              <a:rPr lang="en-US" sz="2000" dirty="0" smtClean="0">
                <a:latin typeface="Times New Roman" panose="02020603050405020304" pitchFamily="18" charset="0"/>
                <a:cs typeface="Times New Roman" panose="02020603050405020304" pitchFamily="18" charset="0"/>
              </a:rPr>
              <a:t>Business Overview</a:t>
            </a:r>
          </a:p>
          <a:p>
            <a:pPr lvl="1"/>
            <a:r>
              <a:rPr lang="en-US" sz="2000" dirty="0" smtClean="0">
                <a:latin typeface="Times New Roman" panose="02020603050405020304" pitchFamily="18" charset="0"/>
                <a:cs typeface="Times New Roman" panose="02020603050405020304" pitchFamily="18" charset="0"/>
              </a:rPr>
              <a:t>Microbrewery </a:t>
            </a:r>
            <a:r>
              <a:rPr lang="en-US" sz="2000" dirty="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tap house in Brooklyn, NY. </a:t>
            </a:r>
            <a:r>
              <a:rPr lang="en-US" sz="2000" dirty="0">
                <a:latin typeface="Times New Roman" panose="02020603050405020304" pitchFamily="18" charset="0"/>
                <a:cs typeface="Times New Roman" panose="02020603050405020304" pitchFamily="18" charset="0"/>
              </a:rPr>
              <a:t>In-house brewery that brews and serves it’s own craft beer. </a:t>
            </a:r>
          </a:p>
          <a:p>
            <a:pPr lvl="1"/>
            <a:r>
              <a:rPr lang="en-US" sz="2000" dirty="0">
                <a:latin typeface="Times New Roman" panose="02020603050405020304" pitchFamily="18" charset="0"/>
                <a:cs typeface="Times New Roman" panose="02020603050405020304" pitchFamily="18" charset="0"/>
              </a:rPr>
              <a:t>Small selection of food options provided. Located near other restaurants to give visitors other food options.</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Walking </a:t>
            </a:r>
            <a:r>
              <a:rPr lang="en-US" sz="2000" dirty="0">
                <a:latin typeface="Times New Roman" panose="02020603050405020304" pitchFamily="18" charset="0"/>
                <a:cs typeface="Times New Roman" panose="02020603050405020304" pitchFamily="18" charset="0"/>
              </a:rPr>
              <a:t>distance to tourist attractions (approximately 1 kilometer)</a:t>
            </a:r>
          </a:p>
          <a:p>
            <a:pPr lvl="1"/>
            <a:r>
              <a:rPr lang="en-US" sz="2000" dirty="0">
                <a:latin typeface="Times New Roman" panose="02020603050405020304" pitchFamily="18" charset="0"/>
                <a:cs typeface="Times New Roman" panose="02020603050405020304" pitchFamily="18" charset="0"/>
              </a:rPr>
              <a:t>Demand for the business</a:t>
            </a:r>
            <a:r>
              <a:rPr lang="en-US" sz="2000" dirty="0">
                <a:latin typeface="Times New Roman" panose="02020603050405020304" pitchFamily="18" charset="0"/>
                <a:cs typeface="Times New Roman" panose="02020603050405020304" pitchFamily="18" charset="0"/>
              </a:rPr>
              <a:t>. No other breweries within 1 kilometer of selected location</a:t>
            </a:r>
            <a:r>
              <a:rPr lang="en-US" sz="2000" dirty="0" smtClean="0">
                <a:latin typeface="Times New Roman" panose="02020603050405020304" pitchFamily="18" charset="0"/>
                <a:cs typeface="Times New Roman" panose="02020603050405020304" pitchFamily="18" charset="0"/>
              </a:rPr>
              <a:t>.</a:t>
            </a:r>
          </a:p>
          <a:p>
            <a:pPr lvl="1"/>
            <a:endParaRPr lang="en-US" sz="2000" dirty="0" smtClean="0">
              <a:latin typeface="Times New Roman" panose="02020603050405020304" pitchFamily="18" charset="0"/>
              <a:cs typeface="Times New Roman" panose="02020603050405020304" pitchFamily="18" charset="0"/>
            </a:endParaRPr>
          </a:p>
          <a:p>
            <a:pPr>
              <a:buSzPts val="2000"/>
            </a:pPr>
            <a:r>
              <a:rPr lang="en-US" sz="2000" dirty="0" smtClean="0">
                <a:solidFill>
                  <a:srgbClr val="284E6A"/>
                </a:solidFill>
                <a:latin typeface="Times New Roman"/>
              </a:rPr>
              <a:t>Target Audience: New York city tourists and Brooklyn residents who want an authentic craft beer brewed and served on site.</a:t>
            </a:r>
            <a:endParaRPr lang="en-US" sz="2000" dirty="0">
              <a:solidFill>
                <a:srgbClr val="284E6A"/>
              </a:solidFill>
              <a:latin typeface="Times New Roman"/>
            </a:endParaRPr>
          </a:p>
          <a:p>
            <a:r>
              <a:rPr lang="en-US" sz="2000" dirty="0" smtClean="0">
                <a:latin typeface="Times New Roman" panose="02020603050405020304" pitchFamily="18" charset="0"/>
                <a:cs typeface="Times New Roman" panose="02020603050405020304" pitchFamily="18" charset="0"/>
              </a:rPr>
              <a:t>Data methodology:</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Foursquare API</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Search for locations of similar venues</a:t>
            </a:r>
          </a:p>
          <a:p>
            <a:pPr lvl="1"/>
            <a:r>
              <a:rPr lang="en-US" sz="2000" dirty="0" smtClean="0">
                <a:latin typeface="Times New Roman" panose="02020603050405020304" pitchFamily="18" charset="0"/>
                <a:cs typeface="Times New Roman" panose="02020603050405020304" pitchFamily="18" charset="0"/>
              </a:rPr>
              <a:t>Search for nearby tourist attractions</a:t>
            </a:r>
            <a:endParaRPr lang="en-US" sz="2000" dirty="0" smtClean="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Key Issues</a:t>
            </a:r>
            <a:endParaRPr lang="en-US" dirty="0"/>
          </a:p>
        </p:txBody>
      </p:sp>
      <p:sp>
        <p:nvSpPr>
          <p:cNvPr id="3" name="Rectangle 2"/>
          <p:cNvSpPr>
            <a:spLocks noGrp="1"/>
          </p:cNvSpPr>
          <p:nvPr>
            <p:ph idx="1"/>
          </p:nvPr>
        </p:nvSpPr>
        <p:spPr/>
        <p:txBody>
          <a:bodyPr>
            <a:normAutofit lnSpcReduction="10000"/>
          </a:bodyPr>
          <a:lstStyle/>
          <a:p>
            <a:r>
              <a:rPr lang="en-US" dirty="0" smtClean="0"/>
              <a:t>Near term</a:t>
            </a:r>
            <a:endParaRPr lang="en-US" dirty="0"/>
          </a:p>
          <a:p>
            <a:pPr lvl="1"/>
            <a:r>
              <a:rPr lang="en-US" dirty="0" smtClean="0"/>
              <a:t>Identify key decisions and issues that need immediate or near-term resolution.</a:t>
            </a:r>
          </a:p>
          <a:p>
            <a:pPr lvl="1"/>
            <a:r>
              <a:rPr lang="en-US" dirty="0" smtClean="0"/>
              <a:t>State consequences of decision postponement.</a:t>
            </a:r>
          </a:p>
          <a:p>
            <a:r>
              <a:rPr lang="en-US" dirty="0" smtClean="0"/>
              <a:t>Long term</a:t>
            </a:r>
          </a:p>
          <a:p>
            <a:pPr lvl="1"/>
            <a:r>
              <a:rPr lang="en-US" dirty="0" smtClean="0"/>
              <a:t>Identify issues needing long-term resolution.</a:t>
            </a:r>
          </a:p>
          <a:p>
            <a:pPr lvl="1"/>
            <a:r>
              <a:rPr lang="en-US" dirty="0" smtClean="0"/>
              <a:t>State consequences of decision postponement.</a:t>
            </a:r>
          </a:p>
          <a:p>
            <a:r>
              <a:rPr lang="en-US" dirty="0" smtClean="0"/>
              <a:t>If you are seeking funding, be specific about any issues that require financial resources for resolution.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_plan_presentation">
  <a:themeElements>
    <a:clrScheme name="Business Plan">
      <a:dk1>
        <a:sysClr val="windowText" lastClr="000000"/>
      </a:dk1>
      <a:lt1>
        <a:sysClr val="window" lastClr="FFFFFF"/>
      </a:lt1>
      <a:dk2>
        <a:srgbClr val="284E6A"/>
      </a:dk2>
      <a:lt2>
        <a:srgbClr val="EFE3C4"/>
      </a:lt2>
      <a:accent1>
        <a:srgbClr val="646F4D"/>
      </a:accent1>
      <a:accent2>
        <a:srgbClr val="934721"/>
      </a:accent2>
      <a:accent3>
        <a:srgbClr val="A46721"/>
      </a:accent3>
      <a:accent4>
        <a:srgbClr val="655E6D"/>
      </a:accent4>
      <a:accent5>
        <a:srgbClr val="3A5F7B"/>
      </a:accent5>
      <a:accent6>
        <a:srgbClr val="665E45"/>
      </a:accent6>
      <a:hlink>
        <a:srgbClr val="64A2C8"/>
      </a:hlink>
      <a:folHlink>
        <a:srgbClr val="9BA967"/>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Business plan presentation</TPFriendlyName>
    <BusinessGroup xmlns="4873beb7-5857-4685-be1f-d57550cc96cc" xsi:nil="true"/>
    <APEditor xmlns="4873beb7-5857-4685-be1f-d57550cc96cc">
      <UserInfo>
        <DisplayName>REDMOND\v-luannv</DisplayName>
        <AccountId>92</AccountId>
        <AccountType/>
      </UserInfo>
    </APEditor>
    <SourceTitle xmlns="4873beb7-5857-4685-be1f-d57550cc96cc">Business plan presentation</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264190</Value>
      <Value>1282486</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2009-05-30T20:39:38+00:00</AssetStart>
    <LastHandOff xmlns="4873beb7-5857-4685-be1f-d57550cc96cc" xsi:nil="true"/>
    <ArtSampleDocs xmlns="4873beb7-5857-4685-be1f-d57550cc96cc" xsi:nil="true"/>
    <TPClientViewer xmlns="4873beb7-5857-4685-be1f-d57550cc96cc">Microsoft Office PowerPoint</TPClientViewer>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onlyFedEx</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TPExecutable xmlns="4873beb7-5857-4685-be1f-d57550cc96cc" xsi:nil="true"/>
    <SubmitterId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TP010081922</AssetId>
    <TPApplication xmlns="4873beb7-5857-4685-be1f-d57550cc96cc">PowerPoint</TPApplication>
    <TPLaunchHelpLink xmlns="4873beb7-5857-4685-be1f-d57550cc96cc" xsi:nil="true"/>
    <IntlLocPriority xmlns="4873beb7-5857-4685-be1f-d57550cc96cc" xsi:nil="true"/>
    <HandoffToMSDN xmlns="4873beb7-5857-4685-be1f-d57550cc96cc" xsi:nil="true"/>
    <PlannedPubDate xmlns="4873beb7-5857-4685-be1f-d57550cc96cc" xsi:nil="true"/>
    <CrawlForDependencies xmlns="4873beb7-5857-4685-be1f-d57550cc96cc">false</CrawlForDependencies>
    <IntlLangReviewer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116974</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DFADD4-55C1-4508-8806-EDFC96749049}">
  <ds:schemaRefs>
    <ds:schemaRef ds:uri="http://schemas.microsoft.com/sharepoint/v3/contenttype/forms"/>
  </ds:schemaRefs>
</ds:datastoreItem>
</file>

<file path=customXml/itemProps2.xml><?xml version="1.0" encoding="utf-8"?>
<ds:datastoreItem xmlns:ds="http://schemas.openxmlformats.org/officeDocument/2006/customXml" ds:itemID="{7505A8C3-089E-42DC-ACC9-E492AA2706A4}">
  <ds:schemaRefs>
    <ds:schemaRef ds:uri="http://purl.org/dc/elements/1.1/"/>
    <ds:schemaRef ds:uri="http://schemas.microsoft.com/office/2006/metadata/properties"/>
    <ds:schemaRef ds:uri="http://purl.org/dc/term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CFC25A38-D395-4ECA-8E0C-59C679C62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Business_plan_presentation</Template>
  <TotalTime>0</TotalTime>
  <Words>311</Words>
  <Application>Microsoft Office PowerPoint</Application>
  <PresentationFormat>On-screen Show (4:3)</PresentationFormat>
  <Paragraphs>30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Business_plan_presentation</vt:lpstr>
      <vt:lpstr>Brooklyn’s Best Brewery</vt:lpstr>
      <vt:lpstr>Overview</vt:lpstr>
      <vt:lpstr>Resource Requirements</vt:lpstr>
      <vt:lpstr>PowerPoint Presentation</vt:lpstr>
      <vt:lpstr>Key Issues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2020-06-02T11:06:52Z</dcterms:created>
  <dcterms:modified xsi:type="dcterms:W3CDTF">2020-06-02T16:17:15Z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419;#zpp140;#79;#tpl120;#65;#zpp120</vt:lpwstr>
  </property>
  <property fmtid="{D5CDD505-2E9C-101B-9397-08002B2CF9AE}" pid="8" name="PolicheckCounter">
    <vt:lpwstr>0</vt:lpwstr>
  </property>
  <property fmtid="{D5CDD505-2E9C-101B-9397-08002B2CF9AE}" pid="9" name="APTrustLevel">
    <vt:r8>1</vt:r8>
  </property>
</Properties>
</file>