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3"/>
  </p:notesMasterIdLst>
  <p:handoutMasterIdLst>
    <p:handoutMasterId r:id="rId14"/>
  </p:handoutMasterIdLst>
  <p:sldIdLst>
    <p:sldId id="256" r:id="rId5"/>
    <p:sldId id="264" r:id="rId6"/>
    <p:sldId id="265" r:id="rId7"/>
    <p:sldId id="266" r:id="rId8"/>
    <p:sldId id="267" r:id="rId9"/>
    <p:sldId id="268" r:id="rId10"/>
    <p:sldId id="269" r:id="rId11"/>
    <p:sldId id="270"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600" autoAdjust="0"/>
  </p:normalViewPr>
  <p:slideViewPr>
    <p:cSldViewPr>
      <p:cViewPr>
        <p:scale>
          <a:sx n="66" d="100"/>
          <a:sy n="66" d="100"/>
        </p:scale>
        <p:origin x="-1276" y="-48"/>
      </p:cViewPr>
      <p:guideLst>
        <p:guide orient="horz" pos="2160"/>
        <p:guide pos="2880"/>
      </p:guideLst>
    </p:cSldViewPr>
  </p:slideViewPr>
  <p:outlineViewPr>
    <p:cViewPr>
      <p:scale>
        <a:sx n="33" d="100"/>
        <a:sy n="33" d="100"/>
      </p:scale>
      <p:origin x="0" y="240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rtlCol="0"/>
          <a:lstStyle>
            <a:lvl1pPr algn="r">
              <a:defRPr sz="1200"/>
            </a:lvl1pPr>
          </a:lstStyle>
          <a:p>
            <a:fld id="{BEF7A24B-554D-4B99-A3CC-7667F56D1027}" type="datetimeFigureOut">
              <a:rPr lang="en-US" smtClean="0"/>
              <a:pPr/>
              <a:t>6/3/2020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rtlCol="0" anchor="b"/>
          <a:lstStyle>
            <a:lvl1pPr algn="r">
              <a:defRPr sz="1200"/>
            </a:lvl1pPr>
          </a:lstStyle>
          <a:p>
            <a:fld id="{10672D4C-A99E-49DD-8A16-1D19942316C4}" type="slidenum">
              <a:rPr lang="en-US" smtClean="0"/>
              <a:pPr/>
              <a:t>‹#›</a:t>
            </a:fld>
            <a:endParaRPr lang="en-US"/>
          </a:p>
        </p:txBody>
      </p:sp>
    </p:spTree>
    <p:extLst>
      <p:ext uri="{BB962C8B-B14F-4D97-AF65-F5344CB8AC3E}">
        <p14:creationId xmlns:p14="http://schemas.microsoft.com/office/powerpoint/2010/main" val="6813664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0391B76B-D742-4BD2-BF24-F4C760DB831C}" type="datetimeFigureOut">
              <a:rPr lang="en-US" smtClean="0"/>
              <a:pPr/>
              <a:t>6/3/2020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5257B995-136A-4A15-87A5-26420C3C1021}" type="slidenum">
              <a:rPr lang="en-US" smtClean="0"/>
              <a:pPr/>
              <a:t>‹#›</a:t>
            </a:fld>
            <a:endParaRPr lang="en-US"/>
          </a:p>
        </p:txBody>
      </p:sp>
    </p:spTree>
    <p:extLst>
      <p:ext uri="{BB962C8B-B14F-4D97-AF65-F5344CB8AC3E}">
        <p14:creationId xmlns:p14="http://schemas.microsoft.com/office/powerpoint/2010/main" val="1852134625"/>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7B995-136A-4A15-87A5-26420C3C1021}"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7B995-136A-4A15-87A5-26420C3C1021}"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7B995-136A-4A15-87A5-26420C3C1021}"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7B995-136A-4A15-87A5-26420C3C1021}"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7B995-136A-4A15-87A5-26420C3C1021}"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7B995-136A-4A15-87A5-26420C3C1021}"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7B995-136A-4A15-87A5-26420C3C1021}"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7B995-136A-4A15-87A5-26420C3C1021}" type="slidenum">
              <a:rPr lang="en-US" smtClean="0"/>
              <a:pPr/>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9" name="Group 8"/>
          <p:cNvGrpSpPr/>
          <p:nvPr/>
        </p:nvGrpSpPr>
        <p:grpSpPr>
          <a:xfrm>
            <a:off x="0" y="0"/>
            <a:ext cx="9144000" cy="6858000"/>
            <a:chOff x="0" y="0"/>
            <a:chExt cx="9144000" cy="6858000"/>
          </a:xfrm>
        </p:grpSpPr>
        <p:pic>
          <p:nvPicPr>
            <p:cNvPr id="7" name="Rectangle 6"/>
            <p:cNvPicPr>
              <a:picLocks noChangeAspect="1"/>
            </p:cNvPicPr>
            <p:nvPr/>
          </p:nvPicPr>
          <p:blipFill>
            <a:blip r:embed="rId2">
              <a:duotone>
                <a:schemeClr val="accent3"/>
                <a:srgbClr val="FFFFFF"/>
              </a:duotone>
            </a:blip>
            <a:stretch>
              <a:fillRect/>
            </a:stretch>
          </p:blipFill>
          <p:spPr>
            <a:xfrm>
              <a:off x="0" y="0"/>
              <a:ext cx="9144000" cy="6858000"/>
            </a:xfrm>
            <a:prstGeom prst="rect">
              <a:avLst/>
            </a:prstGeom>
            <a:noFill/>
            <a:ln>
              <a:noFill/>
            </a:ln>
          </p:spPr>
        </p:pic>
        <p:sp>
          <p:nvSpPr>
            <p:cNvPr id="16" name="Rectangle 15"/>
            <p:cNvSpPr/>
            <p:nvPr userDrawn="1"/>
          </p:nvSpPr>
          <p:spPr>
            <a:xfrm>
              <a:off x="0" y="5184648"/>
              <a:ext cx="9144000" cy="1673352"/>
            </a:xfrm>
            <a:prstGeom prst="rect">
              <a:avLst/>
            </a:prstGeom>
            <a:gradFill flip="none" rotWithShape="1">
              <a:gsLst>
                <a:gs pos="39000">
                  <a:schemeClr val="accent5">
                    <a:alpha val="40000"/>
                  </a:schemeClr>
                </a:gs>
                <a:gs pos="0">
                  <a:schemeClr val="accent5">
                    <a:alpha val="90000"/>
                  </a:schemeClr>
                </a:gs>
                <a:gs pos="100000">
                  <a:schemeClr val="accent3">
                    <a:alpha val="40000"/>
                  </a:schemeClr>
                </a:gs>
              </a:gsLst>
              <a:lin ang="0" scaled="1"/>
              <a:tileRect/>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5257800"/>
              <a:ext cx="9144000" cy="1600200"/>
            </a:xfrm>
            <a:prstGeom prst="rect">
              <a:avLst/>
            </a:prstGeom>
            <a:gradFill flip="none" rotWithShape="1">
              <a:gsLst>
                <a:gs pos="39000">
                  <a:schemeClr val="accent5">
                    <a:alpha val="25000"/>
                  </a:schemeClr>
                </a:gs>
                <a:gs pos="100000">
                  <a:schemeClr val="accent3">
                    <a:alpha val="25000"/>
                  </a:schemeClr>
                </a:gs>
              </a:gsLst>
              <a:lin ang="0" scaled="1"/>
              <a:tileRect/>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3352801"/>
              <a:ext cx="9144000" cy="1827567"/>
            </a:xfrm>
            <a:prstGeom prst="rect">
              <a:avLst/>
            </a:prstGeom>
            <a:gradFill flip="none" rotWithShape="1">
              <a:gsLst>
                <a:gs pos="0">
                  <a:schemeClr val="bg1">
                    <a:alpha val="50000"/>
                  </a:schemeClr>
                </a:gs>
                <a:gs pos="100000">
                  <a:schemeClr val="bg1">
                    <a:alpha val="0"/>
                  </a:schemeClr>
                </a:gs>
              </a:gsLst>
              <a:lin ang="16200000" scaled="1"/>
              <a:tileRect/>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5181600"/>
              <a:ext cx="9144000" cy="1588"/>
            </a:xfrm>
            <a:prstGeom prst="line">
              <a:avLst/>
            </a:prstGeom>
            <a:ln w="28575" cap="flat" cmpd="sng" algn="ctr">
              <a:solidFill>
                <a:schemeClr val="bg1"/>
              </a:solidFill>
              <a:prstDash val="solid"/>
              <a:miter lim="800000"/>
            </a:ln>
          </p:spPr>
          <p:style>
            <a:lnRef idx="1">
              <a:schemeClr val="accent1"/>
            </a:lnRef>
            <a:fillRef idx="0">
              <a:schemeClr val="accent1"/>
            </a:fillRef>
            <a:effectRef idx="0">
              <a:schemeClr val="accent1"/>
            </a:effectRef>
            <a:fontRef idx="minor">
              <a:schemeClr val="tx1"/>
            </a:fontRef>
          </p:style>
        </p:cxnSp>
      </p:grpSp>
      <p:sp>
        <p:nvSpPr>
          <p:cNvPr id="12" name="Title 11"/>
          <p:cNvSpPr>
            <a:spLocks noGrp="1"/>
          </p:cNvSpPr>
          <p:nvPr>
            <p:ph type="ctrTitle"/>
          </p:nvPr>
        </p:nvSpPr>
        <p:spPr>
          <a:xfrm>
            <a:off x="455676" y="3373031"/>
            <a:ext cx="8229600" cy="2043684"/>
          </a:xfrm>
          <a:noFill/>
        </p:spPr>
        <p:txBody>
          <a:bodyPr anchor="b" anchorCtr="0">
            <a:normAutofit/>
          </a:bodyPr>
          <a:lstStyle>
            <a:lvl1pPr algn="l">
              <a:lnSpc>
                <a:spcPct val="90000"/>
              </a:lnSpc>
              <a:spcBef>
                <a:spcPts val="0"/>
              </a:spcBef>
              <a:spcAft>
                <a:spcPts val="0"/>
              </a:spcAft>
              <a:defRPr sz="7000" kern="100" baseline="0">
                <a:solidFill>
                  <a:schemeClr val="tx2"/>
                </a:solidFill>
                <a:latin typeface="+mj-lt"/>
              </a:defRPr>
            </a:lvl1pPr>
          </a:lstStyle>
          <a:p>
            <a:r>
              <a:rPr lang="en-US" smtClean="0"/>
              <a:t>Click to edit Master title style</a:t>
            </a:r>
            <a:endParaRPr lang="en-US" dirty="0"/>
          </a:p>
        </p:txBody>
      </p:sp>
      <p:sp>
        <p:nvSpPr>
          <p:cNvPr id="13" name="Subtitle 12"/>
          <p:cNvSpPr>
            <a:spLocks noGrp="1"/>
          </p:cNvSpPr>
          <p:nvPr>
            <p:ph type="subTitle" idx="1"/>
          </p:nvPr>
        </p:nvSpPr>
        <p:spPr>
          <a:xfrm>
            <a:off x="566801" y="5429252"/>
            <a:ext cx="8129524" cy="757517"/>
          </a:xfrm>
        </p:spPr>
        <p:txBody>
          <a:bodyPr/>
          <a:lstStyle>
            <a:lvl1pPr marL="0" indent="0" algn="l">
              <a:buNone/>
              <a:defRPr sz="1600" kern="100" cap="all" spc="100" baseline="0">
                <a:solidFill>
                  <a:schemeClr val="bg1"/>
                </a:solidFill>
                <a:latin typeface="+mn-l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Rectangle 1"/>
          <p:cNvSpPr>
            <a:spLocks noGrp="1"/>
          </p:cNvSpPr>
          <p:nvPr>
            <p:ph type="title"/>
          </p:nvPr>
        </p:nvSpPr>
        <p:spPr>
          <a:xfrm>
            <a:off x="533400" y="457200"/>
            <a:ext cx="8077200" cy="1075426"/>
          </a:xfrm>
        </p:spPr>
        <p:txBody>
          <a:bodyPr/>
          <a:lstStyle/>
          <a:p>
            <a:r>
              <a:rPr lang="en-US" smtClean="0"/>
              <a:t>Click to edit Master title style</a:t>
            </a:r>
            <a:endParaRPr lang="en-US"/>
          </a:p>
        </p:txBody>
      </p:sp>
      <p:sp>
        <p:nvSpPr>
          <p:cNvPr id="3" name="Rectangle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p:cNvSpPr>
          <p:nvPr>
            <p:ph type="dt" sz="half" idx="10"/>
          </p:nvPr>
        </p:nvSpPr>
        <p:spPr/>
        <p:txBody>
          <a:bodyPr/>
          <a:lstStyle/>
          <a:p>
            <a:fld id="{B51EFC2E-847F-4CF8-8289-FAA88B334687}" type="datetimeFigureOut">
              <a:rPr lang="en-US" smtClean="0"/>
              <a:pPr/>
              <a:t>6/3/2020</a:t>
            </a:fld>
            <a:endParaRPr lang="en-US"/>
          </a:p>
        </p:txBody>
      </p:sp>
      <p:sp>
        <p:nvSpPr>
          <p:cNvPr id="5" name="Rectangle 4"/>
          <p:cNvSpPr>
            <a:spLocks noGrp="1"/>
          </p:cNvSpPr>
          <p:nvPr>
            <p:ph type="ftr" sz="quarter" idx="11"/>
          </p:nvPr>
        </p:nvSpPr>
        <p:spPr/>
        <p:txBody>
          <a:bodyPr/>
          <a:lstStyle/>
          <a:p>
            <a:endParaRPr lang="en-US"/>
          </a:p>
        </p:txBody>
      </p:sp>
      <p:sp>
        <p:nvSpPr>
          <p:cNvPr id="6" name="Rectangle 5"/>
          <p:cNvSpPr>
            <a:spLocks noGrp="1"/>
          </p:cNvSpPr>
          <p:nvPr>
            <p:ph type="sldNum" sz="quarter" idx="12"/>
          </p:nvPr>
        </p:nvSpPr>
        <p:spPr/>
        <p:txBody>
          <a:bodyPr/>
          <a:lstStyle/>
          <a:p>
            <a:fld id="{53325215-7382-4C1B-86B1-E9DB9649FF5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solidFill>
          <a:schemeClr val="bg1"/>
        </a:solidFill>
        <a:effectLst/>
      </p:bgPr>
    </p:bg>
    <p:spTree>
      <p:nvGrpSpPr>
        <p:cNvPr id="1" name=""/>
        <p:cNvGrpSpPr/>
        <p:nvPr/>
      </p:nvGrpSpPr>
      <p:grpSpPr>
        <a:xfrm>
          <a:off x="0" y="0"/>
          <a:ext cx="0" cy="0"/>
          <a:chOff x="0" y="0"/>
          <a:chExt cx="0" cy="0"/>
        </a:xfrm>
      </p:grpSpPr>
      <p:grpSp>
        <p:nvGrpSpPr>
          <p:cNvPr id="10" name="Group 9"/>
          <p:cNvGrpSpPr/>
          <p:nvPr/>
        </p:nvGrpSpPr>
        <p:grpSpPr>
          <a:xfrm>
            <a:off x="0" y="0"/>
            <a:ext cx="9144000" cy="6858000"/>
            <a:chOff x="0" y="0"/>
            <a:chExt cx="9144000" cy="6858000"/>
          </a:xfrm>
        </p:grpSpPr>
        <p:pic>
          <p:nvPicPr>
            <p:cNvPr id="7" name="Rectangle 6"/>
            <p:cNvPicPr>
              <a:picLocks noChangeAspect="1"/>
            </p:cNvPicPr>
            <p:nvPr/>
          </p:nvPicPr>
          <p:blipFill>
            <a:blip r:embed="rId2">
              <a:duotone>
                <a:schemeClr val="accent3"/>
                <a:srgbClr val="FFFFFF"/>
              </a:duotone>
            </a:blip>
            <a:stretch>
              <a:fillRect/>
            </a:stretch>
          </p:blipFill>
          <p:spPr>
            <a:xfrm>
              <a:off x="0" y="0"/>
              <a:ext cx="9144000" cy="6858000"/>
            </a:xfrm>
            <a:prstGeom prst="rect">
              <a:avLst/>
            </a:prstGeom>
            <a:noFill/>
            <a:ln>
              <a:noFill/>
            </a:ln>
          </p:spPr>
        </p:pic>
        <p:sp>
          <p:nvSpPr>
            <p:cNvPr id="9" name="Rectangle 8"/>
            <p:cNvSpPr/>
            <p:nvPr userDrawn="1"/>
          </p:nvSpPr>
          <p:spPr>
            <a:xfrm>
              <a:off x="0" y="342900"/>
              <a:ext cx="9144000" cy="6172200"/>
            </a:xfrm>
            <a:prstGeom prst="rect">
              <a:avLst/>
            </a:prstGeom>
            <a:gradFill flip="none" rotWithShape="1">
              <a:gsLst>
                <a:gs pos="39000">
                  <a:schemeClr val="accent5">
                    <a:alpha val="40000"/>
                  </a:schemeClr>
                </a:gs>
                <a:gs pos="0">
                  <a:schemeClr val="accent5">
                    <a:alpha val="90000"/>
                  </a:schemeClr>
                </a:gs>
                <a:gs pos="100000">
                  <a:schemeClr val="accent3">
                    <a:alpha val="40000"/>
                  </a:schemeClr>
                </a:gs>
              </a:gsLst>
              <a:lin ang="0" scaled="1"/>
              <a:tileRect/>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0" y="457200"/>
              <a:ext cx="9144000" cy="5943600"/>
            </a:xfrm>
            <a:prstGeom prst="rect">
              <a:avLst/>
            </a:prstGeom>
            <a:gradFill flip="none" rotWithShape="1">
              <a:gsLst>
                <a:gs pos="39000">
                  <a:schemeClr val="accent5">
                    <a:alpha val="25000"/>
                  </a:schemeClr>
                </a:gs>
                <a:gs pos="100000">
                  <a:schemeClr val="accent3">
                    <a:alpha val="25000"/>
                  </a:schemeClr>
                </a:gs>
              </a:gsLst>
              <a:lin ang="0" scaled="1"/>
              <a:tileRect/>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341312"/>
              <a:ext cx="9144000" cy="1588"/>
            </a:xfrm>
            <a:prstGeom prst="line">
              <a:avLst/>
            </a:prstGeom>
            <a:ln w="28575" cap="flat" cmpd="sng" algn="ctr">
              <a:solidFill>
                <a:schemeClr val="bg1"/>
              </a:solidFill>
              <a:prstDash val="solid"/>
              <a:miter lim="800000"/>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0" y="6505575"/>
              <a:ext cx="9144000" cy="1588"/>
            </a:xfrm>
            <a:prstGeom prst="line">
              <a:avLst/>
            </a:prstGeom>
            <a:ln w="28575" cap="flat" cmpd="sng" algn="ctr">
              <a:solidFill>
                <a:schemeClr val="bg1"/>
              </a:solidFill>
              <a:prstDash val="solid"/>
              <a:miter lim="800000"/>
            </a:ln>
          </p:spPr>
          <p:style>
            <a:lnRef idx="1">
              <a:schemeClr val="accent1"/>
            </a:lnRef>
            <a:fillRef idx="0">
              <a:schemeClr val="accent1"/>
            </a:fillRef>
            <a:effectRef idx="0">
              <a:schemeClr val="accent1"/>
            </a:effectRef>
            <a:fontRef idx="minor">
              <a:schemeClr val="tx1"/>
            </a:fontRef>
          </p:style>
        </p:cxnSp>
      </p:grpSp>
      <p:sp>
        <p:nvSpPr>
          <p:cNvPr id="2" name="Rectangle 1"/>
          <p:cNvSpPr>
            <a:spLocks noGrp="1"/>
          </p:cNvSpPr>
          <p:nvPr>
            <p:ph type="title"/>
          </p:nvPr>
        </p:nvSpPr>
        <p:spPr>
          <a:xfrm>
            <a:off x="533402" y="3962402"/>
            <a:ext cx="8153399" cy="1371599"/>
          </a:xfrm>
        </p:spPr>
        <p:txBody>
          <a:bodyPr anchor="b" anchorCtr="0"/>
          <a:lstStyle>
            <a:lvl1pPr algn="l">
              <a:defRPr sz="4000" b="0" cap="none" baseline="0">
                <a:solidFill>
                  <a:schemeClr val="bg1"/>
                </a:solidFill>
                <a:latin typeface="+mj-lt"/>
              </a:defRPr>
            </a:lvl1pPr>
          </a:lstStyle>
          <a:p>
            <a:r>
              <a:rPr lang="en-US" smtClean="0"/>
              <a:t>Click to edit Master title style</a:t>
            </a:r>
            <a:endParaRPr lang="en-US"/>
          </a:p>
        </p:txBody>
      </p:sp>
      <p:sp>
        <p:nvSpPr>
          <p:cNvPr id="3" name="Rectangle 2"/>
          <p:cNvSpPr>
            <a:spLocks noGrp="1"/>
          </p:cNvSpPr>
          <p:nvPr>
            <p:ph type="body" idx="1"/>
          </p:nvPr>
        </p:nvSpPr>
        <p:spPr>
          <a:xfrm>
            <a:off x="557276" y="5438776"/>
            <a:ext cx="8129524" cy="904875"/>
          </a:xfrm>
        </p:spPr>
        <p:txBody>
          <a:bodyPr anchor="t" anchorCtr="0"/>
          <a:lstStyle>
            <a:lvl1pPr marL="0" indent="0">
              <a:buNone/>
              <a:defRPr sz="1400" cap="all" spc="100"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smtClean="0"/>
              <a:t>Click to edit Master title style</a:t>
            </a:r>
            <a:endParaRPr lang="en-US"/>
          </a:p>
        </p:txBody>
      </p:sp>
      <p:sp>
        <p:nvSpPr>
          <p:cNvPr id="3" name="Rectangle 2"/>
          <p:cNvSpPr>
            <a:spLocks noGrp="1"/>
          </p:cNvSpPr>
          <p:nvPr>
            <p:ph sz="half" idx="1"/>
          </p:nvPr>
        </p:nvSpPr>
        <p:spPr>
          <a:xfrm>
            <a:off x="533400" y="1600201"/>
            <a:ext cx="39624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p:cNvSpPr>
          <p:nvPr>
            <p:ph sz="half" idx="2"/>
          </p:nvPr>
        </p:nvSpPr>
        <p:spPr>
          <a:xfrm>
            <a:off x="4648200" y="1600201"/>
            <a:ext cx="39624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p:cNvSpPr>
          <p:nvPr>
            <p:ph type="dt" sz="half" idx="10"/>
          </p:nvPr>
        </p:nvSpPr>
        <p:spPr/>
        <p:txBody>
          <a:bodyPr/>
          <a:lstStyle/>
          <a:p>
            <a:fld id="{B51EFC2E-847F-4CF8-8289-FAA88B334687}" type="datetimeFigureOut">
              <a:rPr lang="en-US" smtClean="0"/>
              <a:pPr/>
              <a:t>6/3/2020</a:t>
            </a:fld>
            <a:endParaRPr lang="en-US"/>
          </a:p>
        </p:txBody>
      </p:sp>
      <p:sp>
        <p:nvSpPr>
          <p:cNvPr id="6" name="Rectangle 5"/>
          <p:cNvSpPr>
            <a:spLocks noGrp="1"/>
          </p:cNvSpPr>
          <p:nvPr>
            <p:ph type="ftr" sz="quarter" idx="11"/>
          </p:nvPr>
        </p:nvSpPr>
        <p:spPr/>
        <p:txBody>
          <a:bodyPr/>
          <a:lstStyle/>
          <a:p>
            <a:endParaRPr lang="en-US"/>
          </a:p>
        </p:txBody>
      </p:sp>
      <p:sp>
        <p:nvSpPr>
          <p:cNvPr id="7" name="Rectangle 6"/>
          <p:cNvSpPr>
            <a:spLocks noGrp="1"/>
          </p:cNvSpPr>
          <p:nvPr>
            <p:ph type="sldNum" sz="quarter" idx="12"/>
          </p:nvPr>
        </p:nvSpPr>
        <p:spPr/>
        <p:txBody>
          <a:bodyPr/>
          <a:lstStyle/>
          <a:p>
            <a:fld id="{53325215-7382-4C1B-86B1-E9DB9649FF5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lvl1pPr>
              <a:defRPr/>
            </a:lvl1pPr>
          </a:lstStyle>
          <a:p>
            <a:r>
              <a:rPr lang="en-US" smtClean="0"/>
              <a:t>Click to edit Master title style</a:t>
            </a:r>
            <a:endParaRPr lang="en-US"/>
          </a:p>
        </p:txBody>
      </p:sp>
      <p:sp>
        <p:nvSpPr>
          <p:cNvPr id="3" name="Rectangle 2"/>
          <p:cNvSpPr>
            <a:spLocks noGrp="1"/>
          </p:cNvSpPr>
          <p:nvPr>
            <p:ph type="body" idx="1"/>
          </p:nvPr>
        </p:nvSpPr>
        <p:spPr>
          <a:xfrm>
            <a:off x="533400" y="1600201"/>
            <a:ext cx="3963988" cy="5746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Rectangle 3"/>
          <p:cNvSpPr>
            <a:spLocks noGrp="1"/>
          </p:cNvSpPr>
          <p:nvPr>
            <p:ph sz="half" idx="2"/>
          </p:nvPr>
        </p:nvSpPr>
        <p:spPr>
          <a:xfrm>
            <a:off x="533400" y="2174877"/>
            <a:ext cx="3963988" cy="38449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p:cNvSpPr>
          <p:nvPr>
            <p:ph type="body" sz="quarter" idx="3"/>
          </p:nvPr>
        </p:nvSpPr>
        <p:spPr>
          <a:xfrm>
            <a:off x="4645027" y="1600201"/>
            <a:ext cx="3965574" cy="5746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Rectangle 5"/>
          <p:cNvSpPr>
            <a:spLocks noGrp="1"/>
          </p:cNvSpPr>
          <p:nvPr>
            <p:ph sz="quarter" idx="4"/>
          </p:nvPr>
        </p:nvSpPr>
        <p:spPr>
          <a:xfrm>
            <a:off x="4645027" y="2174877"/>
            <a:ext cx="3965574" cy="38449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p:cNvSpPr>
          <p:nvPr>
            <p:ph type="dt" sz="half" idx="10"/>
          </p:nvPr>
        </p:nvSpPr>
        <p:spPr/>
        <p:txBody>
          <a:bodyPr/>
          <a:lstStyle/>
          <a:p>
            <a:fld id="{B51EFC2E-847F-4CF8-8289-FAA88B334687}" type="datetimeFigureOut">
              <a:rPr lang="en-US" smtClean="0"/>
              <a:pPr/>
              <a:t>6/3/2020</a:t>
            </a:fld>
            <a:endParaRPr lang="en-US"/>
          </a:p>
        </p:txBody>
      </p:sp>
      <p:sp>
        <p:nvSpPr>
          <p:cNvPr id="8" name="Rectangle 7"/>
          <p:cNvSpPr>
            <a:spLocks noGrp="1"/>
          </p:cNvSpPr>
          <p:nvPr>
            <p:ph type="ftr" sz="quarter" idx="11"/>
          </p:nvPr>
        </p:nvSpPr>
        <p:spPr/>
        <p:txBody>
          <a:bodyPr/>
          <a:lstStyle/>
          <a:p>
            <a:endParaRPr lang="en-US"/>
          </a:p>
        </p:txBody>
      </p:sp>
      <p:sp>
        <p:nvSpPr>
          <p:cNvPr id="9" name="Rectangle 8"/>
          <p:cNvSpPr>
            <a:spLocks noGrp="1"/>
          </p:cNvSpPr>
          <p:nvPr>
            <p:ph type="sldNum" sz="quarter" idx="12"/>
          </p:nvPr>
        </p:nvSpPr>
        <p:spPr/>
        <p:txBody>
          <a:bodyPr/>
          <a:lstStyle/>
          <a:p>
            <a:fld id="{53325215-7382-4C1B-86B1-E9DB9649FF5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smtClean="0"/>
              <a:t>Click to edit Master title style</a:t>
            </a:r>
            <a:endParaRPr lang="en-US"/>
          </a:p>
        </p:txBody>
      </p:sp>
      <p:sp>
        <p:nvSpPr>
          <p:cNvPr id="3" name="Rectangle 2"/>
          <p:cNvSpPr>
            <a:spLocks noGrp="1"/>
          </p:cNvSpPr>
          <p:nvPr>
            <p:ph type="dt" sz="half" idx="10"/>
          </p:nvPr>
        </p:nvSpPr>
        <p:spPr/>
        <p:txBody>
          <a:bodyPr/>
          <a:lstStyle/>
          <a:p>
            <a:fld id="{B51EFC2E-847F-4CF8-8289-FAA88B334687}" type="datetimeFigureOut">
              <a:rPr lang="en-US" smtClean="0"/>
              <a:pPr/>
              <a:t>6/3/2020</a:t>
            </a:fld>
            <a:endParaRPr lang="en-US"/>
          </a:p>
        </p:txBody>
      </p:sp>
      <p:sp>
        <p:nvSpPr>
          <p:cNvPr id="4" name="Rectangle 3"/>
          <p:cNvSpPr>
            <a:spLocks noGrp="1"/>
          </p:cNvSpPr>
          <p:nvPr>
            <p:ph type="ftr" sz="quarter" idx="11"/>
          </p:nvPr>
        </p:nvSpPr>
        <p:spPr/>
        <p:txBody>
          <a:bodyPr/>
          <a:lstStyle/>
          <a:p>
            <a:endParaRPr lang="en-US"/>
          </a:p>
        </p:txBody>
      </p:sp>
      <p:sp>
        <p:nvSpPr>
          <p:cNvPr id="5" name="Rectangle 4"/>
          <p:cNvSpPr>
            <a:spLocks noGrp="1"/>
          </p:cNvSpPr>
          <p:nvPr>
            <p:ph type="sldNum" sz="quarter" idx="12"/>
          </p:nvPr>
        </p:nvSpPr>
        <p:spPr/>
        <p:txBody>
          <a:bodyPr/>
          <a:lstStyle/>
          <a:p>
            <a:fld id="{53325215-7382-4C1B-86B1-E9DB9649FF5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a:spLocks noGrp="1"/>
          </p:cNvSpPr>
          <p:nvPr>
            <p:ph type="title"/>
          </p:nvPr>
        </p:nvSpPr>
        <p:spPr>
          <a:xfrm>
            <a:off x="533400" y="457200"/>
            <a:ext cx="2932114" cy="968375"/>
          </a:xfrm>
        </p:spPr>
        <p:txBody>
          <a:bodyPr anchor="b"/>
          <a:lstStyle>
            <a:lvl1pPr algn="l">
              <a:defRPr sz="2000" b="1">
                <a:latin typeface="+mn-lt"/>
              </a:defRPr>
            </a:lvl1pPr>
          </a:lstStyle>
          <a:p>
            <a:r>
              <a:rPr lang="en-US" smtClean="0"/>
              <a:t>Click to edit Master title style</a:t>
            </a:r>
            <a:endParaRPr lang="en-US"/>
          </a:p>
        </p:txBody>
      </p:sp>
      <p:sp>
        <p:nvSpPr>
          <p:cNvPr id="3" name="Rectangle 2"/>
          <p:cNvSpPr>
            <a:spLocks noGrp="1"/>
          </p:cNvSpPr>
          <p:nvPr>
            <p:ph idx="1"/>
          </p:nvPr>
        </p:nvSpPr>
        <p:spPr>
          <a:xfrm>
            <a:off x="3575050" y="457200"/>
            <a:ext cx="5035550" cy="55626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p:cNvSpPr>
          <p:nvPr>
            <p:ph type="body" sz="half" idx="2"/>
          </p:nvPr>
        </p:nvSpPr>
        <p:spPr>
          <a:xfrm>
            <a:off x="533400" y="1435101"/>
            <a:ext cx="2932114" cy="45847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p:cNvSpPr>
          <p:nvPr>
            <p:ph type="dt" sz="half" idx="10"/>
          </p:nvPr>
        </p:nvSpPr>
        <p:spPr/>
        <p:txBody>
          <a:bodyPr/>
          <a:lstStyle/>
          <a:p>
            <a:fld id="{B51EFC2E-847F-4CF8-8289-FAA88B334687}" type="datetimeFigureOut">
              <a:rPr lang="en-US" smtClean="0"/>
              <a:pPr/>
              <a:t>6/3/2020</a:t>
            </a:fld>
            <a:endParaRPr lang="en-US"/>
          </a:p>
        </p:txBody>
      </p:sp>
      <p:sp>
        <p:nvSpPr>
          <p:cNvPr id="6" name="Rectangle 5"/>
          <p:cNvSpPr>
            <a:spLocks noGrp="1"/>
          </p:cNvSpPr>
          <p:nvPr>
            <p:ph type="ftr" sz="quarter" idx="11"/>
          </p:nvPr>
        </p:nvSpPr>
        <p:spPr/>
        <p:txBody>
          <a:bodyPr/>
          <a:lstStyle/>
          <a:p>
            <a:endParaRPr lang="en-US"/>
          </a:p>
        </p:txBody>
      </p:sp>
      <p:sp>
        <p:nvSpPr>
          <p:cNvPr id="7" name="Rectangle 6"/>
          <p:cNvSpPr>
            <a:spLocks noGrp="1"/>
          </p:cNvSpPr>
          <p:nvPr>
            <p:ph type="sldNum" sz="quarter" idx="12"/>
          </p:nvPr>
        </p:nvSpPr>
        <p:spPr/>
        <p:txBody>
          <a:bodyPr/>
          <a:lstStyle/>
          <a:p>
            <a:fld id="{53325215-7382-4C1B-86B1-E9DB9649FF5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Rectangle 1"/>
          <p:cNvSpPr>
            <a:spLocks noGrp="1"/>
          </p:cNvSpPr>
          <p:nvPr>
            <p:ph type="title"/>
          </p:nvPr>
        </p:nvSpPr>
        <p:spPr>
          <a:xfrm>
            <a:off x="1792288" y="4800600"/>
            <a:ext cx="5486400" cy="566738"/>
          </a:xfrm>
        </p:spPr>
        <p:txBody>
          <a:bodyPr anchor="b"/>
          <a:lstStyle>
            <a:lvl1pPr algn="l">
              <a:defRPr sz="2000" b="1">
                <a:latin typeface="+mn-lt"/>
              </a:defRPr>
            </a:lvl1pPr>
          </a:lstStyle>
          <a:p>
            <a:r>
              <a:rPr lang="en-US" smtClean="0"/>
              <a:t>Click to edit Master title style</a:t>
            </a:r>
            <a:endParaRPr lang="en-US"/>
          </a:p>
        </p:txBody>
      </p:sp>
      <p:sp>
        <p:nvSpPr>
          <p:cNvPr id="3" name="Rectangl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Rectangle 3"/>
          <p:cNvSpPr>
            <a:spLocks noGrp="1"/>
          </p:cNvSpPr>
          <p:nvPr>
            <p:ph type="body" sz="half" idx="2"/>
          </p:nvPr>
        </p:nvSpPr>
        <p:spPr>
          <a:xfrm>
            <a:off x="1792288" y="5367338"/>
            <a:ext cx="5486400" cy="6524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p:cNvSpPr>
          <p:nvPr>
            <p:ph type="dt" sz="half" idx="10"/>
          </p:nvPr>
        </p:nvSpPr>
        <p:spPr/>
        <p:txBody>
          <a:bodyPr/>
          <a:lstStyle/>
          <a:p>
            <a:fld id="{B51EFC2E-847F-4CF8-8289-FAA88B334687}" type="datetimeFigureOut">
              <a:rPr lang="en-US" smtClean="0"/>
              <a:pPr/>
              <a:t>6/3/2020</a:t>
            </a:fld>
            <a:endParaRPr lang="en-US"/>
          </a:p>
        </p:txBody>
      </p:sp>
      <p:sp>
        <p:nvSpPr>
          <p:cNvPr id="6" name="Rectangle 5"/>
          <p:cNvSpPr>
            <a:spLocks noGrp="1"/>
          </p:cNvSpPr>
          <p:nvPr>
            <p:ph type="ftr" sz="quarter" idx="11"/>
          </p:nvPr>
        </p:nvSpPr>
        <p:spPr/>
        <p:txBody>
          <a:bodyPr/>
          <a:lstStyle/>
          <a:p>
            <a:endParaRPr lang="en-US"/>
          </a:p>
        </p:txBody>
      </p:sp>
      <p:sp>
        <p:nvSpPr>
          <p:cNvPr id="7" name="Rectangle 6"/>
          <p:cNvSpPr>
            <a:spLocks noGrp="1"/>
          </p:cNvSpPr>
          <p:nvPr>
            <p:ph type="sldNum" sz="quarter" idx="12"/>
          </p:nvPr>
        </p:nvSpPr>
        <p:spPr/>
        <p:txBody>
          <a:bodyPr/>
          <a:lstStyle/>
          <a:p>
            <a:fld id="{53325215-7382-4C1B-86B1-E9DB9649FF5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9" name="Rectangle 18"/>
          <p:cNvPicPr>
            <a:picLocks noChangeAspect="1"/>
          </p:cNvPicPr>
          <p:nvPr/>
        </p:nvPicPr>
        <p:blipFill>
          <a:blip r:embed="rId11">
            <a:duotone>
              <a:schemeClr val="accent3"/>
              <a:srgbClr val="FFFFFF"/>
            </a:duotone>
          </a:blip>
          <a:stretch>
            <a:fillRect/>
          </a:stretch>
        </p:blipFill>
        <p:spPr>
          <a:xfrm>
            <a:off x="0" y="0"/>
            <a:ext cx="9144000" cy="6858000"/>
          </a:xfrm>
          <a:prstGeom prst="rect">
            <a:avLst/>
          </a:prstGeom>
          <a:noFill/>
          <a:ln>
            <a:noFill/>
          </a:ln>
        </p:spPr>
      </p:pic>
      <p:grpSp>
        <p:nvGrpSpPr>
          <p:cNvPr id="20" name="Group 19"/>
          <p:cNvGrpSpPr/>
          <p:nvPr/>
        </p:nvGrpSpPr>
        <p:grpSpPr>
          <a:xfrm>
            <a:off x="304800" y="0"/>
            <a:ext cx="8534400" cy="6860650"/>
            <a:chOff x="304800" y="0"/>
            <a:chExt cx="8534400" cy="6860650"/>
          </a:xfrm>
        </p:grpSpPr>
        <p:sp>
          <p:nvSpPr>
            <p:cNvPr id="21" name="Rectangle 20"/>
            <p:cNvSpPr/>
            <p:nvPr userDrawn="1"/>
          </p:nvSpPr>
          <p:spPr>
            <a:xfrm>
              <a:off x="457200" y="0"/>
              <a:ext cx="8229600" cy="6477000"/>
            </a:xfrm>
            <a:prstGeom prst="rect">
              <a:avLst/>
            </a:prstGeom>
            <a:gradFill flip="none" rotWithShape="1">
              <a:gsLst>
                <a:gs pos="0">
                  <a:schemeClr val="bg1">
                    <a:alpha val="50000"/>
                  </a:schemeClr>
                </a:gs>
                <a:gs pos="100000">
                  <a:schemeClr val="bg1">
                    <a:alpha val="0"/>
                  </a:schemeClr>
                </a:gs>
              </a:gsLst>
              <a:lin ang="10800000" scaled="1"/>
              <a:tileRect/>
            </a:gradFill>
            <a:ln w="254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flipH="1">
              <a:off x="457200" y="381000"/>
              <a:ext cx="8229600" cy="6477000"/>
            </a:xfrm>
            <a:prstGeom prst="rect">
              <a:avLst/>
            </a:prstGeom>
            <a:gradFill flip="none" rotWithShape="1">
              <a:gsLst>
                <a:gs pos="0">
                  <a:schemeClr val="bg1">
                    <a:alpha val="50000"/>
                  </a:schemeClr>
                </a:gs>
                <a:gs pos="100000">
                  <a:schemeClr val="bg1">
                    <a:alpha val="0"/>
                  </a:schemeClr>
                </a:gs>
              </a:gsLst>
              <a:lin ang="10800000" scaled="1"/>
              <a:tileRect/>
            </a:gradFill>
            <a:ln w="254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userDrawn="1"/>
          </p:nvSpPr>
          <p:spPr>
            <a:xfrm>
              <a:off x="8686800" y="0"/>
              <a:ext cx="152400" cy="6477000"/>
            </a:xfrm>
            <a:prstGeom prst="rect">
              <a:avLst/>
            </a:prstGeom>
            <a:solidFill>
              <a:schemeClr val="accent5"/>
            </a:solidFill>
            <a:ln w="254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304800" y="383650"/>
              <a:ext cx="152400" cy="6477000"/>
            </a:xfrm>
            <a:prstGeom prst="rect">
              <a:avLst/>
            </a:prstGeom>
            <a:solidFill>
              <a:schemeClr val="accent5"/>
            </a:solidFill>
            <a:ln w="254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457200" y="6477000"/>
              <a:ext cx="8382000" cy="76200"/>
            </a:xfrm>
            <a:prstGeom prst="rect">
              <a:avLst/>
            </a:prstGeom>
            <a:gradFill>
              <a:gsLst>
                <a:gs pos="0">
                  <a:schemeClr val="accent5"/>
                </a:gs>
                <a:gs pos="65000">
                  <a:schemeClr val="bg1">
                    <a:alpha val="0"/>
                  </a:schemeClr>
                </a:gs>
                <a:gs pos="100000">
                  <a:schemeClr val="bg1">
                    <a:alpha val="0"/>
                  </a:schemeClr>
                </a:gs>
              </a:gsLst>
              <a:lin ang="10800000" scaled="1"/>
            </a:gradFill>
            <a:ln w="254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flipH="1">
              <a:off x="304800" y="310738"/>
              <a:ext cx="8382000" cy="76200"/>
            </a:xfrm>
            <a:prstGeom prst="rect">
              <a:avLst/>
            </a:prstGeom>
            <a:gradFill>
              <a:gsLst>
                <a:gs pos="0">
                  <a:schemeClr val="accent5"/>
                </a:gs>
                <a:gs pos="65000">
                  <a:schemeClr val="bg1">
                    <a:alpha val="0"/>
                  </a:schemeClr>
                </a:gs>
                <a:gs pos="100000">
                  <a:schemeClr val="bg1">
                    <a:alpha val="0"/>
                  </a:schemeClr>
                </a:gs>
              </a:gsLst>
              <a:lin ang="10800000" scaled="1"/>
            </a:gradFill>
            <a:ln w="254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Placeholder 1"/>
          <p:cNvSpPr>
            <a:spLocks noGrp="1"/>
          </p:cNvSpPr>
          <p:nvPr>
            <p:ph type="title"/>
          </p:nvPr>
        </p:nvSpPr>
        <p:spPr>
          <a:xfrm>
            <a:off x="533400" y="457200"/>
            <a:ext cx="8077200" cy="1075426"/>
          </a:xfrm>
          <a:prstGeom prst="rect">
            <a:avLst/>
          </a:prstGeom>
        </p:spPr>
        <p:txBody>
          <a:bodyPr vert="horz" rtlCol="0" anchor="b" anchorCtr="0">
            <a:normAutofit/>
          </a:bodyPr>
          <a:lstStyle/>
          <a:p>
            <a:r>
              <a:rPr lang="en-US" smtClean="0"/>
              <a:t>Click to edit Master title style</a:t>
            </a:r>
            <a:endParaRPr lang="en-US"/>
          </a:p>
        </p:txBody>
      </p:sp>
      <p:sp>
        <p:nvSpPr>
          <p:cNvPr id="3" name="Text Placeholder 2"/>
          <p:cNvSpPr>
            <a:spLocks noGrp="1"/>
          </p:cNvSpPr>
          <p:nvPr>
            <p:ph type="body" idx="1"/>
          </p:nvPr>
        </p:nvSpPr>
        <p:spPr>
          <a:xfrm>
            <a:off x="533400" y="1600203"/>
            <a:ext cx="8077200" cy="4412411"/>
          </a:xfrm>
          <a:prstGeom prst="rect">
            <a:avLst/>
          </a:prstGeom>
        </p:spPr>
        <p:txBody>
          <a:bodyPr vert="horz"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533400" y="6104626"/>
            <a:ext cx="2133600" cy="365125"/>
          </a:xfrm>
          <a:prstGeom prst="rect">
            <a:avLst/>
          </a:prstGeom>
        </p:spPr>
        <p:txBody>
          <a:bodyPr vert="horz" rtlCol="0" anchor="ctr"/>
          <a:lstStyle>
            <a:lvl1pPr algn="l">
              <a:defRPr sz="1000">
                <a:solidFill>
                  <a:schemeClr val="tx2"/>
                </a:solidFill>
                <a:latin typeface="+mj-lt"/>
              </a:defRPr>
            </a:lvl1pPr>
          </a:lstStyle>
          <a:p>
            <a:fld id="{B51EFC2E-847F-4CF8-8289-FAA88B334687}" type="datetimeFigureOut">
              <a:rPr lang="en-US" sz="1000" smtClean="0">
                <a:solidFill>
                  <a:schemeClr val="tx2"/>
                </a:solidFill>
                <a:latin typeface="+mj-lt"/>
              </a:rPr>
              <a:pPr/>
              <a:t>6/3/2020</a:t>
            </a:fld>
            <a:endParaRPr lang="en-US" sz="1000">
              <a:solidFill>
                <a:schemeClr val="tx2"/>
              </a:solidFill>
              <a:latin typeface="+mj-lt"/>
            </a:endParaRPr>
          </a:p>
        </p:txBody>
      </p:sp>
      <p:sp>
        <p:nvSpPr>
          <p:cNvPr id="5" name="Footer Placeholder 4"/>
          <p:cNvSpPr>
            <a:spLocks noGrp="1"/>
          </p:cNvSpPr>
          <p:nvPr>
            <p:ph type="ftr" sz="quarter" idx="3"/>
          </p:nvPr>
        </p:nvSpPr>
        <p:spPr>
          <a:xfrm>
            <a:off x="3124200" y="6104626"/>
            <a:ext cx="2895600" cy="365125"/>
          </a:xfrm>
          <a:prstGeom prst="rect">
            <a:avLst/>
          </a:prstGeom>
        </p:spPr>
        <p:txBody>
          <a:bodyPr vert="horz" rtlCol="0" anchor="ctr"/>
          <a:lstStyle>
            <a:lvl1pPr algn="ctr">
              <a:defRPr sz="1000">
                <a:solidFill>
                  <a:schemeClr val="tx2"/>
                </a:solidFill>
                <a:latin typeface="+mj-lt"/>
              </a:defRPr>
            </a:lvl1pPr>
          </a:lstStyle>
          <a:p>
            <a:endParaRPr lang="en-US" sz="1000">
              <a:solidFill>
                <a:schemeClr val="tx2"/>
              </a:solidFill>
              <a:latin typeface="+mj-lt"/>
            </a:endParaRPr>
          </a:p>
        </p:txBody>
      </p:sp>
      <p:sp>
        <p:nvSpPr>
          <p:cNvPr id="6" name="Slide Number Placeholder 5"/>
          <p:cNvSpPr>
            <a:spLocks noGrp="1"/>
          </p:cNvSpPr>
          <p:nvPr>
            <p:ph type="sldNum" sz="quarter" idx="4"/>
          </p:nvPr>
        </p:nvSpPr>
        <p:spPr>
          <a:xfrm>
            <a:off x="6477000" y="6104626"/>
            <a:ext cx="2133600" cy="365125"/>
          </a:xfrm>
          <a:prstGeom prst="rect">
            <a:avLst/>
          </a:prstGeom>
        </p:spPr>
        <p:txBody>
          <a:bodyPr vert="horz" rtlCol="0" anchor="ctr"/>
          <a:lstStyle>
            <a:lvl1pPr algn="r">
              <a:defRPr sz="1000">
                <a:solidFill>
                  <a:schemeClr val="tx2"/>
                </a:solidFill>
                <a:latin typeface="+mj-lt"/>
              </a:defRPr>
            </a:lvl1pPr>
          </a:lstStyle>
          <a:p>
            <a:fld id="{53325215-7382-4C1B-86B1-E9DB9649FF55}" type="slidenum">
              <a:rPr lang="en-US" sz="1000" smtClean="0">
                <a:solidFill>
                  <a:schemeClr val="tx2"/>
                </a:solidFill>
                <a:latin typeface="+mj-lt"/>
              </a:rPr>
              <a:pPr/>
              <a:t>‹#›</a:t>
            </a:fld>
            <a:endParaRPr lang="en-US" sz="1000">
              <a:solidFill>
                <a:schemeClr val="tx2"/>
              </a:solidFill>
              <a:latin typeface="+mj-lt"/>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rtl="0" eaLnBrk="1" latinLnBrk="0" hangingPunct="1">
        <a:spcBef>
          <a:spcPct val="0"/>
        </a:spcBef>
        <a:buNone/>
        <a:defRPr sz="4000" kern="1200">
          <a:solidFill>
            <a:schemeClr val="tx2"/>
          </a:solidFill>
          <a:latin typeface="+mj-lt"/>
          <a:ea typeface="+mj-ea"/>
          <a:cs typeface="+mj-cs"/>
        </a:defRPr>
      </a:lvl1pPr>
    </p:titleStyle>
    <p:bodyStyle>
      <a:lvl1pPr marL="342900" indent="-342900" algn="l" rtl="0" eaLnBrk="1" latinLnBrk="0" hangingPunct="1">
        <a:spcBef>
          <a:spcPct val="20000"/>
        </a:spcBef>
        <a:buFont typeface="Arial"/>
        <a:buChar char="•"/>
        <a:defRPr sz="2800" kern="1200">
          <a:solidFill>
            <a:schemeClr val="tx2"/>
          </a:solidFill>
          <a:latin typeface="+mn-lt"/>
          <a:ea typeface="+mn-ea"/>
          <a:cs typeface="+mn-cs"/>
        </a:defRPr>
      </a:lvl1pPr>
      <a:lvl2pPr marL="742950" indent="-285750" algn="l" rtl="0" eaLnBrk="1" latinLnBrk="0" hangingPunct="1">
        <a:spcBef>
          <a:spcPct val="20000"/>
        </a:spcBef>
        <a:buFont typeface="Arial"/>
        <a:buChar char="–"/>
        <a:defRPr sz="2400" kern="1200">
          <a:solidFill>
            <a:schemeClr val="tx2"/>
          </a:solidFill>
          <a:latin typeface="+mn-lt"/>
          <a:ea typeface="+mn-ea"/>
          <a:cs typeface="+mn-cs"/>
        </a:defRPr>
      </a:lvl2pPr>
      <a:lvl3pPr marL="1143000" indent="-228600" algn="l" rtl="0" eaLnBrk="1" latinLnBrk="0" hangingPunct="1">
        <a:spcBef>
          <a:spcPct val="20000"/>
        </a:spcBef>
        <a:buFont typeface="Arial"/>
        <a:buChar char="•"/>
        <a:defRPr sz="2000" kern="1200">
          <a:solidFill>
            <a:schemeClr val="tx2"/>
          </a:solidFill>
          <a:latin typeface="+mn-lt"/>
          <a:ea typeface="+mn-ea"/>
          <a:cs typeface="+mn-cs"/>
        </a:defRPr>
      </a:lvl3pPr>
      <a:lvl4pPr marL="1600200" indent="-228600" algn="l" rtl="0" eaLnBrk="1" latinLnBrk="0" hangingPunct="1">
        <a:spcBef>
          <a:spcPct val="20000"/>
        </a:spcBef>
        <a:buFont typeface="Arial"/>
        <a:buChar char="–"/>
        <a:defRPr sz="1800" kern="1200">
          <a:solidFill>
            <a:schemeClr val="tx2"/>
          </a:solidFill>
          <a:latin typeface="+mn-lt"/>
          <a:ea typeface="+mn-ea"/>
          <a:cs typeface="+mn-cs"/>
        </a:defRPr>
      </a:lvl4pPr>
      <a:lvl5pPr marL="2057400" indent="-228600" algn="l" rtl="0" eaLnBrk="1" latinLnBrk="0" hangingPunct="1">
        <a:spcBef>
          <a:spcPct val="20000"/>
        </a:spcBef>
        <a:buFont typeface="Arial"/>
        <a:buChar char="»"/>
        <a:defRPr sz="1800" kern="1200">
          <a:solidFill>
            <a:schemeClr val="tx2"/>
          </a:solidFill>
          <a:latin typeface="+mn-lt"/>
          <a:ea typeface="+mn-ea"/>
          <a:cs typeface="+mn-cs"/>
        </a:defRPr>
      </a:lvl5pPr>
      <a:lvl6pPr marL="2514600" indent="-228600" algn="l"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sz="20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cocl.us/new_york_dataset"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ctrTitle"/>
          </p:nvPr>
        </p:nvSpPr>
        <p:spPr/>
        <p:txBody>
          <a:bodyPr>
            <a:normAutofit/>
          </a:bodyPr>
          <a:lstStyle/>
          <a:p>
            <a:r>
              <a:rPr lang="en-US" dirty="0" smtClean="0"/>
              <a:t>Brooklyn’s Best Brewery</a:t>
            </a:r>
            <a:endParaRPr lang="en-US" dirty="0"/>
          </a:p>
        </p:txBody>
      </p:sp>
      <p:sp>
        <p:nvSpPr>
          <p:cNvPr id="5" name="Rectangle 4"/>
          <p:cNvSpPr>
            <a:spLocks noGrp="1"/>
          </p:cNvSpPr>
          <p:nvPr>
            <p:ph type="subTitle" idx="1"/>
          </p:nvPr>
        </p:nvSpPr>
        <p:spPr/>
        <p:txBody>
          <a:bodyPr/>
          <a:lstStyle/>
          <a:p>
            <a:r>
              <a:rPr lang="en-US" smtClean="0"/>
              <a:t>Business plan presentation</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533400" y="457200"/>
            <a:ext cx="8077200" cy="533400"/>
          </a:xfrm>
        </p:spPr>
        <p:txBody>
          <a:bodyPr>
            <a:noAutofit/>
          </a:bodyPr>
          <a:lstStyle/>
          <a:p>
            <a:r>
              <a:rPr lang="en-US" sz="3200" dirty="0">
                <a:latin typeface="Times New Roman" panose="02020603050405020304" pitchFamily="18" charset="0"/>
                <a:ea typeface="+mn-ea"/>
                <a:cs typeface="Times New Roman" panose="02020603050405020304" pitchFamily="18" charset="0"/>
              </a:rPr>
              <a:t>Overview</a:t>
            </a:r>
          </a:p>
        </p:txBody>
      </p:sp>
      <p:sp>
        <p:nvSpPr>
          <p:cNvPr id="3" name="Rectangle 2"/>
          <p:cNvSpPr>
            <a:spLocks noGrp="1"/>
          </p:cNvSpPr>
          <p:nvPr>
            <p:ph idx="1"/>
          </p:nvPr>
        </p:nvSpPr>
        <p:spPr>
          <a:xfrm>
            <a:off x="483136" y="838200"/>
            <a:ext cx="8077200" cy="4412411"/>
          </a:xfrm>
        </p:spPr>
        <p:txBody>
          <a:bodyPr>
            <a:normAutofit/>
          </a:bodyPr>
          <a:lstStyle/>
          <a:p>
            <a:r>
              <a:rPr lang="en-US" sz="1800" dirty="0">
                <a:latin typeface="Times New Roman" panose="02020603050405020304" pitchFamily="18" charset="0"/>
                <a:cs typeface="Times New Roman" panose="02020603050405020304" pitchFamily="18" charset="0"/>
              </a:rPr>
              <a:t>New York </a:t>
            </a:r>
            <a:r>
              <a:rPr lang="en-US" sz="1800" dirty="0" smtClean="0">
                <a:latin typeface="Times New Roman" panose="02020603050405020304" pitchFamily="18" charset="0"/>
                <a:cs typeface="Times New Roman" panose="02020603050405020304" pitchFamily="18" charset="0"/>
              </a:rPr>
              <a:t>City </a:t>
            </a:r>
            <a:r>
              <a:rPr lang="en-US" sz="1800" dirty="0">
                <a:latin typeface="Times New Roman" panose="02020603050405020304" pitchFamily="18" charset="0"/>
                <a:cs typeface="Times New Roman" panose="02020603050405020304" pitchFamily="18" charset="0"/>
              </a:rPr>
              <a:t>is the most populous city in the United States. With an estimated 2019 population of 8,336,817 distributed over about 302.6 square miles (784 km2), New York is also the most densely populated major city in the United States. New York City is composed of five </a:t>
            </a:r>
            <a:r>
              <a:rPr lang="en-US" sz="1800" dirty="0" smtClean="0">
                <a:latin typeface="Times New Roman" panose="02020603050405020304" pitchFamily="18" charset="0"/>
                <a:cs typeface="Times New Roman" panose="02020603050405020304" pitchFamily="18" charset="0"/>
              </a:rPr>
              <a:t>boroughs: Brooklyn</a:t>
            </a:r>
            <a:r>
              <a:rPr lang="en-US" sz="1800" dirty="0">
                <a:latin typeface="Times New Roman" panose="02020603050405020304" pitchFamily="18" charset="0"/>
                <a:cs typeface="Times New Roman" panose="02020603050405020304" pitchFamily="18" charset="0"/>
              </a:rPr>
              <a:t>, Queens, Manhattan, the Bronx, and Staten </a:t>
            </a:r>
            <a:r>
              <a:rPr lang="en-US" sz="1800" dirty="0" smtClean="0">
                <a:latin typeface="Times New Roman" panose="02020603050405020304" pitchFamily="18" charset="0"/>
                <a:cs typeface="Times New Roman" panose="02020603050405020304" pitchFamily="18" charset="0"/>
              </a:rPr>
              <a:t>Island. The city has diverse demographics and a vibrant economy. A resident or visitor to the city can experience a vast array of cultures, including food, museums, and many other attractions.</a:t>
            </a:r>
          </a:p>
          <a:p>
            <a:r>
              <a:rPr lang="en-US" sz="1800" dirty="0" smtClean="0">
                <a:latin typeface="Times New Roman" panose="02020603050405020304" pitchFamily="18" charset="0"/>
                <a:cs typeface="Times New Roman" panose="02020603050405020304" pitchFamily="18" charset="0"/>
              </a:rPr>
              <a:t>My goal is to determine the best location to open a microbrewery and tap house in Brooklyn. Foursquare data will be used to determine location to similar venues that will attract foot traffic to the brewery.</a:t>
            </a:r>
            <a:endParaRPr lang="en-US" sz="1800" dirty="0">
              <a:latin typeface="Times New Roman" panose="02020603050405020304" pitchFamily="18" charset="0"/>
              <a:cs typeface="Times New Roman" panose="02020603050405020304" pitchFamily="18" charset="0"/>
            </a:endParaRPr>
          </a:p>
        </p:txBody>
      </p:sp>
      <p:pic>
        <p:nvPicPr>
          <p:cNvPr id="1026" name="Picture 2" descr="C:\Users\Mark\Desktop\CITP\Data Science\Capstone\be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4231" y="4742232"/>
            <a:ext cx="2657475" cy="172402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Mark\Desktop\CITP\Data Science\Capstone\beer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4225393"/>
            <a:ext cx="3352800" cy="223113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title"/>
          </p:nvPr>
        </p:nvSpPr>
        <p:spPr>
          <a:xfrm>
            <a:off x="533400" y="457200"/>
            <a:ext cx="8077200" cy="609600"/>
          </a:xfrm>
        </p:spPr>
        <p:txBody>
          <a:bodyPr>
            <a:normAutofit fontScale="90000"/>
          </a:bodyPr>
          <a:lstStyle/>
          <a:p>
            <a:r>
              <a:rPr lang="en-US" dirty="0" smtClean="0"/>
              <a:t>Resource Requirements</a:t>
            </a:r>
            <a:endParaRPr lang="en-US" dirty="0"/>
          </a:p>
        </p:txBody>
      </p:sp>
      <p:sp>
        <p:nvSpPr>
          <p:cNvPr id="5" name="Rectangle 4"/>
          <p:cNvSpPr>
            <a:spLocks noGrp="1"/>
          </p:cNvSpPr>
          <p:nvPr>
            <p:ph idx="1"/>
          </p:nvPr>
        </p:nvSpPr>
        <p:spPr>
          <a:xfrm>
            <a:off x="533400" y="990600"/>
            <a:ext cx="8077200" cy="5334000"/>
          </a:xfrm>
        </p:spPr>
        <p:txBody>
          <a:bodyPr>
            <a:noAutofit/>
          </a:bodyPr>
          <a:lstStyle/>
          <a:p>
            <a:r>
              <a:rPr lang="en-US" sz="2000" dirty="0" smtClean="0">
                <a:latin typeface="Times New Roman" panose="02020603050405020304" pitchFamily="18" charset="0"/>
                <a:cs typeface="Times New Roman" panose="02020603050405020304" pitchFamily="18" charset="0"/>
              </a:rPr>
              <a:t>Business Overview</a:t>
            </a:r>
          </a:p>
          <a:p>
            <a:pPr lvl="1"/>
            <a:r>
              <a:rPr lang="en-US" sz="2000" dirty="0" smtClean="0">
                <a:latin typeface="Times New Roman" panose="02020603050405020304" pitchFamily="18" charset="0"/>
                <a:cs typeface="Times New Roman" panose="02020603050405020304" pitchFamily="18" charset="0"/>
              </a:rPr>
              <a:t>Microbrewery </a:t>
            </a:r>
            <a:r>
              <a:rPr lang="en-US" sz="2000" dirty="0">
                <a:latin typeface="Times New Roman" panose="02020603050405020304" pitchFamily="18" charset="0"/>
                <a:cs typeface="Times New Roman" panose="02020603050405020304" pitchFamily="18" charset="0"/>
              </a:rPr>
              <a:t>with </a:t>
            </a:r>
            <a:r>
              <a:rPr lang="en-US" sz="2000" dirty="0" smtClean="0">
                <a:latin typeface="Times New Roman" panose="02020603050405020304" pitchFamily="18" charset="0"/>
                <a:cs typeface="Times New Roman" panose="02020603050405020304" pitchFamily="18" charset="0"/>
              </a:rPr>
              <a:t>tap house in Brooklyn, NY. </a:t>
            </a:r>
            <a:r>
              <a:rPr lang="en-US" sz="2000" dirty="0">
                <a:latin typeface="Times New Roman" panose="02020603050405020304" pitchFamily="18" charset="0"/>
                <a:cs typeface="Times New Roman" panose="02020603050405020304" pitchFamily="18" charset="0"/>
              </a:rPr>
              <a:t>In-house brewery that brews and serves it’s own craft beer. </a:t>
            </a:r>
          </a:p>
          <a:p>
            <a:pPr lvl="1"/>
            <a:r>
              <a:rPr lang="en-US" sz="2000" dirty="0">
                <a:latin typeface="Times New Roman" panose="02020603050405020304" pitchFamily="18" charset="0"/>
                <a:cs typeface="Times New Roman" panose="02020603050405020304" pitchFamily="18" charset="0"/>
              </a:rPr>
              <a:t>Small selection of food options provided. Located near other restaurants to give visitors other food options.</a:t>
            </a:r>
            <a:endParaRPr lang="en-US" sz="2000" dirty="0" smtClean="0">
              <a:latin typeface="Times New Roman" panose="02020603050405020304" pitchFamily="18" charset="0"/>
              <a:cs typeface="Times New Roman" panose="02020603050405020304" pitchFamily="18" charset="0"/>
            </a:endParaRPr>
          </a:p>
          <a:p>
            <a:pPr lvl="1"/>
            <a:r>
              <a:rPr lang="en-US" sz="2000" dirty="0" smtClean="0">
                <a:latin typeface="Times New Roman" panose="02020603050405020304" pitchFamily="18" charset="0"/>
                <a:cs typeface="Times New Roman" panose="02020603050405020304" pitchFamily="18" charset="0"/>
              </a:rPr>
              <a:t>Walking </a:t>
            </a:r>
            <a:r>
              <a:rPr lang="en-US" sz="2000" dirty="0">
                <a:latin typeface="Times New Roman" panose="02020603050405020304" pitchFamily="18" charset="0"/>
                <a:cs typeface="Times New Roman" panose="02020603050405020304" pitchFamily="18" charset="0"/>
              </a:rPr>
              <a:t>distance to tourist attractions (approximately 1 kilometer)</a:t>
            </a:r>
          </a:p>
          <a:p>
            <a:pPr lvl="1"/>
            <a:r>
              <a:rPr lang="en-US" sz="2000" dirty="0">
                <a:latin typeface="Times New Roman" panose="02020603050405020304" pitchFamily="18" charset="0"/>
                <a:cs typeface="Times New Roman" panose="02020603050405020304" pitchFamily="18" charset="0"/>
              </a:rPr>
              <a:t>Demand for the business. No other breweries within 1 kilometer of selected location</a:t>
            </a:r>
            <a:r>
              <a:rPr lang="en-US" sz="2000" dirty="0" smtClean="0">
                <a:latin typeface="Times New Roman" panose="02020603050405020304" pitchFamily="18" charset="0"/>
                <a:cs typeface="Times New Roman" panose="02020603050405020304" pitchFamily="18" charset="0"/>
              </a:rPr>
              <a:t>.</a:t>
            </a:r>
          </a:p>
          <a:p>
            <a:pPr lvl="1"/>
            <a:endParaRPr lang="en-US" sz="2000" dirty="0" smtClean="0">
              <a:latin typeface="Times New Roman" panose="02020603050405020304" pitchFamily="18" charset="0"/>
              <a:cs typeface="Times New Roman" panose="02020603050405020304" pitchFamily="18" charset="0"/>
            </a:endParaRPr>
          </a:p>
          <a:p>
            <a:pPr>
              <a:buSzPts val="2000"/>
            </a:pPr>
            <a:r>
              <a:rPr lang="en-US" sz="2000" dirty="0" smtClean="0">
                <a:solidFill>
                  <a:srgbClr val="284E6A"/>
                </a:solidFill>
                <a:latin typeface="Times New Roman"/>
              </a:rPr>
              <a:t>Target Audience: New York city tourists and Brooklyn residents who want an authentic craft beer brewed and served on site.</a:t>
            </a:r>
            <a:endParaRPr lang="en-US" sz="2000" dirty="0">
              <a:solidFill>
                <a:srgbClr val="284E6A"/>
              </a:solidFill>
              <a:latin typeface="Times New Roman"/>
            </a:endParaRPr>
          </a:p>
          <a:p>
            <a:r>
              <a:rPr lang="en-US" sz="2000" dirty="0" smtClean="0">
                <a:latin typeface="Times New Roman" panose="02020603050405020304" pitchFamily="18" charset="0"/>
                <a:cs typeface="Times New Roman" panose="02020603050405020304" pitchFamily="18" charset="0"/>
              </a:rPr>
              <a:t>Data methodology:</a:t>
            </a:r>
            <a:endParaRPr lang="en-US" sz="2000" dirty="0">
              <a:latin typeface="Times New Roman" panose="02020603050405020304" pitchFamily="18" charset="0"/>
              <a:cs typeface="Times New Roman" panose="02020603050405020304" pitchFamily="18" charset="0"/>
            </a:endParaRPr>
          </a:p>
          <a:p>
            <a:pPr lvl="1"/>
            <a:r>
              <a:rPr lang="en-US" sz="2000" dirty="0" smtClean="0">
                <a:latin typeface="Times New Roman" panose="02020603050405020304" pitchFamily="18" charset="0"/>
                <a:cs typeface="Times New Roman" panose="02020603050405020304" pitchFamily="18" charset="0"/>
              </a:rPr>
              <a:t>Foursquare API</a:t>
            </a:r>
          </a:p>
          <a:p>
            <a:pPr lvl="1"/>
            <a:r>
              <a:rPr lang="en-US" sz="2000" dirty="0" smtClean="0">
                <a:latin typeface="Times New Roman" panose="02020603050405020304" pitchFamily="18" charset="0"/>
                <a:cs typeface="Times New Roman" panose="02020603050405020304" pitchFamily="18" charset="0"/>
              </a:rPr>
              <a:t>Search for locations of </a:t>
            </a:r>
            <a:r>
              <a:rPr lang="en-US" sz="2000" dirty="0" smtClean="0">
                <a:latin typeface="Times New Roman" panose="02020603050405020304" pitchFamily="18" charset="0"/>
                <a:cs typeface="Times New Roman" panose="02020603050405020304" pitchFamily="18" charset="0"/>
              </a:rPr>
              <a:t>popular venues</a:t>
            </a:r>
            <a:endParaRPr lang="en-US" sz="2000" dirty="0" smtClean="0">
              <a:latin typeface="Times New Roman" panose="02020603050405020304" pitchFamily="18" charset="0"/>
              <a:cs typeface="Times New Roman" panose="02020603050405020304" pitchFamily="18" charset="0"/>
            </a:endParaRPr>
          </a:p>
          <a:p>
            <a:pPr lvl="1"/>
            <a:r>
              <a:rPr lang="en-US" sz="2000" dirty="0" smtClean="0">
                <a:latin typeface="Times New Roman" panose="02020603050405020304" pitchFamily="18" charset="0"/>
                <a:cs typeface="Times New Roman" panose="02020603050405020304" pitchFamily="18" charset="0"/>
              </a:rPr>
              <a:t>Concentration of nearby venues</a:t>
            </a:r>
            <a:endParaRPr lang="en-US" sz="20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Grp="1"/>
          </p:cNvSpPr>
          <p:nvPr>
            <p:ph type="title"/>
          </p:nvPr>
        </p:nvSpPr>
        <p:spPr>
          <a:xfrm>
            <a:off x="533400" y="457200"/>
            <a:ext cx="8077200" cy="609600"/>
          </a:xfrm>
        </p:spPr>
        <p:txBody>
          <a:bodyPr>
            <a:normAutofit fontScale="90000"/>
          </a:bodyPr>
          <a:lstStyle/>
          <a:p>
            <a:r>
              <a:rPr lang="en-US" dirty="0" smtClean="0">
                <a:latin typeface="Times New Roman" panose="02020603050405020304" pitchFamily="18" charset="0"/>
                <a:cs typeface="Times New Roman" panose="02020603050405020304" pitchFamily="18" charset="0"/>
              </a:rPr>
              <a:t>Data</a:t>
            </a:r>
            <a:r>
              <a:rPr lang="en-US" dirty="0" smtClean="0"/>
              <a:t> Analysis</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143000"/>
            <a:ext cx="4005040" cy="35623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Rectangle 3"/>
          <p:cNvSpPr txBox="1">
            <a:spLocks/>
          </p:cNvSpPr>
          <p:nvPr/>
        </p:nvSpPr>
        <p:spPr>
          <a:xfrm>
            <a:off x="6705600" y="4711700"/>
            <a:ext cx="1959394" cy="1749560"/>
          </a:xfrm>
          <a:prstGeom prst="rect">
            <a:avLst/>
          </a:prstGeom>
          <a:ln>
            <a:solidFill>
              <a:schemeClr val="tx1"/>
            </a:solidFill>
          </a:ln>
        </p:spPr>
        <p:txBody>
          <a:bodyPr vert="horz" rtlCol="0" anchor="b" anchorCtr="0">
            <a:normAutofit fontScale="90000" lnSpcReduction="20000"/>
          </a:bodyPr>
          <a:lstStyle>
            <a:lvl1pPr algn="l" rtl="0" eaLnBrk="1" latinLnBrk="0" hangingPunct="1">
              <a:spcBef>
                <a:spcPct val="0"/>
              </a:spcBef>
              <a:buNone/>
              <a:defRPr sz="4000" kern="1200">
                <a:solidFill>
                  <a:schemeClr val="tx2"/>
                </a:solidFill>
                <a:latin typeface="+mj-lt"/>
                <a:ea typeface="+mj-ea"/>
                <a:cs typeface="+mj-cs"/>
              </a:defRPr>
            </a:lvl1pPr>
          </a:lstStyle>
          <a:p>
            <a:pPr algn="ctr"/>
            <a:r>
              <a:rPr lang="en-US" sz="2400" dirty="0" smtClean="0">
                <a:latin typeface="Times New Roman" panose="02020603050405020304" pitchFamily="18" charset="0"/>
                <a:cs typeface="Times New Roman" panose="02020603050405020304" pitchFamily="18" charset="0"/>
              </a:rPr>
              <a:t>Legend</a:t>
            </a:r>
          </a:p>
          <a:p>
            <a:r>
              <a:rPr lang="en-US" sz="2400" dirty="0" smtClean="0">
                <a:latin typeface="Times New Roman" panose="02020603050405020304" pitchFamily="18" charset="0"/>
                <a:cs typeface="Times New Roman" panose="02020603050405020304" pitchFamily="18" charset="0"/>
              </a:rPr>
              <a:t>Cluster 1</a:t>
            </a:r>
          </a:p>
          <a:p>
            <a:r>
              <a:rPr lang="en-US" sz="2400" dirty="0" smtClean="0">
                <a:latin typeface="Times New Roman" panose="02020603050405020304" pitchFamily="18" charset="0"/>
                <a:cs typeface="Times New Roman" panose="02020603050405020304" pitchFamily="18" charset="0"/>
              </a:rPr>
              <a:t>Cluster 2</a:t>
            </a:r>
          </a:p>
          <a:p>
            <a:r>
              <a:rPr lang="en-US" sz="2400" dirty="0" smtClean="0">
                <a:latin typeface="Times New Roman" panose="02020603050405020304" pitchFamily="18" charset="0"/>
                <a:cs typeface="Times New Roman" panose="02020603050405020304" pitchFamily="18" charset="0"/>
              </a:rPr>
              <a:t>Cluster 3</a:t>
            </a:r>
          </a:p>
          <a:p>
            <a:r>
              <a:rPr lang="en-US" sz="2400" dirty="0" smtClean="0">
                <a:latin typeface="Times New Roman" panose="02020603050405020304" pitchFamily="18" charset="0"/>
                <a:cs typeface="Times New Roman" panose="02020603050405020304" pitchFamily="18" charset="0"/>
              </a:rPr>
              <a:t>Cluster 4</a:t>
            </a:r>
          </a:p>
          <a:p>
            <a:r>
              <a:rPr lang="en-US" sz="2400" dirty="0" smtClean="0">
                <a:latin typeface="Times New Roman" panose="02020603050405020304" pitchFamily="18" charset="0"/>
                <a:cs typeface="Times New Roman" panose="02020603050405020304" pitchFamily="18" charset="0"/>
              </a:rPr>
              <a:t>Cluster 5</a:t>
            </a:r>
            <a:endParaRPr lang="en-US" sz="2400" dirty="0">
              <a:latin typeface="Times New Roman" panose="02020603050405020304" pitchFamily="18" charset="0"/>
              <a:cs typeface="Times New Roman" panose="02020603050405020304" pitchFamily="18" charset="0"/>
            </a:endParaRPr>
          </a:p>
        </p:txBody>
      </p:sp>
      <p:sp>
        <p:nvSpPr>
          <p:cNvPr id="3" name="Oval 2"/>
          <p:cNvSpPr/>
          <p:nvPr/>
        </p:nvSpPr>
        <p:spPr>
          <a:xfrm>
            <a:off x="7978775" y="5068885"/>
            <a:ext cx="228600" cy="2286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978775" y="5335585"/>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7978775" y="5602285"/>
            <a:ext cx="228600" cy="228600"/>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7978775" y="5868985"/>
            <a:ext cx="228600" cy="2286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978775" y="6135685"/>
            <a:ext cx="228600" cy="22860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50903" y="1143000"/>
            <a:ext cx="4021097" cy="5170646"/>
          </a:xfrm>
          <a:prstGeom prst="rect">
            <a:avLst/>
          </a:prstGeom>
        </p:spPr>
        <p:txBody>
          <a:bodyPr wrap="square">
            <a:spAutoFit/>
          </a:bodyPr>
          <a:lstStyle/>
          <a:p>
            <a:pPr marL="285750" indent="-285750">
              <a:buFont typeface="Arial" panose="020B0604020202020204" pitchFamily="34" charset="0"/>
              <a:buChar char="•"/>
            </a:pPr>
            <a:r>
              <a:rPr lang="en-US" dirty="0" smtClean="0"/>
              <a:t>The dataset used was downloaded from the following url:</a:t>
            </a:r>
          </a:p>
          <a:p>
            <a:r>
              <a:rPr lang="en-US" dirty="0" smtClean="0">
                <a:hlinkClick r:id="rId4"/>
              </a:rPr>
              <a:t>https</a:t>
            </a:r>
            <a:r>
              <a:rPr lang="en-US" dirty="0">
                <a:hlinkClick r:id="rId4"/>
              </a:rPr>
              <a:t>://</a:t>
            </a:r>
            <a:r>
              <a:rPr lang="en-US" dirty="0" smtClean="0">
                <a:hlinkClick r:id="rId4"/>
              </a:rPr>
              <a:t>cocl.us/new_york_dataset</a:t>
            </a:r>
            <a:endParaRPr lang="en-US" dirty="0" smtClean="0"/>
          </a:p>
          <a:p>
            <a:endParaRPr lang="en-US" dirty="0"/>
          </a:p>
          <a:p>
            <a:pPr marL="285750" lvl="1"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Latitude and longitude were used with Foursquare API, used to compare each neighborhood against one another. </a:t>
            </a:r>
            <a:endParaRPr lang="en-US" sz="2400" dirty="0" smtClean="0">
              <a:latin typeface="Times New Roman" panose="02020603050405020304" pitchFamily="18" charset="0"/>
              <a:cs typeface="Times New Roman" panose="02020603050405020304" pitchFamily="18" charset="0"/>
            </a:endParaRPr>
          </a:p>
          <a:p>
            <a:pPr marL="285750" lvl="1"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lvl="1" indent="-28575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Neighborhoods in Brooklyn were then combined into 5 “clusters” based on the top venues.</a:t>
            </a:r>
            <a:endParaRPr lang="en-US" sz="2400" dirty="0">
              <a:latin typeface="Times New Roman" panose="02020603050405020304" pitchFamily="18" charset="0"/>
              <a:cs typeface="Times New Roman" panose="02020603050405020304" pitchFamily="18" charset="0"/>
            </a:endParaRPr>
          </a:p>
          <a:p>
            <a:endParaRPr lang="en-US" dirty="0"/>
          </a:p>
        </p:txBody>
      </p:sp>
      <p:sp>
        <p:nvSpPr>
          <p:cNvPr id="13" name="Rectangle 3"/>
          <p:cNvSpPr txBox="1">
            <a:spLocks/>
          </p:cNvSpPr>
          <p:nvPr/>
        </p:nvSpPr>
        <p:spPr>
          <a:xfrm>
            <a:off x="5999811" y="2514600"/>
            <a:ext cx="1149417" cy="304800"/>
          </a:xfrm>
          <a:prstGeom prst="rect">
            <a:avLst/>
          </a:prstGeom>
        </p:spPr>
        <p:txBody>
          <a:bodyPr vert="horz" rtlCol="0" anchor="b" anchorCtr="0">
            <a:normAutofit fontScale="82500" lnSpcReduction="20000"/>
          </a:bodyPr>
          <a:lstStyle>
            <a:lvl1pPr algn="l" rtl="0" eaLnBrk="1" latinLnBrk="0" hangingPunct="1">
              <a:spcBef>
                <a:spcPct val="0"/>
              </a:spcBef>
              <a:buNone/>
              <a:defRPr sz="4000" kern="1200">
                <a:solidFill>
                  <a:schemeClr val="tx2"/>
                </a:solidFill>
                <a:latin typeface="+mj-lt"/>
                <a:ea typeface="+mj-ea"/>
                <a:cs typeface="+mj-cs"/>
              </a:defRPr>
            </a:lvl1pPr>
          </a:lstStyle>
          <a:p>
            <a:pPr algn="ctr"/>
            <a:r>
              <a:rPr lang="en-US" sz="2000" dirty="0" smtClean="0">
                <a:latin typeface="Times New Roman" panose="02020603050405020304" pitchFamily="18" charset="0"/>
                <a:cs typeface="Times New Roman" panose="02020603050405020304" pitchFamily="18" charset="0"/>
              </a:rPr>
              <a:t>Brooklyn</a:t>
            </a:r>
            <a:endParaRPr lang="en-US" sz="2000" dirty="0"/>
          </a:p>
        </p:txBody>
      </p:sp>
      <p:sp>
        <p:nvSpPr>
          <p:cNvPr id="14" name="Rectangle 3"/>
          <p:cNvSpPr txBox="1">
            <a:spLocks/>
          </p:cNvSpPr>
          <p:nvPr/>
        </p:nvSpPr>
        <p:spPr>
          <a:xfrm>
            <a:off x="499840" y="6190650"/>
            <a:ext cx="6205760" cy="609600"/>
          </a:xfrm>
          <a:prstGeom prst="rect">
            <a:avLst/>
          </a:prstGeom>
        </p:spPr>
        <p:txBody>
          <a:bodyPr vert="horz" rtlCol="0" anchor="b" anchorCtr="0">
            <a:normAutofit fontScale="90000" lnSpcReduction="20000"/>
          </a:bodyPr>
          <a:lstStyle>
            <a:lvl1pPr algn="l" rtl="0" eaLnBrk="1" latinLnBrk="0" hangingPunct="1">
              <a:spcBef>
                <a:spcPct val="0"/>
              </a:spcBef>
              <a:buNone/>
              <a:defRPr sz="4000" kern="1200">
                <a:solidFill>
                  <a:schemeClr val="tx2"/>
                </a:solidFill>
                <a:latin typeface="+mj-lt"/>
                <a:ea typeface="+mj-ea"/>
                <a:cs typeface="+mj-cs"/>
              </a:defRPr>
            </a:lvl1pPr>
          </a:lstStyle>
          <a:p>
            <a:r>
              <a:rPr lang="en-US" sz="1400" dirty="0" smtClean="0">
                <a:latin typeface="Times New Roman" panose="02020603050405020304" pitchFamily="18" charset="0"/>
                <a:cs typeface="Times New Roman" panose="02020603050405020304" pitchFamily="18" charset="0"/>
              </a:rPr>
              <a:t>Note: Due to the Python programming language used for analysis, the clusters on the map will be a digit lower than this presentation. For example, Cluster 1 in this presentation will be rendered as Cluster 0 on the map.</a:t>
            </a:r>
            <a:endParaRPr lang="en-US" sz="1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p:cNvSpPr>
          <p:nvPr/>
        </p:nvSpPr>
        <p:spPr>
          <a:xfrm>
            <a:off x="533400" y="457200"/>
            <a:ext cx="8077200" cy="609600"/>
          </a:xfrm>
          <a:prstGeom prst="rect">
            <a:avLst/>
          </a:prstGeom>
        </p:spPr>
        <p:txBody>
          <a:bodyPr vert="horz" rtlCol="0" anchor="b" anchorCtr="0">
            <a:normAutofit fontScale="90000" lnSpcReduction="10000"/>
          </a:bodyPr>
          <a:lstStyle>
            <a:lvl1pPr algn="l" rtl="0" eaLnBrk="1" latinLnBrk="0" hangingPunct="1">
              <a:spcBef>
                <a:spcPct val="0"/>
              </a:spcBef>
              <a:buNone/>
              <a:defRPr sz="4000" kern="1200">
                <a:solidFill>
                  <a:schemeClr val="tx2"/>
                </a:solidFill>
                <a:latin typeface="+mj-lt"/>
                <a:ea typeface="+mj-ea"/>
                <a:cs typeface="+mj-cs"/>
              </a:defRPr>
            </a:lvl1pPr>
          </a:lstStyle>
          <a:p>
            <a:r>
              <a:rPr lang="en-US" dirty="0" smtClean="0">
                <a:latin typeface="Times New Roman" panose="02020603050405020304" pitchFamily="18" charset="0"/>
                <a:cs typeface="Times New Roman" panose="02020603050405020304" pitchFamily="18" charset="0"/>
              </a:rPr>
              <a:t>Data</a:t>
            </a:r>
            <a:r>
              <a:rPr lang="en-US" dirty="0" smtClean="0"/>
              <a:t> Analysis</a:t>
            </a:r>
            <a:endParaRPr lang="en-US" dirty="0"/>
          </a:p>
        </p:txBody>
      </p:sp>
      <p:sp>
        <p:nvSpPr>
          <p:cNvPr id="6" name="Content Placeholder 5"/>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316" y="1600200"/>
            <a:ext cx="8064500" cy="327065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8" name="Rectangle 3"/>
          <p:cNvSpPr txBox="1">
            <a:spLocks/>
          </p:cNvSpPr>
          <p:nvPr/>
        </p:nvSpPr>
        <p:spPr>
          <a:xfrm>
            <a:off x="554255" y="968943"/>
            <a:ext cx="2057400" cy="609600"/>
          </a:xfrm>
          <a:prstGeom prst="rect">
            <a:avLst/>
          </a:prstGeom>
        </p:spPr>
        <p:txBody>
          <a:bodyPr vert="horz" rtlCol="0" anchor="b" anchorCtr="0">
            <a:normAutofit fontScale="97500"/>
          </a:bodyPr>
          <a:lstStyle>
            <a:lvl1pPr algn="l" rtl="0" eaLnBrk="1" latinLnBrk="0" hangingPunct="1">
              <a:spcBef>
                <a:spcPct val="0"/>
              </a:spcBef>
              <a:buNone/>
              <a:defRPr sz="4000" kern="1200">
                <a:solidFill>
                  <a:schemeClr val="tx2"/>
                </a:solidFill>
                <a:latin typeface="+mj-lt"/>
                <a:ea typeface="+mj-ea"/>
                <a:cs typeface="+mj-cs"/>
              </a:defRPr>
            </a:lvl1pPr>
          </a:lstStyle>
          <a:p>
            <a:r>
              <a:rPr lang="en-US" sz="3200" dirty="0" smtClean="0">
                <a:latin typeface="Times New Roman" panose="02020603050405020304" pitchFamily="18" charset="0"/>
                <a:cs typeface="Times New Roman" panose="02020603050405020304" pitchFamily="18" charset="0"/>
              </a:rPr>
              <a:t>Cluster 1</a:t>
            </a:r>
            <a:endParaRPr lang="en-US" sz="3200" dirty="0"/>
          </a:p>
        </p:txBody>
      </p:sp>
      <p:sp>
        <p:nvSpPr>
          <p:cNvPr id="9" name="Rectangle 3"/>
          <p:cNvSpPr txBox="1">
            <a:spLocks/>
          </p:cNvSpPr>
          <p:nvPr/>
        </p:nvSpPr>
        <p:spPr>
          <a:xfrm>
            <a:off x="512546" y="4902939"/>
            <a:ext cx="8098054" cy="609600"/>
          </a:xfrm>
          <a:prstGeom prst="rect">
            <a:avLst/>
          </a:prstGeom>
        </p:spPr>
        <p:txBody>
          <a:bodyPr vert="horz" rtlCol="0" anchor="b" anchorCtr="0">
            <a:normAutofit fontScale="60000" lnSpcReduction="20000"/>
          </a:bodyPr>
          <a:lstStyle>
            <a:lvl1pPr algn="l" rtl="0" eaLnBrk="1" latinLnBrk="0" hangingPunct="1">
              <a:spcBef>
                <a:spcPct val="0"/>
              </a:spcBef>
              <a:buNone/>
              <a:defRPr sz="4000" kern="1200">
                <a:solidFill>
                  <a:schemeClr val="tx2"/>
                </a:solidFill>
                <a:latin typeface="+mj-lt"/>
                <a:ea typeface="+mj-ea"/>
                <a:cs typeface="+mj-cs"/>
              </a:defRPr>
            </a:lvl1pPr>
          </a:lstStyle>
          <a:p>
            <a:r>
              <a:rPr lang="en-US" sz="3200" dirty="0" smtClean="0">
                <a:latin typeface="Times New Roman" panose="02020603050405020304" pitchFamily="18" charset="0"/>
                <a:cs typeface="Times New Roman" panose="02020603050405020304" pitchFamily="18" charset="0"/>
              </a:rPr>
              <a:t>Cluster 1 contains a robust amount of nearby venues and will be an optimal location for the new brewery.</a:t>
            </a:r>
            <a:endParaRPr lang="en-US" sz="32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p:cNvSpPr>
          <p:nvPr/>
        </p:nvSpPr>
        <p:spPr>
          <a:xfrm>
            <a:off x="533400" y="457200"/>
            <a:ext cx="8077200" cy="609600"/>
          </a:xfrm>
          <a:prstGeom prst="rect">
            <a:avLst/>
          </a:prstGeom>
        </p:spPr>
        <p:txBody>
          <a:bodyPr vert="horz" rtlCol="0" anchor="b" anchorCtr="0">
            <a:normAutofit fontScale="90000" lnSpcReduction="10000"/>
          </a:bodyPr>
          <a:lstStyle>
            <a:lvl1pPr algn="l" rtl="0" eaLnBrk="1" latinLnBrk="0" hangingPunct="1">
              <a:spcBef>
                <a:spcPct val="0"/>
              </a:spcBef>
              <a:buNone/>
              <a:defRPr sz="4000" kern="1200">
                <a:solidFill>
                  <a:schemeClr val="tx2"/>
                </a:solidFill>
                <a:latin typeface="+mj-lt"/>
                <a:ea typeface="+mj-ea"/>
                <a:cs typeface="+mj-cs"/>
              </a:defRPr>
            </a:lvl1pPr>
          </a:lstStyle>
          <a:p>
            <a:r>
              <a:rPr lang="en-US" dirty="0" smtClean="0">
                <a:latin typeface="Times New Roman" panose="02020603050405020304" pitchFamily="18" charset="0"/>
                <a:cs typeface="Times New Roman" panose="02020603050405020304" pitchFamily="18" charset="0"/>
              </a:rPr>
              <a:t>Data</a:t>
            </a:r>
            <a:r>
              <a:rPr lang="en-US" dirty="0" smtClean="0"/>
              <a:t> Analysis</a:t>
            </a:r>
            <a:endParaRPr lang="en-US" dirty="0"/>
          </a:p>
        </p:txBody>
      </p:sp>
      <p:sp>
        <p:nvSpPr>
          <p:cNvPr id="8" name="Rectangle 3"/>
          <p:cNvSpPr txBox="1">
            <a:spLocks/>
          </p:cNvSpPr>
          <p:nvPr/>
        </p:nvSpPr>
        <p:spPr>
          <a:xfrm>
            <a:off x="554255" y="968943"/>
            <a:ext cx="2057400" cy="609600"/>
          </a:xfrm>
          <a:prstGeom prst="rect">
            <a:avLst/>
          </a:prstGeom>
        </p:spPr>
        <p:txBody>
          <a:bodyPr vert="horz" rtlCol="0" anchor="b" anchorCtr="0">
            <a:normAutofit fontScale="97500"/>
          </a:bodyPr>
          <a:lstStyle>
            <a:lvl1pPr algn="l" rtl="0" eaLnBrk="1" latinLnBrk="0" hangingPunct="1">
              <a:spcBef>
                <a:spcPct val="0"/>
              </a:spcBef>
              <a:buNone/>
              <a:defRPr sz="4000" kern="1200">
                <a:solidFill>
                  <a:schemeClr val="tx2"/>
                </a:solidFill>
                <a:latin typeface="+mj-lt"/>
                <a:ea typeface="+mj-ea"/>
                <a:cs typeface="+mj-cs"/>
              </a:defRPr>
            </a:lvl1pPr>
          </a:lstStyle>
          <a:p>
            <a:r>
              <a:rPr lang="en-US" sz="3200" dirty="0" smtClean="0">
                <a:latin typeface="Times New Roman" panose="02020603050405020304" pitchFamily="18" charset="0"/>
                <a:cs typeface="Times New Roman" panose="02020603050405020304" pitchFamily="18" charset="0"/>
              </a:rPr>
              <a:t>Cluster 4</a:t>
            </a:r>
            <a:endParaRPr lang="en-US" sz="3200" dirty="0"/>
          </a:p>
        </p:txBody>
      </p:sp>
      <p:sp>
        <p:nvSpPr>
          <p:cNvPr id="9" name="Rectangle 3"/>
          <p:cNvSpPr txBox="1">
            <a:spLocks/>
          </p:cNvSpPr>
          <p:nvPr/>
        </p:nvSpPr>
        <p:spPr>
          <a:xfrm>
            <a:off x="512546" y="4902939"/>
            <a:ext cx="8098054" cy="609600"/>
          </a:xfrm>
          <a:prstGeom prst="rect">
            <a:avLst/>
          </a:prstGeom>
        </p:spPr>
        <p:txBody>
          <a:bodyPr vert="horz" rtlCol="0" anchor="b" anchorCtr="0">
            <a:normAutofit fontScale="60000" lnSpcReduction="20000"/>
          </a:bodyPr>
          <a:lstStyle>
            <a:lvl1pPr algn="l" rtl="0" eaLnBrk="1" latinLnBrk="0" hangingPunct="1">
              <a:spcBef>
                <a:spcPct val="0"/>
              </a:spcBef>
              <a:buNone/>
              <a:defRPr sz="4000" kern="1200">
                <a:solidFill>
                  <a:schemeClr val="tx2"/>
                </a:solidFill>
                <a:latin typeface="+mj-lt"/>
                <a:ea typeface="+mj-ea"/>
                <a:cs typeface="+mj-cs"/>
              </a:defRPr>
            </a:lvl1pPr>
          </a:lstStyle>
          <a:p>
            <a:r>
              <a:rPr lang="en-US" sz="3200" dirty="0" smtClean="0">
                <a:latin typeface="Times New Roman" panose="02020603050405020304" pitchFamily="18" charset="0"/>
                <a:cs typeface="Times New Roman" panose="02020603050405020304" pitchFamily="18" charset="0"/>
              </a:rPr>
              <a:t>Cluster 4 also contains a robust amount of nearby venues and will be an optimal location for the new brewery.</a:t>
            </a:r>
            <a:endParaRPr lang="en-US" sz="32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525" y="1447800"/>
            <a:ext cx="8182275" cy="33252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597651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p:cNvSpPr>
          <p:nvPr/>
        </p:nvSpPr>
        <p:spPr>
          <a:xfrm>
            <a:off x="533400" y="457200"/>
            <a:ext cx="8077200" cy="609600"/>
          </a:xfrm>
          <a:prstGeom prst="rect">
            <a:avLst/>
          </a:prstGeom>
        </p:spPr>
        <p:txBody>
          <a:bodyPr vert="horz" rtlCol="0" anchor="b" anchorCtr="0">
            <a:normAutofit fontScale="90000" lnSpcReduction="10000"/>
          </a:bodyPr>
          <a:lstStyle>
            <a:lvl1pPr algn="l" rtl="0" eaLnBrk="1" latinLnBrk="0" hangingPunct="1">
              <a:spcBef>
                <a:spcPct val="0"/>
              </a:spcBef>
              <a:buNone/>
              <a:defRPr sz="4000" kern="1200">
                <a:solidFill>
                  <a:schemeClr val="tx2"/>
                </a:solidFill>
                <a:latin typeface="+mj-lt"/>
                <a:ea typeface="+mj-ea"/>
                <a:cs typeface="+mj-cs"/>
              </a:defRPr>
            </a:lvl1pPr>
          </a:lstStyle>
          <a:p>
            <a:r>
              <a:rPr lang="en-US" dirty="0" smtClean="0">
                <a:latin typeface="Times New Roman" panose="02020603050405020304" pitchFamily="18" charset="0"/>
                <a:cs typeface="Times New Roman" panose="02020603050405020304" pitchFamily="18" charset="0"/>
              </a:rPr>
              <a:t>Data</a:t>
            </a:r>
            <a:r>
              <a:rPr lang="en-US" dirty="0" smtClean="0"/>
              <a:t> Analysis</a:t>
            </a:r>
            <a:endParaRPr lang="en-US" dirty="0"/>
          </a:p>
        </p:txBody>
      </p:sp>
      <p:sp>
        <p:nvSpPr>
          <p:cNvPr id="9" name="Rectangle 3"/>
          <p:cNvSpPr txBox="1">
            <a:spLocks/>
          </p:cNvSpPr>
          <p:nvPr/>
        </p:nvSpPr>
        <p:spPr>
          <a:xfrm>
            <a:off x="471549" y="4995333"/>
            <a:ext cx="8098054" cy="609600"/>
          </a:xfrm>
          <a:prstGeom prst="rect">
            <a:avLst/>
          </a:prstGeom>
        </p:spPr>
        <p:txBody>
          <a:bodyPr vert="horz" rtlCol="0" anchor="b" anchorCtr="0">
            <a:normAutofit fontScale="52500" lnSpcReduction="20000"/>
          </a:bodyPr>
          <a:lstStyle>
            <a:lvl1pPr algn="l" rtl="0" eaLnBrk="1" latinLnBrk="0" hangingPunct="1">
              <a:spcBef>
                <a:spcPct val="0"/>
              </a:spcBef>
              <a:buNone/>
              <a:defRPr sz="4000" kern="1200">
                <a:solidFill>
                  <a:schemeClr val="tx2"/>
                </a:solidFill>
                <a:latin typeface="+mj-lt"/>
                <a:ea typeface="+mj-ea"/>
                <a:cs typeface="+mj-cs"/>
              </a:defRPr>
            </a:lvl1pPr>
          </a:lstStyle>
          <a:p>
            <a:r>
              <a:rPr lang="en-US" sz="3200" dirty="0" smtClean="0">
                <a:latin typeface="Times New Roman" panose="02020603050405020304" pitchFamily="18" charset="0"/>
                <a:cs typeface="Times New Roman" panose="02020603050405020304" pitchFamily="18" charset="0"/>
              </a:rPr>
              <a:t>Clusters 2, 3, and 5 are not optimal locations for the location of a new brewery. They appear to be more suburban or rural locations and wouldn’t attract many visitors.</a:t>
            </a:r>
            <a:endParaRPr lang="en-US" sz="32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733" y="1487838"/>
            <a:ext cx="8168639" cy="4519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3"/>
          <p:cNvSpPr txBox="1">
            <a:spLocks/>
          </p:cNvSpPr>
          <p:nvPr/>
        </p:nvSpPr>
        <p:spPr>
          <a:xfrm>
            <a:off x="478055" y="914400"/>
            <a:ext cx="4093945" cy="609600"/>
          </a:xfrm>
          <a:prstGeom prst="rect">
            <a:avLst/>
          </a:prstGeom>
        </p:spPr>
        <p:txBody>
          <a:bodyPr vert="horz" rtlCol="0" anchor="b" anchorCtr="0">
            <a:normAutofit fontScale="97500"/>
          </a:bodyPr>
          <a:lstStyle>
            <a:lvl1pPr algn="l" rtl="0" eaLnBrk="1" latinLnBrk="0" hangingPunct="1">
              <a:spcBef>
                <a:spcPct val="0"/>
              </a:spcBef>
              <a:buNone/>
              <a:defRPr sz="4000" kern="1200">
                <a:solidFill>
                  <a:schemeClr val="tx2"/>
                </a:solidFill>
                <a:latin typeface="+mj-lt"/>
                <a:ea typeface="+mj-ea"/>
                <a:cs typeface="+mj-cs"/>
              </a:defRPr>
            </a:lvl1pPr>
          </a:lstStyle>
          <a:p>
            <a:r>
              <a:rPr lang="en-US" sz="3200" dirty="0" smtClean="0">
                <a:latin typeface="Times New Roman" panose="02020603050405020304" pitchFamily="18" charset="0"/>
                <a:cs typeface="Times New Roman" panose="02020603050405020304" pitchFamily="18" charset="0"/>
              </a:rPr>
              <a:t>Cluster 2</a:t>
            </a:r>
            <a:endParaRPr lang="en-US" sz="3200" dirty="0"/>
          </a:p>
        </p:txBody>
      </p:sp>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3867" y="2514600"/>
            <a:ext cx="8212934" cy="5706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3"/>
          <p:cNvSpPr txBox="1">
            <a:spLocks/>
          </p:cNvSpPr>
          <p:nvPr/>
        </p:nvSpPr>
        <p:spPr>
          <a:xfrm>
            <a:off x="478055" y="1939786"/>
            <a:ext cx="4093945" cy="609600"/>
          </a:xfrm>
          <a:prstGeom prst="rect">
            <a:avLst/>
          </a:prstGeom>
        </p:spPr>
        <p:txBody>
          <a:bodyPr vert="horz" rtlCol="0" anchor="b" anchorCtr="0">
            <a:normAutofit fontScale="97500"/>
          </a:bodyPr>
          <a:lstStyle>
            <a:lvl1pPr algn="l" rtl="0" eaLnBrk="1" latinLnBrk="0" hangingPunct="1">
              <a:spcBef>
                <a:spcPct val="0"/>
              </a:spcBef>
              <a:buNone/>
              <a:defRPr sz="4000" kern="1200">
                <a:solidFill>
                  <a:schemeClr val="tx2"/>
                </a:solidFill>
                <a:latin typeface="+mj-lt"/>
                <a:ea typeface="+mj-ea"/>
                <a:cs typeface="+mj-cs"/>
              </a:defRPr>
            </a:lvl1pPr>
          </a:lstStyle>
          <a:p>
            <a:r>
              <a:rPr lang="en-US" sz="3200" dirty="0" smtClean="0">
                <a:latin typeface="Times New Roman" panose="02020603050405020304" pitchFamily="18" charset="0"/>
                <a:cs typeface="Times New Roman" panose="02020603050405020304" pitchFamily="18" charset="0"/>
              </a:rPr>
              <a:t>Cluster 3</a:t>
            </a:r>
            <a:endParaRPr lang="en-US" sz="3200" dirty="0"/>
          </a:p>
        </p:txBody>
      </p:sp>
      <p:pic>
        <p:nvPicPr>
          <p:cNvPr id="410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625" y="3886200"/>
            <a:ext cx="8208747"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angle 3"/>
          <p:cNvSpPr txBox="1">
            <a:spLocks/>
          </p:cNvSpPr>
          <p:nvPr/>
        </p:nvSpPr>
        <p:spPr>
          <a:xfrm>
            <a:off x="533133" y="3276600"/>
            <a:ext cx="4093945" cy="609600"/>
          </a:xfrm>
          <a:prstGeom prst="rect">
            <a:avLst/>
          </a:prstGeom>
        </p:spPr>
        <p:txBody>
          <a:bodyPr vert="horz" rtlCol="0" anchor="b" anchorCtr="0">
            <a:normAutofit fontScale="97500"/>
          </a:bodyPr>
          <a:lstStyle>
            <a:lvl1pPr algn="l" rtl="0" eaLnBrk="1" latinLnBrk="0" hangingPunct="1">
              <a:spcBef>
                <a:spcPct val="0"/>
              </a:spcBef>
              <a:buNone/>
              <a:defRPr sz="4000" kern="1200">
                <a:solidFill>
                  <a:schemeClr val="tx2"/>
                </a:solidFill>
                <a:latin typeface="+mj-lt"/>
                <a:ea typeface="+mj-ea"/>
                <a:cs typeface="+mj-cs"/>
              </a:defRPr>
            </a:lvl1pPr>
          </a:lstStyle>
          <a:p>
            <a:r>
              <a:rPr lang="en-US" sz="3200" dirty="0" smtClean="0">
                <a:latin typeface="Times New Roman" panose="02020603050405020304" pitchFamily="18" charset="0"/>
                <a:cs typeface="Times New Roman" panose="02020603050405020304" pitchFamily="18" charset="0"/>
              </a:rPr>
              <a:t>Cluster 5</a:t>
            </a:r>
            <a:endParaRPr lang="en-US" sz="3200" dirty="0"/>
          </a:p>
        </p:txBody>
      </p:sp>
    </p:spTree>
    <p:extLst>
      <p:ext uri="{BB962C8B-B14F-4D97-AF65-F5344CB8AC3E}">
        <p14:creationId xmlns:p14="http://schemas.microsoft.com/office/powerpoint/2010/main" val="33405839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p:cNvSpPr>
          <p:nvPr/>
        </p:nvSpPr>
        <p:spPr>
          <a:xfrm>
            <a:off x="533400" y="457200"/>
            <a:ext cx="8077200" cy="609600"/>
          </a:xfrm>
          <a:prstGeom prst="rect">
            <a:avLst/>
          </a:prstGeom>
        </p:spPr>
        <p:txBody>
          <a:bodyPr vert="horz" rtlCol="0" anchor="b" anchorCtr="0">
            <a:normAutofit fontScale="90000" lnSpcReduction="10000"/>
          </a:bodyPr>
          <a:lstStyle>
            <a:lvl1pPr algn="l" rtl="0" eaLnBrk="1" latinLnBrk="0" hangingPunct="1">
              <a:spcBef>
                <a:spcPct val="0"/>
              </a:spcBef>
              <a:buNone/>
              <a:defRPr sz="4000" kern="1200">
                <a:solidFill>
                  <a:schemeClr val="tx2"/>
                </a:solidFill>
                <a:latin typeface="+mj-lt"/>
                <a:ea typeface="+mj-ea"/>
                <a:cs typeface="+mj-cs"/>
              </a:defRPr>
            </a:lvl1pPr>
          </a:lstStyle>
          <a:p>
            <a:r>
              <a:rPr lang="en-US" dirty="0" smtClean="0">
                <a:latin typeface="Times New Roman" panose="02020603050405020304" pitchFamily="18" charset="0"/>
                <a:cs typeface="Times New Roman" panose="02020603050405020304" pitchFamily="18" charset="0"/>
              </a:rPr>
              <a:t>Conclusion</a:t>
            </a:r>
            <a:endParaRPr lang="en-US" dirty="0"/>
          </a:p>
        </p:txBody>
      </p:sp>
      <p:sp>
        <p:nvSpPr>
          <p:cNvPr id="9" name="Rectangle 3"/>
          <p:cNvSpPr txBox="1">
            <a:spLocks/>
          </p:cNvSpPr>
          <p:nvPr/>
        </p:nvSpPr>
        <p:spPr>
          <a:xfrm>
            <a:off x="471548" y="1049857"/>
            <a:ext cx="8215251" cy="3175536"/>
          </a:xfrm>
          <a:prstGeom prst="rect">
            <a:avLst/>
          </a:prstGeom>
        </p:spPr>
        <p:txBody>
          <a:bodyPr vert="horz" rtlCol="0" anchor="b" anchorCtr="0">
            <a:normAutofit fontScale="90000"/>
          </a:bodyPr>
          <a:lstStyle>
            <a:lvl1pPr algn="l" rtl="0" eaLnBrk="1" latinLnBrk="0" hangingPunct="1">
              <a:spcBef>
                <a:spcPct val="0"/>
              </a:spcBef>
              <a:buNone/>
              <a:defRPr sz="4000" kern="1200">
                <a:solidFill>
                  <a:schemeClr val="tx2"/>
                </a:solidFill>
                <a:latin typeface="+mj-lt"/>
                <a:ea typeface="+mj-ea"/>
                <a:cs typeface="+mj-cs"/>
              </a:defRPr>
            </a:lvl1pPr>
          </a:lstStyle>
          <a:p>
            <a:r>
              <a:rPr lang="en-US" sz="2000" dirty="0" smtClean="0">
                <a:latin typeface="Times New Roman" panose="02020603050405020304" pitchFamily="18" charset="0"/>
                <a:cs typeface="Times New Roman" panose="02020603050405020304" pitchFamily="18" charset="0"/>
              </a:rPr>
              <a:t>Starting a brewery in Brooklyn would be viable if the right location were selected. The analysis contained within this presentation is a good starting point to further examine, and narrow down, the appropriate location for this business. Initial analysis indicates that the neighborhoods in Cluster 1 and Cluster 4 would be an initial starting point for possible locations.</a:t>
            </a:r>
          </a:p>
          <a:p>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Factors not included in this presentation are available properties to rent/purchase, and the infrastructure (utilities, water, electricity, parking) needed for this venture.</a:t>
            </a:r>
          </a:p>
          <a:p>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An analysis of transit routes such as subway and bus stations would  also assist in the search for a location. </a:t>
            </a:r>
            <a:endParaRPr lang="en-US" sz="2000" dirty="0"/>
          </a:p>
        </p:txBody>
      </p:sp>
      <p:pic>
        <p:nvPicPr>
          <p:cNvPr id="12" name="Picture 2" descr="C:\Users\Mark\Desktop\CITP\Data Science\Capstone\be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4231" y="4742232"/>
            <a:ext cx="2657475" cy="172402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 descr="C:\Users\Mark\Desktop\CITP\Data Science\Capstone\beer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4225393"/>
            <a:ext cx="3352800" cy="2231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1884775"/>
      </p:ext>
    </p:extLst>
  </p:cSld>
  <p:clrMapOvr>
    <a:masterClrMapping/>
  </p:clrMapOvr>
  <p:timing>
    <p:tnLst>
      <p:par>
        <p:cTn id="1" dur="indefinite" restart="never" nodeType="tmRoot"/>
      </p:par>
    </p:tnLst>
  </p:timing>
</p:sld>
</file>

<file path=ppt/theme/theme1.xml><?xml version="1.0" encoding="utf-8"?>
<a:theme xmlns:a="http://schemas.openxmlformats.org/drawingml/2006/main" name="Business_plan_presentation">
  <a:themeElements>
    <a:clrScheme name="Business Plan">
      <a:dk1>
        <a:sysClr val="windowText" lastClr="000000"/>
      </a:dk1>
      <a:lt1>
        <a:sysClr val="window" lastClr="FFFFFF"/>
      </a:lt1>
      <a:dk2>
        <a:srgbClr val="284E6A"/>
      </a:dk2>
      <a:lt2>
        <a:srgbClr val="EFE3C4"/>
      </a:lt2>
      <a:accent1>
        <a:srgbClr val="646F4D"/>
      </a:accent1>
      <a:accent2>
        <a:srgbClr val="934721"/>
      </a:accent2>
      <a:accent3>
        <a:srgbClr val="A46721"/>
      </a:accent3>
      <a:accent4>
        <a:srgbClr val="655E6D"/>
      </a:accent4>
      <a:accent5>
        <a:srgbClr val="3A5F7B"/>
      </a:accent5>
      <a:accent6>
        <a:srgbClr val="665E45"/>
      </a:accent6>
      <a:hlink>
        <a:srgbClr val="64A2C8"/>
      </a:hlink>
      <a:folHlink>
        <a:srgbClr val="9BA967"/>
      </a:folHlink>
    </a:clrScheme>
    <a:fontScheme name="School Presentation">
      <a:majorFont>
        <a:latin typeface="Bookman Old Style"/>
        <a:ea typeface=""/>
        <a:cs typeface=""/>
      </a:majorFont>
      <a:minorFont>
        <a:latin typeface="Segoe Condens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arketSpecific xmlns="4873beb7-5857-4685-be1f-d57550cc96cc" xsi:nil="true"/>
    <ApprovalStatus xmlns="4873beb7-5857-4685-be1f-d57550cc96cc">InProgress</ApprovalStatus>
    <DirectSourceMarket xmlns="4873beb7-5857-4685-be1f-d57550cc96cc" xsi:nil="true"/>
    <PrimaryImageGen xmlns="4873beb7-5857-4685-be1f-d57550cc96cc">true</PrimaryImageGen>
    <ThumbnailAssetId xmlns="4873beb7-5857-4685-be1f-d57550cc96cc" xsi:nil="true"/>
    <NumericId xmlns="4873beb7-5857-4685-be1f-d57550cc96cc">-1</NumericId>
    <TPFriendlyName xmlns="4873beb7-5857-4685-be1f-d57550cc96cc">Business plan presentation</TPFriendlyName>
    <BusinessGroup xmlns="4873beb7-5857-4685-be1f-d57550cc96cc" xsi:nil="true"/>
    <APEditor xmlns="4873beb7-5857-4685-be1f-d57550cc96cc">
      <UserInfo>
        <DisplayName>REDMOND\v-luannv</DisplayName>
        <AccountId>92</AccountId>
        <AccountType/>
      </UserInfo>
    </APEditor>
    <SourceTitle xmlns="4873beb7-5857-4685-be1f-d57550cc96cc">Business plan presentation</SourceTitle>
    <OpenTemplate xmlns="4873beb7-5857-4685-be1f-d57550cc96cc">true</OpenTemplate>
    <UALocComments xmlns="4873beb7-5857-4685-be1f-d57550cc96cc" xsi:nil="true"/>
    <ParentAssetId xmlns="4873beb7-5857-4685-be1f-d57550cc96cc" xsi:nil="true"/>
    <IntlLangReviewDate xmlns="4873beb7-5857-4685-be1f-d57550cc96cc" xsi:nil="true"/>
    <PublishStatusLookup xmlns="4873beb7-5857-4685-be1f-d57550cc96cc">
      <Value>264190</Value>
      <Value>1282486</Value>
    </PublishStatusLookup>
    <MachineTranslated xmlns="4873beb7-5857-4685-be1f-d57550cc96cc">false</MachineTranslated>
    <OriginalSourceMarket xmlns="4873beb7-5857-4685-be1f-d57550cc96cc" xsi:nil="true"/>
    <TPInstallLocation xmlns="4873beb7-5857-4685-be1f-d57550cc96cc">{My Templates}</TPInstallLocation>
    <APDescription xmlns="4873beb7-5857-4685-be1f-d57550cc96cc" xsi:nil="true"/>
    <ContentItem xmlns="4873beb7-5857-4685-be1f-d57550cc96cc" xsi:nil="true"/>
    <ClipArtFilename xmlns="4873beb7-5857-4685-be1f-d57550cc96cc" xsi:nil="true"/>
    <APAuthor xmlns="4873beb7-5857-4685-be1f-d57550cc96cc">
      <UserInfo>
        <DisplayName>REDMOND\cynvey</DisplayName>
        <AccountId>191</AccountId>
        <AccountType/>
      </UserInfo>
    </APAuthor>
    <TPAppVersion xmlns="4873beb7-5857-4685-be1f-d57550cc96cc">11</TPAppVersion>
    <TPCommandLine xmlns="4873beb7-5857-4685-be1f-d57550cc96cc">{PP} /n {FilePath}</TPCommandLine>
    <PublishTargets xmlns="4873beb7-5857-4685-be1f-d57550cc96cc">OfficeOnline</PublishTargets>
    <TPLaunchHelpLinkType xmlns="4873beb7-5857-4685-be1f-d57550cc96cc">Template</TPLaunchHelpLinkType>
    <EditorialStatus xmlns="4873beb7-5857-4685-be1f-d57550cc96cc" xsi:nil="true"/>
    <TimesCloned xmlns="4873beb7-5857-4685-be1f-d57550cc96cc" xsi:nil="true"/>
    <LastModifiedDateTime xmlns="4873beb7-5857-4685-be1f-d57550cc96cc" xsi:nil="true"/>
    <Provider xmlns="4873beb7-5857-4685-be1f-d57550cc96cc">EY006220130</Provider>
    <AcquiredFrom xmlns="4873beb7-5857-4685-be1f-d57550cc96cc" xsi:nil="true"/>
    <AssetStart xmlns="4873beb7-5857-4685-be1f-d57550cc96cc">2009-05-30T20:39:38+00:00</AssetStart>
    <LastHandOff xmlns="4873beb7-5857-4685-be1f-d57550cc96cc" xsi:nil="true"/>
    <ArtSampleDocs xmlns="4873beb7-5857-4685-be1f-d57550cc96cc" xsi:nil="true"/>
    <TPClientViewer xmlns="4873beb7-5857-4685-be1f-d57550cc96cc">Microsoft Office PowerPoint</TPClientViewer>
    <UACurrentWords xmlns="4873beb7-5857-4685-be1f-d57550cc96cc">0</UACurrentWords>
    <UALocRecommendation xmlns="4873beb7-5857-4685-be1f-d57550cc96cc">Localize</UALocRecommendation>
    <IsDeleted xmlns="4873beb7-5857-4685-be1f-d57550cc96cc">false</IsDeleted>
    <ShowIn xmlns="4873beb7-5857-4685-be1f-d57550cc96cc">Show everywhere</ShowIn>
    <UANotes xmlns="4873beb7-5857-4685-be1f-d57550cc96cc">online onlyFedEx</UANotes>
    <TemplateStatus xmlns="4873beb7-5857-4685-be1f-d57550cc96cc">Complete</TemplateStatus>
    <CSXHash xmlns="4873beb7-5857-4685-be1f-d57550cc96cc" xsi:nil="true"/>
    <VoteCount xmlns="4873beb7-5857-4685-be1f-d57550cc96cc" xsi:nil="true"/>
    <AssetExpire xmlns="4873beb7-5857-4685-be1f-d57550cc96cc">2100-01-01T00:00:00+00:00</AssetExpire>
    <CSXSubmissionMarket xmlns="4873beb7-5857-4685-be1f-d57550cc96cc" xsi:nil="true"/>
    <DSATActionTaken xmlns="4873beb7-5857-4685-be1f-d57550cc96cc" xsi:nil="true"/>
    <TPExecutable xmlns="4873beb7-5857-4685-be1f-d57550cc96cc" xsi:nil="true"/>
    <SubmitterId xmlns="4873beb7-5857-4685-be1f-d57550cc96cc" xsi:nil="true"/>
    <AssetType xmlns="4873beb7-5857-4685-be1f-d57550cc96cc">TP</AssetType>
    <CSXSubmissionDate xmlns="4873beb7-5857-4685-be1f-d57550cc96cc" xsi:nil="true"/>
    <CSXUpdate xmlns="4873beb7-5857-4685-be1f-d57550cc96cc">false</CSXUpdate>
    <ApprovalLog xmlns="4873beb7-5857-4685-be1f-d57550cc96cc" xsi:nil="true"/>
    <BugNumber xmlns="4873beb7-5857-4685-be1f-d57550cc96cc" xsi:nil="true"/>
    <Milestone xmlns="4873beb7-5857-4685-be1f-d57550cc96cc" xsi:nil="true"/>
    <OriginAsset xmlns="4873beb7-5857-4685-be1f-d57550cc96cc" xsi:nil="true"/>
    <TPComponent xmlns="4873beb7-5857-4685-be1f-d57550cc96cc">PPTFiles</TPComponent>
    <AssetId xmlns="4873beb7-5857-4685-be1f-d57550cc96cc">TP010081922</AssetId>
    <TPApplication xmlns="4873beb7-5857-4685-be1f-d57550cc96cc">PowerPoint</TPApplication>
    <TPLaunchHelpLink xmlns="4873beb7-5857-4685-be1f-d57550cc96cc" xsi:nil="true"/>
    <IntlLocPriority xmlns="4873beb7-5857-4685-be1f-d57550cc96cc" xsi:nil="true"/>
    <HandoffToMSDN xmlns="4873beb7-5857-4685-be1f-d57550cc96cc" xsi:nil="true"/>
    <PlannedPubDate xmlns="4873beb7-5857-4685-be1f-d57550cc96cc" xsi:nil="true"/>
    <CrawlForDependencies xmlns="4873beb7-5857-4685-be1f-d57550cc96cc">false</CrawlForDependencies>
    <IntlLangReviewer xmlns="4873beb7-5857-4685-be1f-d57550cc96cc" xsi:nil="true"/>
    <TrustLevel xmlns="4873beb7-5857-4685-be1f-d57550cc96cc">1 Microsoft Managed Content</TrustLevel>
    <IsSearchable xmlns="4873beb7-5857-4685-be1f-d57550cc96cc">false</IsSearchable>
    <TPNamespace xmlns="4873beb7-5857-4685-be1f-d57550cc96cc">POWERPNT</TPNamespace>
    <Markets xmlns="4873beb7-5857-4685-be1f-d57550cc96cc"/>
    <IntlLangReview xmlns="4873beb7-5857-4685-be1f-d57550cc96cc" xsi:nil="true"/>
    <UAProjectedTotalWords xmlns="4873beb7-5857-4685-be1f-d57550cc96cc" xsi:nil="true"/>
    <OutputCachingOn xmlns="4873beb7-5857-4685-be1f-d57550cc96cc">false</OutputCachingOn>
    <AverageRating xmlns="4873beb7-5857-4685-be1f-d57550cc96cc" xsi:nil="true"/>
    <LastPublishResultLookup xmlns="4873beb7-5857-4685-be1f-d57550cc96cc" xsi:nil="true"/>
    <PolicheckWords xmlns="4873beb7-5857-4685-be1f-d57550cc96cc" xsi:nil="true"/>
    <FriendlyTitle xmlns="4873beb7-5857-4685-be1f-d57550cc96cc" xsi:nil="true"/>
    <Manager xmlns="4873beb7-5857-4685-be1f-d57550cc96cc" xsi:nil="true"/>
    <EditorialTags xmlns="4873beb7-5857-4685-be1f-d57550cc96cc" xsi:nil="true"/>
    <LegacyData xmlns="4873beb7-5857-4685-be1f-d57550cc96cc" xsi:nil="true"/>
    <Downloads xmlns="4873beb7-5857-4685-be1f-d57550cc96cc">0</Downloads>
    <Providers xmlns="4873beb7-5857-4685-be1f-d57550cc96cc" xsi:nil="true"/>
    <TemplateTemplateType xmlns="4873beb7-5857-4685-be1f-d57550cc96cc">PowerPoint 2003 Default</TemplateTemplateType>
    <OOCacheId xmlns="4873beb7-5857-4685-be1f-d57550cc96cc" xsi:nil="true"/>
    <BlockPublish xmlns="4873beb7-5857-4685-be1f-d57550cc96cc" xsi:nil="true"/>
    <CampaignTagsTaxHTField0 xmlns="4873beb7-5857-4685-be1f-d57550cc96cc">
      <Terms xmlns="http://schemas.microsoft.com/office/infopath/2007/PartnerControls"/>
    </CampaignTagsTaxHTField0>
    <LocLastLocAttemptVersionLookup xmlns="4873beb7-5857-4685-be1f-d57550cc96cc">116974</LocLastLocAttemptVersionLookup>
    <LocLastLocAttemptVersionTypeLookup xmlns="4873beb7-5857-4685-be1f-d57550cc96cc" xsi:nil="true"/>
    <LocOverallPreviewStatusLookup xmlns="4873beb7-5857-4685-be1f-d57550cc96cc" xsi:nil="true"/>
    <LocOverallPublishStatusLookup xmlns="4873beb7-5857-4685-be1f-d57550cc96cc" xsi:nil="true"/>
    <TaxCatchAll xmlns="4873beb7-5857-4685-be1f-d57550cc96cc"/>
    <LocNewPublishedVersionLookup xmlns="4873beb7-5857-4685-be1f-d57550cc96cc" xsi:nil="true"/>
    <LocPublishedDependentAssetsLookup xmlns="4873beb7-5857-4685-be1f-d57550cc96cc" xsi:nil="true"/>
    <LocComments xmlns="4873beb7-5857-4685-be1f-d57550cc96cc" xsi:nil="true"/>
    <LocProcessedForMarketsLookup xmlns="4873beb7-5857-4685-be1f-d57550cc96cc" xsi:nil="true"/>
    <LocRecommendedHandoff xmlns="4873beb7-5857-4685-be1f-d57550cc96cc" xsi:nil="true"/>
    <LocManualTestRequired xmlns="4873beb7-5857-4685-be1f-d57550cc96cc" xsi:nil="true"/>
    <LocProcessedForHandoffsLookup xmlns="4873beb7-5857-4685-be1f-d57550cc96cc" xsi:nil="true"/>
    <LocOverallHandbackStatusLookup xmlns="4873beb7-5857-4685-be1f-d57550cc96cc" xsi:nil="true"/>
    <LocalizationTagsTaxHTField0 xmlns="4873beb7-5857-4685-be1f-d57550cc96cc">
      <Terms xmlns="http://schemas.microsoft.com/office/infopath/2007/PartnerControls"/>
    </LocalizationTagsTaxHTField0>
    <FeatureTagsTaxHTField0 xmlns="4873beb7-5857-4685-be1f-d57550cc96cc">
      <Terms xmlns="http://schemas.microsoft.com/office/infopath/2007/PartnerControls"/>
    </FeatureTagsTaxHTField0>
    <LocOverallLocStatusLookup xmlns="4873beb7-5857-4685-be1f-d57550cc96cc" xsi:nil="true"/>
    <LocPublishedLinkedAssetsLookup xmlns="4873beb7-5857-4685-be1f-d57550cc96cc" xsi:nil="true"/>
    <InternalTagsTaxHTField0 xmlns="4873beb7-5857-4685-be1f-d57550cc96cc">
      <Terms xmlns="http://schemas.microsoft.com/office/infopath/2007/PartnerControls"/>
    </InternalTagsTaxHTField0>
    <RecommendationsModifier xmlns="4873beb7-5857-4685-be1f-d57550cc96cc" xsi:nil="true"/>
    <ScenarioTagsTaxHTField0 xmlns="4873beb7-5857-4685-be1f-d57550cc96cc">
      <Terms xmlns="http://schemas.microsoft.com/office/infopath/2007/PartnerControls"/>
    </ScenarioTagsTaxHTField0>
    <OriginalRelease xmlns="4873beb7-5857-4685-be1f-d57550cc96cc">14</OriginalRelease>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FC25A38-D395-4ECA-8E0C-59C679C62D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05A8C3-089E-42DC-ACC9-E492AA2706A4}">
  <ds:schemaRefs>
    <ds:schemaRef ds:uri="http://purl.org/dc/elements/1.1/"/>
    <ds:schemaRef ds:uri="http://schemas.microsoft.com/office/2006/metadata/properties"/>
    <ds:schemaRef ds:uri="http://purl.org/dc/term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A5DFADD4-55C1-4508-8806-EDFC9674904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Business_plan_presentation</Template>
  <TotalTime>0</TotalTime>
  <Words>570</Words>
  <Application>Microsoft Office PowerPoint</Application>
  <PresentationFormat>On-screen Show (4:3)</PresentationFormat>
  <Paragraphs>57</Paragraphs>
  <Slides>8</Slides>
  <Notes>8</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Business_plan_presentation</vt:lpstr>
      <vt:lpstr>Brooklyn’s Best Brewery</vt:lpstr>
      <vt:lpstr>Overview</vt:lpstr>
      <vt:lpstr>Resource Requirements</vt:lpstr>
      <vt:lpstr>Data Analysis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2020-06-02T11:06:52Z</dcterms:created>
  <dcterms:modified xsi:type="dcterms:W3CDTF">2020-06-03T15:37:56Z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mageGenCounter">
    <vt:lpwstr>0</vt:lpwstr>
  </property>
  <property fmtid="{D5CDD505-2E9C-101B-9397-08002B2CF9AE}" pid="4" name="ViolationReportStatus">
    <vt:lpwstr>None</vt:lpwstr>
  </property>
  <property fmtid="{D5CDD505-2E9C-101B-9397-08002B2CF9AE}" pid="5" name="ImageGenStatus">
    <vt:lpwstr>0</vt:lpwstr>
  </property>
  <property fmtid="{D5CDD505-2E9C-101B-9397-08002B2CF9AE}" pid="6" name="PolicheckStatus">
    <vt:lpwstr>0</vt:lpwstr>
  </property>
  <property fmtid="{D5CDD505-2E9C-101B-9397-08002B2CF9AE}" pid="7" name="Applications">
    <vt:lpwstr>419;#zpp140;#79;#tpl120;#65;#zpp120</vt:lpwstr>
  </property>
  <property fmtid="{D5CDD505-2E9C-101B-9397-08002B2CF9AE}" pid="8" name="PolicheckCounter">
    <vt:lpwstr>0</vt:lpwstr>
  </property>
  <property fmtid="{D5CDD505-2E9C-101B-9397-08002B2CF9AE}" pid="9" name="APTrustLevel">
    <vt:r8>1</vt:r8>
  </property>
</Properties>
</file>