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6" r:id="rId1"/>
    <p:sldMasterId id="2147483778" r:id="rId2"/>
  </p:sldMasterIdLst>
  <p:notesMasterIdLst>
    <p:notesMasterId r:id="rId19"/>
  </p:notesMasterIdLst>
  <p:sldIdLst>
    <p:sldId id="256" r:id="rId3"/>
    <p:sldId id="257" r:id="rId4"/>
    <p:sldId id="258" r:id="rId5"/>
    <p:sldId id="261" r:id="rId6"/>
    <p:sldId id="259" r:id="rId7"/>
    <p:sldId id="260" r:id="rId8"/>
    <p:sldId id="271" r:id="rId9"/>
    <p:sldId id="268" r:id="rId10"/>
    <p:sldId id="274" r:id="rId11"/>
    <p:sldId id="272" r:id="rId12"/>
    <p:sldId id="275" r:id="rId13"/>
    <p:sldId id="273" r:id="rId14"/>
    <p:sldId id="276" r:id="rId15"/>
    <p:sldId id="277" r:id="rId16"/>
    <p:sldId id="263" r:id="rId17"/>
    <p:sldId id="266"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6937"/>
  </p:normalViewPr>
  <p:slideViewPr>
    <p:cSldViewPr snapToGrid="0" snapToObjects="1">
      <p:cViewPr>
        <p:scale>
          <a:sx n="90" d="100"/>
          <a:sy n="90" d="100"/>
        </p:scale>
        <p:origin x="1648" y="-4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2A0E23-1B25-1A4E-BE77-9E66B1F818DF}" type="datetimeFigureOut">
              <a:rPr lang="en-US" smtClean="0"/>
              <a:t>7/26/17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B06ED-AAE6-1643-931F-B078EBBEF119}" type="slidenum">
              <a:rPr lang="en-US" smtClean="0"/>
              <a:t>‹#›</a:t>
            </a:fld>
            <a:endParaRPr lang="en-US"/>
          </a:p>
        </p:txBody>
      </p:sp>
    </p:spTree>
    <p:extLst>
      <p:ext uri="{BB962C8B-B14F-4D97-AF65-F5344CB8AC3E}">
        <p14:creationId xmlns:p14="http://schemas.microsoft.com/office/powerpoint/2010/main" val="248593963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3B06ED-AAE6-1643-931F-B078EBBEF119}" type="slidenum">
              <a:rPr lang="en-US" smtClean="0"/>
              <a:t>1</a:t>
            </a:fld>
            <a:endParaRPr lang="en-US"/>
          </a:p>
        </p:txBody>
      </p:sp>
    </p:spTree>
    <p:extLst>
      <p:ext uri="{BB962C8B-B14F-4D97-AF65-F5344CB8AC3E}">
        <p14:creationId xmlns:p14="http://schemas.microsoft.com/office/powerpoint/2010/main" val="917392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purpose of this project is to model a power</a:t>
            </a:r>
            <a:r>
              <a:rPr lang="en-US" baseline="0" dirty="0" smtClean="0"/>
              <a:t> system and analyze the frequency response of the system after disturbances with respect to different levels of inertia in the system</a:t>
            </a:r>
            <a:endParaRPr lang="en-US" dirty="0"/>
          </a:p>
        </p:txBody>
      </p:sp>
      <p:sp>
        <p:nvSpPr>
          <p:cNvPr id="4" name="Slide Number Placeholder 3"/>
          <p:cNvSpPr>
            <a:spLocks noGrp="1"/>
          </p:cNvSpPr>
          <p:nvPr>
            <p:ph type="sldNum" sz="quarter" idx="10"/>
          </p:nvPr>
        </p:nvSpPr>
        <p:spPr/>
        <p:txBody>
          <a:bodyPr/>
          <a:lstStyle/>
          <a:p>
            <a:fld id="{063B06ED-AAE6-1643-931F-B078EBBEF119}" type="slidenum">
              <a:rPr lang="en-US" smtClean="0"/>
              <a:t>3</a:t>
            </a:fld>
            <a:endParaRPr lang="en-US"/>
          </a:p>
        </p:txBody>
      </p:sp>
    </p:spTree>
    <p:extLst>
      <p:ext uri="{BB962C8B-B14F-4D97-AF65-F5344CB8AC3E}">
        <p14:creationId xmlns:p14="http://schemas.microsoft.com/office/powerpoint/2010/main" val="2053585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Frequency Response</a:t>
            </a:r>
            <a:r>
              <a:rPr lang="en-US" baseline="0" dirty="0" smtClean="0"/>
              <a:t> is how the system responds after a significant loss of generation. </a:t>
            </a:r>
          </a:p>
          <a:p>
            <a:r>
              <a:rPr lang="en-US" baseline="0" dirty="0" smtClean="0"/>
              <a:t>Frequency control in power systems is made possible because of the rotational inertia from conventional generators in the system. This inertia is what keeps the system frequency from deviating too much when generation losses occur because the inertia from the generators keep spinning at the same rate for a set time and the PFR is able to kick in before it changes too much. Without this inertia, or with decreased inertia, the system frequency will change much faster, often too quickly for the PFR to to kick in before it drops below the safe values which can cause a cascade of trips and interrupt service. </a:t>
            </a:r>
          </a:p>
          <a:p>
            <a:endParaRPr lang="en-US" baseline="0" dirty="0" smtClean="0"/>
          </a:p>
          <a:p>
            <a:r>
              <a:rPr lang="en-US" baseline="0" dirty="0" smtClean="0"/>
              <a:t>One slide defining frequency response and all terms using. Include </a:t>
            </a:r>
            <a:r>
              <a:rPr lang="en-US" baseline="0" dirty="0" err="1" smtClean="0"/>
              <a:t>fugre</a:t>
            </a:r>
            <a:r>
              <a:rPr lang="en-US" baseline="0" dirty="0" smtClean="0"/>
              <a:t> of f response after fault</a:t>
            </a:r>
            <a:endParaRPr lang="en-US" dirty="0"/>
          </a:p>
        </p:txBody>
      </p:sp>
      <p:sp>
        <p:nvSpPr>
          <p:cNvPr id="4" name="Slide Number Placeholder 3"/>
          <p:cNvSpPr>
            <a:spLocks noGrp="1"/>
          </p:cNvSpPr>
          <p:nvPr>
            <p:ph type="sldNum" sz="quarter" idx="10"/>
          </p:nvPr>
        </p:nvSpPr>
        <p:spPr/>
        <p:txBody>
          <a:bodyPr/>
          <a:lstStyle/>
          <a:p>
            <a:fld id="{063B06ED-AAE6-1643-931F-B078EBBEF119}" type="slidenum">
              <a:rPr lang="en-US" smtClean="0"/>
              <a:t>4</a:t>
            </a:fld>
            <a:endParaRPr lang="en-US"/>
          </a:p>
        </p:txBody>
      </p:sp>
    </p:spTree>
    <p:extLst>
      <p:ext uri="{BB962C8B-B14F-4D97-AF65-F5344CB8AC3E}">
        <p14:creationId xmlns:p14="http://schemas.microsoft.com/office/powerpoint/2010/main" val="2648709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power systems, the frequency response can be modeled with equations or simulation software. Simulations offer very precise results, however, they require knowledge of many different parameters related to all components of a system and are therefore difficult to use for large systems. Similarly, full network models have a similar restraint in which many parameters are necessary to be concise and they become very difficult to manage for large systems. Therefore, researchers tend to use simplified models to examine larger systems because they can be adapted to take less variables and still produce a relatively accurate result.</a:t>
            </a:r>
            <a:endParaRPr lang="en-US" dirty="0"/>
          </a:p>
        </p:txBody>
      </p:sp>
      <p:sp>
        <p:nvSpPr>
          <p:cNvPr id="4" name="Slide Number Placeholder 3"/>
          <p:cNvSpPr>
            <a:spLocks noGrp="1"/>
          </p:cNvSpPr>
          <p:nvPr>
            <p:ph type="sldNum" sz="quarter" idx="10"/>
          </p:nvPr>
        </p:nvSpPr>
        <p:spPr/>
        <p:txBody>
          <a:bodyPr/>
          <a:lstStyle/>
          <a:p>
            <a:fld id="{063B06ED-AAE6-1643-931F-B078EBBEF119}" type="slidenum">
              <a:rPr lang="en-US" smtClean="0"/>
              <a:t>5</a:t>
            </a:fld>
            <a:endParaRPr lang="en-US"/>
          </a:p>
        </p:txBody>
      </p:sp>
    </p:spTree>
    <p:extLst>
      <p:ext uri="{BB962C8B-B14F-4D97-AF65-F5344CB8AC3E}">
        <p14:creationId xmlns:p14="http://schemas.microsoft.com/office/powerpoint/2010/main" val="560159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going to use the swing equation to</a:t>
            </a:r>
            <a:r>
              <a:rPr lang="en-US" baseline="0" dirty="0" smtClean="0"/>
              <a:t> model the frequency response because it is more accurate than</a:t>
            </a:r>
            <a:r>
              <a:rPr lang="mr-IN" baseline="0" dirty="0" smtClean="0"/>
              <a:t>…</a:t>
            </a:r>
            <a:endParaRPr lang="is-IS" baseline="0" dirty="0" smtClean="0"/>
          </a:p>
          <a:p>
            <a:r>
              <a:rPr lang="is-IS" baseline="0" dirty="0" smtClean="0"/>
              <a:t>We are using the aggregated swing equation to adapt the equation to model a whole network. </a:t>
            </a:r>
            <a:endParaRPr lang="en-US" dirty="0"/>
          </a:p>
        </p:txBody>
      </p:sp>
      <p:sp>
        <p:nvSpPr>
          <p:cNvPr id="4" name="Slide Number Placeholder 3"/>
          <p:cNvSpPr>
            <a:spLocks noGrp="1"/>
          </p:cNvSpPr>
          <p:nvPr>
            <p:ph type="sldNum" sz="quarter" idx="10"/>
          </p:nvPr>
        </p:nvSpPr>
        <p:spPr/>
        <p:txBody>
          <a:bodyPr/>
          <a:lstStyle/>
          <a:p>
            <a:fld id="{063B06ED-AAE6-1643-931F-B078EBBEF119}" type="slidenum">
              <a:rPr lang="en-US" smtClean="0"/>
              <a:t>6</a:t>
            </a:fld>
            <a:endParaRPr lang="en-US"/>
          </a:p>
        </p:txBody>
      </p:sp>
    </p:spTree>
    <p:extLst>
      <p:ext uri="{BB962C8B-B14F-4D97-AF65-F5344CB8AC3E}">
        <p14:creationId xmlns:p14="http://schemas.microsoft.com/office/powerpoint/2010/main" val="132424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16D63410-F318-9644-9110-6B614613545F}" type="datetimeFigureOut">
              <a:rPr lang="en-US" smtClean="0"/>
              <a:t>7/26/17</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D9B2932B-FC26-324E-BFB3-EF3B29A304B4}" type="slidenum">
              <a:rPr lang="en-US" smtClean="0"/>
              <a:t>‹#›</a:t>
            </a:fld>
            <a:endParaRPr lang="en-US"/>
          </a:p>
        </p:txBody>
      </p:sp>
    </p:spTree>
    <p:extLst>
      <p:ext uri="{BB962C8B-B14F-4D97-AF65-F5344CB8AC3E}">
        <p14:creationId xmlns:p14="http://schemas.microsoft.com/office/powerpoint/2010/main" val="7263651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D63410-F318-9644-9110-6B614613545F}" type="datetimeFigureOut">
              <a:rPr lang="en-US" smtClean="0"/>
              <a:t>7/26/17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406996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D63410-F318-9644-9110-6B614613545F}" type="datetimeFigureOut">
              <a:rPr lang="en-US" smtClean="0"/>
              <a:t>7/26/17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659045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16D63410-F318-9644-9110-6B614613545F}" type="datetimeFigureOut">
              <a:rPr lang="en-US" smtClean="0"/>
              <a:t>7/26/17</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D9B2932B-FC26-324E-BFB3-EF3B29A304B4}" type="slidenum">
              <a:rPr lang="en-US" smtClean="0"/>
              <a:t>‹#›</a:t>
            </a:fld>
            <a:endParaRPr lang="en-US"/>
          </a:p>
        </p:txBody>
      </p:sp>
    </p:spTree>
    <p:extLst>
      <p:ext uri="{BB962C8B-B14F-4D97-AF65-F5344CB8AC3E}">
        <p14:creationId xmlns:p14="http://schemas.microsoft.com/office/powerpoint/2010/main" val="1310972486"/>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D63410-F318-9644-9110-6B614613545F}" type="datetimeFigureOut">
              <a:rPr lang="en-US" smtClean="0"/>
              <a:t>7/26/17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
        <p:nvSpPr>
          <p:cNvPr id="7" name="Title Placeholder 1"/>
          <p:cNvSpPr txBox="1">
            <a:spLocks/>
          </p:cNvSpPr>
          <p:nvPr userDrawn="1"/>
        </p:nvSpPr>
        <p:spPr>
          <a:xfrm>
            <a:off x="946404" y="365760"/>
            <a:ext cx="726948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r>
              <a:rPr lang="en-US" smtClean="0"/>
              <a:t>Click to edit Master title style</a:t>
            </a:r>
            <a:endParaRPr lang="en-US" dirty="0"/>
          </a:p>
        </p:txBody>
      </p:sp>
      <p:sp>
        <p:nvSpPr>
          <p:cNvPr id="8" name="Text Placeholder 2"/>
          <p:cNvSpPr>
            <a:spLocks noGrp="1"/>
          </p:cNvSpPr>
          <p:nvPr>
            <p:ph idx="1"/>
          </p:nvPr>
        </p:nvSpPr>
        <p:spPr>
          <a:xfrm>
            <a:off x="946404" y="1828801"/>
            <a:ext cx="644652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4096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smtClean="0"/>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D63410-F318-9644-9110-6B614613545F}" type="datetimeFigureOut">
              <a:rPr lang="en-US" smtClean="0"/>
              <a:t>7/26/17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99970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D63410-F318-9644-9110-6B614613545F}" type="datetimeFigureOut">
              <a:rPr lang="en-US" smtClean="0"/>
              <a:t>7/26/17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1789012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smtClean="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D63410-F318-9644-9110-6B614613545F}" type="datetimeFigureOut">
              <a:rPr lang="en-US" smtClean="0"/>
              <a:t>7/26/17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1139339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6D63410-F318-9644-9110-6B614613545F}" type="datetimeFigureOut">
              <a:rPr lang="en-US" smtClean="0"/>
              <a:t>7/26/17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9407827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D63410-F318-9644-9110-6B614613545F}" type="datetimeFigureOut">
              <a:rPr lang="en-US" smtClean="0"/>
              <a:t>7/26/17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12005021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smtClean="0"/>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63410-F318-9644-9110-6B614613545F}" type="datetimeFigureOut">
              <a:rPr lang="en-US" smtClean="0"/>
              <a:t>7/26/17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1469851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22514"/>
            <a:ext cx="7269480" cy="1045029"/>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914400" y="1814650"/>
            <a:ext cx="6505303" cy="435755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6D63410-F318-9644-9110-6B614613545F}" type="datetimeFigureOut">
              <a:rPr lang="en-US" smtClean="0"/>
              <a:t>7/26/17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17213206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846963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63410-F318-9644-9110-6B614613545F}" type="datetimeFigureOut">
              <a:rPr lang="en-US" smtClean="0"/>
              <a:t>7/26/17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6255162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D63410-F318-9644-9110-6B614613545F}" type="datetimeFigureOut">
              <a:rPr lang="en-US" smtClean="0"/>
              <a:t>7/26/17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6762831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D63410-F318-9644-9110-6B614613545F}" type="datetimeFigureOut">
              <a:rPr lang="en-US" smtClean="0"/>
              <a:t>7/26/17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621719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smtClean="0"/>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D63410-F318-9644-9110-6B614613545F}" type="datetimeFigureOut">
              <a:rPr lang="en-US" smtClean="0"/>
              <a:t>7/26/17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83249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D63410-F318-9644-9110-6B614613545F}" type="datetimeFigureOut">
              <a:rPr lang="en-US" smtClean="0"/>
              <a:t>7/26/17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991214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smtClean="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D63410-F318-9644-9110-6B614613545F}" type="datetimeFigureOut">
              <a:rPr lang="en-US" smtClean="0"/>
              <a:t>7/26/17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1307367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6D63410-F318-9644-9110-6B614613545F}" type="datetimeFigureOut">
              <a:rPr lang="en-US" smtClean="0"/>
              <a:t>7/26/17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2022396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D63410-F318-9644-9110-6B614613545F}" type="datetimeFigureOut">
              <a:rPr lang="en-US" smtClean="0"/>
              <a:t>7/26/17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53247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smtClean="0"/>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63410-F318-9644-9110-6B614613545F}" type="datetimeFigureOut">
              <a:rPr lang="en-US" smtClean="0"/>
              <a:t>7/26/17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1583669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846963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63410-F318-9644-9110-6B614613545F}" type="datetimeFigureOut">
              <a:rPr lang="en-US" smtClean="0"/>
              <a:t>7/26/17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8277388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46404" y="1820864"/>
            <a:ext cx="6446520" cy="435133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6D63410-F318-9644-9110-6B614613545F}" type="datetimeFigureOut">
              <a:rPr lang="en-US" smtClean="0"/>
              <a:t>7/26/17</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D9B2932B-FC26-324E-BFB3-EF3B29A304B4}" type="slidenum">
              <a:rPr lang="en-US" smtClean="0"/>
              <a:t>‹#›</a:t>
            </a:fld>
            <a:endParaRPr lang="en-US"/>
          </a:p>
        </p:txBody>
      </p:sp>
    </p:spTree>
    <p:extLst>
      <p:ext uri="{BB962C8B-B14F-4D97-AF65-F5344CB8AC3E}">
        <p14:creationId xmlns:p14="http://schemas.microsoft.com/office/powerpoint/2010/main" val="646703225"/>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6D63410-F318-9644-9110-6B614613545F}" type="datetimeFigureOut">
              <a:rPr lang="en-US" smtClean="0"/>
              <a:t>7/26/17</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D9B2932B-FC26-324E-BFB3-EF3B29A304B4}" type="slidenum">
              <a:rPr lang="en-US" smtClean="0"/>
              <a:t>‹#›</a:t>
            </a:fld>
            <a:endParaRPr lang="en-US"/>
          </a:p>
        </p:txBody>
      </p:sp>
    </p:spTree>
    <p:extLst>
      <p:ext uri="{BB962C8B-B14F-4D97-AF65-F5344CB8AC3E}">
        <p14:creationId xmlns:p14="http://schemas.microsoft.com/office/powerpoint/2010/main" val="1021366472"/>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Frequency Response and Control in Power Systems</a:t>
            </a:r>
            <a:endParaRPr lang="en-US" dirty="0"/>
          </a:p>
        </p:txBody>
      </p:sp>
      <p:sp>
        <p:nvSpPr>
          <p:cNvPr id="3" name="Subtitle 2"/>
          <p:cNvSpPr>
            <a:spLocks noGrp="1"/>
          </p:cNvSpPr>
          <p:nvPr>
            <p:ph type="subTitle" idx="1"/>
          </p:nvPr>
        </p:nvSpPr>
        <p:spPr/>
        <p:txBody>
          <a:bodyPr>
            <a:normAutofit/>
          </a:bodyPr>
          <a:lstStyle/>
          <a:p>
            <a:r>
              <a:rPr lang="en-US" dirty="0" smtClean="0"/>
              <a:t>Megan Swanson</a:t>
            </a:r>
          </a:p>
          <a:p>
            <a:r>
              <a:rPr lang="en-US" dirty="0" smtClean="0"/>
              <a:t>SUPERB Project</a:t>
            </a:r>
          </a:p>
          <a:p>
            <a:r>
              <a:rPr lang="en-US" dirty="0" smtClean="0"/>
              <a:t>July 2017</a:t>
            </a:r>
            <a:endParaRPr lang="en-US" dirty="0"/>
          </a:p>
        </p:txBody>
      </p:sp>
    </p:spTree>
    <p:extLst>
      <p:ext uri="{BB962C8B-B14F-4D97-AF65-F5344CB8AC3E}">
        <p14:creationId xmlns:p14="http://schemas.microsoft.com/office/powerpoint/2010/main" val="17344736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Droop Control</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lnSpc>
                    <a:spcPct val="100000"/>
                  </a:lnSpc>
                </a:pPr>
                <a:r>
                  <a:rPr lang="en-US" dirty="0" smtClean="0">
                    <a:ea typeface="Cambria Math" charset="0"/>
                    <a:cs typeface="Cambria Math" charset="0"/>
                  </a:rPr>
                  <a:t>Control Variable:</a:t>
                </a:r>
              </a:p>
              <a:p>
                <a:pPr marL="0" indent="0">
                  <a:lnSpc>
                    <a:spcPct val="100000"/>
                  </a:lnSpc>
                  <a:buNone/>
                </a:pPr>
                <a14:m>
                  <m:oMathPara xmlns:m="http://schemas.openxmlformats.org/officeDocument/2006/math">
                    <m:oMathParaPr>
                      <m:jc m:val="centerGroup"/>
                    </m:oMathParaPr>
                    <m:oMath xmlns:m="http://schemas.openxmlformats.org/officeDocument/2006/math">
                      <m:r>
                        <a:rPr lang="en-US" b="0" i="1" smtClean="0">
                          <a:latin typeface="Cambria Math" charset="0"/>
                          <a:ea typeface="Cambria Math" charset="0"/>
                          <a:cs typeface="Cambria Math" charset="0"/>
                        </a:rPr>
                        <m:t>𝑢</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𝑞</m:t>
                      </m:r>
                      <m:r>
                        <a:rPr lang="en-US" b="0" i="1" smtClean="0">
                          <a:latin typeface="Cambria Math" charset="0"/>
                          <a:ea typeface="Cambria Math" charset="0"/>
                          <a:cs typeface="Cambria Math" charset="0"/>
                        </a:rPr>
                        <m:t>−</m:t>
                      </m:r>
                      <m:f>
                        <m:fPr>
                          <m:ctrlPr>
                            <a:rPr lang="mr-IN" b="0" i="1" smtClean="0">
                              <a:latin typeface="Cambria Math" charset="0"/>
                              <a:ea typeface="Cambria Math" charset="0"/>
                              <a:cs typeface="Cambria Math" charset="0"/>
                            </a:rPr>
                          </m:ctrlPr>
                        </m:fPr>
                        <m:num>
                          <m:r>
                            <a:rPr lang="en-US" b="0" i="1" smtClean="0">
                              <a:latin typeface="Cambria Math" charset="0"/>
                              <a:ea typeface="Cambria Math" charset="0"/>
                              <a:cs typeface="Cambria Math" charset="0"/>
                            </a:rPr>
                            <m:t>1</m:t>
                          </m:r>
                        </m:num>
                        <m:den>
                          <m:r>
                            <a:rPr lang="en-US" b="0" i="1" smtClean="0">
                              <a:latin typeface="Cambria Math" charset="0"/>
                              <a:ea typeface="Cambria Math" charset="0"/>
                              <a:cs typeface="Cambria Math" charset="0"/>
                            </a:rPr>
                            <m:t>𝑅</m:t>
                          </m:r>
                        </m:den>
                      </m:f>
                      <m:r>
                        <a:rPr lang="mr-IN"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𝑓</m:t>
                      </m:r>
                    </m:oMath>
                  </m:oMathPara>
                </a14:m>
                <a:endParaRPr lang="en-US" i="1" dirty="0" smtClean="0">
                  <a:latin typeface="Cambria Math" charset="0"/>
                  <a:ea typeface="Cambria Math" charset="0"/>
                  <a:cs typeface="Cambria Math" charset="0"/>
                </a:endParaRPr>
              </a:p>
              <a:p>
                <a:pPr>
                  <a:lnSpc>
                    <a:spcPct val="100000"/>
                  </a:lnSpc>
                </a:pPr>
                <a:r>
                  <a:rPr lang="en-US" dirty="0" smtClean="0">
                    <a:ea typeface="Cambria Math" charset="0"/>
                    <a:cs typeface="Cambria Math" charset="0"/>
                  </a:rPr>
                  <a:t>Swing Equation:</a:t>
                </a:r>
              </a:p>
              <a:p>
                <a:pPr marL="0" indent="0">
                  <a:lnSpc>
                    <a:spcPct val="100000"/>
                  </a:lnSpc>
                  <a:buNone/>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m:t>
                      </m:r>
                      <m:acc>
                        <m:accPr>
                          <m:chr m:val="̇"/>
                          <m:ctrlPr>
                            <a:rPr lang="en-US" i="1">
                              <a:latin typeface="Cambria Math" charset="0"/>
                              <a:ea typeface="Cambria Math" charset="0"/>
                              <a:cs typeface="Cambria Math" charset="0"/>
                            </a:rPr>
                          </m:ctrlPr>
                        </m:accPr>
                        <m:e>
                          <m:r>
                            <a:rPr lang="en-US" i="1">
                              <a:latin typeface="Cambria Math" charset="0"/>
                              <a:ea typeface="Cambria Math" charset="0"/>
                              <a:cs typeface="Cambria Math" charset="0"/>
                            </a:rPr>
                            <m:t>𝑓</m:t>
                          </m:r>
                        </m:e>
                      </m:acc>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𝑓</m:t>
                              </m:r>
                            </m:e>
                            <m:sub>
                              <m:r>
                                <a:rPr lang="en-US" i="1">
                                  <a:latin typeface="Cambria Math" charset="0"/>
                                  <a:ea typeface="Cambria Math" charset="0"/>
                                  <a:cs typeface="Cambria Math" charset="0"/>
                                </a:rPr>
                                <m:t>0</m:t>
                              </m:r>
                            </m:sub>
                          </m:sSub>
                        </m:num>
                        <m:den>
                          <m:r>
                            <a:rPr lang="en-US" i="1">
                              <a:latin typeface="Cambria Math" charset="0"/>
                              <a:ea typeface="Cambria Math" charset="0"/>
                              <a:cs typeface="Cambria Math" charset="0"/>
                            </a:rPr>
                            <m:t>2</m:t>
                          </m:r>
                          <m:r>
                            <a:rPr lang="en-US" i="1">
                              <a:latin typeface="Cambria Math" charset="0"/>
                              <a:ea typeface="Cambria Math" charset="0"/>
                              <a:cs typeface="Cambria Math" charset="0"/>
                            </a:rPr>
                            <m:t>𝐻</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𝑆</m:t>
                              </m:r>
                            </m:e>
                            <m:sub>
                              <m:r>
                                <a:rPr lang="en-US" i="1">
                                  <a:latin typeface="Cambria Math" charset="0"/>
                                  <a:ea typeface="Cambria Math" charset="0"/>
                                  <a:cs typeface="Cambria Math" charset="0"/>
                                </a:rPr>
                                <m:t>𝐵</m:t>
                              </m:r>
                            </m:sub>
                          </m:sSub>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𝐷</m:t>
                              </m:r>
                            </m:e>
                            <m:sub>
                              <m:r>
                                <a:rPr lang="en-US" i="1">
                                  <a:latin typeface="Cambria Math" charset="0"/>
                                  <a:ea typeface="Cambria Math" charset="0"/>
                                  <a:cs typeface="Cambria Math" charset="0"/>
                                </a:rPr>
                                <m:t>𝑙𝑜𝑎𝑑</m:t>
                              </m:r>
                            </m:sub>
                          </m:sSub>
                        </m:den>
                      </m:f>
                      <m:r>
                        <a:rPr lang="mr-IN" i="1">
                          <a:latin typeface="Cambria Math" charset="0"/>
                          <a:ea typeface="Cambria Math" charset="0"/>
                          <a:cs typeface="Cambria Math" charset="0"/>
                        </a:rPr>
                        <m:t>∆</m:t>
                      </m:r>
                      <m:r>
                        <a:rPr lang="en-US" i="1">
                          <a:latin typeface="Cambria Math" charset="0"/>
                          <a:ea typeface="Cambria Math" charset="0"/>
                          <a:cs typeface="Cambria Math" charset="0"/>
                        </a:rPr>
                        <m:t>𝑓</m:t>
                      </m:r>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𝑓</m:t>
                              </m:r>
                            </m:e>
                            <m:sub>
                              <m:r>
                                <a:rPr lang="en-US" i="1">
                                  <a:latin typeface="Cambria Math" charset="0"/>
                                  <a:ea typeface="Cambria Math" charset="0"/>
                                  <a:cs typeface="Cambria Math" charset="0"/>
                                </a:rPr>
                                <m:t>0</m:t>
                              </m:r>
                            </m:sub>
                          </m:sSub>
                        </m:num>
                        <m:den>
                          <m:r>
                            <a:rPr lang="en-US" i="1">
                              <a:latin typeface="Cambria Math" charset="0"/>
                              <a:ea typeface="Cambria Math" charset="0"/>
                              <a:cs typeface="Cambria Math" charset="0"/>
                            </a:rPr>
                            <m:t>2</m:t>
                          </m:r>
                          <m:r>
                            <a:rPr lang="en-US" i="1">
                              <a:latin typeface="Cambria Math" charset="0"/>
                              <a:ea typeface="Cambria Math" charset="0"/>
                              <a:cs typeface="Cambria Math" charset="0"/>
                            </a:rPr>
                            <m:t>𝐻</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𝑆</m:t>
                              </m:r>
                            </m:e>
                            <m:sub>
                              <m:r>
                                <a:rPr lang="en-US" i="1">
                                  <a:latin typeface="Cambria Math" charset="0"/>
                                  <a:ea typeface="Cambria Math" charset="0"/>
                                  <a:cs typeface="Cambria Math" charset="0"/>
                                </a:rPr>
                                <m:t>𝐵</m:t>
                              </m:r>
                            </m:sub>
                          </m:sSub>
                        </m:den>
                      </m:f>
                      <m:r>
                        <a:rPr lang="en-US" i="1">
                          <a:latin typeface="Cambria Math" charset="0"/>
                          <a:ea typeface="Cambria Math" charset="0"/>
                          <a:cs typeface="Cambria Math" charset="0"/>
                        </a:rPr>
                        <m:t>(∆</m:t>
                      </m:r>
                      <m:r>
                        <a:rPr lang="en-US" b="0" i="1" smtClean="0">
                          <a:latin typeface="Cambria Math" charset="0"/>
                          <a:ea typeface="Cambria Math" charset="0"/>
                          <a:cs typeface="Cambria Math" charset="0"/>
                        </a:rPr>
                        <m:t>𝑃</m:t>
                      </m:r>
                      <m:d>
                        <m:dPr>
                          <m:ctrlPr>
                            <a:rPr lang="en-US" b="0" i="1" smtClean="0">
                              <a:latin typeface="Cambria Math" charset="0"/>
                              <a:ea typeface="Cambria Math" charset="0"/>
                              <a:cs typeface="Cambria Math" charset="0"/>
                            </a:rPr>
                          </m:ctrlPr>
                        </m:dPr>
                        <m:e>
                          <m:r>
                            <a:rPr lang="en-US" b="0" i="1" smtClean="0">
                              <a:latin typeface="Cambria Math" charset="0"/>
                              <a:ea typeface="Cambria Math" charset="0"/>
                              <a:cs typeface="Cambria Math" charset="0"/>
                            </a:rPr>
                            <m:t>𝑡</m:t>
                          </m:r>
                        </m:e>
                      </m:d>
                      <m:r>
                        <a:rPr lang="en-US" b="0" i="1" smtClean="0">
                          <a:latin typeface="Cambria Math" charset="0"/>
                          <a:ea typeface="Cambria Math" charset="0"/>
                          <a:cs typeface="Cambria Math" charset="0"/>
                        </a:rPr>
                        <m:t>+</m:t>
                      </m:r>
                      <m:r>
                        <a:rPr lang="en-US" i="1">
                          <a:latin typeface="Cambria Math" charset="0"/>
                          <a:ea typeface="Cambria Math" charset="0"/>
                          <a:cs typeface="Cambria Math" charset="0"/>
                        </a:rPr>
                        <m:t>𝑞</m:t>
                      </m:r>
                      <m:r>
                        <a:rPr lang="en-US" b="0" i="1" smtClean="0">
                          <a:latin typeface="Cambria Math" charset="0"/>
                          <a:ea typeface="Cambria Math" charset="0"/>
                          <a:cs typeface="Cambria Math" charset="0"/>
                        </a:rPr>
                        <m:t> − </m:t>
                      </m:r>
                      <m:f>
                        <m:fPr>
                          <m:ctrlPr>
                            <a:rPr lang="mr-IN" b="0" i="1" smtClean="0">
                              <a:latin typeface="Cambria Math" charset="0"/>
                              <a:ea typeface="Cambria Math" charset="0"/>
                              <a:cs typeface="Cambria Math" charset="0"/>
                            </a:rPr>
                          </m:ctrlPr>
                        </m:fPr>
                        <m:num>
                          <m:r>
                            <a:rPr lang="en-US" b="0" i="1" smtClean="0">
                              <a:latin typeface="Cambria Math" charset="0"/>
                              <a:ea typeface="Cambria Math" charset="0"/>
                              <a:cs typeface="Cambria Math" charset="0"/>
                            </a:rPr>
                            <m:t>1</m:t>
                          </m:r>
                        </m:num>
                        <m:den>
                          <m:r>
                            <a:rPr lang="en-US" b="0" i="1" smtClean="0">
                              <a:latin typeface="Cambria Math" charset="0"/>
                              <a:ea typeface="Cambria Math" charset="0"/>
                              <a:cs typeface="Cambria Math" charset="0"/>
                            </a:rPr>
                            <m:t>𝑅</m:t>
                          </m:r>
                        </m:den>
                      </m:f>
                      <m:r>
                        <a:rPr lang="mr-IN"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𝑓</m:t>
                      </m:r>
                      <m:r>
                        <a:rPr lang="en-US" i="1">
                          <a:latin typeface="Cambria Math" charset="0"/>
                          <a:ea typeface="Cambria Math" charset="0"/>
                          <a:cs typeface="Cambria Math" charset="0"/>
                        </a:rPr>
                        <m:t>)</m:t>
                      </m:r>
                    </m:oMath>
                  </m:oMathPara>
                </a14:m>
                <a:endParaRPr lang="en-US" dirty="0"/>
              </a:p>
              <a:p>
                <a:pPr marL="0" indent="0">
                  <a:lnSpc>
                    <a:spcPct val="100000"/>
                  </a:lnSpc>
                  <a:buNone/>
                </a:pPr>
                <a:r>
                  <a:rPr lang="en-US" dirty="0" smtClean="0">
                    <a:ea typeface="Cambria Math" charset="0"/>
                    <a:cs typeface="Cambria Math" charset="0"/>
                  </a:rPr>
                  <a:t>or</a:t>
                </a:r>
              </a:p>
              <a:p>
                <a:pPr marL="0" indent="0">
                  <a:lnSpc>
                    <a:spcPct val="100000"/>
                  </a:lnSpc>
                  <a:buNone/>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m:t>
                      </m:r>
                      <m:acc>
                        <m:accPr>
                          <m:chr m:val="̇"/>
                          <m:ctrlPr>
                            <a:rPr lang="en-US" i="1">
                              <a:latin typeface="Cambria Math" charset="0"/>
                              <a:ea typeface="Cambria Math" charset="0"/>
                              <a:cs typeface="Cambria Math" charset="0"/>
                            </a:rPr>
                          </m:ctrlPr>
                        </m:accPr>
                        <m:e>
                          <m:r>
                            <a:rPr lang="en-US" i="1">
                              <a:latin typeface="Cambria Math" charset="0"/>
                              <a:ea typeface="Cambria Math" charset="0"/>
                              <a:cs typeface="Cambria Math" charset="0"/>
                            </a:rPr>
                            <m:t>𝑓</m:t>
                          </m:r>
                        </m:e>
                      </m:acc>
                      <m:r>
                        <a:rPr lang="en-US" i="1">
                          <a:latin typeface="Cambria Math" charset="0"/>
                          <a:ea typeface="Cambria Math" charset="0"/>
                          <a:cs typeface="Cambria Math" charset="0"/>
                        </a:rPr>
                        <m:t>=</m:t>
                      </m:r>
                      <m:d>
                        <m:dPr>
                          <m:ctrlPr>
                            <a:rPr lang="mr-IN" i="1" smtClean="0">
                              <a:latin typeface="Cambria Math" charset="0"/>
                              <a:ea typeface="Cambria Math" charset="0"/>
                              <a:cs typeface="Cambria Math" charset="0"/>
                            </a:rPr>
                          </m:ctrlPr>
                        </m:dPr>
                        <m:e>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𝑓</m:t>
                                  </m:r>
                                </m:e>
                                <m:sub>
                                  <m:r>
                                    <a:rPr lang="en-US" i="1">
                                      <a:latin typeface="Cambria Math" charset="0"/>
                                      <a:ea typeface="Cambria Math" charset="0"/>
                                      <a:cs typeface="Cambria Math" charset="0"/>
                                    </a:rPr>
                                    <m:t>0</m:t>
                                  </m:r>
                                </m:sub>
                              </m:sSub>
                            </m:num>
                            <m:den>
                              <m:r>
                                <a:rPr lang="en-US" i="1">
                                  <a:latin typeface="Cambria Math" charset="0"/>
                                  <a:ea typeface="Cambria Math" charset="0"/>
                                  <a:cs typeface="Cambria Math" charset="0"/>
                                </a:rPr>
                                <m:t>2</m:t>
                              </m:r>
                              <m:r>
                                <a:rPr lang="en-US" i="1">
                                  <a:latin typeface="Cambria Math" charset="0"/>
                                  <a:ea typeface="Cambria Math" charset="0"/>
                                  <a:cs typeface="Cambria Math" charset="0"/>
                                </a:rPr>
                                <m:t>𝐻</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𝑆</m:t>
                                  </m:r>
                                </m:e>
                                <m:sub>
                                  <m:r>
                                    <a:rPr lang="en-US" i="1">
                                      <a:latin typeface="Cambria Math" charset="0"/>
                                      <a:ea typeface="Cambria Math" charset="0"/>
                                      <a:cs typeface="Cambria Math" charset="0"/>
                                    </a:rPr>
                                    <m:t>𝐵</m:t>
                                  </m:r>
                                </m:sub>
                              </m:sSub>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𝐷</m:t>
                                  </m:r>
                                </m:e>
                                <m:sub>
                                  <m:r>
                                    <a:rPr lang="en-US" i="1">
                                      <a:latin typeface="Cambria Math" charset="0"/>
                                      <a:ea typeface="Cambria Math" charset="0"/>
                                      <a:cs typeface="Cambria Math" charset="0"/>
                                    </a:rPr>
                                    <m:t>𝑙𝑜𝑎𝑑</m:t>
                                  </m:r>
                                </m:sub>
                              </m:sSub>
                            </m:den>
                          </m:f>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r>
                                <a:rPr lang="en-US" i="1">
                                  <a:latin typeface="Cambria Math" charset="0"/>
                                  <a:ea typeface="Cambria Math" charset="0"/>
                                  <a:cs typeface="Cambria Math" charset="0"/>
                                </a:rPr>
                                <m:t>1</m:t>
                              </m:r>
                            </m:num>
                            <m:den>
                              <m:r>
                                <a:rPr lang="en-US" i="1">
                                  <a:latin typeface="Cambria Math" charset="0"/>
                                  <a:ea typeface="Cambria Math" charset="0"/>
                                  <a:cs typeface="Cambria Math" charset="0"/>
                                </a:rPr>
                                <m:t>𝑅</m:t>
                              </m:r>
                            </m:den>
                          </m:f>
                        </m:e>
                      </m:d>
                      <m:r>
                        <a:rPr lang="mr-IN" i="1">
                          <a:latin typeface="Cambria Math" charset="0"/>
                          <a:ea typeface="Cambria Math" charset="0"/>
                          <a:cs typeface="Cambria Math" charset="0"/>
                        </a:rPr>
                        <m:t>∆</m:t>
                      </m:r>
                      <m:r>
                        <a:rPr lang="en-US" i="1">
                          <a:latin typeface="Cambria Math" charset="0"/>
                          <a:ea typeface="Cambria Math" charset="0"/>
                          <a:cs typeface="Cambria Math" charset="0"/>
                        </a:rPr>
                        <m:t>𝑓</m:t>
                      </m:r>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𝑓</m:t>
                              </m:r>
                            </m:e>
                            <m:sub>
                              <m:r>
                                <a:rPr lang="en-US" i="1">
                                  <a:latin typeface="Cambria Math" charset="0"/>
                                  <a:ea typeface="Cambria Math" charset="0"/>
                                  <a:cs typeface="Cambria Math" charset="0"/>
                                </a:rPr>
                                <m:t>0</m:t>
                              </m:r>
                            </m:sub>
                          </m:sSub>
                        </m:num>
                        <m:den>
                          <m:r>
                            <a:rPr lang="en-US" i="1">
                              <a:latin typeface="Cambria Math" charset="0"/>
                              <a:ea typeface="Cambria Math" charset="0"/>
                              <a:cs typeface="Cambria Math" charset="0"/>
                            </a:rPr>
                            <m:t>2</m:t>
                          </m:r>
                          <m:r>
                            <a:rPr lang="en-US" i="1">
                              <a:latin typeface="Cambria Math" charset="0"/>
                              <a:ea typeface="Cambria Math" charset="0"/>
                              <a:cs typeface="Cambria Math" charset="0"/>
                            </a:rPr>
                            <m:t>𝐻</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𝑆</m:t>
                              </m:r>
                            </m:e>
                            <m:sub>
                              <m:r>
                                <a:rPr lang="en-US" i="1">
                                  <a:latin typeface="Cambria Math" charset="0"/>
                                  <a:ea typeface="Cambria Math" charset="0"/>
                                  <a:cs typeface="Cambria Math" charset="0"/>
                                </a:rPr>
                                <m:t>𝐵</m:t>
                              </m:r>
                            </m:sub>
                          </m:sSub>
                        </m:den>
                      </m:f>
                      <m:r>
                        <a:rPr lang="en-US" i="1">
                          <a:latin typeface="Cambria Math" charset="0"/>
                          <a:ea typeface="Cambria Math" charset="0"/>
                          <a:cs typeface="Cambria Math" charset="0"/>
                        </a:rPr>
                        <m:t>(∆</m:t>
                      </m:r>
                      <m:r>
                        <a:rPr lang="en-US" i="1">
                          <a:latin typeface="Cambria Math" charset="0"/>
                          <a:ea typeface="Cambria Math" charset="0"/>
                          <a:cs typeface="Cambria Math" charset="0"/>
                        </a:rPr>
                        <m:t>𝑃</m:t>
                      </m:r>
                      <m:d>
                        <m:dPr>
                          <m:ctrlPr>
                            <a:rPr lang="en-US" i="1">
                              <a:latin typeface="Cambria Math" charset="0"/>
                              <a:ea typeface="Cambria Math" charset="0"/>
                              <a:cs typeface="Cambria Math" charset="0"/>
                            </a:rPr>
                          </m:ctrlPr>
                        </m:dPr>
                        <m:e>
                          <m:r>
                            <a:rPr lang="en-US" i="1">
                              <a:latin typeface="Cambria Math" charset="0"/>
                              <a:ea typeface="Cambria Math" charset="0"/>
                              <a:cs typeface="Cambria Math" charset="0"/>
                            </a:rPr>
                            <m:t>𝑡</m:t>
                          </m:r>
                        </m:e>
                      </m:d>
                      <m:r>
                        <a:rPr lang="en-US" i="1">
                          <a:latin typeface="Cambria Math" charset="0"/>
                          <a:ea typeface="Cambria Math" charset="0"/>
                          <a:cs typeface="Cambria Math" charset="0"/>
                        </a:rPr>
                        <m:t>+</m:t>
                      </m:r>
                      <m:r>
                        <a:rPr lang="en-US" i="1">
                          <a:latin typeface="Cambria Math" charset="0"/>
                          <a:ea typeface="Cambria Math" charset="0"/>
                          <a:cs typeface="Cambria Math" charset="0"/>
                        </a:rPr>
                        <m:t>𝑞</m:t>
                      </m:r>
                      <m:r>
                        <a:rPr lang="en-US" i="1">
                          <a:latin typeface="Cambria Math" charset="0"/>
                          <a:ea typeface="Cambria Math" charset="0"/>
                          <a:cs typeface="Cambria Math" charset="0"/>
                        </a:rPr>
                        <m:t> )</m:t>
                      </m:r>
                    </m:oMath>
                  </m:oMathPara>
                </a14:m>
                <a:endParaRPr lang="en-US" dirty="0"/>
              </a:p>
              <a:p>
                <a:pPr>
                  <a:lnSpc>
                    <a:spcPct val="100000"/>
                  </a:lnSpc>
                </a:pPr>
                <a:endParaRPr lang="en-US" dirty="0"/>
              </a:p>
              <a:p>
                <a:pPr>
                  <a:lnSpc>
                    <a:spcPct val="100000"/>
                  </a:lnSpc>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50" t="-839"/>
                </a:stretch>
              </a:blipFill>
            </p:spPr>
            <p:txBody>
              <a:bodyPr/>
              <a:lstStyle/>
              <a:p>
                <a:r>
                  <a:rPr lang="en-US">
                    <a:noFill/>
                  </a:rPr>
                  <a:t> </a:t>
                </a:r>
              </a:p>
            </p:txBody>
          </p:sp>
        </mc:Fallback>
      </mc:AlternateContent>
      <p:sp>
        <p:nvSpPr>
          <p:cNvPr id="4" name="TextBox 3"/>
          <p:cNvSpPr txBox="1"/>
          <p:nvPr/>
        </p:nvSpPr>
        <p:spPr>
          <a:xfrm>
            <a:off x="7957091" y="6379962"/>
            <a:ext cx="517585" cy="369332"/>
          </a:xfrm>
          <a:prstGeom prst="rect">
            <a:avLst/>
          </a:prstGeom>
          <a:noFill/>
        </p:spPr>
        <p:txBody>
          <a:bodyPr wrap="square" rtlCol="0">
            <a:spAutoFit/>
          </a:bodyPr>
          <a:lstStyle/>
          <a:p>
            <a:r>
              <a:rPr lang="en-US" dirty="0" smtClean="0"/>
              <a:t>[2]</a:t>
            </a:r>
            <a:endParaRPr lang="en-US" dirty="0"/>
          </a:p>
        </p:txBody>
      </p:sp>
    </p:spTree>
    <p:extLst>
      <p:ext uri="{BB962C8B-B14F-4D97-AF65-F5344CB8AC3E}">
        <p14:creationId xmlns:p14="http://schemas.microsoft.com/office/powerpoint/2010/main" val="1895126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832" y="1691322"/>
            <a:ext cx="7003098" cy="5153041"/>
          </a:xfrm>
        </p:spPr>
      </p:pic>
    </p:spTree>
    <p:extLst>
      <p:ext uri="{BB962C8B-B14F-4D97-AF65-F5344CB8AC3E}">
        <p14:creationId xmlns:p14="http://schemas.microsoft.com/office/powerpoint/2010/main" val="154208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Inertia</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lnSpc>
                    <a:spcPct val="100000"/>
                  </a:lnSpc>
                </a:pPr>
                <a:r>
                  <a:rPr lang="en-US" dirty="0" smtClean="0">
                    <a:ea typeface="Cambria Math" charset="0"/>
                    <a:cs typeface="Cambria Math" charset="0"/>
                  </a:rPr>
                  <a:t>Control Variable:</a:t>
                </a:r>
              </a:p>
              <a:p>
                <a:pPr marL="0" indent="0">
                  <a:lnSpc>
                    <a:spcPct val="100000"/>
                  </a:lnSpc>
                  <a:buNone/>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𝑢</m:t>
                      </m:r>
                      <m:r>
                        <a:rPr lang="en-US" i="1">
                          <a:latin typeface="Cambria Math" charset="0"/>
                          <a:ea typeface="Cambria Math" charset="0"/>
                          <a:cs typeface="Cambria Math" charset="0"/>
                        </a:rPr>
                        <m:t>=−</m:t>
                      </m:r>
                      <m:r>
                        <a:rPr lang="en-US" b="0" i="1" smtClean="0">
                          <a:latin typeface="Cambria Math" charset="0"/>
                          <a:ea typeface="Cambria Math" charset="0"/>
                          <a:cs typeface="Cambria Math" charset="0"/>
                        </a:rPr>
                        <m:t>𝑀</m:t>
                      </m:r>
                      <m:r>
                        <a:rPr lang="en-US" b="0" i="1" smtClean="0">
                          <a:latin typeface="Cambria Math" charset="0"/>
                          <a:ea typeface="Cambria Math" charset="0"/>
                          <a:cs typeface="Cambria Math" charset="0"/>
                        </a:rPr>
                        <m:t>∆</m:t>
                      </m:r>
                      <m:acc>
                        <m:accPr>
                          <m:chr m:val="̇"/>
                          <m:ctrlPr>
                            <a:rPr lang="en-US" b="0" i="1" smtClean="0">
                              <a:latin typeface="Cambria Math" charset="0"/>
                              <a:ea typeface="Cambria Math" charset="0"/>
                              <a:cs typeface="Cambria Math" charset="0"/>
                            </a:rPr>
                          </m:ctrlPr>
                        </m:accPr>
                        <m:e>
                          <m:r>
                            <a:rPr lang="en-US" b="0" i="1" smtClean="0">
                              <a:latin typeface="Cambria Math" charset="0"/>
                              <a:ea typeface="Cambria Math" charset="0"/>
                              <a:cs typeface="Cambria Math" charset="0"/>
                            </a:rPr>
                            <m:t>𝑓</m:t>
                          </m:r>
                        </m:e>
                      </m:acc>
                    </m:oMath>
                  </m:oMathPara>
                </a14:m>
                <a:endParaRPr lang="en-US" i="1" dirty="0">
                  <a:latin typeface="Cambria Math" charset="0"/>
                  <a:ea typeface="Cambria Math" charset="0"/>
                  <a:cs typeface="Cambria Math" charset="0"/>
                </a:endParaRPr>
              </a:p>
              <a:p>
                <a:pPr>
                  <a:lnSpc>
                    <a:spcPct val="100000"/>
                  </a:lnSpc>
                </a:pPr>
                <a:r>
                  <a:rPr lang="en-US" dirty="0">
                    <a:ea typeface="Cambria Math" charset="0"/>
                    <a:cs typeface="Cambria Math" charset="0"/>
                  </a:rPr>
                  <a:t>Swing </a:t>
                </a:r>
                <a:r>
                  <a:rPr lang="en-US" dirty="0" smtClean="0">
                    <a:ea typeface="Cambria Math" charset="0"/>
                    <a:cs typeface="Cambria Math" charset="0"/>
                  </a:rPr>
                  <a:t>Equation:</a:t>
                </a:r>
              </a:p>
              <a:p>
                <a:pPr marL="0" indent="0">
                  <a:lnSpc>
                    <a:spcPct val="100000"/>
                  </a:lnSpc>
                  <a:buNone/>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m:t>
                      </m:r>
                      <m:acc>
                        <m:accPr>
                          <m:chr m:val="̇"/>
                          <m:ctrlPr>
                            <a:rPr lang="en-US" i="1">
                              <a:latin typeface="Cambria Math" charset="0"/>
                              <a:ea typeface="Cambria Math" charset="0"/>
                              <a:cs typeface="Cambria Math" charset="0"/>
                            </a:rPr>
                          </m:ctrlPr>
                        </m:accPr>
                        <m:e>
                          <m:r>
                            <a:rPr lang="en-US" i="1">
                              <a:latin typeface="Cambria Math" charset="0"/>
                              <a:ea typeface="Cambria Math" charset="0"/>
                              <a:cs typeface="Cambria Math" charset="0"/>
                            </a:rPr>
                            <m:t>𝑓</m:t>
                          </m:r>
                        </m:e>
                      </m:acc>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𝑓</m:t>
                              </m:r>
                            </m:e>
                            <m:sub>
                              <m:r>
                                <a:rPr lang="en-US" i="1">
                                  <a:latin typeface="Cambria Math" charset="0"/>
                                  <a:ea typeface="Cambria Math" charset="0"/>
                                  <a:cs typeface="Cambria Math" charset="0"/>
                                </a:rPr>
                                <m:t>0</m:t>
                              </m:r>
                            </m:sub>
                          </m:sSub>
                        </m:num>
                        <m:den>
                          <m:r>
                            <a:rPr lang="en-US" i="1">
                              <a:latin typeface="Cambria Math" charset="0"/>
                              <a:ea typeface="Cambria Math" charset="0"/>
                              <a:cs typeface="Cambria Math" charset="0"/>
                            </a:rPr>
                            <m:t>2</m:t>
                          </m:r>
                          <m:r>
                            <a:rPr lang="en-US" i="1">
                              <a:latin typeface="Cambria Math" charset="0"/>
                              <a:ea typeface="Cambria Math" charset="0"/>
                              <a:cs typeface="Cambria Math" charset="0"/>
                            </a:rPr>
                            <m:t>𝐻</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𝑆</m:t>
                              </m:r>
                            </m:e>
                            <m:sub>
                              <m:r>
                                <a:rPr lang="en-US" i="1">
                                  <a:latin typeface="Cambria Math" charset="0"/>
                                  <a:ea typeface="Cambria Math" charset="0"/>
                                  <a:cs typeface="Cambria Math" charset="0"/>
                                </a:rPr>
                                <m:t>𝐵</m:t>
                              </m:r>
                            </m:sub>
                          </m:sSub>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𝐷</m:t>
                              </m:r>
                            </m:e>
                            <m:sub>
                              <m:r>
                                <a:rPr lang="en-US" i="1">
                                  <a:latin typeface="Cambria Math" charset="0"/>
                                  <a:ea typeface="Cambria Math" charset="0"/>
                                  <a:cs typeface="Cambria Math" charset="0"/>
                                </a:rPr>
                                <m:t>𝑙𝑜𝑎𝑑</m:t>
                              </m:r>
                            </m:sub>
                          </m:sSub>
                        </m:den>
                      </m:f>
                      <m:r>
                        <a:rPr lang="mr-IN" i="1">
                          <a:latin typeface="Cambria Math" charset="0"/>
                          <a:ea typeface="Cambria Math" charset="0"/>
                          <a:cs typeface="Cambria Math" charset="0"/>
                        </a:rPr>
                        <m:t>∆</m:t>
                      </m:r>
                      <m:r>
                        <a:rPr lang="en-US" i="1">
                          <a:latin typeface="Cambria Math" charset="0"/>
                          <a:ea typeface="Cambria Math" charset="0"/>
                          <a:cs typeface="Cambria Math" charset="0"/>
                        </a:rPr>
                        <m:t>𝑓</m:t>
                      </m:r>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𝑓</m:t>
                              </m:r>
                            </m:e>
                            <m:sub>
                              <m:r>
                                <a:rPr lang="en-US" i="1">
                                  <a:latin typeface="Cambria Math" charset="0"/>
                                  <a:ea typeface="Cambria Math" charset="0"/>
                                  <a:cs typeface="Cambria Math" charset="0"/>
                                </a:rPr>
                                <m:t>0</m:t>
                              </m:r>
                            </m:sub>
                          </m:sSub>
                        </m:num>
                        <m:den>
                          <m:r>
                            <a:rPr lang="en-US" i="1">
                              <a:latin typeface="Cambria Math" charset="0"/>
                              <a:ea typeface="Cambria Math" charset="0"/>
                              <a:cs typeface="Cambria Math" charset="0"/>
                            </a:rPr>
                            <m:t>2</m:t>
                          </m:r>
                          <m:r>
                            <a:rPr lang="en-US" i="1">
                              <a:latin typeface="Cambria Math" charset="0"/>
                              <a:ea typeface="Cambria Math" charset="0"/>
                              <a:cs typeface="Cambria Math" charset="0"/>
                            </a:rPr>
                            <m:t>𝐻</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𝑆</m:t>
                              </m:r>
                            </m:e>
                            <m:sub>
                              <m:r>
                                <a:rPr lang="en-US" i="1">
                                  <a:latin typeface="Cambria Math" charset="0"/>
                                  <a:ea typeface="Cambria Math" charset="0"/>
                                  <a:cs typeface="Cambria Math" charset="0"/>
                                </a:rPr>
                                <m:t>𝐵</m:t>
                              </m:r>
                            </m:sub>
                          </m:sSub>
                        </m:den>
                      </m:f>
                      <m:r>
                        <a:rPr lang="en-US" i="1">
                          <a:latin typeface="Cambria Math" charset="0"/>
                          <a:ea typeface="Cambria Math" charset="0"/>
                          <a:cs typeface="Cambria Math" charset="0"/>
                        </a:rPr>
                        <m:t>(∆</m:t>
                      </m:r>
                      <m:r>
                        <a:rPr lang="en-US" i="1">
                          <a:latin typeface="Cambria Math" charset="0"/>
                          <a:ea typeface="Cambria Math" charset="0"/>
                          <a:cs typeface="Cambria Math" charset="0"/>
                        </a:rPr>
                        <m:t>𝑃</m:t>
                      </m:r>
                      <m:d>
                        <m:dPr>
                          <m:ctrlPr>
                            <a:rPr lang="en-US" i="1">
                              <a:latin typeface="Cambria Math" charset="0"/>
                              <a:ea typeface="Cambria Math" charset="0"/>
                              <a:cs typeface="Cambria Math" charset="0"/>
                            </a:rPr>
                          </m:ctrlPr>
                        </m:dPr>
                        <m:e>
                          <m:r>
                            <a:rPr lang="en-US" i="1">
                              <a:latin typeface="Cambria Math" charset="0"/>
                              <a:ea typeface="Cambria Math" charset="0"/>
                              <a:cs typeface="Cambria Math" charset="0"/>
                            </a:rPr>
                            <m:t>𝑡</m:t>
                          </m:r>
                        </m:e>
                      </m:d>
                      <m:r>
                        <a:rPr lang="en-US" i="1">
                          <a:latin typeface="Cambria Math" charset="0"/>
                          <a:ea typeface="Cambria Math" charset="0"/>
                          <a:cs typeface="Cambria Math" charset="0"/>
                        </a:rPr>
                        <m:t>+</m:t>
                      </m:r>
                      <m:r>
                        <a:rPr lang="en-US" i="1">
                          <a:latin typeface="Cambria Math" charset="0"/>
                          <a:ea typeface="Cambria Math" charset="0"/>
                          <a:cs typeface="Cambria Math" charset="0"/>
                        </a:rPr>
                        <m:t>𝑞</m:t>
                      </m:r>
                      <m:r>
                        <a:rPr lang="en-US" i="1">
                          <a:latin typeface="Cambria Math" charset="0"/>
                          <a:ea typeface="Cambria Math" charset="0"/>
                          <a:cs typeface="Cambria Math" charset="0"/>
                        </a:rPr>
                        <m:t> − </m:t>
                      </m:r>
                      <m:f>
                        <m:fPr>
                          <m:ctrlPr>
                            <a:rPr lang="mr-IN" i="1">
                              <a:latin typeface="Cambria Math" charset="0"/>
                              <a:ea typeface="Cambria Math" charset="0"/>
                              <a:cs typeface="Cambria Math" charset="0"/>
                            </a:rPr>
                          </m:ctrlPr>
                        </m:fPr>
                        <m:num>
                          <m:r>
                            <a:rPr lang="en-US" i="1">
                              <a:latin typeface="Cambria Math" charset="0"/>
                              <a:ea typeface="Cambria Math" charset="0"/>
                              <a:cs typeface="Cambria Math" charset="0"/>
                            </a:rPr>
                            <m:t>1</m:t>
                          </m:r>
                        </m:num>
                        <m:den>
                          <m:r>
                            <a:rPr lang="en-US" i="1">
                              <a:latin typeface="Cambria Math" charset="0"/>
                              <a:ea typeface="Cambria Math" charset="0"/>
                              <a:cs typeface="Cambria Math" charset="0"/>
                            </a:rPr>
                            <m:t>𝑅</m:t>
                          </m:r>
                        </m:den>
                      </m:f>
                      <m:r>
                        <a:rPr lang="mr-IN" i="1">
                          <a:latin typeface="Cambria Math" charset="0"/>
                          <a:ea typeface="Cambria Math" charset="0"/>
                          <a:cs typeface="Cambria Math" charset="0"/>
                        </a:rPr>
                        <m:t>∆</m:t>
                      </m:r>
                      <m:r>
                        <a:rPr lang="en-US" i="1">
                          <a:latin typeface="Cambria Math" charset="0"/>
                          <a:ea typeface="Cambria Math" charset="0"/>
                          <a:cs typeface="Cambria Math" charset="0"/>
                        </a:rPr>
                        <m:t>𝑓</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𝑀</m:t>
                      </m:r>
                      <m:r>
                        <a:rPr lang="en-US" b="0" i="1" smtClean="0">
                          <a:latin typeface="Cambria Math" charset="0"/>
                          <a:ea typeface="Cambria Math" charset="0"/>
                          <a:cs typeface="Cambria Math" charset="0"/>
                        </a:rPr>
                        <m:t>∆</m:t>
                      </m:r>
                      <m:acc>
                        <m:accPr>
                          <m:chr m:val="̇"/>
                          <m:ctrlPr>
                            <a:rPr lang="en-US" b="0" i="1" smtClean="0">
                              <a:latin typeface="Cambria Math" charset="0"/>
                              <a:ea typeface="Cambria Math" charset="0"/>
                              <a:cs typeface="Cambria Math" charset="0"/>
                            </a:rPr>
                          </m:ctrlPr>
                        </m:accPr>
                        <m:e>
                          <m:r>
                            <a:rPr lang="en-US" b="0" i="1" smtClean="0">
                              <a:latin typeface="Cambria Math" charset="0"/>
                              <a:ea typeface="Cambria Math" charset="0"/>
                              <a:cs typeface="Cambria Math" charset="0"/>
                            </a:rPr>
                            <m:t>𝑓</m:t>
                          </m:r>
                        </m:e>
                      </m:acc>
                      <m:r>
                        <a:rPr lang="en-US" i="1">
                          <a:latin typeface="Cambria Math" charset="0"/>
                          <a:ea typeface="Cambria Math" charset="0"/>
                          <a:cs typeface="Cambria Math" charset="0"/>
                        </a:rPr>
                        <m:t>)</m:t>
                      </m:r>
                    </m:oMath>
                  </m:oMathPara>
                </a14:m>
                <a:endParaRPr lang="en-US" dirty="0"/>
              </a:p>
              <a:p>
                <a:pPr marL="0" indent="0">
                  <a:lnSpc>
                    <a:spcPct val="100000"/>
                  </a:lnSpc>
                  <a:buNone/>
                </a:pPr>
                <a:r>
                  <a:rPr lang="en-US" dirty="0" smtClean="0">
                    <a:ea typeface="Cambria Math" charset="0"/>
                    <a:cs typeface="Cambria Math" charset="0"/>
                  </a:rPr>
                  <a:t>or</a:t>
                </a:r>
              </a:p>
              <a:p>
                <a:pPr marL="0" indent="0">
                  <a:lnSpc>
                    <a:spcPct val="100000"/>
                  </a:lnSpc>
                  <a:buNone/>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m:t>
                      </m:r>
                      <m:acc>
                        <m:accPr>
                          <m:chr m:val="̇"/>
                          <m:ctrlPr>
                            <a:rPr lang="en-US" i="1" smtClean="0">
                              <a:latin typeface="Cambria Math" charset="0"/>
                              <a:ea typeface="Cambria Math" charset="0"/>
                              <a:cs typeface="Cambria Math" charset="0"/>
                            </a:rPr>
                          </m:ctrlPr>
                        </m:accPr>
                        <m:e>
                          <m:r>
                            <a:rPr lang="en-US" i="1">
                              <a:latin typeface="Cambria Math" charset="0"/>
                              <a:ea typeface="Cambria Math" charset="0"/>
                              <a:cs typeface="Cambria Math" charset="0"/>
                            </a:rPr>
                            <m:t>𝑓</m:t>
                          </m:r>
                        </m:e>
                      </m:acc>
                      <m:r>
                        <a:rPr lang="en-US" i="1" smtClean="0">
                          <a:latin typeface="Cambria Math" charset="0"/>
                          <a:ea typeface="Cambria Math" charset="0"/>
                          <a:cs typeface="Cambria Math" charset="0"/>
                        </a:rPr>
                        <m:t>=</m:t>
                      </m:r>
                      <m:f>
                        <m:fPr>
                          <m:ctrlPr>
                            <a:rPr lang="mr-IN" i="1" smtClean="0">
                              <a:latin typeface="Cambria Math" charset="0"/>
                              <a:ea typeface="Cambria Math" charset="0"/>
                              <a:cs typeface="Cambria Math" charset="0"/>
                            </a:rPr>
                          </m:ctrlPr>
                        </m:fPr>
                        <m:num>
                          <m:d>
                            <m:dPr>
                              <m:begChr m:val="["/>
                              <m:endChr m:val="]"/>
                              <m:ctrlPr>
                                <a:rPr lang="en-US" i="1">
                                  <a:latin typeface="Cambria Math" charset="0"/>
                                  <a:ea typeface="Cambria Math" charset="0"/>
                                  <a:cs typeface="Cambria Math" charset="0"/>
                                </a:rPr>
                              </m:ctrlPr>
                            </m:dPr>
                            <m:e>
                              <m:d>
                                <m:dPr>
                                  <m:ctrlPr>
                                    <a:rPr lang="en-US" i="1">
                                      <a:latin typeface="Cambria Math" charset="0"/>
                                      <a:ea typeface="Cambria Math" charset="0"/>
                                      <a:cs typeface="Cambria Math" charset="0"/>
                                    </a:rPr>
                                  </m:ctrlPr>
                                </m:dPr>
                                <m:e>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𝑓</m:t>
                                          </m:r>
                                        </m:e>
                                        <m:sub>
                                          <m:r>
                                            <a:rPr lang="en-US" i="1">
                                              <a:latin typeface="Cambria Math" charset="0"/>
                                              <a:ea typeface="Cambria Math" charset="0"/>
                                              <a:cs typeface="Cambria Math" charset="0"/>
                                            </a:rPr>
                                            <m:t>0</m:t>
                                          </m:r>
                                        </m:sub>
                                      </m:sSub>
                                    </m:num>
                                    <m:den>
                                      <m:r>
                                        <a:rPr lang="en-US" i="1">
                                          <a:latin typeface="Cambria Math" charset="0"/>
                                          <a:ea typeface="Cambria Math" charset="0"/>
                                          <a:cs typeface="Cambria Math" charset="0"/>
                                        </a:rPr>
                                        <m:t>2</m:t>
                                      </m:r>
                                      <m:r>
                                        <a:rPr lang="en-US" i="1">
                                          <a:latin typeface="Cambria Math" charset="0"/>
                                          <a:ea typeface="Cambria Math" charset="0"/>
                                          <a:cs typeface="Cambria Math" charset="0"/>
                                        </a:rPr>
                                        <m:t>𝐻</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𝑆</m:t>
                                          </m:r>
                                        </m:e>
                                        <m:sub>
                                          <m:r>
                                            <a:rPr lang="en-US" i="1">
                                              <a:latin typeface="Cambria Math" charset="0"/>
                                              <a:ea typeface="Cambria Math" charset="0"/>
                                              <a:cs typeface="Cambria Math" charset="0"/>
                                            </a:rPr>
                                            <m:t>𝐵</m:t>
                                          </m:r>
                                        </m:sub>
                                      </m:sSub>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𝐷</m:t>
                                          </m:r>
                                        </m:e>
                                        <m:sub>
                                          <m:r>
                                            <a:rPr lang="en-US" i="1">
                                              <a:latin typeface="Cambria Math" charset="0"/>
                                              <a:ea typeface="Cambria Math" charset="0"/>
                                              <a:cs typeface="Cambria Math" charset="0"/>
                                            </a:rPr>
                                            <m:t>𝑙𝑜𝑎𝑑</m:t>
                                          </m:r>
                                        </m:sub>
                                      </m:sSub>
                                    </m:den>
                                  </m:f>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r>
                                        <a:rPr lang="en-US" i="1">
                                          <a:latin typeface="Cambria Math" charset="0"/>
                                          <a:ea typeface="Cambria Math" charset="0"/>
                                          <a:cs typeface="Cambria Math" charset="0"/>
                                        </a:rPr>
                                        <m:t>1</m:t>
                                      </m:r>
                                    </m:num>
                                    <m:den>
                                      <m:r>
                                        <a:rPr lang="en-US" i="1">
                                          <a:latin typeface="Cambria Math" charset="0"/>
                                          <a:ea typeface="Cambria Math" charset="0"/>
                                          <a:cs typeface="Cambria Math" charset="0"/>
                                        </a:rPr>
                                        <m:t>𝑅</m:t>
                                      </m:r>
                                    </m:den>
                                  </m:f>
                                </m:e>
                              </m:d>
                              <m:r>
                                <a:rPr lang="mr-IN" i="1">
                                  <a:latin typeface="Cambria Math" charset="0"/>
                                  <a:ea typeface="Cambria Math" charset="0"/>
                                  <a:cs typeface="Cambria Math" charset="0"/>
                                </a:rPr>
                                <m:t>∆</m:t>
                              </m:r>
                              <m:r>
                                <a:rPr lang="en-US" i="1">
                                  <a:latin typeface="Cambria Math" charset="0"/>
                                  <a:ea typeface="Cambria Math" charset="0"/>
                                  <a:cs typeface="Cambria Math" charset="0"/>
                                </a:rPr>
                                <m:t>𝑓</m:t>
                              </m:r>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𝑓</m:t>
                                      </m:r>
                                    </m:e>
                                    <m:sub>
                                      <m:r>
                                        <a:rPr lang="en-US" i="1">
                                          <a:latin typeface="Cambria Math" charset="0"/>
                                          <a:ea typeface="Cambria Math" charset="0"/>
                                          <a:cs typeface="Cambria Math" charset="0"/>
                                        </a:rPr>
                                        <m:t>0</m:t>
                                      </m:r>
                                    </m:sub>
                                  </m:sSub>
                                </m:num>
                                <m:den>
                                  <m:r>
                                    <a:rPr lang="en-US" i="1">
                                      <a:latin typeface="Cambria Math" charset="0"/>
                                      <a:ea typeface="Cambria Math" charset="0"/>
                                      <a:cs typeface="Cambria Math" charset="0"/>
                                    </a:rPr>
                                    <m:t>2</m:t>
                                  </m:r>
                                  <m:r>
                                    <a:rPr lang="en-US" i="1">
                                      <a:latin typeface="Cambria Math" charset="0"/>
                                      <a:ea typeface="Cambria Math" charset="0"/>
                                      <a:cs typeface="Cambria Math" charset="0"/>
                                    </a:rPr>
                                    <m:t>𝐻</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𝑆</m:t>
                                      </m:r>
                                    </m:e>
                                    <m:sub>
                                      <m:r>
                                        <a:rPr lang="en-US" i="1">
                                          <a:latin typeface="Cambria Math" charset="0"/>
                                          <a:ea typeface="Cambria Math" charset="0"/>
                                          <a:cs typeface="Cambria Math" charset="0"/>
                                        </a:rPr>
                                        <m:t>𝐵</m:t>
                                      </m:r>
                                    </m:sub>
                                  </m:sSub>
                                </m:den>
                              </m:f>
                              <m:d>
                                <m:dPr>
                                  <m:ctrlPr>
                                    <a:rPr lang="en-US" i="1">
                                      <a:latin typeface="Cambria Math" charset="0"/>
                                      <a:ea typeface="Cambria Math" charset="0"/>
                                      <a:cs typeface="Cambria Math" charset="0"/>
                                    </a:rPr>
                                  </m:ctrlPr>
                                </m:dPr>
                                <m:e>
                                  <m:r>
                                    <a:rPr lang="en-US" i="1">
                                      <a:latin typeface="Cambria Math" charset="0"/>
                                      <a:ea typeface="Cambria Math" charset="0"/>
                                      <a:cs typeface="Cambria Math" charset="0"/>
                                    </a:rPr>
                                    <m:t>∆</m:t>
                                  </m:r>
                                  <m:r>
                                    <a:rPr lang="en-US" b="0" i="1" smtClean="0">
                                      <a:latin typeface="Cambria Math" charset="0"/>
                                      <a:ea typeface="Cambria Math" charset="0"/>
                                      <a:cs typeface="Cambria Math" charset="0"/>
                                    </a:rPr>
                                    <m:t>𝑃</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𝑡</m:t>
                                  </m:r>
                                  <m:r>
                                    <a:rPr lang="en-US" b="0" i="1" smtClean="0">
                                      <a:latin typeface="Cambria Math" charset="0"/>
                                      <a:ea typeface="Cambria Math" charset="0"/>
                                      <a:cs typeface="Cambria Math" charset="0"/>
                                    </a:rPr>
                                    <m:t>)+</m:t>
                                  </m:r>
                                  <m:r>
                                    <a:rPr lang="en-US" i="1">
                                      <a:latin typeface="Cambria Math" charset="0"/>
                                      <a:ea typeface="Cambria Math" charset="0"/>
                                      <a:cs typeface="Cambria Math" charset="0"/>
                                    </a:rPr>
                                    <m:t>𝑞</m:t>
                                  </m:r>
                                  <m:r>
                                    <a:rPr lang="en-US" i="1">
                                      <a:latin typeface="Cambria Math" charset="0"/>
                                      <a:ea typeface="Cambria Math" charset="0"/>
                                      <a:cs typeface="Cambria Math" charset="0"/>
                                    </a:rPr>
                                    <m:t> </m:t>
                                  </m:r>
                                </m:e>
                              </m:d>
                            </m:e>
                          </m:d>
                        </m:num>
                        <m:den>
                          <m:r>
                            <a:rPr lang="en-US" b="0" i="1" smtClean="0">
                              <a:latin typeface="Cambria Math" charset="0"/>
                              <a:ea typeface="Cambria Math" charset="0"/>
                              <a:cs typeface="Cambria Math" charset="0"/>
                            </a:rPr>
                            <m:t>1+</m:t>
                          </m:r>
                          <m:r>
                            <a:rPr lang="en-US" b="0" i="1" smtClean="0">
                              <a:latin typeface="Cambria Math" charset="0"/>
                              <a:ea typeface="Cambria Math" charset="0"/>
                              <a:cs typeface="Cambria Math" charset="0"/>
                            </a:rPr>
                            <m:t>𝑀</m:t>
                          </m:r>
                        </m:den>
                      </m:f>
                    </m:oMath>
                  </m:oMathPara>
                </a14:m>
                <a:endParaRPr lang="en-US" dirty="0"/>
              </a:p>
              <a:p>
                <a:pPr>
                  <a:lnSpc>
                    <a:spcPct val="100000"/>
                  </a:lnSpc>
                </a:pP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50" t="-839"/>
                </a:stretch>
              </a:blipFill>
            </p:spPr>
            <p:txBody>
              <a:bodyPr/>
              <a:lstStyle/>
              <a:p>
                <a:r>
                  <a:rPr lang="en-US">
                    <a:noFill/>
                  </a:rPr>
                  <a:t> </a:t>
                </a:r>
              </a:p>
            </p:txBody>
          </p:sp>
        </mc:Fallback>
      </mc:AlternateContent>
      <p:sp>
        <p:nvSpPr>
          <p:cNvPr id="4" name="TextBox 3"/>
          <p:cNvSpPr txBox="1"/>
          <p:nvPr/>
        </p:nvSpPr>
        <p:spPr>
          <a:xfrm>
            <a:off x="7957091" y="6379962"/>
            <a:ext cx="517585" cy="369332"/>
          </a:xfrm>
          <a:prstGeom prst="rect">
            <a:avLst/>
          </a:prstGeom>
          <a:noFill/>
        </p:spPr>
        <p:txBody>
          <a:bodyPr wrap="square" rtlCol="0">
            <a:spAutoFit/>
          </a:bodyPr>
          <a:lstStyle/>
          <a:p>
            <a:r>
              <a:rPr lang="en-US" dirty="0" smtClean="0"/>
              <a:t>[2]</a:t>
            </a:r>
            <a:endParaRPr lang="en-US" dirty="0"/>
          </a:p>
        </p:txBody>
      </p:sp>
    </p:spTree>
    <p:extLst>
      <p:ext uri="{BB962C8B-B14F-4D97-AF65-F5344CB8AC3E}">
        <p14:creationId xmlns:p14="http://schemas.microsoft.com/office/powerpoint/2010/main" val="118948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326" y="1691322"/>
            <a:ext cx="6746705" cy="5127859"/>
          </a:xfrm>
        </p:spPr>
      </p:pic>
    </p:spTree>
    <p:extLst>
      <p:ext uri="{BB962C8B-B14F-4D97-AF65-F5344CB8AC3E}">
        <p14:creationId xmlns:p14="http://schemas.microsoft.com/office/powerpoint/2010/main" val="1364133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7321" r="6046"/>
          <a:stretch/>
        </p:blipFill>
        <p:spPr>
          <a:xfrm>
            <a:off x="0" y="615462"/>
            <a:ext cx="8222421" cy="5591908"/>
          </a:xfrm>
        </p:spPr>
      </p:pic>
    </p:spTree>
    <p:extLst>
      <p:ext uri="{BB962C8B-B14F-4D97-AF65-F5344CB8AC3E}">
        <p14:creationId xmlns:p14="http://schemas.microsoft.com/office/powerpoint/2010/main" val="1032907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Methods</a:t>
            </a:r>
            <a:endParaRPr lang="en-US" dirty="0"/>
          </a:p>
        </p:txBody>
      </p:sp>
      <p:sp>
        <p:nvSpPr>
          <p:cNvPr id="3" name="Content Placeholder 2"/>
          <p:cNvSpPr>
            <a:spLocks noGrp="1"/>
          </p:cNvSpPr>
          <p:nvPr>
            <p:ph idx="1"/>
          </p:nvPr>
        </p:nvSpPr>
        <p:spPr/>
        <p:txBody>
          <a:bodyPr>
            <a:normAutofit/>
          </a:bodyPr>
          <a:lstStyle/>
          <a:p>
            <a:r>
              <a:rPr lang="en-US" dirty="0" smtClean="0"/>
              <a:t>Synthetic or Virtual Inertia</a:t>
            </a:r>
          </a:p>
          <a:p>
            <a:pPr lvl="1"/>
            <a:r>
              <a:rPr lang="en-US" dirty="0"/>
              <a:t>Pros: Increases overall inertia</a:t>
            </a:r>
          </a:p>
          <a:p>
            <a:pPr lvl="1"/>
            <a:r>
              <a:rPr lang="en-US" dirty="0"/>
              <a:t>Cons: High cost to update all facilities with the necessary control mechanisms</a:t>
            </a:r>
          </a:p>
          <a:p>
            <a:pPr lvl="1"/>
            <a:endParaRPr lang="en-US" dirty="0" smtClean="0"/>
          </a:p>
          <a:p>
            <a:r>
              <a:rPr lang="en-US" dirty="0" smtClean="0"/>
              <a:t>Energy Storage Systems</a:t>
            </a:r>
          </a:p>
          <a:p>
            <a:pPr lvl="1"/>
            <a:r>
              <a:rPr lang="en-US" dirty="0"/>
              <a:t>Pros: Provides reserve power</a:t>
            </a:r>
          </a:p>
          <a:p>
            <a:pPr lvl="1"/>
            <a:r>
              <a:rPr lang="en-US" dirty="0"/>
              <a:t>Cons: Costly</a:t>
            </a:r>
          </a:p>
          <a:p>
            <a:pPr lvl="1"/>
            <a:endParaRPr lang="en-US" dirty="0" smtClean="0"/>
          </a:p>
          <a:p>
            <a:r>
              <a:rPr lang="en-US" dirty="0" err="1" smtClean="0"/>
              <a:t>Deloading</a:t>
            </a:r>
            <a:endParaRPr lang="en-US" dirty="0" smtClean="0"/>
          </a:p>
          <a:p>
            <a:pPr lvl="1"/>
            <a:r>
              <a:rPr lang="en-US" dirty="0"/>
              <a:t>Pros: Provides primary control for longer periods of time</a:t>
            </a:r>
          </a:p>
          <a:p>
            <a:pPr lvl="1"/>
            <a:r>
              <a:rPr lang="en-US" dirty="0"/>
              <a:t>Cons: Inefficient and expensive</a:t>
            </a:r>
          </a:p>
          <a:p>
            <a:endParaRPr lang="en-US" dirty="0" smtClean="0"/>
          </a:p>
          <a:p>
            <a:endParaRPr lang="en-US" dirty="0" smtClean="0"/>
          </a:p>
        </p:txBody>
      </p:sp>
    </p:spTree>
    <p:extLst>
      <p:ext uri="{BB962C8B-B14F-4D97-AF65-F5344CB8AC3E}">
        <p14:creationId xmlns:p14="http://schemas.microsoft.com/office/powerpoint/2010/main" val="1775937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3430"/>
            <a:ext cx="7269480" cy="688999"/>
          </a:xfrm>
        </p:spPr>
        <p:txBody>
          <a:bodyPr/>
          <a:lstStyle/>
          <a:p>
            <a:r>
              <a:rPr lang="en-US" dirty="0" smtClean="0"/>
              <a:t>References</a:t>
            </a:r>
            <a:endParaRPr lang="en-US" dirty="0"/>
          </a:p>
        </p:txBody>
      </p:sp>
      <p:sp>
        <p:nvSpPr>
          <p:cNvPr id="3" name="Content Placeholder 2"/>
          <p:cNvSpPr>
            <a:spLocks noGrp="1"/>
          </p:cNvSpPr>
          <p:nvPr>
            <p:ph idx="1"/>
          </p:nvPr>
        </p:nvSpPr>
        <p:spPr>
          <a:xfrm>
            <a:off x="457200" y="1037492"/>
            <a:ext cx="7772400" cy="5591907"/>
          </a:xfrm>
        </p:spPr>
        <p:txBody>
          <a:bodyPr>
            <a:normAutofit fontScale="70000" lnSpcReduction="20000"/>
          </a:bodyPr>
          <a:lstStyle/>
          <a:p>
            <a:pPr marL="0" indent="0">
              <a:buNone/>
            </a:pPr>
            <a:r>
              <a:rPr lang="en-US" dirty="0"/>
              <a:t>[</a:t>
            </a:r>
            <a:r>
              <a:rPr lang="en-US" dirty="0" smtClean="0"/>
              <a:t>1]A. </a:t>
            </a:r>
            <a:r>
              <a:rPr lang="en-US" dirty="0" err="1" smtClean="0"/>
              <a:t>Ulbig</a:t>
            </a:r>
            <a:r>
              <a:rPr lang="en-US" dirty="0" smtClean="0"/>
              <a:t>,, T. </a:t>
            </a:r>
            <a:r>
              <a:rPr lang="en-US" dirty="0" err="1" smtClean="0"/>
              <a:t>Borsche</a:t>
            </a:r>
            <a:r>
              <a:rPr lang="en-US" dirty="0" smtClean="0"/>
              <a:t>, and G. </a:t>
            </a:r>
            <a:r>
              <a:rPr lang="en-US" dirty="0" err="1"/>
              <a:t>Andersson</a:t>
            </a:r>
            <a:r>
              <a:rPr lang="en-US" dirty="0" smtClean="0"/>
              <a:t>, </a:t>
            </a:r>
            <a:r>
              <a:rPr lang="en-US" dirty="0"/>
              <a:t>"Impact of Low Rotational Inertia on Power System Stability </a:t>
            </a:r>
            <a:r>
              <a:rPr lang="en-US" dirty="0" smtClean="0"/>
              <a:t>and </a:t>
            </a:r>
            <a:r>
              <a:rPr lang="en-US" dirty="0"/>
              <a:t>Operation", </a:t>
            </a:r>
            <a:r>
              <a:rPr lang="en-US" i="1" dirty="0"/>
              <a:t>IFAC Proceedings Volumes</a:t>
            </a:r>
            <a:r>
              <a:rPr lang="en-US" dirty="0"/>
              <a:t>, vol. 47, no. 3, pp. 7290-7297, 2014.</a:t>
            </a:r>
          </a:p>
          <a:p>
            <a:pPr marL="0" indent="0">
              <a:buNone/>
            </a:pPr>
            <a:r>
              <a:rPr lang="en-US" dirty="0"/>
              <a:t>[2]A. </a:t>
            </a:r>
            <a:r>
              <a:rPr lang="en-US" dirty="0" err="1"/>
              <a:t>Ulbig</a:t>
            </a:r>
            <a:r>
              <a:rPr lang="en-US" dirty="0"/>
              <a:t>, T. Rinke, S. </a:t>
            </a:r>
            <a:r>
              <a:rPr lang="en-US" dirty="0" err="1"/>
              <a:t>Chatzivasileiadis</a:t>
            </a:r>
            <a:r>
              <a:rPr lang="en-US" dirty="0"/>
              <a:t> and G. </a:t>
            </a:r>
            <a:r>
              <a:rPr lang="en-US" dirty="0" err="1"/>
              <a:t>Andersson</a:t>
            </a:r>
            <a:r>
              <a:rPr lang="en-US" dirty="0"/>
              <a:t>, "Predictive control for real-time frequency regulation and rotational inertia provision in power systems", </a:t>
            </a:r>
            <a:r>
              <a:rPr lang="en-US" i="1" dirty="0"/>
              <a:t>52nd IEEE Conference on Decision and Control</a:t>
            </a:r>
            <a:r>
              <a:rPr lang="en-US" dirty="0"/>
              <a:t>, pp. 2946-2953, 2013.</a:t>
            </a:r>
          </a:p>
          <a:p>
            <a:pPr marL="0" indent="0">
              <a:buNone/>
            </a:pPr>
            <a:r>
              <a:rPr lang="en-US" dirty="0" smtClean="0"/>
              <a:t>[3]B</a:t>
            </a:r>
            <a:r>
              <a:rPr lang="en-US" dirty="0"/>
              <a:t>. </a:t>
            </a:r>
            <a:r>
              <a:rPr lang="en-US" dirty="0" err="1"/>
              <a:t>Poolla</a:t>
            </a:r>
            <a:r>
              <a:rPr lang="en-US" dirty="0"/>
              <a:t>, S. </a:t>
            </a:r>
            <a:r>
              <a:rPr lang="en-US" dirty="0" err="1"/>
              <a:t>Bolognani</a:t>
            </a:r>
            <a:r>
              <a:rPr lang="en-US" dirty="0"/>
              <a:t> and F. </a:t>
            </a:r>
            <a:r>
              <a:rPr lang="en-US" dirty="0" err="1"/>
              <a:t>Dorfler</a:t>
            </a:r>
            <a:r>
              <a:rPr lang="en-US" dirty="0"/>
              <a:t>, "Optimal Placement of Virtual Inertia in Power Grids", </a:t>
            </a:r>
            <a:r>
              <a:rPr lang="en-US" i="1" dirty="0"/>
              <a:t>IEEE Transactions on Automatic Control</a:t>
            </a:r>
            <a:r>
              <a:rPr lang="en-US" dirty="0"/>
              <a:t>, vol., no. 99, pp. 1-1, 2016.</a:t>
            </a:r>
          </a:p>
          <a:p>
            <a:pPr marL="0" indent="0">
              <a:buNone/>
            </a:pPr>
            <a:r>
              <a:rPr lang="en-US" dirty="0" smtClean="0"/>
              <a:t>[4]E</a:t>
            </a:r>
            <a:r>
              <a:rPr lang="en-US" dirty="0"/>
              <a:t>. </a:t>
            </a:r>
            <a:r>
              <a:rPr lang="en-US" dirty="0" err="1"/>
              <a:t>Mallada</a:t>
            </a:r>
            <a:r>
              <a:rPr lang="en-US" dirty="0"/>
              <a:t>, "</a:t>
            </a:r>
            <a:r>
              <a:rPr lang="en-US" dirty="0" err="1"/>
              <a:t>iDroop</a:t>
            </a:r>
            <a:r>
              <a:rPr lang="en-US" dirty="0"/>
              <a:t>: A Dynamic Droop controller to decouple power grid's steady-state and dynamic performance", </a:t>
            </a:r>
            <a:r>
              <a:rPr lang="en-US" i="1" dirty="0"/>
              <a:t>2016 IEEE 55th Conference on Decision and Control (CDC)</a:t>
            </a:r>
            <a:r>
              <a:rPr lang="en-US" dirty="0"/>
              <a:t>, 2016.</a:t>
            </a:r>
          </a:p>
          <a:p>
            <a:pPr marL="0" indent="0">
              <a:buNone/>
            </a:pPr>
            <a:r>
              <a:rPr lang="en-US" dirty="0" smtClean="0"/>
              <a:t>[5]H. Chiang</a:t>
            </a:r>
            <a:r>
              <a:rPr lang="en-US" dirty="0"/>
              <a:t>, </a:t>
            </a:r>
            <a:r>
              <a:rPr lang="en-US" dirty="0" smtClean="0"/>
              <a:t>F. Wu </a:t>
            </a:r>
            <a:r>
              <a:rPr lang="en-US" dirty="0"/>
              <a:t>and </a:t>
            </a:r>
            <a:r>
              <a:rPr lang="en-US" dirty="0" smtClean="0"/>
              <a:t>P. </a:t>
            </a:r>
            <a:r>
              <a:rPr lang="en-US" dirty="0" err="1" smtClean="0"/>
              <a:t>Varaiya</a:t>
            </a:r>
            <a:r>
              <a:rPr lang="en-US" dirty="0" smtClean="0"/>
              <a:t>, </a:t>
            </a:r>
            <a:r>
              <a:rPr lang="en-US" dirty="0"/>
              <a:t>"Foundations of direct methods for power system transient </a:t>
            </a:r>
            <a:r>
              <a:rPr lang="en-US" dirty="0" smtClean="0"/>
              <a:t>stability </a:t>
            </a:r>
            <a:r>
              <a:rPr lang="en-US" dirty="0"/>
              <a:t>analysis", </a:t>
            </a:r>
            <a:r>
              <a:rPr lang="en-US" i="1" dirty="0"/>
              <a:t>IEEE Transactions on Circuits and Systems</a:t>
            </a:r>
            <a:r>
              <a:rPr lang="en-US" dirty="0"/>
              <a:t>, vol. 34, no. 2, pp. 160-173, 1987.</a:t>
            </a:r>
          </a:p>
          <a:p>
            <a:pPr marL="0" indent="0">
              <a:buNone/>
            </a:pPr>
            <a:r>
              <a:rPr lang="en-US" dirty="0" smtClean="0"/>
              <a:t>[6]M</a:t>
            </a:r>
            <a:r>
              <a:rPr lang="en-US" dirty="0"/>
              <a:t>. Chan, R. Dunlop and F. </a:t>
            </a:r>
            <a:r>
              <a:rPr lang="en-US" dirty="0" err="1"/>
              <a:t>Schweppe</a:t>
            </a:r>
            <a:r>
              <a:rPr lang="en-US" dirty="0"/>
              <a:t>, "Dynamic Equivalents for Average System Frequency Behavior Following Major Disturbances", </a:t>
            </a:r>
            <a:r>
              <a:rPr lang="en-US" i="1" dirty="0"/>
              <a:t>IEEE Transactions on Power Apparatus and Systems</a:t>
            </a:r>
            <a:r>
              <a:rPr lang="en-US" dirty="0"/>
              <a:t>, vol. </a:t>
            </a:r>
            <a:r>
              <a:rPr lang="en-US" dirty="0" smtClean="0"/>
              <a:t>-91</a:t>
            </a:r>
            <a:r>
              <a:rPr lang="en-US" dirty="0"/>
              <a:t>, no. 4, pp. 1637-1642, 1972.</a:t>
            </a:r>
          </a:p>
          <a:p>
            <a:pPr marL="0" indent="0">
              <a:buNone/>
            </a:pPr>
            <a:r>
              <a:rPr lang="en-US" dirty="0"/>
              <a:t>[7]N. Miller, M. Shao, S. </a:t>
            </a:r>
            <a:r>
              <a:rPr lang="en-US" dirty="0" err="1"/>
              <a:t>Venkataraman</a:t>
            </a:r>
            <a:r>
              <a:rPr lang="en-US" dirty="0"/>
              <a:t>, C. </a:t>
            </a:r>
            <a:r>
              <a:rPr lang="en-US" dirty="0" err="1"/>
              <a:t>Loutan</a:t>
            </a:r>
            <a:r>
              <a:rPr lang="en-US" dirty="0"/>
              <a:t> and M. </a:t>
            </a:r>
            <a:r>
              <a:rPr lang="en-US" dirty="0" err="1"/>
              <a:t>Rothleder</a:t>
            </a:r>
            <a:r>
              <a:rPr lang="en-US" dirty="0"/>
              <a:t>, "Frequency response of California and WECC under high wind and solar conditions", </a:t>
            </a:r>
            <a:r>
              <a:rPr lang="en-US" i="1" dirty="0"/>
              <a:t>2012 IEEE Power and Energy Society General Meeting</a:t>
            </a:r>
            <a:r>
              <a:rPr lang="en-US" dirty="0"/>
              <a:t>, pp. 1-8, 2012.</a:t>
            </a:r>
          </a:p>
          <a:p>
            <a:pPr marL="0" indent="0">
              <a:buNone/>
            </a:pPr>
            <a:r>
              <a:rPr lang="en-US" dirty="0" smtClean="0"/>
              <a:t>[8]P. </a:t>
            </a:r>
            <a:r>
              <a:rPr lang="en-US" dirty="0" err="1" smtClean="0"/>
              <a:t>Varaiya</a:t>
            </a:r>
            <a:r>
              <a:rPr lang="en-US" dirty="0" smtClean="0"/>
              <a:t>, F. Wu and R. Chen, </a:t>
            </a:r>
            <a:r>
              <a:rPr lang="en-US" dirty="0"/>
              <a:t>"Direct methods for transient stability analysis of power systems: </a:t>
            </a:r>
            <a:r>
              <a:rPr lang="en-US" dirty="0" smtClean="0"/>
              <a:t>Recent </a:t>
            </a:r>
            <a:r>
              <a:rPr lang="en-US" dirty="0"/>
              <a:t>results", </a:t>
            </a:r>
            <a:r>
              <a:rPr lang="en-US" i="1" dirty="0"/>
              <a:t>Proceedings of the IEEE</a:t>
            </a:r>
            <a:r>
              <a:rPr lang="en-US" dirty="0"/>
              <a:t>, vol. 73, no. 12, pp. 1703-1715, 1985.</a:t>
            </a:r>
          </a:p>
          <a:p>
            <a:pPr marL="0" indent="0">
              <a:buNone/>
            </a:pPr>
            <a:r>
              <a:rPr lang="en-US" dirty="0" smtClean="0"/>
              <a:t>[</a:t>
            </a:r>
            <a:r>
              <a:rPr lang="en-US" dirty="0"/>
              <a:t>9</a:t>
            </a:r>
            <a:r>
              <a:rPr lang="en-US" dirty="0" smtClean="0"/>
              <a:t>]R</a:t>
            </a:r>
            <a:r>
              <a:rPr lang="en-US" dirty="0"/>
              <a:t>. Yan </a:t>
            </a:r>
            <a:r>
              <a:rPr lang="en-US" dirty="0" smtClean="0"/>
              <a:t>and </a:t>
            </a:r>
            <a:r>
              <a:rPr lang="en-US" dirty="0"/>
              <a:t>T. </a:t>
            </a:r>
            <a:r>
              <a:rPr lang="en-US" dirty="0" err="1"/>
              <a:t>Saha</a:t>
            </a:r>
            <a:r>
              <a:rPr lang="en-US" dirty="0"/>
              <a:t>, "Frequency response estimation method for high wind penetration </a:t>
            </a:r>
            <a:r>
              <a:rPr lang="en-US" dirty="0" smtClean="0"/>
              <a:t>considering </a:t>
            </a:r>
            <a:r>
              <a:rPr lang="en-US" dirty="0"/>
              <a:t>wind turbine frequency support functions", </a:t>
            </a:r>
            <a:r>
              <a:rPr lang="en-US" i="1" dirty="0"/>
              <a:t>IET Renewable Power Generation</a:t>
            </a:r>
            <a:r>
              <a:rPr lang="en-US" dirty="0"/>
              <a:t>, vol. 9, </a:t>
            </a:r>
            <a:r>
              <a:rPr lang="en-US" dirty="0" smtClean="0"/>
              <a:t>no</a:t>
            </a:r>
            <a:r>
              <a:rPr lang="en-US" dirty="0"/>
              <a:t>. 7, pp. 775-782, 2015</a:t>
            </a:r>
            <a:r>
              <a:rPr lang="en-US" dirty="0" smtClean="0"/>
              <a:t>.</a:t>
            </a:r>
            <a:endParaRPr lang="en-US" dirty="0"/>
          </a:p>
        </p:txBody>
      </p:sp>
    </p:spTree>
    <p:extLst>
      <p:ext uri="{BB962C8B-B14F-4D97-AF65-F5344CB8AC3E}">
        <p14:creationId xmlns:p14="http://schemas.microsoft.com/office/powerpoint/2010/main" val="2039904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Purpose and Motivation</a:t>
            </a:r>
          </a:p>
          <a:p>
            <a:r>
              <a:rPr lang="en-US" dirty="0" smtClean="0"/>
              <a:t>Background</a:t>
            </a:r>
          </a:p>
          <a:p>
            <a:r>
              <a:rPr lang="en-US" dirty="0" smtClean="0"/>
              <a:t>Modeling</a:t>
            </a:r>
          </a:p>
          <a:p>
            <a:r>
              <a:rPr lang="en-US" dirty="0" smtClean="0"/>
              <a:t>Swing Equation</a:t>
            </a:r>
          </a:p>
          <a:p>
            <a:r>
              <a:rPr lang="en-US" dirty="0" smtClean="0"/>
              <a:t>Control Models:</a:t>
            </a:r>
          </a:p>
          <a:p>
            <a:pPr lvl="1"/>
            <a:r>
              <a:rPr lang="en-US" dirty="0" smtClean="0"/>
              <a:t>Constant Power</a:t>
            </a:r>
          </a:p>
          <a:p>
            <a:pPr lvl="1"/>
            <a:r>
              <a:rPr lang="en-US" dirty="0" smtClean="0"/>
              <a:t>Droop Control</a:t>
            </a:r>
          </a:p>
          <a:p>
            <a:pPr lvl="1"/>
            <a:r>
              <a:rPr lang="en-US" dirty="0" smtClean="0"/>
              <a:t>Virtual Inertia</a:t>
            </a:r>
          </a:p>
          <a:p>
            <a:r>
              <a:rPr lang="en-US" dirty="0" smtClean="0"/>
              <a:t>Proposed methods</a:t>
            </a:r>
          </a:p>
        </p:txBody>
      </p:sp>
    </p:spTree>
    <p:extLst>
      <p:ext uri="{BB962C8B-B14F-4D97-AF65-F5344CB8AC3E}">
        <p14:creationId xmlns:p14="http://schemas.microsoft.com/office/powerpoint/2010/main" val="2509952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Purpose and Motivation</a:t>
            </a:r>
            <a:endParaRPr lang="en-US" dirty="0"/>
          </a:p>
        </p:txBody>
      </p:sp>
      <p:sp>
        <p:nvSpPr>
          <p:cNvPr id="3" name="Content Placeholder 2"/>
          <p:cNvSpPr>
            <a:spLocks noGrp="1"/>
          </p:cNvSpPr>
          <p:nvPr>
            <p:ph idx="1"/>
          </p:nvPr>
        </p:nvSpPr>
        <p:spPr/>
        <p:txBody>
          <a:bodyPr/>
          <a:lstStyle/>
          <a:p>
            <a:pPr marL="0" indent="0">
              <a:buNone/>
            </a:pPr>
            <a:r>
              <a:rPr lang="en-US" dirty="0" smtClean="0"/>
              <a:t>The purpose of this project is to analyze the effect of increased renewable power source penetration on the frequency response of the grid. </a:t>
            </a:r>
          </a:p>
          <a:p>
            <a:pPr marL="0" indent="0">
              <a:buNone/>
            </a:pPr>
            <a:endParaRPr lang="en-US" dirty="0"/>
          </a:p>
          <a:p>
            <a:pPr marL="0" indent="0">
              <a:buNone/>
            </a:pPr>
            <a:r>
              <a:rPr lang="en-US" dirty="0" smtClean="0"/>
              <a:t>With more and more renewable sources being used, we need to know how these changes will effect the gird in terms of safety and robustness.</a:t>
            </a:r>
            <a:endParaRPr lang="en-US" dirty="0"/>
          </a:p>
        </p:txBody>
      </p:sp>
    </p:spTree>
    <p:extLst>
      <p:ext uri="{BB962C8B-B14F-4D97-AF65-F5344CB8AC3E}">
        <p14:creationId xmlns:p14="http://schemas.microsoft.com/office/powerpoint/2010/main" val="290979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Background</a:t>
            </a:r>
            <a:endParaRPr lang="en-US" dirty="0"/>
          </a:p>
        </p:txBody>
      </p:sp>
      <p:sp>
        <p:nvSpPr>
          <p:cNvPr id="3" name="Content Placeholder 2"/>
          <p:cNvSpPr>
            <a:spLocks noGrp="1"/>
          </p:cNvSpPr>
          <p:nvPr>
            <p:ph idx="1"/>
          </p:nvPr>
        </p:nvSpPr>
        <p:spPr/>
        <p:txBody>
          <a:bodyPr>
            <a:normAutofit/>
          </a:bodyPr>
          <a:lstStyle/>
          <a:p>
            <a:r>
              <a:rPr lang="en-US" dirty="0" smtClean="0"/>
              <a:t>Inertia</a:t>
            </a:r>
          </a:p>
          <a:p>
            <a:pPr lvl="1"/>
            <a:r>
              <a:rPr lang="en-US" dirty="0" smtClean="0"/>
              <a:t>Lower inertia = faster frequency response</a:t>
            </a:r>
          </a:p>
          <a:p>
            <a:r>
              <a:rPr lang="en-US" dirty="0" smtClean="0"/>
              <a:t>Damping</a:t>
            </a:r>
          </a:p>
          <a:p>
            <a:pPr lvl="1"/>
            <a:r>
              <a:rPr lang="en-US" dirty="0" smtClean="0"/>
              <a:t>Lower damping = faster frequency response</a:t>
            </a:r>
          </a:p>
          <a:p>
            <a:r>
              <a:rPr lang="en-US" dirty="0" smtClean="0"/>
              <a:t>Faster frequency response = more severe consequences</a:t>
            </a:r>
            <a:endParaRPr lang="en-US" dirty="0"/>
          </a:p>
          <a:p>
            <a:pPr marL="0" indent="0">
              <a:buNone/>
            </a:pPr>
            <a:r>
              <a:rPr lang="en-US" sz="2400" dirty="0" smtClean="0"/>
              <a:t>Renewables</a:t>
            </a:r>
            <a:r>
              <a:rPr lang="en-US" dirty="0" smtClean="0"/>
              <a:t>:</a:t>
            </a:r>
          </a:p>
          <a:p>
            <a:r>
              <a:rPr lang="en-US" dirty="0"/>
              <a:t>No inertia (H = 0) </a:t>
            </a:r>
          </a:p>
          <a:p>
            <a:r>
              <a:rPr lang="en-US" dirty="0"/>
              <a:t>Increased frequency response</a:t>
            </a:r>
          </a:p>
          <a:p>
            <a:r>
              <a:rPr lang="en-US" dirty="0"/>
              <a:t>Less control</a:t>
            </a:r>
          </a:p>
          <a:p>
            <a:endParaRPr lang="en-US" dirty="0"/>
          </a:p>
          <a:p>
            <a:pPr lvl="1"/>
            <a:endParaRPr lang="en-US" dirty="0"/>
          </a:p>
        </p:txBody>
      </p:sp>
    </p:spTree>
    <p:extLst>
      <p:ext uri="{BB962C8B-B14F-4D97-AF65-F5344CB8AC3E}">
        <p14:creationId xmlns:p14="http://schemas.microsoft.com/office/powerpoint/2010/main" val="4208237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Modeling</a:t>
            </a:r>
            <a:endParaRPr lang="en-US" dirty="0"/>
          </a:p>
        </p:txBody>
      </p:sp>
      <p:sp>
        <p:nvSpPr>
          <p:cNvPr id="3" name="Content Placeholder 2"/>
          <p:cNvSpPr>
            <a:spLocks noGrp="1"/>
          </p:cNvSpPr>
          <p:nvPr>
            <p:ph idx="1"/>
          </p:nvPr>
        </p:nvSpPr>
        <p:spPr>
          <a:xfrm>
            <a:off x="946404" y="1828801"/>
            <a:ext cx="6685319" cy="4325814"/>
          </a:xfrm>
        </p:spPr>
        <p:txBody>
          <a:bodyPr>
            <a:normAutofit/>
          </a:bodyPr>
          <a:lstStyle/>
          <a:p>
            <a:r>
              <a:rPr lang="en-US" dirty="0" smtClean="0"/>
              <a:t>3</a:t>
            </a:r>
            <a:r>
              <a:rPr lang="en-US" baseline="30000" dirty="0" smtClean="0"/>
              <a:t>rd</a:t>
            </a:r>
            <a:r>
              <a:rPr lang="en-US" dirty="0" smtClean="0"/>
              <a:t> Party Simulation software </a:t>
            </a:r>
          </a:p>
          <a:p>
            <a:pPr lvl="1"/>
            <a:r>
              <a:rPr lang="en-US" dirty="0" smtClean="0"/>
              <a:t>Complicated (many variables)</a:t>
            </a:r>
          </a:p>
          <a:p>
            <a:pPr lvl="1"/>
            <a:r>
              <a:rPr lang="en-US" dirty="0" smtClean="0"/>
              <a:t>Expensive (time and money)</a:t>
            </a:r>
          </a:p>
          <a:p>
            <a:r>
              <a:rPr lang="en-US" dirty="0"/>
              <a:t>Full network </a:t>
            </a:r>
            <a:r>
              <a:rPr lang="en-US" dirty="0" smtClean="0"/>
              <a:t>models</a:t>
            </a:r>
            <a:endParaRPr lang="en-US" dirty="0"/>
          </a:p>
          <a:p>
            <a:pPr lvl="1"/>
            <a:r>
              <a:rPr lang="en-US" dirty="0"/>
              <a:t>Complicated (many variables)</a:t>
            </a:r>
          </a:p>
          <a:p>
            <a:pPr lvl="1"/>
            <a:r>
              <a:rPr lang="en-US" dirty="0" smtClean="0"/>
              <a:t>Time</a:t>
            </a:r>
            <a:endParaRPr lang="en-US" dirty="0"/>
          </a:p>
          <a:p>
            <a:r>
              <a:rPr lang="en-US" dirty="0"/>
              <a:t>Simplified Models (Aggregated Swing eq. Average Freq.)</a:t>
            </a:r>
          </a:p>
          <a:p>
            <a:pPr lvl="1"/>
            <a:r>
              <a:rPr lang="en-US" dirty="0"/>
              <a:t>Marginally less accurate</a:t>
            </a:r>
          </a:p>
          <a:p>
            <a:pPr lvl="1"/>
            <a:r>
              <a:rPr lang="en-US" dirty="0"/>
              <a:t>Easy to use</a:t>
            </a:r>
          </a:p>
          <a:p>
            <a:pPr lvl="1"/>
            <a:endParaRPr lang="en-US" dirty="0" smtClean="0"/>
          </a:p>
        </p:txBody>
      </p:sp>
    </p:spTree>
    <p:extLst>
      <p:ext uri="{BB962C8B-B14F-4D97-AF65-F5344CB8AC3E}">
        <p14:creationId xmlns:p14="http://schemas.microsoft.com/office/powerpoint/2010/main" val="3084728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797" y="357189"/>
            <a:ext cx="7020375" cy="873734"/>
          </a:xfrm>
        </p:spPr>
        <p:txBody>
          <a:bodyPr/>
          <a:lstStyle/>
          <a:p>
            <a:r>
              <a:rPr lang="en-US" dirty="0" smtClean="0"/>
              <a:t>Swing Equation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09797" y="1441938"/>
                <a:ext cx="6776001" cy="4938024"/>
              </a:xfrm>
            </p:spPr>
            <p:txBody>
              <a:bodyPr>
                <a:normAutofit/>
              </a:bodyPr>
              <a:lstStyle/>
              <a:p>
                <a:pPr>
                  <a:lnSpc>
                    <a:spcPct val="120000"/>
                  </a:lnSpc>
                </a:pPr>
                <a:r>
                  <a:rPr lang="en-US" dirty="0" smtClean="0"/>
                  <a:t>Aggregate Swing Equation:</a:t>
                </a:r>
              </a:p>
              <a:p>
                <a:pPr marL="0" indent="0">
                  <a:lnSpc>
                    <a:spcPct val="120000"/>
                  </a:lnSpc>
                  <a:buNone/>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m:t>
                      </m:r>
                      <m:acc>
                        <m:accPr>
                          <m:chr m:val="̇"/>
                          <m:ctrlPr>
                            <a:rPr lang="en-US" i="1" smtClean="0">
                              <a:latin typeface="Cambria Math" charset="0"/>
                              <a:ea typeface="Cambria Math" charset="0"/>
                              <a:cs typeface="Cambria Math" charset="0"/>
                            </a:rPr>
                          </m:ctrlPr>
                        </m:accPr>
                        <m:e>
                          <m:r>
                            <a:rPr lang="en-US" b="0" i="1" smtClean="0">
                              <a:latin typeface="Cambria Math" charset="0"/>
                              <a:ea typeface="Cambria Math" charset="0"/>
                              <a:cs typeface="Cambria Math" charset="0"/>
                            </a:rPr>
                            <m:t>𝑓</m:t>
                          </m:r>
                        </m:e>
                      </m:acc>
                      <m:r>
                        <a:rPr lang="en-US" b="0" i="1" smtClean="0">
                          <a:latin typeface="Cambria Math" charset="0"/>
                          <a:ea typeface="Cambria Math" charset="0"/>
                          <a:cs typeface="Cambria Math" charset="0"/>
                        </a:rPr>
                        <m:t>=−</m:t>
                      </m:r>
                      <m:f>
                        <m:fPr>
                          <m:ctrlPr>
                            <a:rPr lang="mr-IN" b="0" i="1" smtClean="0">
                              <a:latin typeface="Cambria Math" charset="0"/>
                              <a:ea typeface="Cambria Math" charset="0"/>
                              <a:cs typeface="Cambria Math" charset="0"/>
                            </a:rPr>
                          </m:ctrlPr>
                        </m:fPr>
                        <m:num>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𝑓</m:t>
                              </m:r>
                            </m:e>
                            <m:sub>
                              <m:r>
                                <a:rPr lang="en-US" b="0" i="1" smtClean="0">
                                  <a:latin typeface="Cambria Math" charset="0"/>
                                  <a:ea typeface="Cambria Math" charset="0"/>
                                  <a:cs typeface="Cambria Math" charset="0"/>
                                </a:rPr>
                                <m:t>0</m:t>
                              </m:r>
                            </m:sub>
                          </m:sSub>
                        </m:num>
                        <m:den>
                          <m:r>
                            <a:rPr lang="en-US" b="0" i="1" smtClean="0">
                              <a:latin typeface="Cambria Math" charset="0"/>
                              <a:ea typeface="Cambria Math" charset="0"/>
                              <a:cs typeface="Cambria Math" charset="0"/>
                            </a:rPr>
                            <m:t>2</m:t>
                          </m:r>
                          <m:r>
                            <a:rPr lang="en-US" b="0" i="1" smtClean="0">
                              <a:latin typeface="Cambria Math" charset="0"/>
                              <a:ea typeface="Cambria Math" charset="0"/>
                              <a:cs typeface="Cambria Math" charset="0"/>
                            </a:rPr>
                            <m:t>𝐻</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𝑆</m:t>
                              </m:r>
                            </m:e>
                            <m:sub>
                              <m:r>
                                <a:rPr lang="en-US" b="0" i="1" smtClean="0">
                                  <a:latin typeface="Cambria Math" charset="0"/>
                                  <a:ea typeface="Cambria Math" charset="0"/>
                                  <a:cs typeface="Cambria Math" charset="0"/>
                                </a:rPr>
                                <m:t>𝐵</m:t>
                              </m:r>
                            </m:sub>
                          </m:sSub>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𝐷</m:t>
                              </m:r>
                            </m:e>
                            <m:sub>
                              <m:r>
                                <a:rPr lang="en-US" b="0" i="1" smtClean="0">
                                  <a:latin typeface="Cambria Math" charset="0"/>
                                  <a:ea typeface="Cambria Math" charset="0"/>
                                  <a:cs typeface="Cambria Math" charset="0"/>
                                </a:rPr>
                                <m:t>𝑙𝑜𝑎𝑑</m:t>
                              </m:r>
                            </m:sub>
                          </m:sSub>
                        </m:den>
                      </m:f>
                      <m:r>
                        <a:rPr lang="mr-IN"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𝑓</m:t>
                      </m:r>
                      <m:r>
                        <a:rPr lang="en-US" b="0" i="1" smtClean="0">
                          <a:latin typeface="Cambria Math" charset="0"/>
                          <a:ea typeface="Cambria Math" charset="0"/>
                          <a:cs typeface="Cambria Math" charset="0"/>
                        </a:rPr>
                        <m:t>+</m:t>
                      </m:r>
                      <m:f>
                        <m:fPr>
                          <m:ctrlPr>
                            <a:rPr lang="mr-IN" b="0" i="1" smtClean="0">
                              <a:latin typeface="Cambria Math" charset="0"/>
                              <a:ea typeface="Cambria Math" charset="0"/>
                              <a:cs typeface="Cambria Math" charset="0"/>
                            </a:rPr>
                          </m:ctrlPr>
                        </m:fPr>
                        <m:num>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𝑓</m:t>
                              </m:r>
                            </m:e>
                            <m:sub>
                              <m:r>
                                <a:rPr lang="en-US" b="0" i="1" smtClean="0">
                                  <a:latin typeface="Cambria Math" charset="0"/>
                                  <a:ea typeface="Cambria Math" charset="0"/>
                                  <a:cs typeface="Cambria Math" charset="0"/>
                                </a:rPr>
                                <m:t>0</m:t>
                              </m:r>
                            </m:sub>
                          </m:sSub>
                        </m:num>
                        <m:den>
                          <m:r>
                            <a:rPr lang="en-US" b="0" i="1" smtClean="0">
                              <a:latin typeface="Cambria Math" charset="0"/>
                              <a:ea typeface="Cambria Math" charset="0"/>
                              <a:cs typeface="Cambria Math" charset="0"/>
                            </a:rPr>
                            <m:t>2</m:t>
                          </m:r>
                          <m:r>
                            <a:rPr lang="en-US" b="0" i="1" smtClean="0">
                              <a:latin typeface="Cambria Math" charset="0"/>
                              <a:ea typeface="Cambria Math" charset="0"/>
                              <a:cs typeface="Cambria Math" charset="0"/>
                            </a:rPr>
                            <m:t>𝐻</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𝑆</m:t>
                              </m:r>
                            </m:e>
                            <m:sub>
                              <m:r>
                                <a:rPr lang="en-US" b="0" i="1" smtClean="0">
                                  <a:latin typeface="Cambria Math" charset="0"/>
                                  <a:ea typeface="Cambria Math" charset="0"/>
                                  <a:cs typeface="Cambria Math" charset="0"/>
                                </a:rPr>
                                <m:t>𝐵</m:t>
                              </m:r>
                            </m:sub>
                          </m:sSub>
                        </m:den>
                      </m:f>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𝑃</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𝑢</m:t>
                      </m:r>
                      <m:r>
                        <a:rPr lang="en-US" b="0" i="1" smtClean="0">
                          <a:latin typeface="Cambria Math" charset="0"/>
                          <a:ea typeface="Cambria Math" charset="0"/>
                          <a:cs typeface="Cambria Math" charset="0"/>
                        </a:rPr>
                        <m:t>)</m:t>
                      </m:r>
                    </m:oMath>
                  </m:oMathPara>
                </a14:m>
                <a:endParaRPr lang="en-US" dirty="0" smtClean="0"/>
              </a:p>
              <a:p>
                <a:pPr>
                  <a:lnSpc>
                    <a:spcPct val="120000"/>
                  </a:lnSpc>
                </a:pPr>
                <a:r>
                  <a:rPr lang="en-US" dirty="0" smtClean="0"/>
                  <a:t>Assuming:</a:t>
                </a:r>
              </a:p>
              <a:p>
                <a:pPr lvl="1">
                  <a:lnSpc>
                    <a:spcPct val="120000"/>
                  </a:lnSpc>
                </a:pPr>
                <a14:m>
                  <m:oMath xmlns:m="http://schemas.openxmlformats.org/officeDocument/2006/math">
                    <m:r>
                      <a:rPr lang="en-US" b="0" i="1" smtClean="0">
                        <a:latin typeface="Cambria Math" charset="0"/>
                        <a:ea typeface="Cambria Math" charset="0"/>
                        <a:cs typeface="Cambria Math" charset="0"/>
                      </a:rPr>
                      <m:t>∆</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𝑃</m:t>
                        </m:r>
                      </m:e>
                      <m:sub>
                        <m:r>
                          <a:rPr lang="en-US" b="0" i="1" smtClean="0">
                            <a:latin typeface="Cambria Math" charset="0"/>
                            <a:ea typeface="Cambria Math" charset="0"/>
                            <a:cs typeface="Cambria Math" charset="0"/>
                          </a:rPr>
                          <m:t>𝑙𝑜𝑠𝑠</m:t>
                        </m:r>
                      </m:sub>
                    </m:sSub>
                    <m:r>
                      <a:rPr lang="en-US" b="0" i="1" smtClean="0">
                        <a:latin typeface="Cambria Math" charset="0"/>
                        <a:ea typeface="Cambria Math" charset="0"/>
                        <a:cs typeface="Cambria Math" charset="0"/>
                      </a:rPr>
                      <m:t>=0</m:t>
                    </m:r>
                  </m:oMath>
                </a14:m>
                <a:endParaRPr lang="en-US" b="0" i="1" dirty="0" smtClean="0">
                  <a:latin typeface="Cambria Math" charset="0"/>
                </a:endParaRPr>
              </a:p>
              <a:p>
                <a:pPr lvl="1">
                  <a:lnSpc>
                    <a:spcPct val="120000"/>
                  </a:lnSpc>
                </a:pPr>
                <a14:m>
                  <m:oMath xmlns:m="http://schemas.openxmlformats.org/officeDocument/2006/math">
                    <m:sSub>
                      <m:sSubPr>
                        <m:ctrlPr>
                          <a:rPr lang="en-US" b="0" i="1" smtClean="0">
                            <a:latin typeface="Cambria Math" charset="0"/>
                          </a:rPr>
                        </m:ctrlPr>
                      </m:sSubPr>
                      <m:e>
                        <m:r>
                          <a:rPr lang="en-US" b="0" i="1" smtClean="0">
                            <a:latin typeface="Cambria Math" charset="0"/>
                          </a:rPr>
                          <m:t>𝑓</m:t>
                        </m:r>
                      </m:e>
                      <m:sub>
                        <m:r>
                          <a:rPr lang="en-US" b="0" i="1" smtClean="0">
                            <a:latin typeface="Cambria Math" charset="0"/>
                          </a:rPr>
                          <m:t>0</m:t>
                        </m:r>
                      </m:sub>
                    </m:sSub>
                    <m:r>
                      <a:rPr lang="en-US" b="0" i="1" smtClean="0">
                        <a:latin typeface="Cambria Math" charset="0"/>
                      </a:rPr>
                      <m:t>=60</m:t>
                    </m:r>
                    <m:r>
                      <a:rPr lang="en-US" b="0" i="1" smtClean="0">
                        <a:latin typeface="Cambria Math" charset="0"/>
                      </a:rPr>
                      <m:t>𝐻𝑧</m:t>
                    </m:r>
                  </m:oMath>
                </a14:m>
                <a:endParaRPr lang="en-US" dirty="0" smtClean="0"/>
              </a:p>
              <a:p>
                <a:pPr lvl="1">
                  <a:lnSpc>
                    <a:spcPct val="120000"/>
                  </a:lnSpc>
                </a:pPr>
                <a14:m>
                  <m:oMath xmlns:m="http://schemas.openxmlformats.org/officeDocument/2006/math">
                    <m:r>
                      <a:rPr lang="en-US" b="0" i="1" smtClean="0">
                        <a:latin typeface="Cambria Math" charset="0"/>
                      </a:rPr>
                      <m:t>𝐻</m:t>
                    </m:r>
                    <m:r>
                      <a:rPr lang="en-US" b="0" i="1" smtClean="0">
                        <a:latin typeface="Cambria Math" charset="0"/>
                      </a:rPr>
                      <m:t>=0.01, 0.1, 1, 6, 8, 10</m:t>
                    </m:r>
                  </m:oMath>
                </a14:m>
                <a:endParaRPr lang="en-US" b="0" i="1" dirty="0" smtClean="0">
                  <a:latin typeface="Cambria Math" charset="0"/>
                </a:endParaRPr>
              </a:p>
              <a:p>
                <a:pPr lvl="1">
                  <a:lnSpc>
                    <a:spcPct val="120000"/>
                  </a:lnSpc>
                </a:pPr>
                <a14:m>
                  <m:oMath xmlns:m="http://schemas.openxmlformats.org/officeDocument/2006/math">
                    <m:sSub>
                      <m:sSubPr>
                        <m:ctrlPr>
                          <a:rPr lang="en-US" b="0" i="1" smtClean="0">
                            <a:latin typeface="Cambria Math" charset="0"/>
                          </a:rPr>
                        </m:ctrlPr>
                      </m:sSubPr>
                      <m:e>
                        <m:r>
                          <a:rPr lang="en-US" b="0" i="1" smtClean="0">
                            <a:latin typeface="Cambria Math" charset="0"/>
                          </a:rPr>
                          <m:t>𝑆</m:t>
                        </m:r>
                      </m:e>
                      <m:sub>
                        <m:r>
                          <a:rPr lang="en-US" b="0" i="1" smtClean="0">
                            <a:latin typeface="Cambria Math" charset="0"/>
                          </a:rPr>
                          <m:t>𝐵</m:t>
                        </m:r>
                      </m:sub>
                    </m:sSub>
                    <m:r>
                      <a:rPr lang="en-US" b="0" i="1" smtClean="0">
                        <a:latin typeface="Cambria Math" charset="0"/>
                      </a:rPr>
                      <m:t>=1.8</m:t>
                    </m:r>
                  </m:oMath>
                </a14:m>
                <a:endParaRPr lang="en-US" b="0" i="1" dirty="0" smtClean="0">
                  <a:latin typeface="Cambria Math" charset="0"/>
                </a:endParaRPr>
              </a:p>
              <a:p>
                <a:pPr lvl="1">
                  <a:lnSpc>
                    <a:spcPct val="120000"/>
                  </a:lnSpc>
                </a:pPr>
                <a14:m>
                  <m:oMath xmlns:m="http://schemas.openxmlformats.org/officeDocument/2006/math">
                    <m:sSub>
                      <m:sSubPr>
                        <m:ctrlPr>
                          <a:rPr lang="en-US" b="0" i="1" smtClean="0">
                            <a:latin typeface="Cambria Math" charset="0"/>
                          </a:rPr>
                        </m:ctrlPr>
                      </m:sSubPr>
                      <m:e>
                        <m:r>
                          <a:rPr lang="en-US" b="0" i="1" smtClean="0">
                            <a:latin typeface="Cambria Math" charset="0"/>
                          </a:rPr>
                          <m:t>𝐷</m:t>
                        </m:r>
                      </m:e>
                      <m:sub>
                        <m:r>
                          <a:rPr lang="en-US" b="0" i="1" smtClean="0">
                            <a:latin typeface="Cambria Math" charset="0"/>
                          </a:rPr>
                          <m:t>𝑙𝑜𝑎𝑑</m:t>
                        </m:r>
                      </m:sub>
                    </m:sSub>
                    <m:r>
                      <a:rPr lang="en-US" b="0" i="1" smtClean="0">
                        <a:latin typeface="Cambria Math" charset="0"/>
                      </a:rPr>
                      <m:t>=0.02</m:t>
                    </m:r>
                  </m:oMath>
                </a14:m>
                <a:endParaRPr lang="en-US" b="0" i="1" dirty="0" smtClean="0">
                  <a:latin typeface="Cambria Math" charset="0"/>
                </a:endParaRPr>
              </a:p>
              <a:p>
                <a:pPr lvl="1">
                  <a:lnSpc>
                    <a:spcPct val="120000"/>
                  </a:lnSpc>
                </a:pPr>
                <a14:m>
                  <m:oMath xmlns:m="http://schemas.openxmlformats.org/officeDocument/2006/math">
                    <m:r>
                      <a:rPr lang="en-US" b="0" i="0" smtClean="0">
                        <a:latin typeface="Cambria Math" charset="0"/>
                      </a:rPr>
                      <m:t>∆</m:t>
                    </m:r>
                    <m:r>
                      <m:rPr>
                        <m:sty m:val="p"/>
                      </m:rPr>
                      <a:rPr lang="en-US" b="0" i="0" smtClean="0">
                        <a:latin typeface="Cambria Math" charset="0"/>
                      </a:rPr>
                      <m:t>P</m:t>
                    </m:r>
                    <m:d>
                      <m:dPr>
                        <m:ctrlPr>
                          <a:rPr lang="mr-IN" i="1" smtClean="0">
                            <a:latin typeface="Cambria Math" charset="0"/>
                          </a:rPr>
                        </m:ctrlPr>
                      </m:dPr>
                      <m:e>
                        <m:r>
                          <a:rPr lang="en-US" b="0" i="1" smtClean="0">
                            <a:latin typeface="Cambria Math" charset="0"/>
                          </a:rPr>
                          <m:t>𝑡</m:t>
                        </m:r>
                      </m:e>
                    </m:d>
                    <m:r>
                      <a:rPr lang="mr-IN" i="1" smtClean="0">
                        <a:latin typeface="Cambria Math" charset="0"/>
                      </a:rPr>
                      <m:t>=</m:t>
                    </m:r>
                    <m:d>
                      <m:dPr>
                        <m:begChr m:val="{"/>
                        <m:endChr m:val=""/>
                        <m:ctrlPr>
                          <a:rPr lang="mr-IN" i="1" smtClean="0">
                            <a:latin typeface="Cambria Math" charset="0"/>
                          </a:rPr>
                        </m:ctrlPr>
                      </m:dPr>
                      <m:e>
                        <m:eqArr>
                          <m:eqArrPr>
                            <m:ctrlPr>
                              <a:rPr lang="mr-IN" i="1" smtClean="0">
                                <a:latin typeface="Cambria Math" charset="0"/>
                              </a:rPr>
                            </m:ctrlPr>
                          </m:eqArrPr>
                          <m:e>
                            <m:r>
                              <a:rPr lang="mr-IN" i="1" smtClean="0">
                                <a:latin typeface="Cambria Math" charset="0"/>
                              </a:rPr>
                              <m:t>−&amp;</m:t>
                            </m:r>
                            <m:r>
                              <a:rPr lang="en-US" b="0" i="1" smtClean="0">
                                <a:latin typeface="Cambria Math" charset="0"/>
                              </a:rPr>
                              <m:t>1</m:t>
                            </m:r>
                            <m:r>
                              <a:rPr lang="mr-IN" i="1" smtClean="0">
                                <a:latin typeface="Cambria Math" charset="0"/>
                              </a:rPr>
                              <m:t>,  </m:t>
                            </m:r>
                            <m:r>
                              <a:rPr lang="en-US" b="0" i="1" smtClean="0">
                                <a:latin typeface="Cambria Math" charset="0"/>
                              </a:rPr>
                              <m:t>0.05≤</m:t>
                            </m:r>
                            <m:r>
                              <a:rPr lang="en-US" b="0" i="1" smtClean="0">
                                <a:latin typeface="Cambria Math" charset="0"/>
                              </a:rPr>
                              <m:t>𝑡</m:t>
                            </m:r>
                            <m:r>
                              <a:rPr lang="en-US" b="0" i="1" smtClean="0">
                                <a:latin typeface="Cambria Math" charset="0"/>
                              </a:rPr>
                              <m:t>≤0.1</m:t>
                            </m:r>
                          </m:e>
                          <m:e>
                            <m:r>
                              <a:rPr lang="mr-IN" i="1" smtClean="0">
                                <a:latin typeface="Cambria Math" charset="0"/>
                              </a:rPr>
                              <m:t>&amp;</m:t>
                            </m:r>
                            <m:r>
                              <a:rPr lang="en-US" b="0" i="1" smtClean="0">
                                <a:latin typeface="Cambria Math" charset="0"/>
                              </a:rPr>
                              <m:t>0</m:t>
                            </m:r>
                            <m:r>
                              <a:rPr lang="mr-IN" i="1" smtClean="0">
                                <a:latin typeface="Cambria Math" charset="0"/>
                              </a:rPr>
                              <m:t>,  </m:t>
                            </m:r>
                            <m:r>
                              <a:rPr lang="en-US" b="0" i="1" smtClean="0">
                                <a:latin typeface="Cambria Math" charset="0"/>
                              </a:rPr>
                              <m:t>𝑡</m:t>
                            </m:r>
                            <m:r>
                              <a:rPr lang="en-US" b="0" i="1" smtClean="0">
                                <a:latin typeface="Cambria Math" charset="0"/>
                              </a:rPr>
                              <m:t>&lt;0.05 </m:t>
                            </m:r>
                            <m:r>
                              <m:rPr>
                                <m:sty m:val="p"/>
                              </m:rPr>
                              <a:rPr lang="en-US" b="0" i="0" smtClean="0">
                                <a:latin typeface="Cambria Math" charset="0"/>
                              </a:rPr>
                              <m:t>and</m:t>
                            </m:r>
                            <m:r>
                              <a:rPr lang="en-US" b="0" i="0" smtClean="0">
                                <a:latin typeface="Cambria Math" charset="0"/>
                              </a:rPr>
                              <m:t> </m:t>
                            </m:r>
                            <m:r>
                              <a:rPr lang="en-US" b="0" i="1" smtClean="0">
                                <a:latin typeface="Cambria Math" charset="0"/>
                              </a:rPr>
                              <m:t>𝑡</m:t>
                            </m:r>
                            <m:r>
                              <a:rPr lang="en-US" b="0" i="1" smtClean="0">
                                <a:latin typeface="Cambria Math" charset="0"/>
                              </a:rPr>
                              <m:t>&gt;0.1</m:t>
                            </m:r>
                          </m:e>
                        </m:eqArr>
                      </m:e>
                    </m:d>
                  </m:oMath>
                </a14:m>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09797" y="1441938"/>
                <a:ext cx="6776001" cy="4938024"/>
              </a:xfrm>
              <a:blipFill rotWithShape="0">
                <a:blip r:embed="rId3"/>
                <a:stretch>
                  <a:fillRect l="-180" t="-247"/>
                </a:stretch>
              </a:blipFill>
            </p:spPr>
            <p:txBody>
              <a:bodyPr/>
              <a:lstStyle/>
              <a:p>
                <a:r>
                  <a:rPr lang="en-US">
                    <a:noFill/>
                  </a:rPr>
                  <a:t> </a:t>
                </a:r>
              </a:p>
            </p:txBody>
          </p:sp>
        </mc:Fallback>
      </mc:AlternateContent>
      <p:sp>
        <p:nvSpPr>
          <p:cNvPr id="7" name="TextBox 6"/>
          <p:cNvSpPr txBox="1"/>
          <p:nvPr/>
        </p:nvSpPr>
        <p:spPr>
          <a:xfrm>
            <a:off x="7957091" y="6379962"/>
            <a:ext cx="517585" cy="369332"/>
          </a:xfrm>
          <a:prstGeom prst="rect">
            <a:avLst/>
          </a:prstGeom>
          <a:noFill/>
        </p:spPr>
        <p:txBody>
          <a:bodyPr wrap="square" rtlCol="0">
            <a:spAutoFit/>
          </a:bodyPr>
          <a:lstStyle/>
          <a:p>
            <a:r>
              <a:rPr lang="en-US" dirty="0" smtClean="0"/>
              <a:t>[1]</a:t>
            </a:r>
            <a:endParaRPr lang="en-US" dirty="0"/>
          </a:p>
        </p:txBody>
      </p:sp>
    </p:spTree>
    <p:extLst>
      <p:ext uri="{BB962C8B-B14F-4D97-AF65-F5344CB8AC3E}">
        <p14:creationId xmlns:p14="http://schemas.microsoft.com/office/powerpoint/2010/main" val="18802050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204" y="1567543"/>
            <a:ext cx="6861165" cy="5042867"/>
          </a:xfrm>
        </p:spPr>
      </p:pic>
    </p:spTree>
    <p:extLst>
      <p:ext uri="{BB962C8B-B14F-4D97-AF65-F5344CB8AC3E}">
        <p14:creationId xmlns:p14="http://schemas.microsoft.com/office/powerpoint/2010/main" val="13017093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 Power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nSpc>
                    <a:spcPct val="100000"/>
                  </a:lnSpc>
                </a:pPr>
                <a14:m>
                  <m:oMath xmlns:m="http://schemas.openxmlformats.org/officeDocument/2006/math">
                    <m:r>
                      <m:rPr>
                        <m:nor/>
                      </m:rPr>
                      <a:rPr lang="en-US" dirty="0" smtClean="0">
                        <a:ea typeface="Cambria Math" charset="0"/>
                        <a:cs typeface="Cambria Math" charset="0"/>
                      </a:rPr>
                      <m:t>Control</m:t>
                    </m:r>
                    <m:r>
                      <m:rPr>
                        <m:nor/>
                      </m:rPr>
                      <a:rPr lang="en-US" dirty="0" smtClean="0">
                        <a:ea typeface="Cambria Math" charset="0"/>
                        <a:cs typeface="Cambria Math" charset="0"/>
                      </a:rPr>
                      <m:t> </m:t>
                    </m:r>
                    <m:r>
                      <m:rPr>
                        <m:nor/>
                      </m:rPr>
                      <a:rPr lang="en-US" dirty="0" smtClean="0">
                        <a:ea typeface="Cambria Math" charset="0"/>
                        <a:cs typeface="Cambria Math" charset="0"/>
                      </a:rPr>
                      <m:t>Variable</m:t>
                    </m:r>
                    <m:r>
                      <m:rPr>
                        <m:nor/>
                      </m:rPr>
                      <a:rPr lang="en-US" dirty="0" smtClean="0">
                        <a:ea typeface="Cambria Math" charset="0"/>
                        <a:cs typeface="Cambria Math" charset="0"/>
                      </a:rPr>
                      <m:t>:</m:t>
                    </m:r>
                  </m:oMath>
                </a14:m>
                <a:endParaRPr lang="en-US" dirty="0">
                  <a:ea typeface="Cambria Math" charset="0"/>
                  <a:cs typeface="Cambria Math"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𝑢</m:t>
                      </m:r>
                      <m:r>
                        <a:rPr lang="en-US" i="1">
                          <a:latin typeface="Cambria Math" charset="0"/>
                          <a:ea typeface="Cambria Math" charset="0"/>
                          <a:cs typeface="Cambria Math" charset="0"/>
                        </a:rPr>
                        <m:t>=</m:t>
                      </m:r>
                      <m:r>
                        <a:rPr lang="en-US" i="1">
                          <a:latin typeface="Cambria Math" charset="0"/>
                          <a:ea typeface="Cambria Math" charset="0"/>
                          <a:cs typeface="Cambria Math" charset="0"/>
                        </a:rPr>
                        <m:t>𝑞</m:t>
                      </m:r>
                    </m:oMath>
                  </m:oMathPara>
                </a14:m>
                <a:endParaRPr lang="en-US" i="1" dirty="0">
                  <a:latin typeface="Cambria Math" charset="0"/>
                  <a:ea typeface="Cambria Math" charset="0"/>
                  <a:cs typeface="Cambria Math" charset="0"/>
                </a:endParaRPr>
              </a:p>
              <a:p>
                <a:r>
                  <a:rPr lang="en-US" dirty="0" smtClean="0">
                    <a:ea typeface="Cambria Math" charset="0"/>
                    <a:cs typeface="Cambria Math" charset="0"/>
                  </a:rPr>
                  <a:t>Swing Equation:</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m:t>
                      </m:r>
                      <m:acc>
                        <m:accPr>
                          <m:chr m:val="̇"/>
                          <m:ctrlPr>
                            <a:rPr lang="en-US" i="1">
                              <a:latin typeface="Cambria Math" charset="0"/>
                              <a:ea typeface="Cambria Math" charset="0"/>
                              <a:cs typeface="Cambria Math" charset="0"/>
                            </a:rPr>
                          </m:ctrlPr>
                        </m:accPr>
                        <m:e>
                          <m:r>
                            <a:rPr lang="en-US" i="1">
                              <a:latin typeface="Cambria Math" charset="0"/>
                              <a:ea typeface="Cambria Math" charset="0"/>
                              <a:cs typeface="Cambria Math" charset="0"/>
                            </a:rPr>
                            <m:t>𝑓</m:t>
                          </m:r>
                        </m:e>
                      </m:acc>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𝑓</m:t>
                              </m:r>
                            </m:e>
                            <m:sub>
                              <m:r>
                                <a:rPr lang="en-US" i="1">
                                  <a:latin typeface="Cambria Math" charset="0"/>
                                  <a:ea typeface="Cambria Math" charset="0"/>
                                  <a:cs typeface="Cambria Math" charset="0"/>
                                </a:rPr>
                                <m:t>0</m:t>
                              </m:r>
                            </m:sub>
                          </m:sSub>
                        </m:num>
                        <m:den>
                          <m:r>
                            <a:rPr lang="en-US" i="1">
                              <a:latin typeface="Cambria Math" charset="0"/>
                              <a:ea typeface="Cambria Math" charset="0"/>
                              <a:cs typeface="Cambria Math" charset="0"/>
                            </a:rPr>
                            <m:t>2</m:t>
                          </m:r>
                          <m:r>
                            <a:rPr lang="en-US" i="1">
                              <a:latin typeface="Cambria Math" charset="0"/>
                              <a:ea typeface="Cambria Math" charset="0"/>
                              <a:cs typeface="Cambria Math" charset="0"/>
                            </a:rPr>
                            <m:t>𝐻</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𝑆</m:t>
                              </m:r>
                            </m:e>
                            <m:sub>
                              <m:r>
                                <a:rPr lang="en-US" i="1">
                                  <a:latin typeface="Cambria Math" charset="0"/>
                                  <a:ea typeface="Cambria Math" charset="0"/>
                                  <a:cs typeface="Cambria Math" charset="0"/>
                                </a:rPr>
                                <m:t>𝐵</m:t>
                              </m:r>
                            </m:sub>
                          </m:sSub>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𝐷</m:t>
                              </m:r>
                            </m:e>
                            <m:sub>
                              <m:r>
                                <a:rPr lang="en-US" i="1">
                                  <a:latin typeface="Cambria Math" charset="0"/>
                                  <a:ea typeface="Cambria Math" charset="0"/>
                                  <a:cs typeface="Cambria Math" charset="0"/>
                                </a:rPr>
                                <m:t>𝑙𝑜𝑎𝑑</m:t>
                              </m:r>
                            </m:sub>
                          </m:sSub>
                        </m:den>
                      </m:f>
                      <m:r>
                        <a:rPr lang="mr-IN" i="1">
                          <a:latin typeface="Cambria Math" charset="0"/>
                          <a:ea typeface="Cambria Math" charset="0"/>
                          <a:cs typeface="Cambria Math" charset="0"/>
                        </a:rPr>
                        <m:t>∆</m:t>
                      </m:r>
                      <m:r>
                        <a:rPr lang="en-US" i="1">
                          <a:latin typeface="Cambria Math" charset="0"/>
                          <a:ea typeface="Cambria Math" charset="0"/>
                          <a:cs typeface="Cambria Math" charset="0"/>
                        </a:rPr>
                        <m:t>𝑓</m:t>
                      </m:r>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𝑓</m:t>
                              </m:r>
                            </m:e>
                            <m:sub>
                              <m:r>
                                <a:rPr lang="en-US" i="1">
                                  <a:latin typeface="Cambria Math" charset="0"/>
                                  <a:ea typeface="Cambria Math" charset="0"/>
                                  <a:cs typeface="Cambria Math" charset="0"/>
                                </a:rPr>
                                <m:t>0</m:t>
                              </m:r>
                            </m:sub>
                          </m:sSub>
                        </m:num>
                        <m:den>
                          <m:r>
                            <a:rPr lang="en-US" i="1">
                              <a:latin typeface="Cambria Math" charset="0"/>
                              <a:ea typeface="Cambria Math" charset="0"/>
                              <a:cs typeface="Cambria Math" charset="0"/>
                            </a:rPr>
                            <m:t>2</m:t>
                          </m:r>
                          <m:r>
                            <a:rPr lang="en-US" i="1">
                              <a:latin typeface="Cambria Math" charset="0"/>
                              <a:ea typeface="Cambria Math" charset="0"/>
                              <a:cs typeface="Cambria Math" charset="0"/>
                            </a:rPr>
                            <m:t>𝐻</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𝑆</m:t>
                              </m:r>
                            </m:e>
                            <m:sub>
                              <m:r>
                                <a:rPr lang="en-US" i="1">
                                  <a:latin typeface="Cambria Math" charset="0"/>
                                  <a:ea typeface="Cambria Math" charset="0"/>
                                  <a:cs typeface="Cambria Math" charset="0"/>
                                </a:rPr>
                                <m:t>𝐵</m:t>
                              </m:r>
                            </m:sub>
                          </m:sSub>
                        </m:den>
                      </m:f>
                      <m:r>
                        <a:rPr lang="en-US" i="1">
                          <a:latin typeface="Cambria Math" charset="0"/>
                          <a:ea typeface="Cambria Math" charset="0"/>
                          <a:cs typeface="Cambria Math" charset="0"/>
                        </a:rPr>
                        <m:t>(∆</m:t>
                      </m:r>
                      <m:r>
                        <a:rPr lang="en-US" b="0" i="1" smtClean="0">
                          <a:latin typeface="Cambria Math" charset="0"/>
                          <a:ea typeface="Cambria Math" charset="0"/>
                          <a:cs typeface="Cambria Math" charset="0"/>
                        </a:rPr>
                        <m:t>𝑃</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𝑡</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𝑞</m:t>
                      </m:r>
                      <m:r>
                        <a:rPr lang="en-US" i="1">
                          <a:latin typeface="Cambria Math" charset="0"/>
                          <a:ea typeface="Cambria Math" charset="0"/>
                          <a:cs typeface="Cambria Math" charset="0"/>
                        </a:rPr>
                        <m:t>)</m:t>
                      </m:r>
                    </m:oMath>
                  </m:oMathPara>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87"/>
                </a:stretch>
              </a:blipFill>
            </p:spPr>
            <p:txBody>
              <a:bodyPr/>
              <a:lstStyle/>
              <a:p>
                <a:r>
                  <a:rPr lang="en-US">
                    <a:noFill/>
                  </a:rPr>
                  <a:t> </a:t>
                </a:r>
              </a:p>
            </p:txBody>
          </p:sp>
        </mc:Fallback>
      </mc:AlternateContent>
      <p:sp>
        <p:nvSpPr>
          <p:cNvPr id="5" name="TextBox 4"/>
          <p:cNvSpPr txBox="1"/>
          <p:nvPr/>
        </p:nvSpPr>
        <p:spPr>
          <a:xfrm>
            <a:off x="7957091" y="6379962"/>
            <a:ext cx="517585" cy="369332"/>
          </a:xfrm>
          <a:prstGeom prst="rect">
            <a:avLst/>
          </a:prstGeom>
          <a:noFill/>
        </p:spPr>
        <p:txBody>
          <a:bodyPr wrap="square" rtlCol="0">
            <a:spAutoFit/>
          </a:bodyPr>
          <a:lstStyle/>
          <a:p>
            <a:r>
              <a:rPr lang="en-US" dirty="0" smtClean="0"/>
              <a:t>[2]</a:t>
            </a:r>
            <a:endParaRPr lang="en-US" dirty="0"/>
          </a:p>
        </p:txBody>
      </p:sp>
    </p:spTree>
    <p:extLst>
      <p:ext uri="{BB962C8B-B14F-4D97-AF65-F5344CB8AC3E}">
        <p14:creationId xmlns:p14="http://schemas.microsoft.com/office/powerpoint/2010/main" val="1329791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586" y="1691322"/>
            <a:ext cx="7234644" cy="4958143"/>
          </a:xfrm>
        </p:spPr>
      </p:pic>
    </p:spTree>
    <p:extLst>
      <p:ext uri="{BB962C8B-B14F-4D97-AF65-F5344CB8AC3E}">
        <p14:creationId xmlns:p14="http://schemas.microsoft.com/office/powerpoint/2010/main" val="157059735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1_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View</Template>
  <TotalTime>7351</TotalTime>
  <Words>667</Words>
  <Application>Microsoft Macintosh PowerPoint</Application>
  <PresentationFormat>On-screen Show (4:3)</PresentationFormat>
  <Paragraphs>110</Paragraphs>
  <Slides>16</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Calibri</vt:lpstr>
      <vt:lpstr>Cambria Math</vt:lpstr>
      <vt:lpstr>Century Schoolbook</vt:lpstr>
      <vt:lpstr>Mangal</vt:lpstr>
      <vt:lpstr>Wingdings 2</vt:lpstr>
      <vt:lpstr>Arial</vt:lpstr>
      <vt:lpstr>View</vt:lpstr>
      <vt:lpstr>1_View</vt:lpstr>
      <vt:lpstr>Frequency Response and Control in Power Systems</vt:lpstr>
      <vt:lpstr>Overview</vt:lpstr>
      <vt:lpstr>Purpose and Motivation</vt:lpstr>
      <vt:lpstr>Background</vt:lpstr>
      <vt:lpstr>Modeling</vt:lpstr>
      <vt:lpstr>Swing Equation</vt:lpstr>
      <vt:lpstr>Results</vt:lpstr>
      <vt:lpstr>Constant Power</vt:lpstr>
      <vt:lpstr>Results</vt:lpstr>
      <vt:lpstr>Droop Control</vt:lpstr>
      <vt:lpstr>Results</vt:lpstr>
      <vt:lpstr>Virtual Inertia</vt:lpstr>
      <vt:lpstr>Results</vt:lpstr>
      <vt:lpstr>PowerPoint Presentation</vt:lpstr>
      <vt:lpstr>Proposed Methods</vt:lpstr>
      <vt:lpstr>References</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dc:creator>
  <cp:lastModifiedBy>Megan K. Swanson</cp:lastModifiedBy>
  <cp:revision>50</cp:revision>
  <dcterms:created xsi:type="dcterms:W3CDTF">2017-07-05T18:08:44Z</dcterms:created>
  <dcterms:modified xsi:type="dcterms:W3CDTF">2017-07-27T08:51:37Z</dcterms:modified>
</cp:coreProperties>
</file>