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19"/>
  </p:notesMasterIdLst>
  <p:sldIdLst>
    <p:sldId id="256" r:id="rId2"/>
    <p:sldId id="257" r:id="rId3"/>
    <p:sldId id="258" r:id="rId4"/>
    <p:sldId id="261" r:id="rId5"/>
    <p:sldId id="262" r:id="rId6"/>
    <p:sldId id="259" r:id="rId7"/>
    <p:sldId id="269" r:id="rId8"/>
    <p:sldId id="270" r:id="rId9"/>
    <p:sldId id="260" r:id="rId10"/>
    <p:sldId id="271" r:id="rId11"/>
    <p:sldId id="268" r:id="rId12"/>
    <p:sldId id="272" r:id="rId13"/>
    <p:sldId id="263" r:id="rId14"/>
    <p:sldId id="264" r:id="rId15"/>
    <p:sldId id="265" r:id="rId16"/>
    <p:sldId id="267"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6937"/>
  </p:normalViewPr>
  <p:slideViewPr>
    <p:cSldViewPr snapToGrid="0" snapToObjects="1">
      <p:cViewPr varScale="1">
        <p:scale>
          <a:sx n="73" d="100"/>
          <a:sy n="73" d="100"/>
        </p:scale>
        <p:origin x="22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a:t>
            </a:r>
            <a:r>
              <a:rPr lang="en-US" baseline="0" dirty="0" smtClean="0"/>
              <a:t> renewable energy sources like wind and solar do not contribute any rotational inertia. Because of this, when more renewables are incorporated into power systems, the overall system inertia decreases. A decrease in inertia means that the frequency response in the event of a major fault or loss of generation (basically any major power imbalance) will be much more severe because the entire system will react faster when there is less inertia to maintain the frequency. This response will be too quick for the primary frequency response controls and could cause cascading trips and wide spread blackouts.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2680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network modeling requires</a:t>
            </a:r>
            <a:r>
              <a:rPr lang="en-US" baseline="0" dirty="0" smtClean="0"/>
              <a:t> information about all components in the network for each parameter used which is unfeasible for larger systems. Because of the great number of inputs, it also takes a lot of time.</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7</a:t>
            </a:fld>
            <a:endParaRPr lang="en-US"/>
          </a:p>
        </p:txBody>
      </p:sp>
    </p:spTree>
    <p:extLst>
      <p:ext uri="{BB962C8B-B14F-4D97-AF65-F5344CB8AC3E}">
        <p14:creationId xmlns:p14="http://schemas.microsoft.com/office/powerpoint/2010/main" val="65123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models are less accurate but require much less</a:t>
            </a:r>
            <a:r>
              <a:rPr lang="en-US" baseline="0" dirty="0" smtClean="0"/>
              <a:t> information which makes it feasible for large network modeling. Also, as THIS paper has shown, the Aggregated Swing eq. is pretty accurate when compared to a simulation.</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8</a:t>
            </a:fld>
            <a:endParaRPr lang="en-US"/>
          </a:p>
        </p:txBody>
      </p:sp>
    </p:spTree>
    <p:extLst>
      <p:ext uri="{BB962C8B-B14F-4D97-AF65-F5344CB8AC3E}">
        <p14:creationId xmlns:p14="http://schemas.microsoft.com/office/powerpoint/2010/main" val="194421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9</a:t>
            </a:fld>
            <a:endParaRPr lang="en-US"/>
          </a:p>
        </p:txBody>
      </p:sp>
    </p:spTree>
    <p:extLst>
      <p:ext uri="{BB962C8B-B14F-4D97-AF65-F5344CB8AC3E}">
        <p14:creationId xmlns:p14="http://schemas.microsoft.com/office/powerpoint/2010/main" val="1324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7/18/17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726365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699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5904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2132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2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912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30736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0223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532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58366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82773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7/18/17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6467032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normAutofit/>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404" y="1691322"/>
            <a:ext cx="6734907" cy="4950069"/>
          </a:xfrm>
        </p:spPr>
      </p:pic>
    </p:spTree>
    <p:extLst>
      <p:ext uri="{BB962C8B-B14F-4D97-AF65-F5344CB8AC3E}">
        <p14:creationId xmlns:p14="http://schemas.microsoft.com/office/powerpoint/2010/main" val="1301709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Power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𝑃</m:t>
                        </m:r>
                      </m:e>
                      <m:sub>
                        <m:r>
                          <a:rPr lang="en-US" i="1">
                            <a:latin typeface="Cambria Math" charset="0"/>
                            <a:ea typeface="Cambria Math" charset="0"/>
                            <a:cs typeface="Cambria Math" charset="0"/>
                          </a:rPr>
                          <m:t>𝑚</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𝑃</m:t>
                        </m:r>
                      </m:e>
                      <m:sub>
                        <m:r>
                          <a:rPr lang="en-US" i="1">
                            <a:latin typeface="Cambria Math" charset="0"/>
                            <a:ea typeface="Cambria Math" charset="0"/>
                            <a:cs typeface="Cambria Math" charset="0"/>
                          </a:rPr>
                          <m:t>𝑙𝑜𝑎𝑑</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i="1">
                        <a:latin typeface="Cambria Math" charset="0"/>
                        <a:ea typeface="Cambria Math" charset="0"/>
                        <a:cs typeface="Cambria Math" charset="0"/>
                      </a:rPr>
                      <m:t>)</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9"/>
                </a:stretch>
              </a:blipFill>
            </p:spPr>
            <p:txBody>
              <a:bodyPr/>
              <a:lstStyle/>
              <a:p>
                <a:r>
                  <a:rPr lang="en-US">
                    <a:noFill/>
                  </a:rPr>
                  <a:t> </a:t>
                </a:r>
              </a:p>
            </p:txBody>
          </p:sp>
        </mc:Fallback>
      </mc:AlternateContent>
    </p:spTree>
    <p:extLst>
      <p:ext uri="{BB962C8B-B14F-4D97-AF65-F5344CB8AC3E}">
        <p14:creationId xmlns:p14="http://schemas.microsoft.com/office/powerpoint/2010/main" val="132979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Droop Control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𝑢</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oMath>
                  </m:oMathPara>
                </a14:m>
                <a:endParaRPr lang="en-US" i="1" dirty="0" smtClean="0">
                  <a:latin typeface="Cambria Math" charset="0"/>
                  <a:ea typeface="Cambria Math" charset="0"/>
                  <a:cs typeface="Cambria Math" charset="0"/>
                </a:endParaRPr>
              </a:p>
              <a:p>
                <a:pPr>
                  <a:lnSpc>
                    <a:spcPct val="100000"/>
                  </a:lnSpc>
                </a:pPr>
                <a:r>
                  <a:rPr lang="en-US" dirty="0" smtClean="0">
                    <a:ea typeface="Cambria Math" charset="0"/>
                    <a:cs typeface="Cambria Math" charset="0"/>
                  </a:rPr>
                  <a:t>Swing 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𝑃</m:t>
                          </m:r>
                        </m:e>
                        <m:sub>
                          <m:r>
                            <a:rPr lang="en-US" i="1">
                              <a:latin typeface="Cambria Math" charset="0"/>
                              <a:ea typeface="Cambria Math" charset="0"/>
                              <a:cs typeface="Cambria Math" charset="0"/>
                            </a:rPr>
                            <m:t>𝑚</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𝑃</m:t>
                          </m:r>
                        </m:e>
                        <m:sub>
                          <m:r>
                            <a:rPr lang="en-US" i="1">
                              <a:latin typeface="Cambria Math" charset="0"/>
                              <a:ea typeface="Cambria Math" charset="0"/>
                              <a:cs typeface="Cambria Math" charset="0"/>
                            </a:rPr>
                            <m:t>𝑙𝑜𝑎𝑑</m:t>
                          </m:r>
                        </m:sub>
                      </m:sSub>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b="0" i="1" smtClean="0">
                          <a:latin typeface="Cambria Math" charset="0"/>
                          <a:ea typeface="Cambria Math" charset="0"/>
                          <a:cs typeface="Cambria Math" charset="0"/>
                        </a:rPr>
                        <m:t> − </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i="1">
                          <a:latin typeface="Cambria Math" charset="0"/>
                          <a:ea typeface="Cambria Math" charset="0"/>
                          <a:cs typeface="Cambria Math" charset="0"/>
                        </a:rPr>
                        <m:t>)</m:t>
                      </m:r>
                    </m:oMath>
                  </m:oMathPara>
                </a14:m>
                <a:endParaRPr lang="en-US" dirty="0"/>
              </a:p>
              <a:p>
                <a:pPr>
                  <a:lnSpc>
                    <a:spcPct val="10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9" t="-700"/>
                </a:stretch>
              </a:blipFill>
            </p:spPr>
            <p:txBody>
              <a:bodyPr/>
              <a:lstStyle/>
              <a:p>
                <a:r>
                  <a:rPr lang="en-US">
                    <a:noFill/>
                  </a:rPr>
                  <a:t> </a:t>
                </a:r>
              </a:p>
            </p:txBody>
          </p:sp>
        </mc:Fallback>
      </mc:AlternateContent>
    </p:spTree>
    <p:extLst>
      <p:ext uri="{BB962C8B-B14F-4D97-AF65-F5344CB8AC3E}">
        <p14:creationId xmlns:p14="http://schemas.microsoft.com/office/powerpoint/2010/main" val="189512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lstStyle/>
          <a:p>
            <a:r>
              <a:rPr lang="en-US" dirty="0" smtClean="0"/>
              <a:t>Synthetic or Virtual Inertia</a:t>
            </a:r>
          </a:p>
          <a:p>
            <a:r>
              <a:rPr lang="en-US" dirty="0" smtClean="0"/>
              <a:t>Energy Storage Systems</a:t>
            </a:r>
          </a:p>
          <a:p>
            <a:r>
              <a:rPr lang="en-US" dirty="0" err="1" smtClean="0"/>
              <a:t>Deloading</a:t>
            </a:r>
            <a:endParaRPr lang="en-US" dirty="0" smtClean="0"/>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p:sp>
        <p:nvSpPr>
          <p:cNvPr id="3" name="Content Placeholder 2"/>
          <p:cNvSpPr>
            <a:spLocks noGrp="1"/>
          </p:cNvSpPr>
          <p:nvPr>
            <p:ph idx="1"/>
          </p:nvPr>
        </p:nvSpPr>
        <p:spPr/>
        <p:txBody>
          <a:bodyPr/>
          <a:lstStyle/>
          <a:p>
            <a:r>
              <a:rPr lang="en-US" dirty="0" smtClean="0"/>
              <a:t>Pros: Increases overall inertia</a:t>
            </a:r>
          </a:p>
          <a:p>
            <a:r>
              <a:rPr lang="en-US" dirty="0" smtClean="0"/>
              <a:t>Cons: High cost to update all facilities with the necessary control mechanisms</a:t>
            </a:r>
            <a:endParaRPr lang="en-US" dirty="0"/>
          </a:p>
        </p:txBody>
      </p:sp>
    </p:spTree>
    <p:extLst>
      <p:ext uri="{BB962C8B-B14F-4D97-AF65-F5344CB8AC3E}">
        <p14:creationId xmlns:p14="http://schemas.microsoft.com/office/powerpoint/2010/main" val="70887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Storage Systems</a:t>
            </a:r>
            <a:endParaRPr lang="en-US" dirty="0"/>
          </a:p>
        </p:txBody>
      </p:sp>
      <p:sp>
        <p:nvSpPr>
          <p:cNvPr id="3" name="Content Placeholder 2"/>
          <p:cNvSpPr>
            <a:spLocks noGrp="1"/>
          </p:cNvSpPr>
          <p:nvPr>
            <p:ph idx="1"/>
          </p:nvPr>
        </p:nvSpPr>
        <p:spPr/>
        <p:txBody>
          <a:bodyPr/>
          <a:lstStyle/>
          <a:p>
            <a:r>
              <a:rPr lang="en-US" dirty="0" smtClean="0"/>
              <a:t>Pros: Provides reserve power</a:t>
            </a:r>
          </a:p>
          <a:p>
            <a:r>
              <a:rPr lang="en-US" dirty="0" smtClean="0"/>
              <a:t>Cons: Costly</a:t>
            </a:r>
          </a:p>
          <a:p>
            <a:endParaRPr lang="en-US" dirty="0"/>
          </a:p>
        </p:txBody>
      </p:sp>
    </p:spTree>
    <p:extLst>
      <p:ext uri="{BB962C8B-B14F-4D97-AF65-F5344CB8AC3E}">
        <p14:creationId xmlns:p14="http://schemas.microsoft.com/office/powerpoint/2010/main" val="181861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Deloading</a:t>
            </a:r>
            <a:endParaRPr lang="en-US" dirty="0"/>
          </a:p>
        </p:txBody>
      </p:sp>
      <p:sp>
        <p:nvSpPr>
          <p:cNvPr id="3" name="Content Placeholder 2"/>
          <p:cNvSpPr>
            <a:spLocks noGrp="1"/>
          </p:cNvSpPr>
          <p:nvPr>
            <p:ph idx="1"/>
          </p:nvPr>
        </p:nvSpPr>
        <p:spPr/>
        <p:txBody>
          <a:bodyPr/>
          <a:lstStyle/>
          <a:p>
            <a:r>
              <a:rPr lang="en-US" dirty="0" smtClean="0"/>
              <a:t>Pros: Provides primary control for longer periods of time</a:t>
            </a:r>
          </a:p>
          <a:p>
            <a:r>
              <a:rPr lang="en-US" dirty="0" smtClean="0"/>
              <a:t>Cons: Inefficient and expensive</a:t>
            </a:r>
            <a:endParaRPr lang="en-US" dirty="0"/>
          </a:p>
        </p:txBody>
      </p:sp>
    </p:spTree>
    <p:extLst>
      <p:ext uri="{BB962C8B-B14F-4D97-AF65-F5344CB8AC3E}">
        <p14:creationId xmlns:p14="http://schemas.microsoft.com/office/powerpoint/2010/main" val="163272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17453"/>
            <a:ext cx="8229600" cy="4525963"/>
          </a:xfrm>
        </p:spPr>
        <p:txBody>
          <a:bodyPr>
            <a:normAutofit fontScale="70000" lnSpcReduction="20000"/>
          </a:bodyPr>
          <a:lstStyle/>
          <a:p>
            <a:pPr marL="0" indent="0">
              <a:buNone/>
            </a:pPr>
            <a:r>
              <a:rPr lang="en-US" dirty="0"/>
              <a:t>[1</a:t>
            </a:r>
            <a:r>
              <a:rPr lang="en-US" dirty="0" smtClean="0"/>
              <a:t>]	A</a:t>
            </a:r>
            <a:r>
              <a:rPr lang="en-US" dirty="0"/>
              <a:t>. </a:t>
            </a:r>
            <a:r>
              <a:rPr lang="en-US" dirty="0" err="1"/>
              <a:t>Ulbig</a:t>
            </a:r>
            <a:r>
              <a:rPr lang="en-US" dirty="0"/>
              <a:t>, T. </a:t>
            </a:r>
            <a:r>
              <a:rPr lang="en-US" dirty="0" err="1"/>
              <a:t>Borsche</a:t>
            </a:r>
            <a:r>
              <a:rPr lang="en-US" dirty="0"/>
              <a:t> and G. </a:t>
            </a:r>
            <a:r>
              <a:rPr lang="en-US" dirty="0" err="1"/>
              <a:t>Andersson</a:t>
            </a:r>
            <a:r>
              <a:rPr lang="en-US" dirty="0"/>
              <a:t>, "Impact of Low Rotational Inertia on Power System Stability </a:t>
            </a:r>
            <a:r>
              <a:rPr lang="en-US" dirty="0" smtClean="0"/>
              <a:t>	and </a:t>
            </a:r>
            <a:r>
              <a:rPr lang="en-US" dirty="0"/>
              <a:t>Operation", </a:t>
            </a:r>
            <a:r>
              <a:rPr lang="en-US" i="1" dirty="0"/>
              <a:t>IFAC Proceedings Volumes</a:t>
            </a:r>
            <a:r>
              <a:rPr lang="en-US" dirty="0"/>
              <a:t>, vol. 47, no. 3, pp. 7290-7297, 2014.</a:t>
            </a:r>
          </a:p>
          <a:p>
            <a:pPr marL="0" indent="0">
              <a:buNone/>
            </a:pPr>
            <a:r>
              <a:rPr lang="en-US" dirty="0"/>
              <a:t>[2</a:t>
            </a:r>
            <a:r>
              <a:rPr lang="en-US" dirty="0" smtClean="0"/>
              <a:t>]	H</a:t>
            </a:r>
            <a:r>
              <a:rPr lang="en-US" dirty="0"/>
              <a:t>. Chiang, F. Wu and P. </a:t>
            </a:r>
            <a:r>
              <a:rPr lang="en-US" dirty="0" err="1"/>
              <a:t>Varaiya</a:t>
            </a:r>
            <a:r>
              <a:rPr lang="en-US" dirty="0"/>
              <a:t>, "Foundations of direct methods for power system transient </a:t>
            </a:r>
            <a:r>
              <a:rPr lang="en-US" dirty="0" smtClean="0"/>
              <a:t>	stability </a:t>
            </a:r>
            <a:r>
              <a:rPr lang="en-US" dirty="0"/>
              <a:t>analysis", </a:t>
            </a:r>
            <a:r>
              <a:rPr lang="en-US" i="1" dirty="0"/>
              <a:t>IEEE Transactions on Circuits and Systems</a:t>
            </a:r>
            <a:r>
              <a:rPr lang="en-US" dirty="0"/>
              <a:t>, vol. 34, no. 2, pp. 160-173, 1987.</a:t>
            </a:r>
          </a:p>
          <a:p>
            <a:pPr marL="0" indent="0">
              <a:buNone/>
            </a:pPr>
            <a:r>
              <a:rPr lang="en-US" dirty="0"/>
              <a:t>[3</a:t>
            </a:r>
            <a:r>
              <a:rPr lang="en-US" dirty="0" smtClean="0"/>
              <a:t>]	P</a:t>
            </a:r>
            <a:r>
              <a:rPr lang="en-US" dirty="0"/>
              <a:t>. </a:t>
            </a:r>
            <a:r>
              <a:rPr lang="en-US" dirty="0" err="1"/>
              <a:t>Varaiya</a:t>
            </a:r>
            <a:r>
              <a:rPr lang="en-US" dirty="0"/>
              <a:t>, F. Wu and R. Chen, "Direct methods for transient stability analysis of power systems: </a:t>
            </a:r>
            <a:r>
              <a:rPr lang="en-US" dirty="0" smtClean="0"/>
              <a:t>	Recent </a:t>
            </a:r>
            <a:r>
              <a:rPr lang="en-US" dirty="0"/>
              <a:t>results", </a:t>
            </a:r>
            <a:r>
              <a:rPr lang="en-US" i="1" dirty="0"/>
              <a:t>Proceedings of the IEEE</a:t>
            </a:r>
            <a:r>
              <a:rPr lang="en-US" dirty="0"/>
              <a:t>, vol. 73, no. 12, pp. 1703-1715, 1985.</a:t>
            </a:r>
          </a:p>
          <a:p>
            <a:pPr marL="0" indent="0">
              <a:buNone/>
            </a:pPr>
            <a:r>
              <a:rPr lang="en-US" dirty="0"/>
              <a:t>[</a:t>
            </a:r>
            <a:r>
              <a:rPr lang="en-US" dirty="0" smtClean="0"/>
              <a:t>4	]</a:t>
            </a:r>
            <a:r>
              <a:rPr lang="en-US" dirty="0"/>
              <a:t>R. Yan and T. </a:t>
            </a:r>
            <a:r>
              <a:rPr lang="en-US" dirty="0" err="1"/>
              <a:t>Saha</a:t>
            </a:r>
            <a:r>
              <a:rPr lang="en-US" dirty="0"/>
              <a:t>, "Frequency response estimation method for high wind penetration </a:t>
            </a:r>
            <a:r>
              <a:rPr lang="en-US" dirty="0" smtClean="0"/>
              <a:t>	considering </a:t>
            </a:r>
            <a:r>
              <a:rPr lang="en-US" dirty="0"/>
              <a:t>wind turbine frequency support functions", </a:t>
            </a:r>
            <a:r>
              <a:rPr lang="en-US" i="1" dirty="0"/>
              <a:t>IET Renewable Power Generation</a:t>
            </a:r>
            <a:r>
              <a:rPr lang="en-US" dirty="0"/>
              <a:t>, vol. 9, </a:t>
            </a:r>
            <a:r>
              <a:rPr lang="en-US" dirty="0" smtClean="0"/>
              <a:t>	no</a:t>
            </a:r>
            <a:r>
              <a:rPr lang="en-US" dirty="0"/>
              <a:t>. 7, pp. 775-782, 2015.</a:t>
            </a:r>
          </a:p>
          <a:p>
            <a:pPr marL="0" indent="0">
              <a:buNone/>
            </a:pPr>
            <a:r>
              <a:rPr lang="en-US" dirty="0"/>
              <a:t>[5</a:t>
            </a:r>
            <a:r>
              <a:rPr lang="en-US" dirty="0" smtClean="0"/>
              <a:t>]	M</a:t>
            </a:r>
            <a:r>
              <a:rPr lang="en-US" dirty="0"/>
              <a:t>. Chan, R. Dunlop and F. </a:t>
            </a:r>
            <a:r>
              <a:rPr lang="en-US" dirty="0" err="1"/>
              <a:t>Schweppe</a:t>
            </a:r>
            <a:r>
              <a:rPr lang="en-US" dirty="0"/>
              <a:t>, "Dynamic Equivalents for Average System Frequency </a:t>
            </a:r>
            <a:r>
              <a:rPr lang="en-US" dirty="0" smtClean="0"/>
              <a:t>	Behavior </a:t>
            </a:r>
            <a:r>
              <a:rPr lang="en-US" dirty="0"/>
              <a:t>Following Major </a:t>
            </a:r>
            <a:r>
              <a:rPr lang="en-US" dirty="0" smtClean="0"/>
              <a:t>Disturbances</a:t>
            </a:r>
            <a:r>
              <a:rPr lang="en-US" dirty="0"/>
              <a:t>", </a:t>
            </a:r>
            <a:r>
              <a:rPr lang="en-US" i="1" dirty="0"/>
              <a:t>IEEE Transactions on Power Apparatus and Systems</a:t>
            </a:r>
            <a:r>
              <a:rPr lang="en-US" dirty="0"/>
              <a:t>, vol. </a:t>
            </a:r>
            <a:r>
              <a:rPr lang="en-US" dirty="0" smtClean="0"/>
              <a:t>-	91</a:t>
            </a:r>
            <a:r>
              <a:rPr lang="en-US" dirty="0"/>
              <a:t>, no. 4, pp. 1637-1642, 1972.</a:t>
            </a:r>
          </a:p>
          <a:p>
            <a:pPr marL="0" indent="0">
              <a:buNone/>
            </a:pPr>
            <a:r>
              <a:rPr lang="en-US" dirty="0"/>
              <a:t>[6</a:t>
            </a:r>
            <a:r>
              <a:rPr lang="en-US" dirty="0" smtClean="0"/>
              <a:t>]	B</a:t>
            </a:r>
            <a:r>
              <a:rPr lang="en-US" dirty="0"/>
              <a:t>. </a:t>
            </a:r>
            <a:r>
              <a:rPr lang="en-US" dirty="0" err="1"/>
              <a:t>Poolla</a:t>
            </a:r>
            <a:r>
              <a:rPr lang="en-US" dirty="0"/>
              <a:t>, S. </a:t>
            </a:r>
            <a:r>
              <a:rPr lang="en-US" dirty="0" err="1"/>
              <a:t>Bolognani</a:t>
            </a:r>
            <a:r>
              <a:rPr lang="en-US" dirty="0"/>
              <a:t> and F. </a:t>
            </a:r>
            <a:r>
              <a:rPr lang="en-US" dirty="0" err="1"/>
              <a:t>Dorfler</a:t>
            </a:r>
            <a:r>
              <a:rPr lang="en-US" dirty="0"/>
              <a:t>, "Optimal Placement of Virtual Inertia in Power Grids", </a:t>
            </a:r>
            <a:r>
              <a:rPr lang="en-US" i="1" dirty="0"/>
              <a:t>IEEE </a:t>
            </a:r>
            <a:r>
              <a:rPr lang="en-US" i="1" dirty="0" smtClean="0"/>
              <a:t>	Transactions </a:t>
            </a:r>
            <a:r>
              <a:rPr lang="en-US" i="1" dirty="0"/>
              <a:t>on Automatic Control</a:t>
            </a:r>
            <a:r>
              <a:rPr lang="en-US" dirty="0"/>
              <a:t>, vol., no. 99, pp. 1-1, 2016.</a:t>
            </a:r>
          </a:p>
          <a:p>
            <a:pPr marL="0" indent="0">
              <a:buNone/>
            </a:pPr>
            <a:r>
              <a:rPr lang="en-US" dirty="0"/>
              <a:t>[7</a:t>
            </a:r>
            <a:r>
              <a:rPr lang="en-US" dirty="0" smtClean="0"/>
              <a:t>]	N</a:t>
            </a:r>
            <a:r>
              <a:rPr lang="en-US" dirty="0"/>
              <a:t>. Miller, M. Shao, S. </a:t>
            </a:r>
            <a:r>
              <a:rPr lang="en-US" dirty="0" err="1"/>
              <a:t>Venkataraman</a:t>
            </a:r>
            <a:r>
              <a:rPr lang="en-US" dirty="0"/>
              <a:t>, C. </a:t>
            </a:r>
            <a:r>
              <a:rPr lang="en-US" dirty="0" err="1"/>
              <a:t>Loutan</a:t>
            </a:r>
            <a:r>
              <a:rPr lang="en-US" dirty="0"/>
              <a:t> and M. </a:t>
            </a:r>
            <a:r>
              <a:rPr lang="en-US" dirty="0" err="1"/>
              <a:t>Rothleder</a:t>
            </a:r>
            <a:r>
              <a:rPr lang="en-US" dirty="0"/>
              <a:t>, "Frequency response of </a:t>
            </a:r>
            <a:r>
              <a:rPr lang="en-US" dirty="0" smtClean="0"/>
              <a:t>	California </a:t>
            </a:r>
            <a:r>
              <a:rPr lang="en-US" dirty="0"/>
              <a:t>and WECC under high wind and solar conditions", </a:t>
            </a:r>
            <a:r>
              <a:rPr lang="en-US" i="1" dirty="0"/>
              <a:t>2012 IEEE Power and Energy Society </a:t>
            </a:r>
            <a:r>
              <a:rPr lang="en-US" i="1" dirty="0" smtClean="0"/>
              <a:t>	General </a:t>
            </a:r>
            <a:r>
              <a:rPr lang="en-US" i="1" dirty="0"/>
              <a:t>Meeting</a:t>
            </a:r>
            <a:r>
              <a:rPr lang="en-US" dirty="0"/>
              <a:t>, pp. 1-8, 2012.</a:t>
            </a:r>
          </a:p>
          <a:p>
            <a:pPr marL="0" indent="0">
              <a:buNone/>
            </a:pPr>
            <a:r>
              <a:rPr lang="en-US" dirty="0"/>
              <a:t/>
            </a:r>
            <a:br>
              <a:rPr lang="en-US" dirty="0"/>
            </a:br>
            <a:endParaRPr lang="en-US" dirty="0"/>
          </a:p>
        </p:txBody>
      </p:sp>
    </p:spTree>
    <p:extLst>
      <p:ext uri="{BB962C8B-B14F-4D97-AF65-F5344CB8AC3E}">
        <p14:creationId xmlns:p14="http://schemas.microsoft.com/office/powerpoint/2010/main" val="203990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Purpose</a:t>
            </a:r>
          </a:p>
          <a:p>
            <a:r>
              <a:rPr lang="en-US" dirty="0" smtClean="0"/>
              <a:t>Background</a:t>
            </a:r>
            <a:endParaRPr lang="en-US" dirty="0" smtClean="0"/>
          </a:p>
          <a:p>
            <a:r>
              <a:rPr lang="en-US" dirty="0" smtClean="0"/>
              <a:t>Modeling</a:t>
            </a:r>
            <a:endParaRPr lang="en-US" dirty="0" smtClean="0"/>
          </a:p>
          <a:p>
            <a:r>
              <a:rPr lang="en-US" dirty="0" smtClean="0"/>
              <a:t>Swing </a:t>
            </a:r>
            <a:r>
              <a:rPr lang="en-US" dirty="0" smtClean="0"/>
              <a:t>Equation</a:t>
            </a:r>
          </a:p>
          <a:p>
            <a:r>
              <a:rPr lang="en-US" dirty="0" smtClean="0"/>
              <a:t>Results</a:t>
            </a:r>
            <a:endParaRPr lang="en-US" dirty="0" smtClean="0"/>
          </a:p>
          <a:p>
            <a:r>
              <a:rPr lang="en-US" dirty="0" smtClean="0"/>
              <a:t>Impact of Renewables</a:t>
            </a:r>
          </a:p>
          <a:p>
            <a:r>
              <a:rPr lang="en-US" dirty="0" smtClean="0"/>
              <a:t>Proposed </a:t>
            </a:r>
            <a:r>
              <a:rPr lang="en-US" dirty="0" smtClean="0"/>
              <a:t>methods</a:t>
            </a:r>
          </a:p>
          <a:p>
            <a:r>
              <a:rPr lang="en-US" dirty="0" smtClean="0"/>
              <a:t>Results</a:t>
            </a:r>
            <a:endParaRPr lang="en-US" dirty="0"/>
          </a:p>
        </p:txBody>
      </p:sp>
    </p:spTree>
    <p:extLst>
      <p:ext uri="{BB962C8B-B14F-4D97-AF65-F5344CB8AC3E}">
        <p14:creationId xmlns:p14="http://schemas.microsoft.com/office/powerpoint/2010/main" val="250995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review is to increase my understanding of frequency response and control in power systems with a focus on how variable renewable energy affects the system.</a:t>
            </a:r>
            <a:endParaRPr lang="en-US" dirty="0"/>
          </a:p>
        </p:txBody>
      </p:sp>
    </p:spTree>
    <p:extLst>
      <p:ext uri="{BB962C8B-B14F-4D97-AF65-F5344CB8AC3E}">
        <p14:creationId xmlns:p14="http://schemas.microsoft.com/office/powerpoint/2010/main" val="2909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Frequency Response and Control in Power Systems</a:t>
            </a:r>
            <a:endParaRPr lang="en-US" dirty="0"/>
          </a:p>
        </p:txBody>
      </p:sp>
      <p:sp>
        <p:nvSpPr>
          <p:cNvPr id="3" name="Content Placeholder 2"/>
          <p:cNvSpPr>
            <a:spLocks noGrp="1"/>
          </p:cNvSpPr>
          <p:nvPr>
            <p:ph idx="1"/>
          </p:nvPr>
        </p:nvSpPr>
        <p:spPr/>
        <p:txBody>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more severe consequences</a:t>
            </a:r>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Renewables</a:t>
            </a:r>
            <a:endParaRPr lang="en-US" dirty="0"/>
          </a:p>
        </p:txBody>
      </p:sp>
      <p:sp>
        <p:nvSpPr>
          <p:cNvPr id="3" name="Content Placeholder 2"/>
          <p:cNvSpPr>
            <a:spLocks noGrp="1"/>
          </p:cNvSpPr>
          <p:nvPr>
            <p:ph idx="1"/>
          </p:nvPr>
        </p:nvSpPr>
        <p:spPr/>
        <p:txBody>
          <a:bodyPr/>
          <a:lstStyle/>
          <a:p>
            <a:r>
              <a:rPr lang="en-US" dirty="0" smtClean="0"/>
              <a:t>No inertia (H = 0) </a:t>
            </a:r>
          </a:p>
          <a:p>
            <a:r>
              <a:rPr lang="en-US" dirty="0" smtClean="0"/>
              <a:t>Increased frequency response</a:t>
            </a:r>
          </a:p>
          <a:p>
            <a:r>
              <a:rPr lang="en-US" dirty="0" smtClean="0"/>
              <a:t>Less control</a:t>
            </a:r>
            <a:endParaRPr lang="en-US" dirty="0"/>
          </a:p>
        </p:txBody>
      </p:sp>
    </p:spTree>
    <p:extLst>
      <p:ext uri="{BB962C8B-B14F-4D97-AF65-F5344CB8AC3E}">
        <p14:creationId xmlns:p14="http://schemas.microsoft.com/office/powerpoint/2010/main" val="360202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946404" y="1828801"/>
            <a:ext cx="6685319" cy="4325814"/>
          </a:xfrm>
        </p:spPr>
        <p:txBody>
          <a:bodyPr>
            <a:normAutofit/>
          </a:bodyPr>
          <a:lstStyle/>
          <a:p>
            <a:r>
              <a:rPr lang="en-US" dirty="0" smtClean="0"/>
              <a:t>Simulation </a:t>
            </a:r>
            <a:r>
              <a:rPr lang="en-US" dirty="0" smtClean="0"/>
              <a:t>software (i.e. “insert simulation software name here”)</a:t>
            </a:r>
            <a:endParaRPr lang="en-US" dirty="0" smtClean="0"/>
          </a:p>
          <a:p>
            <a:pPr lvl="1"/>
            <a:r>
              <a:rPr lang="en-US" dirty="0" smtClean="0"/>
              <a:t>Used </a:t>
            </a:r>
            <a:r>
              <a:rPr lang="en-US" dirty="0" smtClean="0"/>
              <a:t>as a comparison tool to validate simplified models in THIS paper</a:t>
            </a:r>
          </a:p>
          <a:p>
            <a:pPr lvl="1"/>
            <a:r>
              <a:rPr lang="en-US" dirty="0" smtClean="0"/>
              <a:t>Complicated </a:t>
            </a:r>
            <a:r>
              <a:rPr lang="en-US" dirty="0" smtClean="0"/>
              <a:t>(many variables)</a:t>
            </a:r>
          </a:p>
          <a:p>
            <a:pPr lvl="1"/>
            <a:r>
              <a:rPr lang="en-US" dirty="0" smtClean="0"/>
              <a:t>Expensive (time and money)</a:t>
            </a:r>
          </a:p>
          <a:p>
            <a:pPr lvl="1"/>
            <a:endParaRPr lang="en-US" dirty="0"/>
          </a:p>
          <a:p>
            <a:pPr lvl="1"/>
            <a:endParaRPr lang="en-US" dirty="0" smtClean="0"/>
          </a:p>
        </p:txBody>
      </p:sp>
    </p:spTree>
    <p:extLst>
      <p:ext uri="{BB962C8B-B14F-4D97-AF65-F5344CB8AC3E}">
        <p14:creationId xmlns:p14="http://schemas.microsoft.com/office/powerpoint/2010/main" val="308472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946404" y="1846385"/>
            <a:ext cx="6446520" cy="4333753"/>
          </a:xfrm>
        </p:spPr>
        <p:txBody>
          <a:bodyPr/>
          <a:lstStyle/>
          <a:p>
            <a:r>
              <a:rPr lang="en-US" dirty="0"/>
              <a:t>Full network </a:t>
            </a:r>
            <a:r>
              <a:rPr lang="en-US" dirty="0" smtClean="0"/>
              <a:t>models (as in THIS paper)</a:t>
            </a:r>
            <a:endParaRPr lang="en-US" dirty="0"/>
          </a:p>
          <a:p>
            <a:pPr lvl="1"/>
            <a:r>
              <a:rPr lang="en-US" dirty="0"/>
              <a:t>Complicated (many variables)</a:t>
            </a:r>
          </a:p>
          <a:p>
            <a:pPr lvl="1"/>
            <a:r>
              <a:rPr lang="en-US" dirty="0"/>
              <a:t>Time</a:t>
            </a:r>
          </a:p>
          <a:p>
            <a:endParaRPr lang="en-US" dirty="0"/>
          </a:p>
        </p:txBody>
      </p:sp>
    </p:spTree>
    <p:extLst>
      <p:ext uri="{BB962C8B-B14F-4D97-AF65-F5344CB8AC3E}">
        <p14:creationId xmlns:p14="http://schemas.microsoft.com/office/powerpoint/2010/main" val="180924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a:t>Simplified Models (Aggregated Swing eq. Average Freq.)</a:t>
            </a:r>
          </a:p>
          <a:p>
            <a:pPr lvl="1"/>
            <a:r>
              <a:rPr lang="en-US" dirty="0"/>
              <a:t>Marginally less accurate</a:t>
            </a:r>
          </a:p>
          <a:p>
            <a:pPr lvl="1"/>
            <a:r>
              <a:rPr lang="en-US" dirty="0"/>
              <a:t>Easy to use</a:t>
            </a:r>
          </a:p>
          <a:p>
            <a:endParaRPr lang="en-US" dirty="0"/>
          </a:p>
        </p:txBody>
      </p:sp>
    </p:spTree>
    <p:extLst>
      <p:ext uri="{BB962C8B-B14F-4D97-AF65-F5344CB8AC3E}">
        <p14:creationId xmlns:p14="http://schemas.microsoft.com/office/powerpoint/2010/main" val="187860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a:t>
            </a:r>
            <a:r>
              <a:rPr lang="en-US" dirty="0" smtClean="0"/>
              <a:t>Equation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47399" y="1828772"/>
                <a:ext cx="7209692" cy="4413739"/>
              </a:xfrm>
            </p:spPr>
            <p:txBody>
              <a:bodyPr>
                <a:normAutofit/>
              </a:bodyPr>
              <a:lstStyle/>
              <a:p>
                <a:pPr>
                  <a:lnSpc>
                    <a:spcPct val="120000"/>
                  </a:lnSpc>
                </a:pPr>
                <a:r>
                  <a:rPr lang="en-US" dirty="0" smtClean="0"/>
                  <a:t>Aggregate Swing Equation: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𝑙𝑜𝑎𝑑</m:t>
                              </m:r>
                            </m:sub>
                          </m:sSub>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den>
                      </m:f>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𝑚</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𝑙𝑜𝑎𝑑</m:t>
                          </m:r>
                        </m:sub>
                      </m:sSub>
                      <m:r>
                        <a:rPr lang="en-US" b="0" i="1" smtClean="0">
                          <a:latin typeface="Cambria Math" charset="0"/>
                          <a:ea typeface="Cambria Math" charset="0"/>
                          <a:cs typeface="Cambria Math" charset="0"/>
                        </a:rPr>
                        <m:t>)</m:t>
                      </m:r>
                    </m:oMath>
                  </m:oMathPara>
                </a14:m>
                <a:endParaRPr lang="en-US" dirty="0" smtClean="0"/>
              </a:p>
              <a:p>
                <a:pPr>
                  <a:lnSpc>
                    <a:spcPct val="120000"/>
                  </a:lnSpc>
                </a:pPr>
                <a:r>
                  <a:rPr lang="en-US" dirty="0" smtClean="0"/>
                  <a:t>Assuming:</a:t>
                </a:r>
              </a:p>
              <a:p>
                <a:pPr lvl="1">
                  <a:lnSpc>
                    <a:spcPct val="120000"/>
                  </a:lnSpc>
                </a:pP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𝑙𝑜𝑠𝑠</m:t>
                        </m:r>
                      </m:sub>
                    </m:sSub>
                    <m:r>
                      <a:rPr lang="en-US" b="0" i="1" smtClean="0">
                        <a:latin typeface="Cambria Math" charset="0"/>
                        <a:ea typeface="Cambria Math" charset="0"/>
                        <a:cs typeface="Cambria Math" charset="0"/>
                      </a:rPr>
                      <m:t>=0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0</m:t>
                        </m:r>
                      </m:sub>
                    </m:sSub>
                    <m:r>
                      <a:rPr lang="en-US" b="0" i="1" smtClean="0">
                        <a:latin typeface="Cambria Math" charset="0"/>
                      </a:rPr>
                      <m:t>=60</m:t>
                    </m:r>
                    <m:r>
                      <a:rPr lang="en-US" b="0" i="1" smtClean="0">
                        <a:latin typeface="Cambria Math" charset="0"/>
                      </a:rPr>
                      <m:t>𝐻𝑧</m:t>
                    </m:r>
                  </m:oMath>
                </a14:m>
                <a:endParaRPr lang="en-US" dirty="0" smtClean="0"/>
              </a:p>
              <a:p>
                <a:pPr lvl="1">
                  <a:lnSpc>
                    <a:spcPct val="120000"/>
                  </a:lnSpc>
                </a:pPr>
                <a14:m>
                  <m:oMath xmlns:m="http://schemas.openxmlformats.org/officeDocument/2006/math">
                    <m:r>
                      <a:rPr lang="en-US" b="0" i="1" smtClean="0">
                        <a:latin typeface="Cambria Math" charset="0"/>
                      </a:rPr>
                      <m:t>𝐻</m:t>
                    </m:r>
                    <m:r>
                      <a:rPr lang="en-US" b="0" i="1" smtClean="0">
                        <a:latin typeface="Cambria Math" charset="0"/>
                      </a:rPr>
                      <m:t>=0.01, 0.1, 1, 6, 8, 10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𝑆</m:t>
                        </m:r>
                      </m:e>
                      <m:sub>
                        <m:r>
                          <a:rPr lang="en-US" b="0" i="1" smtClean="0">
                            <a:latin typeface="Cambria Math" charset="0"/>
                          </a:rPr>
                          <m:t>𝐵</m:t>
                        </m:r>
                      </m:sub>
                    </m:sSub>
                    <m:r>
                      <a:rPr lang="en-US" b="0" i="1" smtClean="0">
                        <a:latin typeface="Cambria Math" charset="0"/>
                      </a:rPr>
                      <m:t>=1.8</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𝐷</m:t>
                        </m:r>
                      </m:e>
                      <m:sub>
                        <m:r>
                          <a:rPr lang="en-US" b="0" i="1" smtClean="0">
                            <a:latin typeface="Cambria Math" charset="0"/>
                          </a:rPr>
                          <m:t>𝑙𝑜𝑎𝑑</m:t>
                        </m:r>
                      </m:sub>
                    </m:sSub>
                    <m:r>
                      <a:rPr lang="en-US" b="0" i="1" smtClean="0">
                        <a:latin typeface="Cambria Math" charset="0"/>
                      </a:rPr>
                      <m:t>=0.02</m:t>
                    </m:r>
                  </m:oMath>
                </a14:m>
                <a:endParaRPr lang="en-US" b="0" i="1" dirty="0" smtClean="0">
                  <a:latin typeface="Cambria Math" charset="0"/>
                </a:endParaRPr>
              </a:p>
              <a:p>
                <a:pPr lvl="1">
                  <a:lnSpc>
                    <a:spcPct val="120000"/>
                  </a:lnSpc>
                </a:pPr>
                <a:r>
                  <a:rPr lang="en-US" b="0" dirty="0" smtClean="0"/>
                  <a:t>Varying (</a:t>
                </a: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𝑚</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𝑙𝑜𝑎𝑑</m:t>
                        </m:r>
                      </m:sub>
                    </m:sSub>
                  </m:oMath>
                </a14:m>
                <a:r>
                  <a:rPr lang="en-US" b="0" dirty="0" smtClean="0">
                    <a:ea typeface="Cambria Math" charset="0"/>
                    <a:cs typeface="Cambria Math" charset="0"/>
                  </a:rPr>
                  <a:t> ) as a function of time (shown on next slide)</a:t>
                </a:r>
                <a:endParaRPr lang="en-US" dirty="0" smtClean="0"/>
              </a:p>
              <a:p>
                <a:pPr>
                  <a:lnSpc>
                    <a:spcPct val="120000"/>
                  </a:lnSpc>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47399" y="1828772"/>
                <a:ext cx="7209692" cy="4413739"/>
              </a:xfrm>
              <a:blipFill rotWithShape="0">
                <a:blip r:embed="rId3"/>
                <a:stretch>
                  <a:fillRect l="-169" t="-276"/>
                </a:stretch>
              </a:blipFill>
            </p:spPr>
            <p:txBody>
              <a:bodyPr/>
              <a:lstStyle/>
              <a:p>
                <a:r>
                  <a:rPr lang="en-US">
                    <a:noFill/>
                  </a:rPr>
                  <a:t> </a:t>
                </a:r>
              </a:p>
            </p:txBody>
          </p:sp>
        </mc:Fallback>
      </mc:AlternateContent>
      <p:sp>
        <p:nvSpPr>
          <p:cNvPr id="7" name="TextBox 6"/>
          <p:cNvSpPr txBox="1"/>
          <p:nvPr/>
        </p:nvSpPr>
        <p:spPr>
          <a:xfrm>
            <a:off x="7957091" y="6379962"/>
            <a:ext cx="517585"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8802050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2064</TotalTime>
  <Words>711</Words>
  <Application>Microsoft Macintosh PowerPoint</Application>
  <PresentationFormat>On-screen Show (4:3)</PresentationFormat>
  <Paragraphs>93</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Cambria Math</vt:lpstr>
      <vt:lpstr>Century Schoolbook</vt:lpstr>
      <vt:lpstr>Mangal</vt:lpstr>
      <vt:lpstr>Wingdings 2</vt:lpstr>
      <vt:lpstr>Arial</vt:lpstr>
      <vt:lpstr>View</vt:lpstr>
      <vt:lpstr>Frequency Response and Control in Power Systems</vt:lpstr>
      <vt:lpstr>Overview</vt:lpstr>
      <vt:lpstr>Purpose</vt:lpstr>
      <vt:lpstr>Frequency Response and Control in Power Systems</vt:lpstr>
      <vt:lpstr>Impact of Renewables</vt:lpstr>
      <vt:lpstr>Modeling</vt:lpstr>
      <vt:lpstr>Modeling</vt:lpstr>
      <vt:lpstr>Modeling</vt:lpstr>
      <vt:lpstr>Swing Equation</vt:lpstr>
      <vt:lpstr>Results</vt:lpstr>
      <vt:lpstr>Constant Power</vt:lpstr>
      <vt:lpstr>Droop Control</vt:lpstr>
      <vt:lpstr>Proposed Methods</vt:lpstr>
      <vt:lpstr>Virtual Inertia</vt:lpstr>
      <vt:lpstr>Energy Storage Systems</vt:lpstr>
      <vt:lpstr>Deloading</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K. Swanson</cp:lastModifiedBy>
  <cp:revision>31</cp:revision>
  <dcterms:created xsi:type="dcterms:W3CDTF">2017-07-05T18:08:44Z</dcterms:created>
  <dcterms:modified xsi:type="dcterms:W3CDTF">2017-07-19T18:38:14Z</dcterms:modified>
</cp:coreProperties>
</file>