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 id="2147483778" r:id="rId2"/>
  </p:sldMasterIdLst>
  <p:notesMasterIdLst>
    <p:notesMasterId r:id="rId19"/>
  </p:notesMasterIdLst>
  <p:sldIdLst>
    <p:sldId id="256" r:id="rId3"/>
    <p:sldId id="257" r:id="rId4"/>
    <p:sldId id="258" r:id="rId5"/>
    <p:sldId id="261" r:id="rId6"/>
    <p:sldId id="259" r:id="rId7"/>
    <p:sldId id="260" r:id="rId8"/>
    <p:sldId id="271" r:id="rId9"/>
    <p:sldId id="268" r:id="rId10"/>
    <p:sldId id="274" r:id="rId11"/>
    <p:sldId id="272" r:id="rId12"/>
    <p:sldId id="275" r:id="rId13"/>
    <p:sldId id="273" r:id="rId14"/>
    <p:sldId id="276" r:id="rId15"/>
    <p:sldId id="277" r:id="rId16"/>
    <p:sldId id="263"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971"/>
  </p:normalViewPr>
  <p:slideViewPr>
    <p:cSldViewPr snapToGrid="0" snapToObjects="1">
      <p:cViewPr varScale="1">
        <p:scale>
          <a:sx n="72" d="100"/>
          <a:sy n="72" d="100"/>
        </p:scale>
        <p:origin x="2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1</a:t>
            </a:fld>
            <a:endParaRPr lang="en-US"/>
          </a:p>
        </p:txBody>
      </p:sp>
    </p:spTree>
    <p:extLst>
      <p:ext uri="{BB962C8B-B14F-4D97-AF65-F5344CB8AC3E}">
        <p14:creationId xmlns:p14="http://schemas.microsoft.com/office/powerpoint/2010/main" val="91739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 is to model a power</a:t>
            </a:r>
            <a:r>
              <a:rPr lang="en-US" baseline="0" dirty="0" smtClean="0"/>
              <a:t> system and analyze the frequency response of the system after disturbances with respect to different levels of inertia in the system</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3</a:t>
            </a:fld>
            <a:endParaRPr lang="en-US"/>
          </a:p>
        </p:txBody>
      </p:sp>
    </p:spTree>
    <p:extLst>
      <p:ext uri="{BB962C8B-B14F-4D97-AF65-F5344CB8AC3E}">
        <p14:creationId xmlns:p14="http://schemas.microsoft.com/office/powerpoint/2010/main" val="205358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p>
          <a:p>
            <a:endParaRPr lang="en-US" baseline="0" dirty="0" smtClean="0"/>
          </a:p>
          <a:p>
            <a:r>
              <a:rPr lang="en-US" baseline="0" dirty="0" smtClean="0"/>
              <a:t>One slide defining frequency response and all terms using. Include </a:t>
            </a:r>
            <a:r>
              <a:rPr lang="en-US" baseline="0" dirty="0" err="1" smtClean="0"/>
              <a:t>fugre</a:t>
            </a:r>
            <a:r>
              <a:rPr lang="en-US" baseline="0" dirty="0" smtClean="0"/>
              <a:t> of f response after fault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7/21/17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7/21/17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3109724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Title Placeholder 1"/>
          <p:cNvSpPr txBox="1">
            <a:spLocks/>
          </p:cNvSpPr>
          <p:nvPr userDrawn="1"/>
        </p:nvSpPr>
        <p:spPr>
          <a:xfrm>
            <a:off x="946404" y="365760"/>
            <a:ext cx="726948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mtClean="0"/>
              <a:t>Click to edit Master title style</a:t>
            </a:r>
            <a:endParaRPr lang="en-US" dirty="0"/>
          </a:p>
        </p:txBody>
      </p:sp>
      <p:sp>
        <p:nvSpPr>
          <p:cNvPr id="8" name="Text Placeholder 2"/>
          <p:cNvSpPr>
            <a:spLocks noGrp="1"/>
          </p:cNvSpPr>
          <p:nvPr>
            <p:ph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409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97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8901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139339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40782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200502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4698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22514"/>
            <a:ext cx="7269480" cy="104502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14400" y="1814650"/>
            <a:ext cx="6505303" cy="43575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551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76283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2171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0864"/>
            <a:ext cx="6446520" cy="43513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7/21/17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7/21/17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102136647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Droop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oMath>
                  </m:oMathPara>
                </a14:m>
                <a:endParaRPr lang="en-US" i="1" dirty="0" smtClean="0">
                  <a:latin typeface="Cambria Math" charset="0"/>
                  <a:ea typeface="Cambria Math" charset="0"/>
                  <a:cs typeface="Cambria Math" charset="0"/>
                </a:endParaRPr>
              </a:p>
              <a:p>
                <a:pPr>
                  <a:lnSpc>
                    <a:spcPct val="100000"/>
                  </a:lnSpc>
                </a:pPr>
                <a:r>
                  <a:rPr lang="en-US" dirty="0" smtClean="0">
                    <a:ea typeface="Cambria Math" charset="0"/>
                    <a:cs typeface="Cambria Math" charset="0"/>
                  </a:rPr>
                  <a:t>Swing 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b="0" i="1" smtClean="0">
                          <a:latin typeface="Cambria Math" charset="0"/>
                          <a:ea typeface="Cambria Math" charset="0"/>
                          <a:cs typeface="Cambria Math" charset="0"/>
                        </a:rPr>
                        <m:t> − </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d>
                        <m:dPr>
                          <m:ctrlPr>
                            <a:rPr lang="mr-IN" i="1" smtClean="0">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oMath>
                  </m:oMathPara>
                </a14:m>
                <a:endParaRPr lang="en-US" dirty="0"/>
              </a:p>
              <a:p>
                <a:pPr>
                  <a:lnSpc>
                    <a:spcPct val="100000"/>
                  </a:lnSpc>
                </a:pPr>
                <a:endParaRPr lang="en-US" dirty="0"/>
              </a:p>
              <a:p>
                <a:pPr>
                  <a:lnSpc>
                    <a:spcPct val="10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89512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832" y="1691322"/>
            <a:ext cx="7003098" cy="5153041"/>
          </a:xfrm>
        </p:spPr>
      </p:pic>
    </p:spTree>
    <p:extLst>
      <p:ext uri="{BB962C8B-B14F-4D97-AF65-F5344CB8AC3E}">
        <p14:creationId xmlns:p14="http://schemas.microsoft.com/office/powerpoint/2010/main" val="15420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oMath>
                  </m:oMathPara>
                </a14:m>
                <a:endParaRPr lang="en-US" i="1" dirty="0">
                  <a:latin typeface="Cambria Math" charset="0"/>
                  <a:ea typeface="Cambria Math" charset="0"/>
                  <a:cs typeface="Cambria Math" charset="0"/>
                </a:endParaRPr>
              </a:p>
              <a:p>
                <a:pPr>
                  <a:lnSpc>
                    <a:spcPct val="100000"/>
                  </a:lnSpc>
                </a:pPr>
                <a:r>
                  <a:rPr lang="en-US" dirty="0">
                    <a:ea typeface="Cambria Math" charset="0"/>
                    <a:cs typeface="Cambria Math" charset="0"/>
                  </a:rPr>
                  <a:t>Swing </a:t>
                </a:r>
                <a:r>
                  <a:rPr lang="en-US" dirty="0" smtClean="0">
                    <a:ea typeface="Cambria Math" charset="0"/>
                    <a:cs typeface="Cambria Math" charset="0"/>
                  </a:rPr>
                  <a:t>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 </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smtClean="0">
                          <a:latin typeface="Cambria Math" charset="0"/>
                          <a:ea typeface="Cambria Math" charset="0"/>
                          <a:cs typeface="Cambria Math" charset="0"/>
                        </a:rPr>
                        <m:t>=</m:t>
                      </m:r>
                      <m:f>
                        <m:fPr>
                          <m:ctrlPr>
                            <a:rPr lang="mr-IN" i="1" smtClean="0">
                              <a:latin typeface="Cambria Math" charset="0"/>
                              <a:ea typeface="Cambria Math" charset="0"/>
                              <a:cs typeface="Cambria Math" charset="0"/>
                            </a:rPr>
                          </m:ctrlPr>
                        </m:fPr>
                        <m:num>
                          <m:d>
                            <m:dPr>
                              <m:begChr m:val="["/>
                              <m:endChr m:val="]"/>
                              <m:ctrlPr>
                                <a:rPr lang="en-US" i="1">
                                  <a:latin typeface="Cambria Math" charset="0"/>
                                  <a:ea typeface="Cambria Math" charset="0"/>
                                  <a:cs typeface="Cambria Math" charset="0"/>
                                </a:rPr>
                              </m:ctrlPr>
                            </m:dPr>
                            <m:e>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e>
                              </m:d>
                            </m:e>
                          </m:d>
                        </m:num>
                        <m:den>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𝑀</m:t>
                          </m:r>
                        </m:den>
                      </m:f>
                    </m:oMath>
                  </m:oMathPara>
                </a14:m>
                <a:endParaRPr lang="en-US" dirty="0"/>
              </a:p>
              <a:p>
                <a:pPr>
                  <a:lnSpc>
                    <a:spcPct val="100000"/>
                  </a:lnSpc>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0" t="-839"/>
                </a:stretch>
              </a:blipFill>
            </p:spPr>
            <p:txBody>
              <a:bodyPr/>
              <a:lstStyle/>
              <a:p>
                <a:r>
                  <a:rPr lang="en-US">
                    <a:noFill/>
                  </a:rPr>
                  <a:t> </a:t>
                </a:r>
              </a:p>
            </p:txBody>
          </p:sp>
        </mc:Fallback>
      </mc:AlternateContent>
      <p:sp>
        <p:nvSpPr>
          <p:cNvPr id="4" name="TextBox 3"/>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1894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326" y="1691322"/>
            <a:ext cx="6746705" cy="5127859"/>
          </a:xfrm>
        </p:spPr>
      </p:pic>
    </p:spTree>
    <p:extLst>
      <p:ext uri="{BB962C8B-B14F-4D97-AF65-F5344CB8AC3E}">
        <p14:creationId xmlns:p14="http://schemas.microsoft.com/office/powerpoint/2010/main" val="136413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321" r="6046"/>
          <a:stretch/>
        </p:blipFill>
        <p:spPr>
          <a:xfrm>
            <a:off x="0" y="615462"/>
            <a:ext cx="8222421" cy="5591908"/>
          </a:xfrm>
        </p:spPr>
      </p:pic>
    </p:spTree>
    <p:extLst>
      <p:ext uri="{BB962C8B-B14F-4D97-AF65-F5344CB8AC3E}">
        <p14:creationId xmlns:p14="http://schemas.microsoft.com/office/powerpoint/2010/main" val="103290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normAutofit/>
          </a:bodyPr>
          <a:lstStyle/>
          <a:p>
            <a:r>
              <a:rPr lang="en-US" dirty="0" smtClean="0"/>
              <a:t>Synthetic or Virtual Inertia</a:t>
            </a:r>
          </a:p>
          <a:p>
            <a:pPr lvl="1"/>
            <a:r>
              <a:rPr lang="en-US" dirty="0"/>
              <a:t>Pros: Increases overall inertia</a:t>
            </a:r>
          </a:p>
          <a:p>
            <a:pPr lvl="1"/>
            <a:r>
              <a:rPr lang="en-US" dirty="0"/>
              <a:t>Cons: High cost to update all facilities with the necessary control mechanisms</a:t>
            </a:r>
          </a:p>
          <a:p>
            <a:pPr lvl="1"/>
            <a:endParaRPr lang="en-US" dirty="0" smtClean="0"/>
          </a:p>
          <a:p>
            <a:r>
              <a:rPr lang="en-US" dirty="0" smtClean="0"/>
              <a:t>Energy Storage Systems</a:t>
            </a:r>
          </a:p>
          <a:p>
            <a:pPr lvl="1"/>
            <a:r>
              <a:rPr lang="en-US" dirty="0"/>
              <a:t>Pros: Provides reserve power</a:t>
            </a:r>
          </a:p>
          <a:p>
            <a:pPr lvl="1"/>
            <a:r>
              <a:rPr lang="en-US" dirty="0"/>
              <a:t>Cons: Costly</a:t>
            </a:r>
          </a:p>
          <a:p>
            <a:pPr lvl="1"/>
            <a:endParaRPr lang="en-US" dirty="0" smtClean="0"/>
          </a:p>
          <a:p>
            <a:r>
              <a:rPr lang="en-US" dirty="0" err="1" smtClean="0"/>
              <a:t>Deloading</a:t>
            </a:r>
            <a:endParaRPr lang="en-US" dirty="0" smtClean="0"/>
          </a:p>
          <a:p>
            <a:pPr lvl="1"/>
            <a:r>
              <a:rPr lang="en-US" dirty="0"/>
              <a:t>Pros: Provides primary control for longer periods of time</a:t>
            </a:r>
          </a:p>
          <a:p>
            <a:pPr lvl="1"/>
            <a:r>
              <a:rPr lang="en-US" dirty="0"/>
              <a:t>Cons: Inefficient and expensive</a:t>
            </a:r>
          </a:p>
          <a:p>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430"/>
            <a:ext cx="7269480" cy="688999"/>
          </a:xfrm>
        </p:spPr>
        <p:txBody>
          <a:bodyPr/>
          <a:lstStyle/>
          <a:p>
            <a:r>
              <a:rPr lang="en-US" dirty="0" smtClean="0"/>
              <a:t>References</a:t>
            </a:r>
            <a:endParaRPr lang="en-US" dirty="0"/>
          </a:p>
        </p:txBody>
      </p:sp>
      <p:sp>
        <p:nvSpPr>
          <p:cNvPr id="3" name="Content Placeholder 2"/>
          <p:cNvSpPr>
            <a:spLocks noGrp="1"/>
          </p:cNvSpPr>
          <p:nvPr>
            <p:ph idx="1"/>
          </p:nvPr>
        </p:nvSpPr>
        <p:spPr>
          <a:xfrm>
            <a:off x="457200" y="1037492"/>
            <a:ext cx="7772400" cy="5591907"/>
          </a:xfrm>
        </p:spPr>
        <p:txBody>
          <a:bodyPr>
            <a:normAutofit fontScale="70000" lnSpcReduction="20000"/>
          </a:bodyPr>
          <a:lstStyle/>
          <a:p>
            <a:pPr marL="0" indent="0">
              <a:buNone/>
            </a:pPr>
            <a:r>
              <a:rPr lang="en-US" dirty="0"/>
              <a:t>[</a:t>
            </a:r>
            <a:r>
              <a:rPr lang="en-US" dirty="0" smtClean="0"/>
              <a:t>1]A. </a:t>
            </a:r>
            <a:r>
              <a:rPr lang="en-US" dirty="0" err="1" smtClean="0"/>
              <a:t>Ulbig</a:t>
            </a:r>
            <a:r>
              <a:rPr lang="en-US" dirty="0" smtClean="0"/>
              <a:t>,, T. </a:t>
            </a:r>
            <a:r>
              <a:rPr lang="en-US" dirty="0" err="1" smtClean="0"/>
              <a:t>Borsche</a:t>
            </a:r>
            <a:r>
              <a:rPr lang="en-US" dirty="0" smtClean="0"/>
              <a:t>, and G. </a:t>
            </a:r>
            <a:r>
              <a:rPr lang="en-US" dirty="0" err="1"/>
              <a:t>Andersson</a:t>
            </a:r>
            <a:r>
              <a:rPr lang="en-US" dirty="0" smtClean="0"/>
              <a:t>, </a:t>
            </a:r>
            <a:r>
              <a:rPr lang="en-US" dirty="0"/>
              <a:t>"Impact of Low Rotational Inertia on Power System Stability </a:t>
            </a:r>
            <a:r>
              <a:rPr lang="en-US" dirty="0" smtClean="0"/>
              <a:t>and </a:t>
            </a:r>
            <a:r>
              <a:rPr lang="en-US" dirty="0"/>
              <a:t>Operation", </a:t>
            </a:r>
            <a:r>
              <a:rPr lang="en-US" i="1" dirty="0"/>
              <a:t>IFAC Proceedings Volumes</a:t>
            </a:r>
            <a:r>
              <a:rPr lang="en-US" dirty="0"/>
              <a:t>, vol. 47, no. 3, pp. 7290-7297, 2014.</a:t>
            </a:r>
          </a:p>
          <a:p>
            <a:pPr marL="0" indent="0">
              <a:buNone/>
            </a:pPr>
            <a:r>
              <a:rPr lang="en-US" dirty="0"/>
              <a:t>[2]A. </a:t>
            </a:r>
            <a:r>
              <a:rPr lang="en-US" dirty="0" err="1"/>
              <a:t>Ulbig</a:t>
            </a:r>
            <a:r>
              <a:rPr lang="en-US" dirty="0"/>
              <a:t>, T. Rinke, S. </a:t>
            </a:r>
            <a:r>
              <a:rPr lang="en-US" dirty="0" err="1"/>
              <a:t>Chatzivasileiadis</a:t>
            </a:r>
            <a:r>
              <a:rPr lang="en-US" dirty="0"/>
              <a:t> and G. </a:t>
            </a:r>
            <a:r>
              <a:rPr lang="en-US" dirty="0" err="1"/>
              <a:t>Andersson</a:t>
            </a:r>
            <a:r>
              <a:rPr lang="en-US" dirty="0"/>
              <a:t>, "Predictive control for real-time frequency regulation and rotational inertia provision in power systems", </a:t>
            </a:r>
            <a:r>
              <a:rPr lang="en-US" i="1" dirty="0"/>
              <a:t>52nd IEEE Conference on Decision and Control</a:t>
            </a:r>
            <a:r>
              <a:rPr lang="en-US" dirty="0"/>
              <a:t>, pp. 2946-2953, 2013.</a:t>
            </a:r>
          </a:p>
          <a:p>
            <a:pPr marL="0" indent="0">
              <a:buNone/>
            </a:pPr>
            <a:r>
              <a:rPr lang="en-US" dirty="0" smtClean="0"/>
              <a:t>[3]B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Transactions on Automatic Control</a:t>
            </a:r>
            <a:r>
              <a:rPr lang="en-US" dirty="0"/>
              <a:t>, vol., no. 99, pp. 1-1, 2016.</a:t>
            </a:r>
          </a:p>
          <a:p>
            <a:pPr marL="0" indent="0">
              <a:buNone/>
            </a:pPr>
            <a:r>
              <a:rPr lang="en-US" dirty="0" smtClean="0"/>
              <a:t>[4]E</a:t>
            </a:r>
            <a:r>
              <a:rPr lang="en-US" dirty="0"/>
              <a:t>. </a:t>
            </a:r>
            <a:r>
              <a:rPr lang="en-US" dirty="0" err="1"/>
              <a:t>Mallada</a:t>
            </a:r>
            <a:r>
              <a:rPr lang="en-US" dirty="0"/>
              <a:t>, "</a:t>
            </a:r>
            <a:r>
              <a:rPr lang="en-US" dirty="0" err="1"/>
              <a:t>iDroop</a:t>
            </a:r>
            <a:r>
              <a:rPr lang="en-US" dirty="0"/>
              <a:t>: A Dynamic Droop controller to decouple power grid's steady-state and dynamic performance", </a:t>
            </a:r>
            <a:r>
              <a:rPr lang="en-US" i="1" dirty="0"/>
              <a:t>2016 IEEE 55th Conference on Decision and Control (CDC)</a:t>
            </a:r>
            <a:r>
              <a:rPr lang="en-US" dirty="0"/>
              <a:t>, 2016.</a:t>
            </a:r>
          </a:p>
          <a:p>
            <a:pPr marL="0" indent="0">
              <a:buNone/>
            </a:pPr>
            <a:r>
              <a:rPr lang="en-US" dirty="0" smtClean="0"/>
              <a:t>[5]H. Chiang</a:t>
            </a:r>
            <a:r>
              <a:rPr lang="en-US" dirty="0"/>
              <a:t>, </a:t>
            </a:r>
            <a:r>
              <a:rPr lang="en-US" dirty="0" smtClean="0"/>
              <a:t>F. Wu </a:t>
            </a:r>
            <a:r>
              <a:rPr lang="en-US" dirty="0"/>
              <a:t>and </a:t>
            </a:r>
            <a:r>
              <a:rPr lang="en-US" dirty="0" smtClean="0"/>
              <a:t>P. </a:t>
            </a:r>
            <a:r>
              <a:rPr lang="en-US" dirty="0" err="1" smtClean="0"/>
              <a:t>Varaiya</a:t>
            </a:r>
            <a:r>
              <a:rPr lang="en-US" dirty="0" smtClean="0"/>
              <a:t>, </a:t>
            </a:r>
            <a:r>
              <a:rPr lang="en-US" dirty="0"/>
              <a:t>"Foundations of direct methods for power system transient </a:t>
            </a:r>
            <a:r>
              <a:rPr lang="en-US" dirty="0" smtClean="0"/>
              <a:t>stability </a:t>
            </a:r>
            <a:r>
              <a:rPr lang="en-US" dirty="0"/>
              <a:t>analysis", </a:t>
            </a:r>
            <a:r>
              <a:rPr lang="en-US" i="1" dirty="0"/>
              <a:t>IEEE Transactions on Circuits and Systems</a:t>
            </a:r>
            <a:r>
              <a:rPr lang="en-US" dirty="0"/>
              <a:t>, vol. 34, no. 2, pp. 160-173, 1987.</a:t>
            </a:r>
          </a:p>
          <a:p>
            <a:pPr marL="0" indent="0">
              <a:buNone/>
            </a:pPr>
            <a:r>
              <a:rPr lang="en-US" dirty="0" smtClean="0"/>
              <a:t>[6]M</a:t>
            </a:r>
            <a:r>
              <a:rPr lang="en-US" dirty="0"/>
              <a:t>. Chan, R. Dunlop and F. </a:t>
            </a:r>
            <a:r>
              <a:rPr lang="en-US" dirty="0" err="1"/>
              <a:t>Schweppe</a:t>
            </a:r>
            <a:r>
              <a:rPr lang="en-US" dirty="0"/>
              <a:t>, "Dynamic Equivalents for Average System Frequency Behavior Following Major Disturbances", </a:t>
            </a:r>
            <a:r>
              <a:rPr lang="en-US" i="1" dirty="0"/>
              <a:t>IEEE Transactions on Power Apparatus and Systems</a:t>
            </a:r>
            <a:r>
              <a:rPr lang="en-US" dirty="0"/>
              <a:t>, vol. </a:t>
            </a:r>
            <a:r>
              <a:rPr lang="en-US" dirty="0" smtClean="0"/>
              <a:t>-91</a:t>
            </a:r>
            <a:r>
              <a:rPr lang="en-US" dirty="0"/>
              <a:t>, no. 4, pp. 1637-1642, 1972.</a:t>
            </a:r>
          </a:p>
          <a:p>
            <a:pPr marL="0" indent="0">
              <a:buNone/>
            </a:pPr>
            <a:r>
              <a:rPr lang="en-US" dirty="0"/>
              <a:t>[7]N.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California and WECC under high wind and solar conditions", </a:t>
            </a:r>
            <a:r>
              <a:rPr lang="en-US" i="1" dirty="0"/>
              <a:t>2012 IEEE Power and Energy Society General Meeting</a:t>
            </a:r>
            <a:r>
              <a:rPr lang="en-US" dirty="0"/>
              <a:t>, pp. 1-8, 2012.</a:t>
            </a:r>
          </a:p>
          <a:p>
            <a:pPr marL="0" indent="0">
              <a:buNone/>
            </a:pPr>
            <a:r>
              <a:rPr lang="en-US" dirty="0" smtClean="0"/>
              <a:t>[8]P. </a:t>
            </a:r>
            <a:r>
              <a:rPr lang="en-US" dirty="0" err="1" smtClean="0"/>
              <a:t>Varaiya</a:t>
            </a:r>
            <a:r>
              <a:rPr lang="en-US" dirty="0" smtClean="0"/>
              <a:t>, F. Wu and R. Chen, </a:t>
            </a:r>
            <a:r>
              <a:rPr lang="en-US" dirty="0"/>
              <a:t>"Direct methods for transient stability analysis of power systems: </a:t>
            </a:r>
            <a:r>
              <a:rPr lang="en-US" dirty="0" smtClean="0"/>
              <a:t>Recent </a:t>
            </a:r>
            <a:r>
              <a:rPr lang="en-US" dirty="0"/>
              <a:t>results", </a:t>
            </a:r>
            <a:r>
              <a:rPr lang="en-US" i="1" dirty="0"/>
              <a:t>Proceedings of the IEEE</a:t>
            </a:r>
            <a:r>
              <a:rPr lang="en-US" dirty="0"/>
              <a:t>, vol. 73, no. 12, pp. 1703-1715, 1985.</a:t>
            </a:r>
          </a:p>
          <a:p>
            <a:pPr marL="0" indent="0">
              <a:buNone/>
            </a:pPr>
            <a:r>
              <a:rPr lang="en-US" dirty="0" smtClean="0"/>
              <a:t>[</a:t>
            </a:r>
            <a:r>
              <a:rPr lang="en-US" dirty="0"/>
              <a:t>9</a:t>
            </a:r>
            <a:r>
              <a:rPr lang="en-US" dirty="0" smtClean="0"/>
              <a:t>]R</a:t>
            </a:r>
            <a:r>
              <a:rPr lang="en-US" dirty="0"/>
              <a:t>. Yan </a:t>
            </a:r>
            <a:r>
              <a:rPr lang="en-US" dirty="0" smtClean="0"/>
              <a:t>and </a:t>
            </a:r>
            <a:r>
              <a:rPr lang="en-US" dirty="0"/>
              <a:t>T. </a:t>
            </a:r>
            <a:r>
              <a:rPr lang="en-US" dirty="0" err="1"/>
              <a:t>Saha</a:t>
            </a:r>
            <a:r>
              <a:rPr lang="en-US" dirty="0"/>
              <a:t>, "Frequency response estimation method for high wind penetration </a:t>
            </a:r>
            <a:r>
              <a:rPr lang="en-US" dirty="0" smtClean="0"/>
              <a:t>considering </a:t>
            </a:r>
            <a:r>
              <a:rPr lang="en-US" dirty="0"/>
              <a:t>wind turbine frequency support functions", </a:t>
            </a:r>
            <a:r>
              <a:rPr lang="en-US" i="1" dirty="0"/>
              <a:t>IET Renewable Power Generation</a:t>
            </a:r>
            <a:r>
              <a:rPr lang="en-US" dirty="0"/>
              <a:t>, vol. 9, </a:t>
            </a:r>
            <a:r>
              <a:rPr lang="en-US" dirty="0" smtClean="0"/>
              <a:t>no</a:t>
            </a:r>
            <a:r>
              <a:rPr lang="en-US" dirty="0"/>
              <a:t>. 7, pp. 775-782, 2015</a:t>
            </a:r>
            <a:r>
              <a:rPr lang="en-US" dirty="0" smtClean="0"/>
              <a:t>.</a:t>
            </a:r>
            <a:endParaRPr lang="en-US" dirty="0"/>
          </a:p>
        </p:txBody>
      </p:sp>
    </p:spTree>
    <p:extLst>
      <p:ext uri="{BB962C8B-B14F-4D97-AF65-F5344CB8AC3E}">
        <p14:creationId xmlns:p14="http://schemas.microsoft.com/office/powerpoint/2010/main" val="203990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 and Motivation</a:t>
            </a:r>
          </a:p>
          <a:p>
            <a:r>
              <a:rPr lang="en-US" dirty="0" smtClean="0"/>
              <a:t>Background</a:t>
            </a:r>
          </a:p>
          <a:p>
            <a:r>
              <a:rPr lang="en-US" dirty="0" smtClean="0"/>
              <a:t>Modeling</a:t>
            </a:r>
          </a:p>
          <a:p>
            <a:r>
              <a:rPr lang="en-US" dirty="0" smtClean="0"/>
              <a:t>Swing Equation</a:t>
            </a:r>
          </a:p>
          <a:p>
            <a:r>
              <a:rPr lang="en-US" dirty="0" smtClean="0"/>
              <a:t>Control Models:</a:t>
            </a:r>
          </a:p>
          <a:p>
            <a:pPr lvl="1"/>
            <a:r>
              <a:rPr lang="en-US" dirty="0" smtClean="0"/>
              <a:t>Constant Power</a:t>
            </a:r>
          </a:p>
          <a:p>
            <a:pPr lvl="1"/>
            <a:r>
              <a:rPr lang="en-US" dirty="0" smtClean="0"/>
              <a:t>Droop Control</a:t>
            </a:r>
          </a:p>
          <a:p>
            <a:pPr lvl="1"/>
            <a:r>
              <a:rPr lang="en-US" dirty="0" smtClean="0"/>
              <a:t>Virtual Inertia</a:t>
            </a:r>
          </a:p>
          <a:p>
            <a:r>
              <a:rPr lang="en-US" dirty="0" smtClean="0"/>
              <a:t>Proposed methods</a:t>
            </a:r>
          </a:p>
        </p:txBody>
      </p:sp>
    </p:spTree>
    <p:extLst>
      <p:ext uri="{BB962C8B-B14F-4D97-AF65-F5344CB8AC3E}">
        <p14:creationId xmlns:p14="http://schemas.microsoft.com/office/powerpoint/2010/main" val="2509952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and Motivation</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project is to analyze the effect of increased renewable power source penetration on the frequency response of the grid. </a:t>
            </a:r>
          </a:p>
          <a:p>
            <a:pPr marL="0" indent="0">
              <a:buNone/>
            </a:pPr>
            <a:endParaRPr lang="en-US" dirty="0"/>
          </a:p>
          <a:p>
            <a:pPr marL="0" indent="0">
              <a:buNone/>
            </a:pPr>
            <a:r>
              <a:rPr lang="en-US" dirty="0" smtClean="0"/>
              <a:t>With more and more renewable sources being used, we need to know how these changes will effect the gird in terms of safety and robustness.</a:t>
            </a:r>
            <a:endParaRPr lang="en-US" dirty="0"/>
          </a:p>
        </p:txBody>
      </p:sp>
    </p:spTree>
    <p:extLst>
      <p:ext uri="{BB962C8B-B14F-4D97-AF65-F5344CB8AC3E}">
        <p14:creationId xmlns:p14="http://schemas.microsoft.com/office/powerpoint/2010/main" val="29097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consequences</a:t>
            </a:r>
            <a:endParaRPr lang="en-US" dirty="0"/>
          </a:p>
          <a:p>
            <a:pPr marL="0" indent="0">
              <a:buNone/>
            </a:pPr>
            <a:r>
              <a:rPr lang="en-US" sz="2400" dirty="0" smtClean="0"/>
              <a:t>Renewables</a:t>
            </a:r>
            <a:r>
              <a:rPr lang="en-US" dirty="0" smtClean="0"/>
              <a:t>:</a:t>
            </a:r>
          </a:p>
          <a:p>
            <a:r>
              <a:rPr lang="en-US" dirty="0"/>
              <a:t>No inertia (H = 0) </a:t>
            </a:r>
          </a:p>
          <a:p>
            <a:r>
              <a:rPr lang="en-US" dirty="0"/>
              <a:t>Increased frequency response</a:t>
            </a:r>
          </a:p>
          <a:p>
            <a:r>
              <a:rPr lang="en-US" dirty="0"/>
              <a:t>Less control</a:t>
            </a:r>
          </a:p>
          <a:p>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3</a:t>
            </a:r>
            <a:r>
              <a:rPr lang="en-US" baseline="30000" dirty="0" smtClean="0"/>
              <a:t>rd</a:t>
            </a:r>
            <a:r>
              <a:rPr lang="en-US" dirty="0" smtClean="0"/>
              <a:t> Party Simulation software </a:t>
            </a:r>
          </a:p>
          <a:p>
            <a:pPr lvl="1"/>
            <a:r>
              <a:rPr lang="en-US" dirty="0" smtClean="0"/>
              <a:t>Complicated (many variables)</a:t>
            </a:r>
          </a:p>
          <a:p>
            <a:pPr lvl="1"/>
            <a:r>
              <a:rPr lang="en-US" dirty="0" smtClean="0"/>
              <a:t>Expensive (time and money)</a:t>
            </a:r>
          </a:p>
          <a:p>
            <a:r>
              <a:rPr lang="en-US" dirty="0"/>
              <a:t>Full network </a:t>
            </a:r>
            <a:r>
              <a:rPr lang="en-US" dirty="0" smtClean="0"/>
              <a:t>models</a:t>
            </a:r>
            <a:endParaRPr lang="en-US" dirty="0"/>
          </a:p>
          <a:p>
            <a:pPr lvl="1"/>
            <a:r>
              <a:rPr lang="en-US" dirty="0"/>
              <a:t>Complicated (many variables)</a:t>
            </a:r>
          </a:p>
          <a:p>
            <a:pPr lvl="1"/>
            <a:r>
              <a:rPr lang="en-US" dirty="0" smtClean="0"/>
              <a:t>Time</a:t>
            </a:r>
            <a:endParaRPr lang="en-US" dirty="0"/>
          </a:p>
          <a:p>
            <a:r>
              <a:rPr lang="en-US" dirty="0"/>
              <a:t>Simplified Models (Aggregated Swing eq. Average Freq.)</a:t>
            </a:r>
          </a:p>
          <a:p>
            <a:pPr lvl="1"/>
            <a:r>
              <a:rPr lang="en-US" dirty="0"/>
              <a:t>Marginally less accurate</a:t>
            </a:r>
          </a:p>
          <a:p>
            <a:pPr lvl="1"/>
            <a:r>
              <a:rPr lang="en-US" dirty="0"/>
              <a:t>Easy to use</a:t>
            </a:r>
          </a:p>
          <a:p>
            <a:pPr lvl="1"/>
            <a:endParaRPr lang="en-US" dirty="0" smtClean="0"/>
          </a:p>
        </p:txBody>
      </p:sp>
    </p:spTree>
    <p:extLst>
      <p:ext uri="{BB962C8B-B14F-4D97-AF65-F5344CB8AC3E}">
        <p14:creationId xmlns:p14="http://schemas.microsoft.com/office/powerpoint/2010/main" val="3084728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7" y="357189"/>
            <a:ext cx="7020375" cy="873734"/>
          </a:xfrm>
        </p:spPr>
        <p:txBody>
          <a:bodyPr/>
          <a:lstStyle/>
          <a:p>
            <a:r>
              <a:rPr lang="en-US" dirty="0" smtClean="0"/>
              <a:t>Swing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9797" y="1441938"/>
                <a:ext cx="6776001" cy="4938024"/>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d>
                      <m:dPr>
                        <m:begChr m:val="{"/>
                        <m:endChr m:val=""/>
                        <m:ctrlPr>
                          <a:rPr lang="mr-IN" b="0" i="1" smtClean="0">
                            <a:latin typeface="Cambria Math" charset="0"/>
                            <a:ea typeface="Cambria Math" charset="0"/>
                            <a:cs typeface="Cambria Math" charset="0"/>
                          </a:rPr>
                        </m:ctrlPr>
                      </m:dPr>
                      <m:e>
                        <m:eqArr>
                          <m:eqArrPr>
                            <m:ctrlPr>
                              <a:rPr lang="mr-IN" b="0" i="1" smtClean="0">
                                <a:latin typeface="Cambria Math" charset="0"/>
                                <a:ea typeface="Cambria Math" charset="0"/>
                                <a:cs typeface="Cambria Math" charset="0"/>
                              </a:rPr>
                            </m:ctrlPr>
                          </m:eqArrPr>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−0.05</m:t>
                                </m:r>
                              </m:e>
                            </m:d>
                            <m:r>
                              <a:rPr lang="en-US" b="0" i="1" smtClean="0">
                                <a:latin typeface="Cambria Math" charset="0"/>
                                <a:ea typeface="Cambria Math" charset="0"/>
                                <a:cs typeface="Cambria Math" charset="0"/>
                              </a:rPr>
                              <m:t>,        0.05&lt;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&lt;0.1</m:t>
                            </m:r>
                          </m:e>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−0.15</m:t>
                                </m:r>
                              </m:e>
                            </m:d>
                            <m:r>
                              <a:rPr lang="en-US" b="0" i="1" smtClean="0">
                                <a:latin typeface="Cambria Math" charset="0"/>
                                <a:ea typeface="Cambria Math" charset="0"/>
                                <a:cs typeface="Cambria Math" charset="0"/>
                              </a:rPr>
                              <m:t>,     0.15&lt;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&lt;0.2</m:t>
                            </m:r>
                          </m:e>
                          <m:e>
                            <m:r>
                              <a:rPr lang="en-US" b="0" i="1" smtClean="0">
                                <a:latin typeface="Cambria Math" charset="0"/>
                                <a:ea typeface="Cambria Math" charset="0"/>
                                <a:cs typeface="Cambria Math" charset="0"/>
                              </a:rPr>
                              <m:t>1,                              0.25&lt;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&lt;0.3</m:t>
                            </m:r>
                          </m:e>
                          <m:e>
                            <m:r>
                              <a:rPr lang="en-US" b="0" i="1" smtClean="0">
                                <a:latin typeface="Cambria Math" charset="0"/>
                                <a:ea typeface="Cambria Math" charset="0"/>
                                <a:cs typeface="Cambria Math" charset="0"/>
                              </a:rPr>
                              <m:t>−1,                           0.35&lt;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&lt;0.4</m:t>
                            </m:r>
                          </m:e>
                        </m:eqArr>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9797" y="1441938"/>
                <a:ext cx="6776001" cy="4938024"/>
              </a:xfrm>
              <a:blipFill rotWithShape="0">
                <a:blip r:embed="rId3"/>
                <a:stretch>
                  <a:fillRect l="-180" t="-247"/>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04" y="1567543"/>
            <a:ext cx="6861165" cy="5042867"/>
          </a:xfrm>
        </p:spPr>
      </p:pic>
    </p:spTree>
    <p:extLst>
      <p:ext uri="{BB962C8B-B14F-4D97-AF65-F5344CB8AC3E}">
        <p14:creationId xmlns:p14="http://schemas.microsoft.com/office/powerpoint/2010/main" val="130170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pPr>
                <a14:m>
                  <m:oMath xmlns:m="http://schemas.openxmlformats.org/officeDocument/2006/math">
                    <m:r>
                      <m:rPr>
                        <m:nor/>
                      </m:rPr>
                      <a:rPr lang="en-US" dirty="0" smtClean="0">
                        <a:ea typeface="Cambria Math" charset="0"/>
                        <a:cs typeface="Cambria Math" charset="0"/>
                      </a:rPr>
                      <m:t>Control</m:t>
                    </m:r>
                    <m:r>
                      <m:rPr>
                        <m:nor/>
                      </m:rPr>
                      <a:rPr lang="en-US" dirty="0" smtClean="0">
                        <a:ea typeface="Cambria Math" charset="0"/>
                        <a:cs typeface="Cambria Math" charset="0"/>
                      </a:rPr>
                      <m:t> </m:t>
                    </m:r>
                    <m:r>
                      <m:rPr>
                        <m:nor/>
                      </m:rPr>
                      <a:rPr lang="en-US" dirty="0" smtClean="0">
                        <a:ea typeface="Cambria Math" charset="0"/>
                        <a:cs typeface="Cambria Math" charset="0"/>
                      </a:rPr>
                      <m:t>Variable</m:t>
                    </m:r>
                    <m:r>
                      <m:rPr>
                        <m:nor/>
                      </m:rPr>
                      <a:rPr lang="en-US" dirty="0" smtClean="0">
                        <a:ea typeface="Cambria Math" charset="0"/>
                        <a:cs typeface="Cambria Math" charset="0"/>
                      </a:rPr>
                      <m:t>:</m:t>
                    </m:r>
                  </m:oMath>
                </a14:m>
                <a:endParaRPr lang="en-US" dirty="0">
                  <a:ea typeface="Cambria Math" charset="0"/>
                  <a:cs typeface="Cambria Math"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oMath>
                  </m:oMathPara>
                </a14:m>
                <a:endParaRPr lang="en-US" i="1" dirty="0">
                  <a:latin typeface="Cambria Math" charset="0"/>
                  <a:ea typeface="Cambria Math" charset="0"/>
                  <a:cs typeface="Cambria Math" charset="0"/>
                </a:endParaRPr>
              </a:p>
              <a:p>
                <a:r>
                  <a:rPr lang="en-US" dirty="0" smtClean="0">
                    <a:ea typeface="Cambria Math" charset="0"/>
                    <a:cs typeface="Cambria Math" charset="0"/>
                  </a:rPr>
                  <a:t>Swing Equation: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i="1">
                          <a:latin typeface="Cambria Math" charset="0"/>
                          <a:ea typeface="Cambria Math" charset="0"/>
                          <a:cs typeface="Cambria Math" charset="0"/>
                        </a:rPr>
                        <m:t>)</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7"/>
                </a:stretch>
              </a:blipFill>
            </p:spPr>
            <p:txBody>
              <a:bodyPr/>
              <a:lstStyle/>
              <a:p>
                <a:r>
                  <a:rPr lang="en-US">
                    <a:noFill/>
                  </a:rPr>
                  <a:t> </a:t>
                </a:r>
              </a:p>
            </p:txBody>
          </p:sp>
        </mc:Fallback>
      </mc:AlternateContent>
      <p:sp>
        <p:nvSpPr>
          <p:cNvPr id="5" name="TextBox 4"/>
          <p:cNvSpPr txBox="1"/>
          <p:nvPr/>
        </p:nvSpPr>
        <p:spPr>
          <a:xfrm>
            <a:off x="7957091" y="6379962"/>
            <a:ext cx="517585"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132979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86" y="1691322"/>
            <a:ext cx="7234644" cy="4958143"/>
          </a:xfrm>
        </p:spPr>
      </p:pic>
    </p:spTree>
    <p:extLst>
      <p:ext uri="{BB962C8B-B14F-4D97-AF65-F5344CB8AC3E}">
        <p14:creationId xmlns:p14="http://schemas.microsoft.com/office/powerpoint/2010/main" val="15705973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7181</TotalTime>
  <Words>666</Words>
  <Application>Microsoft Macintosh PowerPoint</Application>
  <PresentationFormat>On-screen Show (4:3)</PresentationFormat>
  <Paragraphs>110</Paragraphs>
  <Slides>16</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Cambria Math</vt:lpstr>
      <vt:lpstr>Century Schoolbook</vt:lpstr>
      <vt:lpstr>Mangal</vt:lpstr>
      <vt:lpstr>Wingdings 2</vt:lpstr>
      <vt:lpstr>View</vt:lpstr>
      <vt:lpstr>1_View</vt:lpstr>
      <vt:lpstr>Frequency Response and Control in Power Systems</vt:lpstr>
      <vt:lpstr>Overview</vt:lpstr>
      <vt:lpstr>Purpose and Motivation</vt:lpstr>
      <vt:lpstr>Background</vt:lpstr>
      <vt:lpstr>Modeling</vt:lpstr>
      <vt:lpstr>Swing Equation</vt:lpstr>
      <vt:lpstr>Results</vt:lpstr>
      <vt:lpstr>Constant Power</vt:lpstr>
      <vt:lpstr>Results</vt:lpstr>
      <vt:lpstr>Droop Control</vt:lpstr>
      <vt:lpstr>Results</vt:lpstr>
      <vt:lpstr>Virtual Inertia</vt:lpstr>
      <vt:lpstr>Results</vt:lpstr>
      <vt:lpstr>PowerPoint Presentation</vt:lpstr>
      <vt:lpstr>Proposed Methods</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Swanson</cp:lastModifiedBy>
  <cp:revision>46</cp:revision>
  <dcterms:created xsi:type="dcterms:W3CDTF">2017-07-05T18:08:44Z</dcterms:created>
  <dcterms:modified xsi:type="dcterms:W3CDTF">2017-07-25T03:57:41Z</dcterms:modified>
</cp:coreProperties>
</file>