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1" r:id="rId5"/>
    <p:sldId id="259" r:id="rId6"/>
    <p:sldId id="260"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010"/>
  </p:normalViewPr>
  <p:slideViewPr>
    <p:cSldViewPr snapToGrid="0" snapToObjects="1">
      <p:cViewPr varScale="1">
        <p:scale>
          <a:sx n="74" d="100"/>
          <a:sy n="74" d="100"/>
        </p:scale>
        <p:origin x="218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2A0E23-1B25-1A4E-BE77-9E66B1F818DF}" type="datetimeFigureOut">
              <a:rPr lang="en-US" smtClean="0"/>
              <a:t>7/7/17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B06ED-AAE6-1643-931F-B078EBBEF119}" type="slidenum">
              <a:rPr lang="en-US" smtClean="0"/>
              <a:t>‹#›</a:t>
            </a:fld>
            <a:endParaRPr lang="en-US"/>
          </a:p>
        </p:txBody>
      </p:sp>
    </p:spTree>
    <p:extLst>
      <p:ext uri="{BB962C8B-B14F-4D97-AF65-F5344CB8AC3E}">
        <p14:creationId xmlns:p14="http://schemas.microsoft.com/office/powerpoint/2010/main" val="2485939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Frequency Response</a:t>
            </a:r>
            <a:r>
              <a:rPr lang="en-US" baseline="0" dirty="0" smtClean="0"/>
              <a:t> is how the system responds after a significant loss of generation. </a:t>
            </a:r>
          </a:p>
          <a:p>
            <a:r>
              <a:rPr lang="en-US" baseline="0" dirty="0" smtClean="0"/>
              <a:t>Frequency control in power systems is made possible because of the rotational inertia from conventional generators in the system. This inertia is what keeps the system frequency from deviating too much when generation losses occur because the inertia from the generators keep spinning at the same rate for a set time and the PFR is able to kick in before it changes too much. Without this inertia, or with decreased inertia, the system frequency will change much faster, often too quickly for the PFR to to kick in before it drops below the safe values which can cause a cascade of trips and interrupt service.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4</a:t>
            </a:fld>
            <a:endParaRPr lang="en-US"/>
          </a:p>
        </p:txBody>
      </p:sp>
    </p:spTree>
    <p:extLst>
      <p:ext uri="{BB962C8B-B14F-4D97-AF65-F5344CB8AC3E}">
        <p14:creationId xmlns:p14="http://schemas.microsoft.com/office/powerpoint/2010/main" val="264870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power systems, the frequency response can be modeled with equations or simulation software. Simulations offer very precise results, however, they require knowledge of many different parameters related to all components of a system and are therefore difficult to use for large systems. Similarly, full network models have a similar restraint in which many parameters are necessary to be concise and they become very difficult to manage for large systems. Therefore, researchers tend to use simplified models to examine larger systems because they can be adapted to take less variables and still produce a relatively accurate result.</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5</a:t>
            </a:fld>
            <a:endParaRPr lang="en-US"/>
          </a:p>
        </p:txBody>
      </p:sp>
    </p:spTree>
    <p:extLst>
      <p:ext uri="{BB962C8B-B14F-4D97-AF65-F5344CB8AC3E}">
        <p14:creationId xmlns:p14="http://schemas.microsoft.com/office/powerpoint/2010/main" val="560159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going to use the swing equation to</a:t>
            </a:r>
            <a:r>
              <a:rPr lang="en-US" baseline="0" dirty="0" smtClean="0"/>
              <a:t> model the frequency response because it is more accurate than</a:t>
            </a:r>
            <a:r>
              <a:rPr lang="mr-IN" baseline="0" dirty="0" smtClean="0"/>
              <a:t>…</a:t>
            </a:r>
            <a:endParaRPr lang="is-IS" baseline="0" dirty="0" smtClean="0"/>
          </a:p>
          <a:p>
            <a:r>
              <a:rPr lang="is-IS" baseline="0" dirty="0" smtClean="0"/>
              <a:t>We are using the aggregated swing equation to adapt the equation to model a whole network.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6</a:t>
            </a:fld>
            <a:endParaRPr lang="en-US"/>
          </a:p>
        </p:txBody>
      </p:sp>
    </p:spTree>
    <p:extLst>
      <p:ext uri="{BB962C8B-B14F-4D97-AF65-F5344CB8AC3E}">
        <p14:creationId xmlns:p14="http://schemas.microsoft.com/office/powerpoint/2010/main" val="13242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Variable</a:t>
            </a:r>
            <a:r>
              <a:rPr lang="en-US" baseline="0" dirty="0" smtClean="0"/>
              <a:t> renewable energy sources like wind and solar do not contribute any rotational inertia. Because of this, when more renewables are incorporated into power systems, the overall system inertia decreases. A decrease in inertia means that the frequency response in the event of a major fault or loss of generation (basically any major power imbalance) will be much more severe because the entire system will react faster when there is less inertia to maintain the frequency. This response will be too quick for the primary frequency response controls and could cause cascading trips and wide spread blackouts. </a:t>
            </a:r>
            <a:endParaRPr lang="en-US" dirty="0"/>
          </a:p>
        </p:txBody>
      </p:sp>
      <p:sp>
        <p:nvSpPr>
          <p:cNvPr id="4" name="Slide Number Placeholder 3"/>
          <p:cNvSpPr>
            <a:spLocks noGrp="1"/>
          </p:cNvSpPr>
          <p:nvPr>
            <p:ph type="sldNum" sz="quarter" idx="10"/>
          </p:nvPr>
        </p:nvSpPr>
        <p:spPr/>
        <p:txBody>
          <a:bodyPr/>
          <a:lstStyle/>
          <a:p>
            <a:fld id="{063B06ED-AAE6-1643-931F-B078EBBEF119}" type="slidenum">
              <a:rPr lang="en-US" smtClean="0"/>
              <a:t>7</a:t>
            </a:fld>
            <a:endParaRPr lang="en-US"/>
          </a:p>
        </p:txBody>
      </p:sp>
    </p:spTree>
    <p:extLst>
      <p:ext uri="{BB962C8B-B14F-4D97-AF65-F5344CB8AC3E}">
        <p14:creationId xmlns:p14="http://schemas.microsoft.com/office/powerpoint/2010/main" val="2680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26411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97774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79791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09391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D63410-F318-9644-9110-6B614613545F}" type="datetimeFigureOut">
              <a:rPr lang="en-US" smtClean="0"/>
              <a:t>7/7/17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256289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D63410-F318-9644-9110-6B614613545F}" type="datetimeFigureOut">
              <a:rPr lang="en-US" smtClean="0"/>
              <a:t>7/7/17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16247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D63410-F318-9644-9110-6B614613545F}" type="datetimeFigureOut">
              <a:rPr lang="en-US" smtClean="0"/>
              <a:t>7/7/17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1205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63410-F318-9644-9110-6B614613545F}" type="datetimeFigureOut">
              <a:rPr lang="en-US" smtClean="0"/>
              <a:t>7/7/17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349942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63410-F318-9644-9110-6B614613545F}" type="datetimeFigureOut">
              <a:rPr lang="en-US" smtClean="0"/>
              <a:t>7/7/17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4166390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187499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63410-F318-9644-9110-6B614613545F}" type="datetimeFigureOut">
              <a:rPr lang="en-US" smtClean="0"/>
              <a:t>7/7/17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2932B-FC26-324E-BFB3-EF3B29A304B4}" type="slidenum">
              <a:rPr lang="en-US" smtClean="0"/>
              <a:t>‹#›</a:t>
            </a:fld>
            <a:endParaRPr lang="en-US"/>
          </a:p>
        </p:txBody>
      </p:sp>
    </p:spTree>
    <p:extLst>
      <p:ext uri="{BB962C8B-B14F-4D97-AF65-F5344CB8AC3E}">
        <p14:creationId xmlns:p14="http://schemas.microsoft.com/office/powerpoint/2010/main" val="28650375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3410-F318-9644-9110-6B614613545F}" type="datetimeFigureOut">
              <a:rPr lang="en-US" smtClean="0"/>
              <a:t>7/7/17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2932B-FC26-324E-BFB3-EF3B29A304B4}" type="slidenum">
              <a:rPr lang="en-US" smtClean="0"/>
              <a:t>‹#›</a:t>
            </a:fld>
            <a:endParaRPr lang="en-US"/>
          </a:p>
        </p:txBody>
      </p:sp>
    </p:spTree>
    <p:extLst>
      <p:ext uri="{BB962C8B-B14F-4D97-AF65-F5344CB8AC3E}">
        <p14:creationId xmlns:p14="http://schemas.microsoft.com/office/powerpoint/2010/main" val="292578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Frequency Response and Control in Power Systems</a:t>
            </a:r>
            <a:endParaRPr lang="en-US" dirty="0"/>
          </a:p>
        </p:txBody>
      </p:sp>
      <p:sp>
        <p:nvSpPr>
          <p:cNvPr id="3" name="Subtitle 2"/>
          <p:cNvSpPr>
            <a:spLocks noGrp="1"/>
          </p:cNvSpPr>
          <p:nvPr>
            <p:ph type="subTitle" idx="1"/>
          </p:nvPr>
        </p:nvSpPr>
        <p:spPr/>
        <p:txBody>
          <a:bodyPr/>
          <a:lstStyle/>
          <a:p>
            <a:r>
              <a:rPr lang="en-US" dirty="0" smtClean="0"/>
              <a:t>Megan Swanson</a:t>
            </a:r>
          </a:p>
          <a:p>
            <a:r>
              <a:rPr lang="en-US" dirty="0" smtClean="0"/>
              <a:t>SUPERB Project</a:t>
            </a:r>
          </a:p>
          <a:p>
            <a:r>
              <a:rPr lang="en-US" dirty="0" smtClean="0"/>
              <a:t>July 2017</a:t>
            </a:r>
            <a:endParaRPr lang="en-US" dirty="0"/>
          </a:p>
        </p:txBody>
      </p:sp>
    </p:spTree>
    <p:extLst>
      <p:ext uri="{BB962C8B-B14F-4D97-AF65-F5344CB8AC3E}">
        <p14:creationId xmlns:p14="http://schemas.microsoft.com/office/powerpoint/2010/main" val="173447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Storage Systems</a:t>
            </a:r>
            <a:endParaRPr lang="en-US" dirty="0"/>
          </a:p>
        </p:txBody>
      </p:sp>
      <p:sp>
        <p:nvSpPr>
          <p:cNvPr id="3" name="Content Placeholder 2"/>
          <p:cNvSpPr>
            <a:spLocks noGrp="1"/>
          </p:cNvSpPr>
          <p:nvPr>
            <p:ph idx="1"/>
          </p:nvPr>
        </p:nvSpPr>
        <p:spPr/>
        <p:txBody>
          <a:bodyPr/>
          <a:lstStyle/>
          <a:p>
            <a:r>
              <a:rPr lang="en-US" dirty="0" smtClean="0"/>
              <a:t>Pros:</a:t>
            </a:r>
          </a:p>
          <a:p>
            <a:r>
              <a:rPr lang="en-US" dirty="0" smtClean="0"/>
              <a:t>Cons:</a:t>
            </a:r>
          </a:p>
          <a:p>
            <a:endParaRPr lang="en-US" dirty="0"/>
          </a:p>
        </p:txBody>
      </p:sp>
    </p:spTree>
    <p:extLst>
      <p:ext uri="{BB962C8B-B14F-4D97-AF65-F5344CB8AC3E}">
        <p14:creationId xmlns:p14="http://schemas.microsoft.com/office/powerpoint/2010/main" val="181861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Purpose</a:t>
            </a:r>
          </a:p>
          <a:p>
            <a:r>
              <a:rPr lang="en-US" dirty="0" smtClean="0"/>
              <a:t>Frequency Response and Control in Power Systems</a:t>
            </a:r>
          </a:p>
          <a:p>
            <a:r>
              <a:rPr lang="en-US" dirty="0" smtClean="0"/>
              <a:t>Modeling</a:t>
            </a:r>
          </a:p>
          <a:p>
            <a:r>
              <a:rPr lang="en-US" dirty="0" smtClean="0"/>
              <a:t>Impact of variable renewable energy</a:t>
            </a:r>
          </a:p>
          <a:p>
            <a:r>
              <a:rPr lang="en-US" dirty="0" smtClean="0"/>
              <a:t>Proposed methods</a:t>
            </a:r>
            <a:endParaRPr lang="en-US" dirty="0"/>
          </a:p>
        </p:txBody>
      </p:sp>
    </p:spTree>
    <p:extLst>
      <p:ext uri="{BB962C8B-B14F-4D97-AF65-F5344CB8AC3E}">
        <p14:creationId xmlns:p14="http://schemas.microsoft.com/office/powerpoint/2010/main" val="250995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3" name="Content Placeholder 2"/>
          <p:cNvSpPr>
            <a:spLocks noGrp="1"/>
          </p:cNvSpPr>
          <p:nvPr>
            <p:ph idx="1"/>
          </p:nvPr>
        </p:nvSpPr>
        <p:spPr/>
        <p:txBody>
          <a:bodyPr/>
          <a:lstStyle/>
          <a:p>
            <a:pPr marL="0" indent="0">
              <a:buNone/>
            </a:pPr>
            <a:r>
              <a:rPr lang="en-US" dirty="0" smtClean="0"/>
              <a:t>The purpose of this review is to increase my understanding of frequency response and control in power systems with a focus on how variable renewable energy affects the system.</a:t>
            </a:r>
            <a:endParaRPr lang="en-US" dirty="0"/>
          </a:p>
        </p:txBody>
      </p:sp>
    </p:spTree>
    <p:extLst>
      <p:ext uri="{BB962C8B-B14F-4D97-AF65-F5344CB8AC3E}">
        <p14:creationId xmlns:p14="http://schemas.microsoft.com/office/powerpoint/2010/main" val="2909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Frequency Response and Control in Power Systems</a:t>
            </a:r>
            <a:endParaRPr lang="en-US" dirty="0"/>
          </a:p>
        </p:txBody>
      </p:sp>
      <p:sp>
        <p:nvSpPr>
          <p:cNvPr id="3" name="Content Placeholder 2"/>
          <p:cNvSpPr>
            <a:spLocks noGrp="1"/>
          </p:cNvSpPr>
          <p:nvPr>
            <p:ph idx="1"/>
          </p:nvPr>
        </p:nvSpPr>
        <p:spPr/>
        <p:txBody>
          <a:bodyPr/>
          <a:lstStyle/>
          <a:p>
            <a:r>
              <a:rPr lang="en-US" dirty="0" smtClean="0"/>
              <a:t>Inertia</a:t>
            </a:r>
          </a:p>
          <a:p>
            <a:pPr lvl="1"/>
            <a:r>
              <a:rPr lang="en-US" dirty="0" smtClean="0"/>
              <a:t>Lower inertia = faster frequency response</a:t>
            </a:r>
          </a:p>
          <a:p>
            <a:r>
              <a:rPr lang="en-US" dirty="0" smtClean="0"/>
              <a:t>Damping</a:t>
            </a:r>
          </a:p>
          <a:p>
            <a:pPr lvl="1"/>
            <a:r>
              <a:rPr lang="en-US" dirty="0" smtClean="0"/>
              <a:t>Lower damping = faster frequency response</a:t>
            </a:r>
          </a:p>
          <a:p>
            <a:r>
              <a:rPr lang="en-US" dirty="0" smtClean="0"/>
              <a:t>Faster frequency response = </a:t>
            </a:r>
            <a:r>
              <a:rPr lang="en-US" dirty="0" smtClean="0"/>
              <a:t>more severe consequences</a:t>
            </a:r>
            <a:endParaRPr lang="en-US" dirty="0"/>
          </a:p>
          <a:p>
            <a:pPr lvl="1"/>
            <a:endParaRPr lang="en-US" dirty="0"/>
          </a:p>
        </p:txBody>
      </p:sp>
    </p:spTree>
    <p:extLst>
      <p:ext uri="{BB962C8B-B14F-4D97-AF65-F5344CB8AC3E}">
        <p14:creationId xmlns:p14="http://schemas.microsoft.com/office/powerpoint/2010/main" val="4208237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a:t>
            </a:r>
            <a:endParaRPr lang="en-US" dirty="0"/>
          </a:p>
        </p:txBody>
      </p:sp>
      <p:sp>
        <p:nvSpPr>
          <p:cNvPr id="3" name="Content Placeholder 2"/>
          <p:cNvSpPr>
            <a:spLocks noGrp="1"/>
          </p:cNvSpPr>
          <p:nvPr>
            <p:ph idx="1"/>
          </p:nvPr>
        </p:nvSpPr>
        <p:spPr>
          <a:xfrm>
            <a:off x="457200" y="1600200"/>
            <a:ext cx="8229600" cy="5077293"/>
          </a:xfrm>
        </p:spPr>
        <p:txBody>
          <a:bodyPr>
            <a:normAutofit lnSpcReduction="10000"/>
          </a:bodyPr>
          <a:lstStyle/>
          <a:p>
            <a:r>
              <a:rPr lang="en-US" dirty="0" smtClean="0"/>
              <a:t>Simulation software</a:t>
            </a:r>
          </a:p>
          <a:p>
            <a:pPr lvl="1"/>
            <a:r>
              <a:rPr lang="en-US" dirty="0" smtClean="0"/>
              <a:t>Complicated (many variables)</a:t>
            </a:r>
          </a:p>
          <a:p>
            <a:pPr lvl="1"/>
            <a:r>
              <a:rPr lang="en-US" dirty="0" smtClean="0"/>
              <a:t>Expensive (time and money)</a:t>
            </a:r>
          </a:p>
          <a:p>
            <a:r>
              <a:rPr lang="en-US" dirty="0" smtClean="0"/>
              <a:t>Full network models</a:t>
            </a:r>
          </a:p>
          <a:p>
            <a:pPr lvl="1"/>
            <a:r>
              <a:rPr lang="en-US" dirty="0" smtClean="0"/>
              <a:t>Complicated (many variables)</a:t>
            </a:r>
          </a:p>
          <a:p>
            <a:pPr lvl="1"/>
            <a:r>
              <a:rPr lang="en-US" dirty="0" smtClean="0"/>
              <a:t>Time</a:t>
            </a:r>
          </a:p>
          <a:p>
            <a:r>
              <a:rPr lang="en-US" dirty="0" smtClean="0"/>
              <a:t>Simplified </a:t>
            </a:r>
            <a:r>
              <a:rPr lang="en-US" dirty="0" smtClean="0"/>
              <a:t>Models (Aggregated Swing eq. Average Freq.)</a:t>
            </a:r>
            <a:endParaRPr lang="en-US" dirty="0" smtClean="0"/>
          </a:p>
          <a:p>
            <a:pPr lvl="1"/>
            <a:r>
              <a:rPr lang="en-US" dirty="0" smtClean="0"/>
              <a:t>Marginally l</a:t>
            </a:r>
            <a:r>
              <a:rPr lang="en-US" dirty="0" smtClean="0"/>
              <a:t>ess </a:t>
            </a:r>
            <a:r>
              <a:rPr lang="en-US" dirty="0" smtClean="0"/>
              <a:t>accurate</a:t>
            </a:r>
          </a:p>
          <a:p>
            <a:pPr lvl="1"/>
            <a:r>
              <a:rPr lang="en-US" dirty="0" smtClean="0"/>
              <a:t>Easy to use</a:t>
            </a:r>
          </a:p>
          <a:p>
            <a:pPr lvl="1"/>
            <a:endParaRPr lang="en-US" dirty="0"/>
          </a:p>
          <a:p>
            <a:pPr lvl="1"/>
            <a:endParaRPr lang="en-US" dirty="0" smtClean="0"/>
          </a:p>
        </p:txBody>
      </p:sp>
    </p:spTree>
    <p:extLst>
      <p:ext uri="{BB962C8B-B14F-4D97-AF65-F5344CB8AC3E}">
        <p14:creationId xmlns:p14="http://schemas.microsoft.com/office/powerpoint/2010/main" val="308472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Swing Equation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802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Renewables</a:t>
            </a:r>
            <a:endParaRPr lang="en-US" dirty="0"/>
          </a:p>
        </p:txBody>
      </p:sp>
      <p:sp>
        <p:nvSpPr>
          <p:cNvPr id="3" name="Content Placeholder 2"/>
          <p:cNvSpPr>
            <a:spLocks noGrp="1"/>
          </p:cNvSpPr>
          <p:nvPr>
            <p:ph idx="1"/>
          </p:nvPr>
        </p:nvSpPr>
        <p:spPr/>
        <p:txBody>
          <a:bodyPr/>
          <a:lstStyle/>
          <a:p>
            <a:r>
              <a:rPr lang="en-US" dirty="0" smtClean="0"/>
              <a:t>No inertia (H = 0) </a:t>
            </a:r>
          </a:p>
          <a:p>
            <a:r>
              <a:rPr lang="en-US" dirty="0" smtClean="0"/>
              <a:t>Increased frequency response</a:t>
            </a:r>
          </a:p>
          <a:p>
            <a:r>
              <a:rPr lang="en-US" dirty="0" smtClean="0"/>
              <a:t>Less control</a:t>
            </a:r>
            <a:endParaRPr lang="en-US" dirty="0"/>
          </a:p>
        </p:txBody>
      </p:sp>
    </p:spTree>
    <p:extLst>
      <p:ext uri="{BB962C8B-B14F-4D97-AF65-F5344CB8AC3E}">
        <p14:creationId xmlns:p14="http://schemas.microsoft.com/office/powerpoint/2010/main" val="360202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Methods</a:t>
            </a:r>
            <a:endParaRPr lang="en-US" dirty="0"/>
          </a:p>
        </p:txBody>
      </p:sp>
      <p:sp>
        <p:nvSpPr>
          <p:cNvPr id="3" name="Content Placeholder 2"/>
          <p:cNvSpPr>
            <a:spLocks noGrp="1"/>
          </p:cNvSpPr>
          <p:nvPr>
            <p:ph idx="1"/>
          </p:nvPr>
        </p:nvSpPr>
        <p:spPr/>
        <p:txBody>
          <a:bodyPr/>
          <a:lstStyle/>
          <a:p>
            <a:r>
              <a:rPr lang="en-US" dirty="0" smtClean="0"/>
              <a:t>Synthetic or Virtual Inertia</a:t>
            </a:r>
          </a:p>
          <a:p>
            <a:r>
              <a:rPr lang="en-US" dirty="0" smtClean="0"/>
              <a:t>Energy Storage Systems</a:t>
            </a:r>
          </a:p>
          <a:p>
            <a:endParaRPr lang="en-US" dirty="0" smtClean="0"/>
          </a:p>
        </p:txBody>
      </p:sp>
    </p:spTree>
    <p:extLst>
      <p:ext uri="{BB962C8B-B14F-4D97-AF65-F5344CB8AC3E}">
        <p14:creationId xmlns:p14="http://schemas.microsoft.com/office/powerpoint/2010/main" val="177593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Inertia</a:t>
            </a:r>
            <a:endParaRPr lang="en-US" dirty="0"/>
          </a:p>
        </p:txBody>
      </p:sp>
      <p:sp>
        <p:nvSpPr>
          <p:cNvPr id="3" name="Content Placeholder 2"/>
          <p:cNvSpPr>
            <a:spLocks noGrp="1"/>
          </p:cNvSpPr>
          <p:nvPr>
            <p:ph idx="1"/>
          </p:nvPr>
        </p:nvSpPr>
        <p:spPr/>
        <p:txBody>
          <a:bodyPr/>
          <a:lstStyle/>
          <a:p>
            <a:r>
              <a:rPr lang="en-US" dirty="0" smtClean="0"/>
              <a:t>WTGs</a:t>
            </a:r>
          </a:p>
          <a:p>
            <a:r>
              <a:rPr lang="en-US" dirty="0" smtClean="0"/>
              <a:t>Pros:</a:t>
            </a:r>
          </a:p>
          <a:p>
            <a:r>
              <a:rPr lang="en-US" dirty="0" smtClean="0"/>
              <a:t>Cons:</a:t>
            </a:r>
            <a:endParaRPr lang="en-US" dirty="0"/>
          </a:p>
        </p:txBody>
      </p:sp>
    </p:spTree>
    <p:extLst>
      <p:ext uri="{BB962C8B-B14F-4D97-AF65-F5344CB8AC3E}">
        <p14:creationId xmlns:p14="http://schemas.microsoft.com/office/powerpoint/2010/main" val="708870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503</TotalTime>
  <Words>545</Words>
  <Application>Microsoft Macintosh PowerPoint</Application>
  <PresentationFormat>On-screen Show (4:3)</PresentationFormat>
  <Paragraphs>53</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Mangal</vt:lpstr>
      <vt:lpstr>Arial</vt:lpstr>
      <vt:lpstr>Office Theme</vt:lpstr>
      <vt:lpstr>Frequency Response and Control in Power Systems</vt:lpstr>
      <vt:lpstr>Overview</vt:lpstr>
      <vt:lpstr>Purpose</vt:lpstr>
      <vt:lpstr>Frequency Response and Control in Power Systems</vt:lpstr>
      <vt:lpstr>Modeling</vt:lpstr>
      <vt:lpstr>Swing Equation</vt:lpstr>
      <vt:lpstr>Impact of Renewables</vt:lpstr>
      <vt:lpstr>Proposed Methods</vt:lpstr>
      <vt:lpstr>Virtual Inertia</vt:lpstr>
      <vt:lpstr>Energy Storage Systems</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Megan K. Swanson</cp:lastModifiedBy>
  <cp:revision>18</cp:revision>
  <dcterms:created xsi:type="dcterms:W3CDTF">2017-07-05T18:08:44Z</dcterms:created>
  <dcterms:modified xsi:type="dcterms:W3CDTF">2017-07-07T09:45:39Z</dcterms:modified>
</cp:coreProperties>
</file>