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3" r:id="rId8"/>
    <p:sldId id="261" r:id="rId9"/>
    <p:sldId id="262" r:id="rId10"/>
    <p:sldId id="264" r:id="rId11"/>
    <p:sldId id="265" r:id="rId12"/>
    <p:sldId id="266" r:id="rId13"/>
    <p:sldId id="275" r:id="rId14"/>
    <p:sldId id="276" r:id="rId15"/>
    <p:sldId id="267" r:id="rId16"/>
    <p:sldId id="269" r:id="rId17"/>
    <p:sldId id="271" r:id="rId18"/>
    <p:sldId id="272" r:id="rId19"/>
    <p:sldId id="273" r:id="rId20"/>
    <p:sldId id="274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5428-C9C8-4867-98D0-08EF76059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ALATION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9F2B7-FC4A-4CC6-9B0E-24D100078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Developing a test automation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742945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F03F7-4669-4272-92CC-61BAF5B9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/>
              <a:t>METHOD IMPLEMENTATION – </a:t>
            </a:r>
            <a:r>
              <a:rPr lang="en-US" sz="2500" cap="none" dirty="0"/>
              <a:t>model.java</a:t>
            </a:r>
            <a:endParaRPr lang="en-US" sz="2500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33CD0A4-D02A-4F90-88FD-BF6985847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193114"/>
            <a:ext cx="6282919" cy="3712633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303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148CA-A10B-47F3-82EF-8FA41FAF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0" y="1278460"/>
            <a:ext cx="3150313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/>
              <a:t>CONFIGURATION –CHOICE OF BROWSER : </a:t>
            </a:r>
            <a:r>
              <a:rPr lang="en-US" sz="2500" cap="none" dirty="0"/>
              <a:t>WebDriverConfig.java</a:t>
            </a:r>
            <a:endParaRPr lang="en-US" sz="25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Content Placeholder 7">
            <a:extLst>
              <a:ext uri="{FF2B5EF4-FFF2-40B4-BE49-F238E27FC236}">
                <a16:creationId xmlns:a16="http://schemas.microsoft.com/office/drawing/2014/main" id="{6B7B616A-421A-4069-AE86-126EB6724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120280"/>
            <a:ext cx="6282919" cy="385830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71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6DA56-A012-4724-A0AB-73161035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LOCATORS –</a:t>
            </a:r>
            <a:r>
              <a:rPr lang="en-US" sz="3600" cap="none" dirty="0"/>
              <a:t>page.java</a:t>
            </a:r>
            <a:endParaRPr lang="en-US" sz="3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8DF830-AD47-4E5A-BEEA-B2DBED344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5184" y="1132114"/>
            <a:ext cx="6599668" cy="3860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731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B736-0533-4CF9-8B3C-E4939834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CHOICE OF LOCATORS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C8DFB-DB0E-42A8-AA75-9D8EFDD18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14" y="2015732"/>
            <a:ext cx="11408897" cy="3878631"/>
          </a:xfrm>
        </p:spPr>
        <p:txBody>
          <a:bodyPr>
            <a:normAutofit/>
          </a:bodyPr>
          <a:lstStyle/>
          <a:p>
            <a:r>
              <a:rPr lang="en-US" dirty="0"/>
              <a:t>First choice of selectors should be ID’s since they are meant to be unique in the page.</a:t>
            </a:r>
          </a:p>
          <a:p>
            <a:r>
              <a:rPr lang="en-US" dirty="0"/>
              <a:t>CSS or </a:t>
            </a:r>
            <a:r>
              <a:rPr lang="en-US" dirty="0" err="1"/>
              <a:t>Xpath</a:t>
            </a:r>
            <a:r>
              <a:rPr lang="en-US" dirty="0"/>
              <a:t> locator is formed by starting with an element that is not likely to change much and use it as an ‘anchor’ in the locator.</a:t>
            </a:r>
          </a:p>
          <a:p>
            <a:r>
              <a:rPr lang="en-US" dirty="0"/>
              <a:t>Multiple elements matching same </a:t>
            </a:r>
            <a:r>
              <a:rPr lang="en-US" dirty="0" err="1"/>
              <a:t>xpath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 : In the amazon webpage, the details “prime” and “rating” shared the same </a:t>
            </a:r>
            <a:r>
              <a:rPr lang="en-US" dirty="0" err="1"/>
              <a:t>xpath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//div[@id='</a:t>
            </a:r>
            <a:r>
              <a:rPr lang="en-US" dirty="0" err="1"/>
              <a:t>atfResults</a:t>
            </a:r>
            <a:r>
              <a:rPr lang="en-US" dirty="0"/>
              <a:t>']//li[@id='result_0']//div[@class='s-item-container</a:t>
            </a:r>
            <a:r>
              <a:rPr lang="en-US" dirty="0">
                <a:highlight>
                  <a:srgbClr val="FFFF00"/>
                </a:highlight>
              </a:rPr>
              <a:t>’]//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//span[@class=“a-icon-alt”]</a:t>
            </a:r>
          </a:p>
          <a:p>
            <a:pPr marL="0" indent="0">
              <a:buNone/>
            </a:pPr>
            <a:r>
              <a:rPr lang="en-US" dirty="0"/>
              <a:t>So to eliminate this, to find a unique </a:t>
            </a:r>
            <a:r>
              <a:rPr lang="en-US" dirty="0" err="1"/>
              <a:t>xpath</a:t>
            </a:r>
            <a:r>
              <a:rPr lang="en-US" dirty="0"/>
              <a:t> to “rating”,</a:t>
            </a:r>
          </a:p>
          <a:p>
            <a:pPr marL="0" indent="0">
              <a:buNone/>
            </a:pPr>
            <a:r>
              <a:rPr lang="en-US" dirty="0"/>
              <a:t>//div[@id='</a:t>
            </a:r>
            <a:r>
              <a:rPr lang="en-US" dirty="0" err="1"/>
              <a:t>atfResults</a:t>
            </a:r>
            <a:r>
              <a:rPr lang="en-US" dirty="0"/>
              <a:t>']//li[@id='result_0']//div[@class='s-item-container’]</a:t>
            </a:r>
            <a:r>
              <a:rPr lang="en-US" dirty="0">
                <a:highlight>
                  <a:srgbClr val="FFFF00"/>
                </a:highlight>
              </a:rPr>
              <a:t>//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//span[contains(text(),\"out of\")]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50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14FE-0681-44AD-903D-84BCB1C71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LOCATORS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AFAB-76E3-4A0D-A717-5D18CB4B3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Avoided direct descendants without locators like //div/div/</a:t>
            </a:r>
            <a:r>
              <a:rPr lang="en-US" dirty="0" err="1"/>
              <a:t>ul</a:t>
            </a:r>
            <a:r>
              <a:rPr lang="en-US" dirty="0"/>
              <a:t>/li/span</a:t>
            </a:r>
          </a:p>
          <a:p>
            <a:r>
              <a:rPr lang="en-US" dirty="0"/>
              <a:t>Eliminated long </a:t>
            </a:r>
            <a:r>
              <a:rPr lang="en-US" dirty="0" err="1"/>
              <a:t>xpath</a:t>
            </a:r>
            <a:r>
              <a:rPr lang="en-US" dirty="0"/>
              <a:t> using descendants/siblings or successors having unique attributes.</a:t>
            </a:r>
          </a:p>
        </p:txBody>
      </p:sp>
    </p:spTree>
    <p:extLst>
      <p:ext uri="{BB962C8B-B14F-4D97-AF65-F5344CB8AC3E}">
        <p14:creationId xmlns:p14="http://schemas.microsoft.com/office/powerpoint/2010/main" val="131247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DFAE0-C9D0-4BCA-BAA9-CB2D6DCB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3001311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Test file – </a:t>
            </a:r>
            <a:r>
              <a:rPr lang="en-US" sz="3600" cap="none" dirty="0"/>
              <a:t>alationtest.java</a:t>
            </a:r>
            <a:endParaRPr lang="en-US" sz="3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969163-6961-4A8F-86E5-1495769B65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289890"/>
            <a:ext cx="6436478" cy="334016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90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57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6" name="Picture 59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7" name="Straight Connector 61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Content Placeholder 3">
            <a:extLst>
              <a:ext uri="{FF2B5EF4-FFF2-40B4-BE49-F238E27FC236}">
                <a16:creationId xmlns:a16="http://schemas.microsoft.com/office/drawing/2014/main" id="{6CA7698E-7BB7-464A-9A4E-DAB48C1832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09" b="1"/>
          <a:stretch/>
        </p:blipFill>
        <p:spPr>
          <a:xfrm>
            <a:off x="20" y="10"/>
            <a:ext cx="12191980" cy="6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3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A9B484D-5534-4FF8-8BA3-8173D1C1A2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2" b="3"/>
          <a:stretch/>
        </p:blipFill>
        <p:spPr>
          <a:xfrm>
            <a:off x="20" y="10"/>
            <a:ext cx="12191980" cy="61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09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CE06-4C44-4398-95D6-EF6041D12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150" y="470690"/>
            <a:ext cx="9603275" cy="1049235"/>
          </a:xfrm>
        </p:spPr>
        <p:txBody>
          <a:bodyPr/>
          <a:lstStyle/>
          <a:p>
            <a:r>
              <a:rPr lang="en-US" dirty="0"/>
              <a:t>TESTNG-RESULTS.XML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AE4BD3-B5BC-4E26-9CF8-3C2C6C8B9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2177143"/>
            <a:ext cx="10726056" cy="358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79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D6286-C447-44C2-B686-E7793A74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CUCUMBER-REPORTS.JSON</a:t>
            </a:r>
          </a:p>
        </p:txBody>
      </p:sp>
      <p:cxnSp>
        <p:nvCxnSpPr>
          <p:cNvPr id="39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559D64-B47A-4F81-95F0-E0D0B5C42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10514" y="18206"/>
            <a:ext cx="5791200" cy="5950064"/>
          </a:xfrm>
          <a:prstGeom prst="rect">
            <a:avLst/>
          </a:prstGeom>
        </p:spPr>
      </p:pic>
      <p:pic>
        <p:nvPicPr>
          <p:cNvPr id="40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70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5248-95FE-4D20-87D8-92DE2F3C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AND TOOLS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0265A8C-183B-4F62-B14B-AA1F73DA8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666008"/>
              </p:ext>
            </p:extLst>
          </p:nvPr>
        </p:nvGraphicFramePr>
        <p:xfrm>
          <a:off x="1450478" y="2817984"/>
          <a:ext cx="9604376" cy="1854200"/>
        </p:xfrm>
        <a:graphic>
          <a:graphicData uri="http://schemas.openxmlformats.org/drawingml/2006/table">
            <a:tbl>
              <a:tblPr firstRow="1" firstCol="1" lastCol="1" bandRow="1">
                <a:tableStyleId>{5C22544A-7EE6-4342-B048-85BDC9FD1C3A}</a:tableStyleId>
              </a:tblPr>
              <a:tblGrid>
                <a:gridCol w="4802188">
                  <a:extLst>
                    <a:ext uri="{9D8B030D-6E8A-4147-A177-3AD203B41FA5}">
                      <a16:colId xmlns:a16="http://schemas.microsoft.com/office/drawing/2014/main" val="2725990365"/>
                    </a:ext>
                  </a:extLst>
                </a:gridCol>
                <a:gridCol w="4802188">
                  <a:extLst>
                    <a:ext uri="{9D8B030D-6E8A-4147-A177-3AD203B41FA5}">
                      <a16:colId xmlns:a16="http://schemas.microsoft.com/office/drawing/2014/main" val="3076456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Testing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  TestNG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1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   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15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  Cucumber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5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Automation 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  Maven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525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  Eclipse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181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522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A4043-8697-45DA-82B8-B6E99441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HTML REPORT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33566E-8FF4-4DDC-BB72-A1ED9B430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35973" y="1116345"/>
            <a:ext cx="4647720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31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9A98B-8450-4D5F-9B2F-1E187BFE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POSSIBLE TEST CASES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26B3CAC-7BB3-48AD-A88A-6618FEE8F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917754"/>
            <a:ext cx="6282919" cy="226335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296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B47C-5712-4266-A776-DA275B8E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FURTHER BE IMPROVED if  we go beyond time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CFD0-D91C-42BD-88D7-D873FD880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Deep gathering of information about the list items</a:t>
            </a:r>
          </a:p>
          <a:p>
            <a:r>
              <a:rPr lang="en-US" dirty="0"/>
              <a:t>Store and display search results in a more efficient manner</a:t>
            </a:r>
          </a:p>
          <a:p>
            <a:r>
              <a:rPr lang="en-US" dirty="0"/>
              <a:t>Could have also provided support for gathering details for item in successive pages(2,3…n)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8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DDCA-3DC0-46CF-BEB5-7B921B71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B6163C-FC0B-44E2-8D39-96CD85039E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456645"/>
              </p:ext>
            </p:extLst>
          </p:nvPr>
        </p:nvGraphicFramePr>
        <p:xfrm>
          <a:off x="1450478" y="2747645"/>
          <a:ext cx="9604376" cy="2225040"/>
        </p:xfrm>
        <a:graphic>
          <a:graphicData uri="http://schemas.openxmlformats.org/drawingml/2006/table">
            <a:tbl>
              <a:tblPr firstRow="1" firstCol="1" lastCol="1" bandRow="1">
                <a:tableStyleId>{5C22544A-7EE6-4342-B048-85BDC9FD1C3A}</a:tableStyleId>
              </a:tblPr>
              <a:tblGrid>
                <a:gridCol w="4802188">
                  <a:extLst>
                    <a:ext uri="{9D8B030D-6E8A-4147-A177-3AD203B41FA5}">
                      <a16:colId xmlns:a16="http://schemas.microsoft.com/office/drawing/2014/main" val="878527368"/>
                    </a:ext>
                  </a:extLst>
                </a:gridCol>
                <a:gridCol w="4802188">
                  <a:extLst>
                    <a:ext uri="{9D8B030D-6E8A-4147-A177-3AD203B41FA5}">
                      <a16:colId xmlns:a16="http://schemas.microsoft.com/office/drawing/2014/main" val="2340948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57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971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Selenium and its dependency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8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Cucumber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92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6.9.10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32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Windows-OS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681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11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8082-287B-40B4-BC31-3E43A8F3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DAC6-2CF8-49D7-BC82-718107A36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53356"/>
            <a:ext cx="9603275" cy="3450613"/>
          </a:xfrm>
        </p:spPr>
        <p:txBody>
          <a:bodyPr/>
          <a:lstStyle/>
          <a:p>
            <a:r>
              <a:rPr lang="en-US" dirty="0"/>
              <a:t>Annotations are easier to understand</a:t>
            </a:r>
          </a:p>
          <a:p>
            <a:r>
              <a:rPr lang="en-US" dirty="0"/>
              <a:t>Makes parallel testing and data parameterization possible</a:t>
            </a:r>
          </a:p>
          <a:p>
            <a:r>
              <a:rPr lang="en-US" dirty="0"/>
              <a:t>Test cases can be grouped more easily</a:t>
            </a:r>
          </a:p>
          <a:p>
            <a:r>
              <a:rPr lang="en-US" dirty="0"/>
              <a:t>Reports can be easily generated in a good format</a:t>
            </a:r>
          </a:p>
          <a:p>
            <a:r>
              <a:rPr lang="en-US" dirty="0"/>
              <a:t>We can have proper control over the test execution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3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16">
            <a:extLst>
              <a:ext uri="{FF2B5EF4-FFF2-40B4-BE49-F238E27FC236}">
                <a16:creationId xmlns:a16="http://schemas.microsoft.com/office/drawing/2014/main" id="{56412368-7E6B-4064-B6FA-72DF6DA0C2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8014FE20-9BCC-4219-A8AD-B1C110BD55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6709E-353A-4100-BC2B-52D9428C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PROJECT STRUCTURE</a:t>
            </a:r>
          </a:p>
        </p:txBody>
      </p:sp>
      <p:cxnSp>
        <p:nvCxnSpPr>
          <p:cNvPr id="36" name="Straight Connector 20">
            <a:extLst>
              <a:ext uri="{FF2B5EF4-FFF2-40B4-BE49-F238E27FC236}">
                <a16:creationId xmlns:a16="http://schemas.microsoft.com/office/drawing/2014/main" id="{A661C966-C6C8-4667-903D-E68521C357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7" name="Group 22">
            <a:extLst>
              <a:ext uri="{FF2B5EF4-FFF2-40B4-BE49-F238E27FC236}">
                <a16:creationId xmlns:a16="http://schemas.microsoft.com/office/drawing/2014/main" id="{36439133-030D-427C-AADE-2B48B19917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C11378B-6628-411A-9A79-CF10232D7D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24">
              <a:extLst>
                <a:ext uri="{FF2B5EF4-FFF2-40B4-BE49-F238E27FC236}">
                  <a16:creationId xmlns:a16="http://schemas.microsoft.com/office/drawing/2014/main" id="{08E6BF6A-26B8-45E6-887E-FE78A7984F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2388B0B-738B-4313-8674-79D97E74A0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C8B270-6D8B-4C67-AF25-3BDA18A8C95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45076" y="1116345"/>
            <a:ext cx="2741697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DF84359-5DD6-461B-9519-90AA2F46C1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90BC892-CE86-41EE-8A3B-2178D5170C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79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072B5-C9F5-409D-8D45-64E1C586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POM.XML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C81E48-8970-4AB7-8B20-80370807F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4973" y="1116345"/>
            <a:ext cx="5909720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32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5556-AAC0-4536-9A1E-A4CC69E6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USING SCENARIO OUTLINE-CUCUMBER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F90F-78B8-4685-8710-EE2858DAE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no longer need to be hard-coded in step definitions.</a:t>
            </a:r>
          </a:p>
          <a:p>
            <a:r>
              <a:rPr lang="en-US" dirty="0"/>
              <a:t>Values are replaced with parameters as </a:t>
            </a:r>
            <a:r>
              <a:rPr lang="en-US" i="1" dirty="0"/>
              <a:t>&lt;</a:t>
            </a:r>
            <a:r>
              <a:rPr lang="en-US" i="1" dirty="0" err="1"/>
              <a:t>parameter_name</a:t>
            </a:r>
            <a:r>
              <a:rPr lang="en-US" i="1" dirty="0"/>
              <a:t>&gt;</a:t>
            </a:r>
            <a:r>
              <a:rPr lang="en-US" dirty="0"/>
              <a:t> in step-definition itself.</a:t>
            </a:r>
          </a:p>
          <a:p>
            <a:r>
              <a:rPr lang="en-US" dirty="0"/>
              <a:t>Values are defined in a pipe-delimited table format using </a:t>
            </a:r>
            <a:r>
              <a:rPr lang="en-US" i="1" dirty="0"/>
              <a:t>Examples</a:t>
            </a:r>
            <a:r>
              <a:rPr lang="en-US" dirty="0"/>
              <a:t>.</a:t>
            </a:r>
          </a:p>
          <a:p>
            <a:r>
              <a:rPr lang="en-US" dirty="0"/>
              <a:t>A Scenario Outline is run once for each row in the Examples section</a:t>
            </a:r>
            <a:br>
              <a:rPr lang="en-US" dirty="0"/>
            </a:br>
            <a:r>
              <a:rPr lang="en-US" dirty="0"/>
              <a:t>beneath it</a:t>
            </a:r>
          </a:p>
          <a:p>
            <a:r>
              <a:rPr lang="en-US" dirty="0"/>
              <a:t>Scenario Outline makes steps as generic as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3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2BEDD-1E84-46F7-BBFB-0096CC03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3600" dirty="0"/>
              <a:t>CUCUMBER FEATURE FILE -</a:t>
            </a:r>
            <a:r>
              <a:rPr lang="en-US" sz="3600" cap="none" dirty="0" err="1"/>
              <a:t>amazon.feature</a:t>
            </a:r>
            <a:endParaRPr lang="en-US" sz="36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0F2793-C0B9-47A2-9599-6CC3D45FAB6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65377" y="1116345"/>
            <a:ext cx="4788913" cy="386617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95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D57C3-0286-42AF-AD7F-2F00B7E3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GHERKIN STEPS – </a:t>
            </a:r>
            <a:r>
              <a:rPr lang="en-US" sz="3600" cap="none" dirty="0"/>
              <a:t>steps.java</a:t>
            </a:r>
            <a:endParaRPr lang="en-US" sz="3600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Content Placeholder 6">
            <a:extLst>
              <a:ext uri="{FF2B5EF4-FFF2-40B4-BE49-F238E27FC236}">
                <a16:creationId xmlns:a16="http://schemas.microsoft.com/office/drawing/2014/main" id="{68DDC03E-8F9F-4046-B6F1-1B3E175B9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66990" y="1116344"/>
            <a:ext cx="5185684" cy="386617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7564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195</TotalTime>
  <Words>394</Words>
  <Application>Microsoft Office PowerPoint</Application>
  <PresentationFormat>Widescreen</PresentationFormat>
  <Paragraphs>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Gallery</vt:lpstr>
      <vt:lpstr>ALATION ASSIGNMENT</vt:lpstr>
      <vt:lpstr>FRAMEWORK AND TOOLS</vt:lpstr>
      <vt:lpstr>ENVIRONMENT SETUP</vt:lpstr>
      <vt:lpstr>WHY TESTNG?</vt:lpstr>
      <vt:lpstr>PROJECT STRUCTURE</vt:lpstr>
      <vt:lpstr>POM.XML</vt:lpstr>
      <vt:lpstr>FEATUREs USING SCENARIO OUTLINE-CUCUMBER</vt:lpstr>
      <vt:lpstr>CUCUMBER FEATURE FILE -amazon.feature</vt:lpstr>
      <vt:lpstr>GHERKIN STEPS – steps.java</vt:lpstr>
      <vt:lpstr>METHOD IMPLEMENTATION – model.java</vt:lpstr>
      <vt:lpstr>CONFIGURATION –CHOICE OF BROWSER : WebDriverConfig.java</vt:lpstr>
      <vt:lpstr>LOCATORS –page.java</vt:lpstr>
      <vt:lpstr>CHOICE OF LOCATORS</vt:lpstr>
      <vt:lpstr>CHOICE OF LOCATORS</vt:lpstr>
      <vt:lpstr>Test file – alationtest.java</vt:lpstr>
      <vt:lpstr>PowerPoint Presentation</vt:lpstr>
      <vt:lpstr>PowerPoint Presentation</vt:lpstr>
      <vt:lpstr>TESTNG-RESULTS.XML</vt:lpstr>
      <vt:lpstr>CUCUMBER-REPORTS.JSON</vt:lpstr>
      <vt:lpstr>HTML REPORT</vt:lpstr>
      <vt:lpstr>POSSIBLE TEST CASES</vt:lpstr>
      <vt:lpstr>WHAT COULD FURTHER BE IMPROVED if  we go beyond time constraint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ALATION ASSIGNMENT</dc:title>
  <dc:creator>Swathi Muralikrishnan</dc:creator>
  <cp:lastModifiedBy>Swathi Muralikrishnan</cp:lastModifiedBy>
  <cp:revision>16</cp:revision>
  <dcterms:created xsi:type="dcterms:W3CDTF">2018-08-04T06:52:53Z</dcterms:created>
  <dcterms:modified xsi:type="dcterms:W3CDTF">2018-08-04T10:08:18Z</dcterms:modified>
</cp:coreProperties>
</file>