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69" r:id="rId2"/>
  </p:sldMasterIdLst>
  <p:notesMasterIdLst>
    <p:notesMasterId r:id="rId6"/>
  </p:notesMasterIdLst>
  <p:sldIdLst>
    <p:sldId id="257" r:id="rId3"/>
    <p:sldId id="269" r:id="rId4"/>
    <p:sldId id="27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4681" autoAdjust="0"/>
  </p:normalViewPr>
  <p:slideViewPr>
    <p:cSldViewPr>
      <p:cViewPr varScale="1">
        <p:scale>
          <a:sx n="159" d="100"/>
          <a:sy n="159" d="100"/>
        </p:scale>
        <p:origin x="1800" y="1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9CF170-C3FD-4EE9-9817-35B16FE3B0EA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05C860-3135-42B5-9873-CC1703A05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2387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gi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gif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E4654-BC6F-4EB6-825D-15AE3E697523}" type="datetime1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en-US" dirty="0"/>
              <a:t>Dell Proprietary/Confidential – Internal Use Only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63C20-29DF-415C-9DF7-265E709BD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023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56288-B908-47BA-BDB3-B83B3FAFF2DB}" type="datetime1">
              <a:rPr lang="en-US" smtClean="0"/>
              <a:t>11/1/2022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Dell Proprietary/Confidential – Internal Use Only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63C20-29DF-415C-9DF7-265E709BD7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56288-B908-47BA-BDB3-B83B3FAFF2DB}" type="datetime1">
              <a:rPr lang="en-US" smtClean="0"/>
              <a:t>11/1/2022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Dell Proprietary/Confidential – Internal Use Only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63C20-29DF-415C-9DF7-265E709BD7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56288-B908-47BA-BDB3-B83B3FAFF2DB}" type="datetime1">
              <a:rPr lang="en-US" smtClean="0"/>
              <a:t>11/1/2022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Dell Proprietary/Confidential – Internal Use Only</a:t>
            </a:r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63C20-29DF-415C-9DF7-265E709BD71F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56288-B908-47BA-BDB3-B83B3FAFF2DB}" type="datetime1">
              <a:rPr lang="en-US" smtClean="0"/>
              <a:t>11/1/2022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Dell Proprietary/Confidential – Internal Use Only</a:t>
            </a:r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63C20-29DF-415C-9DF7-265E709BD71F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56288-B908-47BA-BDB3-B83B3FAFF2DB}" type="datetime1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Dell Proprietary/Confidential – Internal Use Only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63C20-29DF-415C-9DF7-265E709BD7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56288-B908-47BA-BDB3-B83B3FAFF2DB}" type="datetime1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Dell Proprietary/Confidential – Internal Use Only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63C20-29DF-415C-9DF7-265E709BD71F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 baseline="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35422-624D-4CFE-8BEA-B473E97948DA}" type="datetime1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en-US" dirty="0"/>
              <a:t>Dell Proprietary/Confidential – Internal Use Only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63C20-29DF-415C-9DF7-265E709BD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322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 -  (White Logotyp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図 21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31419"/>
          <a:stretch/>
        </p:blipFill>
        <p:spPr>
          <a:xfrm>
            <a:off x="4" y="-1"/>
            <a:ext cx="9144089" cy="4714043"/>
          </a:xfrm>
          <a:prstGeom prst="rect">
            <a:avLst/>
          </a:prstGeom>
        </p:spPr>
      </p:pic>
      <p:sp>
        <p:nvSpPr>
          <p:cNvPr id="14" name="正方形/長方形 13"/>
          <p:cNvSpPr/>
          <p:nvPr userDrawn="1"/>
        </p:nvSpPr>
        <p:spPr>
          <a:xfrm>
            <a:off x="4" y="4697725"/>
            <a:ext cx="9144089" cy="21547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 b="0" i="0" dirty="0">
              <a:latin typeface="HGPGothicE" charset="-128"/>
              <a:ea typeface="HGPGothicE" charset="-128"/>
            </a:endParaRPr>
          </a:p>
        </p:txBody>
      </p:sp>
      <p:pic>
        <p:nvPicPr>
          <p:cNvPr id="18" name="図 1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1201"/>
            <a:ext cx="2681999" cy="6436801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2011367" y="1892306"/>
            <a:ext cx="184731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b="0" i="0" dirty="0">
              <a:latin typeface="HGPGothicE" charset="-128"/>
              <a:ea typeface="HGPGothicE" charset="-128"/>
              <a:cs typeface="+mn-cs"/>
            </a:endParaRPr>
          </a:p>
        </p:txBody>
      </p:sp>
      <p:pic>
        <p:nvPicPr>
          <p:cNvPr id="15" name="図 1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0080" y="257965"/>
            <a:ext cx="1969898" cy="936000"/>
          </a:xfrm>
          <a:prstGeom prst="rect">
            <a:avLst/>
          </a:prstGeom>
        </p:spPr>
      </p:pic>
      <p:sp>
        <p:nvSpPr>
          <p:cNvPr id="26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2914650" y="4863641"/>
            <a:ext cx="5772150" cy="997200"/>
          </a:xfrm>
          <a:prstGeom prst="rect">
            <a:avLst/>
          </a:prstGeom>
          <a:effectLst/>
        </p:spPr>
        <p:txBody>
          <a:bodyPr anchor="ctr">
            <a:normAutofit/>
          </a:bodyPr>
          <a:lstStyle>
            <a:lvl1pPr marL="0" indent="0" fontAlgn="ctr">
              <a:spcBef>
                <a:spcPts val="0"/>
              </a:spcBef>
              <a:buNone/>
              <a:defRPr sz="2000" b="0" i="0" baseline="0">
                <a:solidFill>
                  <a:srgbClr val="FFFFFF"/>
                </a:solidFill>
                <a:latin typeface="+mj-lt"/>
                <a:ea typeface="HGPGothicE" charset="-128"/>
                <a:cs typeface="HGPGothicE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 dirty="0"/>
              <a:t>[Title]</a:t>
            </a:r>
            <a:endParaRPr lang="ja-JP" altLang="en-US" dirty="0"/>
          </a:p>
        </p:txBody>
      </p:sp>
      <p:sp>
        <p:nvSpPr>
          <p:cNvPr id="27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2914650" y="5932849"/>
            <a:ext cx="5772150" cy="792088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indent="0" fontAlgn="ctr">
              <a:spcBef>
                <a:spcPts val="0"/>
              </a:spcBef>
              <a:buNone/>
              <a:defRPr sz="1600" b="0" i="0" baseline="0">
                <a:solidFill>
                  <a:srgbClr val="FFFFFF"/>
                </a:solidFill>
                <a:latin typeface="+mn-lt"/>
                <a:ea typeface="HGPGothicE" charset="-128"/>
                <a:cs typeface="HGPGothicE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/>
              <a:t>&lt;</a:t>
            </a:r>
            <a:r>
              <a:rPr lang="en-US" altLang="ja-JP"/>
              <a:t>MM/DD/YYYY&gt;</a:t>
            </a:r>
            <a:br>
              <a:rPr lang="en-US" altLang="ja-JP"/>
            </a:br>
            <a:r>
              <a:rPr lang="en-US" altLang="ja-JP"/>
              <a:t>&lt;</a:t>
            </a:r>
            <a:r>
              <a:rPr lang="en-US" altLang="ja-JP" dirty="0"/>
              <a:t>NTT DATA </a:t>
            </a:r>
            <a:r>
              <a:rPr lang="en-US" altLang="ja-JP"/>
              <a:t>Corporation&gt;</a:t>
            </a:r>
            <a:br>
              <a:rPr lang="en-US" altLang="ja-JP"/>
            </a:br>
            <a:r>
              <a:rPr lang="en-US" altLang="ja-JP"/>
              <a:t>&lt;</a:t>
            </a:r>
            <a:r>
              <a:rPr lang="en-US" altLang="ja-JP" dirty="0"/>
              <a:t>XXXXXXXXXXXX&gt;</a:t>
            </a:r>
          </a:p>
        </p:txBody>
      </p:sp>
      <p:sp>
        <p:nvSpPr>
          <p:cNvPr id="10" name="TextBox 12"/>
          <p:cNvSpPr txBox="1"/>
          <p:nvPr userDrawn="1"/>
        </p:nvSpPr>
        <p:spPr>
          <a:xfrm>
            <a:off x="7830124" y="6597353"/>
            <a:ext cx="1206536" cy="127585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marL="0" marR="0" indent="0" algn="r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dirty="0">
                <a:solidFill>
                  <a:schemeClr val="bg1"/>
                </a:solidFill>
                <a:latin typeface="+mn-lt"/>
                <a:ea typeface="HGPGothicE" charset="-128"/>
                <a:cs typeface="Meiryo UI" pitchFamily="50" charset="-128"/>
              </a:rPr>
              <a:t>© 2017 NTT DATA, Inc.</a:t>
            </a:r>
          </a:p>
        </p:txBody>
      </p:sp>
    </p:spTree>
    <p:extLst>
      <p:ext uri="{BB962C8B-B14F-4D97-AF65-F5344CB8AC3E}">
        <p14:creationId xmlns:p14="http://schemas.microsoft.com/office/powerpoint/2010/main" val="799765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 -  (White Logotyp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図 21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31419"/>
          <a:stretch/>
        </p:blipFill>
        <p:spPr>
          <a:xfrm>
            <a:off x="4" y="-1"/>
            <a:ext cx="9144089" cy="4714043"/>
          </a:xfrm>
          <a:prstGeom prst="rect">
            <a:avLst/>
          </a:prstGeom>
        </p:spPr>
      </p:pic>
      <p:sp>
        <p:nvSpPr>
          <p:cNvPr id="14" name="正方形/長方形 13"/>
          <p:cNvSpPr/>
          <p:nvPr userDrawn="1"/>
        </p:nvSpPr>
        <p:spPr>
          <a:xfrm>
            <a:off x="4" y="4697725"/>
            <a:ext cx="9144089" cy="21547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 b="0" i="0" dirty="0">
              <a:latin typeface="HGPGothicE" charset="-128"/>
              <a:ea typeface="HGPGothicE" charset="-128"/>
            </a:endParaRPr>
          </a:p>
        </p:txBody>
      </p:sp>
      <p:pic>
        <p:nvPicPr>
          <p:cNvPr id="18" name="図 1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1201"/>
            <a:ext cx="2681999" cy="6436801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2011367" y="1892306"/>
            <a:ext cx="184731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b="0" i="0" dirty="0">
              <a:latin typeface="HGPGothicE" charset="-128"/>
              <a:ea typeface="HGPGothicE" charset="-128"/>
              <a:cs typeface="+mn-cs"/>
            </a:endParaRPr>
          </a:p>
        </p:txBody>
      </p:sp>
      <p:pic>
        <p:nvPicPr>
          <p:cNvPr id="15" name="図 1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0080" y="257965"/>
            <a:ext cx="1969898" cy="936000"/>
          </a:xfrm>
          <a:prstGeom prst="rect">
            <a:avLst/>
          </a:prstGeom>
        </p:spPr>
      </p:pic>
      <p:sp>
        <p:nvSpPr>
          <p:cNvPr id="26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2914650" y="4863641"/>
            <a:ext cx="5772150" cy="997200"/>
          </a:xfrm>
          <a:prstGeom prst="rect">
            <a:avLst/>
          </a:prstGeom>
          <a:effectLst/>
        </p:spPr>
        <p:txBody>
          <a:bodyPr anchor="ctr">
            <a:normAutofit/>
          </a:bodyPr>
          <a:lstStyle>
            <a:lvl1pPr marL="0" indent="0" fontAlgn="ctr">
              <a:spcBef>
                <a:spcPts val="0"/>
              </a:spcBef>
              <a:buNone/>
              <a:defRPr sz="2000" b="0" i="0" baseline="0">
                <a:solidFill>
                  <a:srgbClr val="FFFFFF"/>
                </a:solidFill>
                <a:latin typeface="+mj-lt"/>
                <a:ea typeface="HGPGothicE" charset="-128"/>
                <a:cs typeface="HGPGothicE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 dirty="0"/>
              <a:t>[Title]</a:t>
            </a:r>
            <a:endParaRPr lang="ja-JP" altLang="en-US" dirty="0"/>
          </a:p>
        </p:txBody>
      </p:sp>
      <p:sp>
        <p:nvSpPr>
          <p:cNvPr id="27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2914650" y="5932849"/>
            <a:ext cx="5772150" cy="792088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indent="0" fontAlgn="ctr">
              <a:spcBef>
                <a:spcPts val="0"/>
              </a:spcBef>
              <a:buNone/>
              <a:defRPr sz="1600" b="0" i="0" baseline="0">
                <a:solidFill>
                  <a:srgbClr val="FFFFFF"/>
                </a:solidFill>
                <a:latin typeface="+mn-lt"/>
                <a:ea typeface="HGPGothicE" charset="-128"/>
                <a:cs typeface="HGPGothicE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/>
              <a:t>&lt;</a:t>
            </a:r>
            <a:r>
              <a:rPr lang="en-US" altLang="ja-JP"/>
              <a:t>MM/DD/YYYY&gt;</a:t>
            </a:r>
            <a:br>
              <a:rPr lang="en-US" altLang="ja-JP"/>
            </a:br>
            <a:r>
              <a:rPr lang="en-US" altLang="ja-JP"/>
              <a:t>&lt;</a:t>
            </a:r>
            <a:r>
              <a:rPr lang="en-US" altLang="ja-JP" dirty="0"/>
              <a:t>NTT DATA </a:t>
            </a:r>
            <a:r>
              <a:rPr lang="en-US" altLang="ja-JP"/>
              <a:t>Corporation&gt;</a:t>
            </a:r>
            <a:br>
              <a:rPr lang="en-US" altLang="ja-JP"/>
            </a:br>
            <a:r>
              <a:rPr lang="en-US" altLang="ja-JP"/>
              <a:t>&lt;</a:t>
            </a:r>
            <a:r>
              <a:rPr lang="en-US" altLang="ja-JP" dirty="0"/>
              <a:t>XXXXXXXXXXXX&gt;</a:t>
            </a:r>
          </a:p>
        </p:txBody>
      </p:sp>
      <p:sp>
        <p:nvSpPr>
          <p:cNvPr id="10" name="TextBox 12"/>
          <p:cNvSpPr txBox="1"/>
          <p:nvPr userDrawn="1"/>
        </p:nvSpPr>
        <p:spPr>
          <a:xfrm>
            <a:off x="7830124" y="6597353"/>
            <a:ext cx="1206536" cy="127585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marL="0" marR="0" indent="0" algn="r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dirty="0">
                <a:solidFill>
                  <a:schemeClr val="bg1"/>
                </a:solidFill>
                <a:latin typeface="+mn-lt"/>
                <a:ea typeface="HGPGothicE" charset="-128"/>
                <a:cs typeface="Meiryo UI" pitchFamily="50" charset="-128"/>
              </a:rPr>
              <a:t>© 2017 NTT DATA, Inc.</a:t>
            </a:r>
          </a:p>
        </p:txBody>
      </p:sp>
    </p:spTree>
    <p:extLst>
      <p:ext uri="{BB962C8B-B14F-4D97-AF65-F5344CB8AC3E}">
        <p14:creationId xmlns:p14="http://schemas.microsoft.com/office/powerpoint/2010/main" val="799765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E4654-BC6F-4EB6-825D-15AE3E697523}" type="datetime1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Dell Proprietary/Confidential – Internal Use Only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63C20-29DF-415C-9DF7-265E709BD7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35422-624D-4CFE-8BEA-B473E97948DA}" type="datetime1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NTT DATA – Internal Use Only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63C20-29DF-415C-9DF7-265E709BD71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56288-B908-47BA-BDB3-B83B3FAFF2DB}" type="datetime1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Dell Proprietary/Confidential – Internal Use Only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63C20-29DF-415C-9DF7-265E709BD7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56288-B908-47BA-BDB3-B83B3FAFF2DB}" type="datetime1">
              <a:rPr lang="en-US" smtClean="0"/>
              <a:t>11/1/2022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Dell Proprietary/Confidential – Internal Use Only</a:t>
            </a:r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63C20-29DF-415C-9DF7-265E709BD71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56288-B908-47BA-BDB3-B83B3FAFF2DB}" type="datetime1">
              <a:rPr lang="en-US" smtClean="0"/>
              <a:t>11/1/2022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Dell Proprietary/Confidential – Internal Use Only</a:t>
            </a:r>
          </a:p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63C20-29DF-415C-9DF7-265E709BD7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A56288-B908-47BA-BDB3-B83B3FAFF2DB}" type="datetime1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Dell Proprietary/Confidential – Internal Use Only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063C20-29DF-415C-9DF7-265E709BD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606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90" r:id="rId4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6CA56288-B908-47BA-BDB3-B83B3FAFF2DB}" type="datetime1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r>
              <a:rPr lang="en-US"/>
              <a:t>Dell Proprietary/Confidential – Internal Use Only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7D063C20-29DF-415C-9DF7-265E709BD71F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SSH/SFTP view of remote file system</a:t>
            </a:r>
          </a:p>
          <a:p>
            <a:r>
              <a:rPr lang="en-US" dirty="0"/>
              <a:t>Remote terminal</a:t>
            </a:r>
          </a:p>
          <a:p>
            <a:r>
              <a:rPr lang="en-US" dirty="0"/>
              <a:t>Move, copy &amp; paste data/files from local system to remote</a:t>
            </a:r>
          </a:p>
          <a:p>
            <a:r>
              <a:rPr lang="en-US"/>
              <a:t>Assign remote </a:t>
            </a:r>
            <a:r>
              <a:rPr lang="en-US" dirty="0"/>
              <a:t>folders as Project Folders</a:t>
            </a:r>
          </a:p>
          <a:p>
            <a:r>
              <a:rPr lang="en-US" dirty="0"/>
              <a:t>Specify build, compile and debug options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63C20-29DF-415C-9DF7-265E709BD71F}" type="slidenum">
              <a:rPr lang="en-US" smtClean="0"/>
              <a:t>1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System Provider</a:t>
            </a:r>
          </a:p>
        </p:txBody>
      </p:sp>
    </p:spTree>
    <p:extLst>
      <p:ext uri="{BB962C8B-B14F-4D97-AF65-F5344CB8AC3E}">
        <p14:creationId xmlns:p14="http://schemas.microsoft.com/office/powerpoint/2010/main" val="1830044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2E2942A-4850-AB9A-986B-FFB82ED20D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COBOL syntax checking (two levels)</a:t>
            </a:r>
          </a:p>
          <a:p>
            <a:r>
              <a:rPr lang="en-US" dirty="0"/>
              <a:t>COPYBOOK parsed for references</a:t>
            </a:r>
          </a:p>
          <a:p>
            <a:r>
              <a:rPr lang="en-US" dirty="0"/>
              <a:t>JCL, BMS colorization, syntax checking</a:t>
            </a:r>
          </a:p>
          <a:p>
            <a:r>
              <a:rPr lang="en-US" dirty="0"/>
              <a:t>autocomplete</a:t>
            </a:r>
          </a:p>
          <a:p>
            <a:r>
              <a:rPr lang="en-US" dirty="0"/>
              <a:t>customize tabs, colors</a:t>
            </a:r>
          </a:p>
          <a:p>
            <a:r>
              <a:rPr lang="en-US" dirty="0"/>
              <a:t>Outline</a:t>
            </a:r>
          </a:p>
          <a:p>
            <a:r>
              <a:rPr lang="en-US" dirty="0"/>
              <a:t>Refactoring w/Review</a:t>
            </a:r>
          </a:p>
          <a:p>
            <a:r>
              <a:rPr lang="en-US" dirty="0" err="1"/>
              <a:t>Goto</a:t>
            </a:r>
            <a:r>
              <a:rPr lang="en-US" dirty="0"/>
              <a:t> &amp; Peek Definitions</a:t>
            </a:r>
          </a:p>
          <a:p>
            <a:r>
              <a:rPr lang="en-US" dirty="0" err="1"/>
              <a:t>Goto</a:t>
            </a:r>
            <a:r>
              <a:rPr lang="en-US" dirty="0"/>
              <a:t> &amp; Peek References</a:t>
            </a:r>
          </a:p>
          <a:p>
            <a:r>
              <a:rPr lang="en-US" dirty="0" err="1"/>
              <a:t>Breakcrumbs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BB7BA3-CEBE-DCFB-3346-B69CE00CA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NTT DATA – Internal Use Only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21BE01-465D-E8D4-D53E-1591CF8A2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63C20-29DF-415C-9DF7-265E709BD71F}" type="slidenum">
              <a:rPr lang="en-US" smtClean="0"/>
              <a:t>2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4609E72-FC6E-5429-6E55-4C0A14B60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Service Provider</a:t>
            </a:r>
          </a:p>
        </p:txBody>
      </p:sp>
    </p:spTree>
    <p:extLst>
      <p:ext uri="{BB962C8B-B14F-4D97-AF65-F5344CB8AC3E}">
        <p14:creationId xmlns:p14="http://schemas.microsoft.com/office/powerpoint/2010/main" val="2253918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D1113AA-AB51-E2B4-D5E0-7C87DF6CF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Remote debugging COBOL</a:t>
            </a:r>
          </a:p>
          <a:p>
            <a:r>
              <a:rPr lang="en-US" dirty="0"/>
              <a:t>Remoted debugging JCL &amp; COBOL </a:t>
            </a:r>
          </a:p>
          <a:p>
            <a:r>
              <a:rPr lang="en-US" dirty="0"/>
              <a:t>Debug Listener</a:t>
            </a:r>
          </a:p>
          <a:p>
            <a:r>
              <a:rPr lang="en-US" dirty="0"/>
              <a:t>Hover (inspect variables)</a:t>
            </a:r>
          </a:p>
          <a:p>
            <a:r>
              <a:rPr lang="en-US" dirty="0"/>
              <a:t>Watches</a:t>
            </a:r>
          </a:p>
          <a:p>
            <a:r>
              <a:rPr lang="en-US" dirty="0"/>
              <a:t>Conditional Breakpoints</a:t>
            </a:r>
          </a:p>
          <a:p>
            <a:r>
              <a:rPr lang="en-US" dirty="0"/>
              <a:t>Edit variable memory</a:t>
            </a:r>
          </a:p>
          <a:p>
            <a:r>
              <a:rPr lang="en-US" dirty="0"/>
              <a:t>Step/Step Into/Step Out</a:t>
            </a:r>
          </a:p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93C506-874D-9200-2596-1A83D36A2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NTT DATA – Internal Use Only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F1EBB2-E1EB-4AB7-7377-B8849CCB1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63C20-29DF-415C-9DF7-265E709BD71F}" type="slidenum">
              <a:rPr lang="en-US" smtClean="0"/>
              <a:t>3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99AD489-0007-7744-EE40-0281F1555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 Adapter</a:t>
            </a:r>
          </a:p>
        </p:txBody>
      </p:sp>
    </p:spTree>
    <p:extLst>
      <p:ext uri="{BB962C8B-B14F-4D97-AF65-F5344CB8AC3E}">
        <p14:creationId xmlns:p14="http://schemas.microsoft.com/office/powerpoint/2010/main" val="377208923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</TotalTime>
  <Words>124</Words>
  <Application>Microsoft Office PowerPoint</Application>
  <PresentationFormat>On-screen Show (4:3)</PresentationFormat>
  <Paragraphs>31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HGPGothicE</vt:lpstr>
      <vt:lpstr>MS PGothic</vt:lpstr>
      <vt:lpstr>Arial</vt:lpstr>
      <vt:lpstr>Calibri</vt:lpstr>
      <vt:lpstr>Candara</vt:lpstr>
      <vt:lpstr>Symbol</vt:lpstr>
      <vt:lpstr>Office Theme</vt:lpstr>
      <vt:lpstr>Waveform</vt:lpstr>
      <vt:lpstr>File System Provider</vt:lpstr>
      <vt:lpstr>Language Service Provider</vt:lpstr>
      <vt:lpstr>Debug Adapter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vCOBOL IDE for Visual Studio TOI Presentation</dc:title>
  <dc:creator>win7</dc:creator>
  <cp:lastModifiedBy>Mark Sweeney</cp:lastModifiedBy>
  <cp:revision>13</cp:revision>
  <dcterms:created xsi:type="dcterms:W3CDTF">2012-09-25T13:02:59Z</dcterms:created>
  <dcterms:modified xsi:type="dcterms:W3CDTF">2022-11-01T15:16:23Z</dcterms:modified>
</cp:coreProperties>
</file>