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FD6C5-234A-416A-B54A-33E26370B89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D2485-7742-4AB8-AA0B-41C8820B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Overwhelmingly there was no change in ag land uses across the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D2485-7742-4AB8-AA0B-41C8820B74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D2485-7742-4AB8-AA0B-41C8820B74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007-8DA7-4BC3-8458-153160659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56F39-0434-403E-8D61-DAFD4C78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6D6E-8E74-4C28-B9F6-63A5F9F9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5935-1C17-4DE6-A3CD-1AD384D1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1C1A-8308-4599-A053-9B312AA4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36A8-C30A-4736-8AE8-60F2D350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1454E-6B9B-4EF9-BEF4-558D839B5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C9F9-F744-475C-8FCE-D8AB34D1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FE3C-3ED8-4076-8D1C-BAC2F81B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54D03-AD4C-4E46-ABED-0863E3BB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D50A4-DE97-4A01-A595-6B71246DB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5DA60-38B9-41B2-B94D-FAE3722F8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1A0A-03C7-49A7-97F0-718D3C1F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6907-2944-4D6B-8AEC-F9693FF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5E20-835C-4110-A188-F74A6F2E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628F-2FBE-451C-A848-925E8E01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6DB6-65C3-441D-866F-1B5B938F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BB0D-A6D0-4368-BB34-6A7D525F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13DA-4FA1-4541-B8AA-F0D09D94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9584-7DD2-4891-9AD3-55BAB730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A7F8-856A-4DDF-B1CB-CFA46D2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A628-1989-4514-B1E0-E16029C8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A4D2-B891-4D8A-A73B-228711F8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B340-87C9-42AF-B14D-2A0F6882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951F-8233-4832-A3D9-EF1122E1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0E3C-B54F-4ED6-9DF9-5E44A190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52D-006F-4123-986C-07D8D817F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02454-CF15-4826-AF7A-FBF0EF4FB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96B5A-C596-4B4B-95EF-18A3B86F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6DFC2-6605-48D9-A2F5-5D082DF0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53513-948D-4D60-B71D-F8E7D175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A09A-F823-4F2D-B319-B6356EE9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2DC7B-670E-4A13-B441-153838B4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3979A-748B-495F-AF43-54791C8D1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37B1F-5C85-4B0C-BAFB-8F0480824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1F0E2-C30D-4E07-9D05-56BA4F51D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8D051-A3B3-41E0-8D58-F3512E22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AFB48-88DC-4405-92AE-4C4717B6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FBB63-84BD-449D-9821-93CABA99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75F6-A7BF-4CD6-A66C-B9235AE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FECD-24C6-4FC2-AE72-4F3CB21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F537-951D-43CB-8808-2F49AC75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3898D-6951-400F-B642-F43E63D1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EE205-A79A-480E-9DC3-07F0E569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65B2B-9BC9-4077-A5C3-25ACC48B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F1AC6-0D30-402D-AC4F-8A97A87C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633C-2E87-4BA8-8A0B-CC3CC009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C699-3911-4300-9A54-884F097D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8904B-ACD1-412B-8B6F-4B7368E98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16DCF-5CFA-4896-89FE-5A470A37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BEAC5-38B8-439D-AA42-1611E7B6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29DF-1DB8-47A8-A00A-BC84E712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9BAD-7CAF-4614-A847-32E10CE1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C6DE2-8745-4075-B099-843FFC042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9332A-AFF7-43A1-965D-75B0CBAF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8EC6C-1299-4945-997B-27D9718D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F58D7-F2AA-4425-B806-A0496865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1B99-733C-4222-9A84-64BE76CA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A629F-9071-4FCF-A01D-F3897F30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475C-051C-4516-86AF-8F2CA7D8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85B8-7662-40F2-9E0A-365140D65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9ED7C-42C6-4B75-B2FF-408255E963E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27AC-CD21-4B37-BDED-7898C433E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E343-68FA-46A9-974E-DBFF9C8AD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0FAD-AD69-4E2F-ACE3-C9DF24FF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BEBB-70DC-4577-87A0-AFD067DEC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Land Use Change in Kern County 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3B786-DF8B-4AED-8B12-5D2B5CEE5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Michelle Williams</a:t>
            </a:r>
          </a:p>
          <a:p>
            <a:r>
              <a:rPr lang="en-US" dirty="0"/>
              <a:t>CYP255 (Urban Informatics and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342086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8DEDD9-BCEA-49B5-9421-B1F8F7B32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9"/>
          <a:stretch/>
        </p:blipFill>
        <p:spPr>
          <a:xfrm>
            <a:off x="884132" y="825086"/>
            <a:ext cx="10515600" cy="50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5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CF616-011B-4722-A97D-01806579B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9"/>
          <a:stretch/>
        </p:blipFill>
        <p:spPr>
          <a:xfrm>
            <a:off x="884132" y="825086"/>
            <a:ext cx="10515600" cy="50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8EA16C-3A7D-4A84-A585-138B273FE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9"/>
          <a:stretch/>
        </p:blipFill>
        <p:spPr>
          <a:xfrm>
            <a:off x="884132" y="825086"/>
            <a:ext cx="10515600" cy="50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7263-2778-41DB-9F30-B0BE6684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8307-2897-4E9F-9531-DE4AF79D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use high-resolution data (e.g. </a:t>
            </a:r>
            <a:r>
              <a:rPr lang="en-US" dirty="0" err="1"/>
              <a:t>LandSat</a:t>
            </a:r>
            <a:r>
              <a:rPr lang="en-US" dirty="0"/>
              <a:t>, MODIS) due to unwieldy dataset size</a:t>
            </a:r>
          </a:p>
          <a:p>
            <a:r>
              <a:rPr lang="en-US" dirty="0"/>
              <a:t>My own knowledge of land use change analysis and raster manipulation</a:t>
            </a:r>
          </a:p>
          <a:p>
            <a:pPr lvl="1"/>
            <a:r>
              <a:rPr lang="en-US" dirty="0"/>
              <a:t>Self-taught methods over the semester</a:t>
            </a:r>
          </a:p>
          <a:p>
            <a:pPr lvl="1"/>
            <a:r>
              <a:rPr lang="en-US" dirty="0"/>
              <a:t>I still have a ways to go!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2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61B0-2B1F-4652-9E11-B069A941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DF4E-29E3-4F72-8B9B-806AF8C9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other years for land use change patterns</a:t>
            </a:r>
          </a:p>
          <a:p>
            <a:pPr lvl="1"/>
            <a:r>
              <a:rPr lang="en-US" dirty="0"/>
              <a:t>2-year changes, 2000 through 2010</a:t>
            </a:r>
          </a:p>
          <a:p>
            <a:r>
              <a:rPr lang="en-US" dirty="0"/>
              <a:t>Calculate areas of clustered cells for each 2-year change</a:t>
            </a:r>
          </a:p>
          <a:p>
            <a:r>
              <a:rPr lang="en-US" dirty="0"/>
              <a:t>Future projects may use this workflow to look at land use change in other counties for associations with risk of valley fever</a:t>
            </a:r>
          </a:p>
        </p:txBody>
      </p:sp>
    </p:spTree>
    <p:extLst>
      <p:ext uri="{BB962C8B-B14F-4D97-AF65-F5344CB8AC3E}">
        <p14:creationId xmlns:p14="http://schemas.microsoft.com/office/powerpoint/2010/main" val="426705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167A85-8D92-4256-B9E3-DF8BF351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4058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Thank you! 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FF47C-14FE-4D1E-B879-DA8B352FA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856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thanks to: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Jennifer 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Justin </a:t>
            </a:r>
            <a:r>
              <a:rPr lang="en-US" sz="2000" dirty="0" err="1"/>
              <a:t>Remais</a:t>
            </a:r>
            <a:endParaRPr lang="en-US" sz="20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Alex Heaney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Sam Maurer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8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F04B1-A6AE-45B0-8EBC-EE020213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Motivation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oogle Shape;170;p28">
            <a:extLst>
              <a:ext uri="{FF2B5EF4-FFF2-40B4-BE49-F238E27FC236}">
                <a16:creationId xmlns:a16="http://schemas.microsoft.com/office/drawing/2014/main" id="{4717A5E9-6C93-46E5-9B40-B7C2E30FC65C}"/>
              </a:ext>
            </a:extLst>
          </p:cNvPr>
          <p:cNvPicPr preferRelativeResize="0"/>
          <p:nvPr/>
        </p:nvPicPr>
        <p:blipFill rotWithShape="1">
          <a:blip r:embed="rId2"/>
          <a:srcRect t="1746" r="-1" b="9247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  <a:noFill/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770E-2203-4AC9-8B93-C6A98A90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Kern County is a hotspot for coccidioidomycosis (Valley Fever), caused by a soil dwelling fungus in the </a:t>
            </a:r>
            <a:r>
              <a:rPr lang="en-US" sz="1800" i="1"/>
              <a:t>Coccidioides </a:t>
            </a:r>
            <a:r>
              <a:rPr lang="en-US" sz="1800"/>
              <a:t>genus</a:t>
            </a:r>
          </a:p>
          <a:p>
            <a:r>
              <a:rPr lang="en-US" sz="1800"/>
              <a:t>Increases in California since 2000 are not well understood. </a:t>
            </a:r>
          </a:p>
          <a:p>
            <a:r>
              <a:rPr lang="en-US" sz="1800"/>
              <a:t>Land use and land disturbance may play key roles in fungal growth, proliferation, and spore production. 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313194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18B51-4496-4651-9519-75C6BD24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Objectives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F30D-97AF-4933-B7E9-83CC257E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Design a quasi-experimental study to investigate spatial associations between land use changes and Valley Fever human infection data. </a:t>
            </a:r>
          </a:p>
          <a:p>
            <a:pPr lvl="1"/>
            <a:r>
              <a:rPr lang="en-US" sz="2200"/>
              <a:t>Specifically, analyzing association with farmland loss to other uses that may be riskier for fungal growth and development (un-irrigated land uses and disturbed land)</a:t>
            </a:r>
          </a:p>
          <a:p>
            <a:r>
              <a:rPr lang="en-US" sz="2200"/>
              <a:t>Looking for year-to-year changes of enough area to conduct a statistically valid study</a:t>
            </a:r>
          </a:p>
        </p:txBody>
      </p:sp>
    </p:spTree>
    <p:extLst>
      <p:ext uri="{BB962C8B-B14F-4D97-AF65-F5344CB8AC3E}">
        <p14:creationId xmlns:p14="http://schemas.microsoft.com/office/powerpoint/2010/main" val="5093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10E54-6259-4AA5-AF7D-CA9DB2BB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 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7804-8210-4431-A031-6A881A390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09" y="2151203"/>
            <a:ext cx="10656846" cy="415815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CA Department of Conservation Farmland Mapping and Monitoring Program (FMMP)</a:t>
            </a:r>
          </a:p>
          <a:p>
            <a:r>
              <a:rPr lang="en-US" sz="1600" dirty="0"/>
              <a:t>10-acre unit of analysis</a:t>
            </a:r>
          </a:p>
          <a:p>
            <a:r>
              <a:rPr lang="en-US" sz="1600" dirty="0"/>
              <a:t>Based on NAIP remote imagery and landowner surveys, updated every 2 years</a:t>
            </a:r>
          </a:p>
          <a:p>
            <a:r>
              <a:rPr lang="en-US" sz="1600" dirty="0"/>
              <a:t>Land Use categories include:</a:t>
            </a:r>
          </a:p>
          <a:p>
            <a:pPr lvl="1"/>
            <a:r>
              <a:rPr lang="en-US" sz="1600" dirty="0"/>
              <a:t> **Cl**  Confined Animal Agriculture</a:t>
            </a:r>
          </a:p>
          <a:p>
            <a:pPr lvl="1"/>
            <a:r>
              <a:rPr lang="en-US" sz="1600" dirty="0"/>
              <a:t>**D**  Urban and Built-Up Land</a:t>
            </a:r>
          </a:p>
          <a:p>
            <a:pPr lvl="1"/>
            <a:r>
              <a:rPr lang="en-US" sz="1600" dirty="0"/>
              <a:t>**G**  </a:t>
            </a:r>
            <a:r>
              <a:rPr lang="en-US" sz="1800" dirty="0"/>
              <a:t>Grazing</a:t>
            </a:r>
            <a:r>
              <a:rPr lang="en-US" sz="1600" dirty="0"/>
              <a:t> Land</a:t>
            </a:r>
          </a:p>
          <a:p>
            <a:pPr lvl="1"/>
            <a:r>
              <a:rPr lang="en-US" sz="1600" dirty="0"/>
              <a:t>**</a:t>
            </a:r>
            <a:r>
              <a:rPr lang="en-US" sz="1600" dirty="0" err="1"/>
              <a:t>nv</a:t>
            </a:r>
            <a:r>
              <a:rPr lang="en-US" sz="1600" dirty="0"/>
              <a:t>** Nonagricultural and Natural Vegetation</a:t>
            </a:r>
          </a:p>
          <a:p>
            <a:pPr lvl="1"/>
            <a:r>
              <a:rPr lang="en-US" sz="1600" dirty="0"/>
              <a:t> **P**   Prime Farmland</a:t>
            </a:r>
          </a:p>
          <a:p>
            <a:pPr lvl="1"/>
            <a:r>
              <a:rPr lang="en-US" sz="1600" dirty="0"/>
              <a:t>**R**  Rural Residential Land</a:t>
            </a:r>
          </a:p>
          <a:p>
            <a:pPr lvl="1"/>
            <a:r>
              <a:rPr lang="en-US" sz="1600" dirty="0"/>
              <a:t> **S** Farmland of Statewide Importance</a:t>
            </a:r>
          </a:p>
          <a:p>
            <a:pPr lvl="1"/>
            <a:r>
              <a:rPr lang="en-US" sz="1600" dirty="0"/>
              <a:t> **</a:t>
            </a:r>
            <a:r>
              <a:rPr lang="en-US" sz="1600" dirty="0" err="1"/>
              <a:t>sAC</a:t>
            </a:r>
            <a:r>
              <a:rPr lang="en-US" sz="1600" dirty="0"/>
              <a:t>** Semi-Agricultural and Rural Commercial Land</a:t>
            </a:r>
          </a:p>
          <a:p>
            <a:pPr lvl="1"/>
            <a:r>
              <a:rPr lang="en-US" sz="1600" dirty="0"/>
              <a:t>**U** Unique Farmland</a:t>
            </a:r>
          </a:p>
          <a:p>
            <a:pPr lvl="1"/>
            <a:r>
              <a:rPr lang="en-US" sz="1600" dirty="0"/>
              <a:t>**V** Vacant or Disturbed Land</a:t>
            </a:r>
          </a:p>
          <a:p>
            <a:pPr lvl="1"/>
            <a:r>
              <a:rPr lang="en-US" sz="1600" dirty="0"/>
              <a:t>**W** Water</a:t>
            </a:r>
          </a:p>
        </p:txBody>
      </p:sp>
    </p:spTree>
    <p:extLst>
      <p:ext uri="{BB962C8B-B14F-4D97-AF65-F5344CB8AC3E}">
        <p14:creationId xmlns:p14="http://schemas.microsoft.com/office/powerpoint/2010/main" val="165351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D65CCFB-0114-425E-B0AF-EA82A5BF3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3429000"/>
            <a:ext cx="4109720" cy="273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82038-E61C-4AFE-AD7D-289A86CB9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597745"/>
            <a:ext cx="4109720" cy="2739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93F188-3E1A-4846-B47F-801F2E90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668864"/>
            <a:ext cx="4109720" cy="2739814"/>
          </a:xfrm>
          <a:prstGeom prst="rect">
            <a:avLst/>
          </a:prstGeom>
        </p:spPr>
      </p:pic>
      <p:pic>
        <p:nvPicPr>
          <p:cNvPr id="11" name="Picture 10" descr="A picture containing text, food&#10;&#10;Description automatically generated">
            <a:extLst>
              <a:ext uri="{FF2B5EF4-FFF2-40B4-BE49-F238E27FC236}">
                <a16:creationId xmlns:a16="http://schemas.microsoft.com/office/drawing/2014/main" id="{A7C9503F-6308-4741-8143-BCF47E9EB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60" y="597745"/>
            <a:ext cx="4109720" cy="2739814"/>
          </a:xfrm>
          <a:prstGeom prst="rect">
            <a:avLst/>
          </a:prstGeom>
        </p:spPr>
      </p:pic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BABAA3A8-D80C-40B6-9317-432C36EAB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3449323"/>
            <a:ext cx="4109720" cy="2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4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3C5A-2D6A-4C8F-84B0-10AE5BA7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1631-F0AF-44C5-9EFA-80E5BD81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55" y="2324220"/>
            <a:ext cx="10451489" cy="39001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/>
              <a:t>Rasterize polygons for survey years 2010, 2012, 2014, 2016, and 2018 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10 acre scale is equivalent to 40,468.6 m</a:t>
            </a:r>
            <a:r>
              <a:rPr lang="en-US" sz="2000" baseline="30000" dirty="0"/>
              <a:t>2</a:t>
            </a:r>
            <a:r>
              <a:rPr lang="en-US" sz="2000" dirty="0"/>
              <a:t>, which amounts to 201 by 201 meter cells in the rasterized land use datasets.</a:t>
            </a:r>
          </a:p>
          <a:p>
            <a:pPr marL="514350" indent="-514350">
              <a:buAutoNum type="arabicPeriod"/>
            </a:pPr>
            <a:r>
              <a:rPr lang="en-US" sz="2000" dirty="0"/>
              <a:t>Set farmland land use values to 0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Farmland categories include Prime Farmland (P), Farmland of Statewide Importance (S), and Unique Farmland (U).</a:t>
            </a:r>
          </a:p>
          <a:p>
            <a:pPr marL="514350" indent="-514350">
              <a:buAutoNum type="arabicPeriod"/>
            </a:pPr>
            <a:r>
              <a:rPr lang="en-US" sz="2000" dirty="0"/>
              <a:t>Subtract the cells in each raster from the cells in the subsequent raster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2010 – 2012, 2012 – 2014, </a:t>
            </a:r>
            <a:r>
              <a:rPr lang="en-US" sz="2000" dirty="0" err="1"/>
              <a:t>etc</a:t>
            </a:r>
            <a:endParaRPr lang="en-US" sz="2000" dirty="0"/>
          </a:p>
          <a:p>
            <a:pPr marL="971550" lvl="1" indent="-514350">
              <a:buAutoNum type="arabicPeriod"/>
            </a:pPr>
            <a:r>
              <a:rPr lang="en-US" sz="2000" dirty="0"/>
              <a:t>Values of 0 (0 – 0 = 0) indicate no change in farmland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Negative values indicate change from farmland to another land use (e.g. 0 – 8 = - 8 indicates change from farmland to vacant/disturbed land)</a:t>
            </a:r>
          </a:p>
          <a:p>
            <a:pPr marL="514350" indent="-514350">
              <a:buAutoNum type="arabicPeriod"/>
            </a:pPr>
            <a:r>
              <a:rPr lang="en-US" sz="2000" dirty="0"/>
              <a:t>Explore results through summary analysis and visualization</a:t>
            </a:r>
          </a:p>
          <a:p>
            <a:pPr marL="971550" lvl="1" indent="-514350"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75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389D77-43B1-46FF-A0CF-94C04266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597"/>
            <a:ext cx="10515600" cy="5695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F18088AC-496A-45A3-BF93-57914892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4089400"/>
            <a:ext cx="5537200" cy="2768600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5D8C47DF-7847-4820-928C-3262C4C4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8393"/>
            <a:ext cx="5537200" cy="2768600"/>
          </a:xfrm>
          <a:prstGeom prst="rect">
            <a:avLst/>
          </a:prstGeom>
        </p:spPr>
      </p:pic>
      <p:pic>
        <p:nvPicPr>
          <p:cNvPr id="23" name="Picture 2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B25DB03-36F1-46AA-B6ED-2032B9E11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128393"/>
            <a:ext cx="5537200" cy="2768600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9A908DF-2AB6-4EB1-9794-91137E18C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96993"/>
            <a:ext cx="5537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5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C64CF-9FB6-4742-AAD9-393E23DF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/>
              <a:t>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CB8B-1ED3-4DBF-BF77-3DC51DCC1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942520"/>
            <a:ext cx="3879522" cy="3245804"/>
          </a:xfrm>
        </p:spPr>
        <p:txBody>
          <a:bodyPr>
            <a:normAutofit/>
          </a:bodyPr>
          <a:lstStyle/>
          <a:p>
            <a:r>
              <a:rPr lang="en-US" sz="2000" dirty="0"/>
              <a:t>Overall, farmland loss to other land uses was scattered and sparse</a:t>
            </a:r>
          </a:p>
          <a:p>
            <a:r>
              <a:rPr lang="en-US" sz="2000" dirty="0"/>
              <a:t>Most farmland lost was converted to grazing land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9351DF-E19C-46FB-A14B-914E853B9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87" y="889340"/>
            <a:ext cx="3897037" cy="26012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AAA4F0-40E1-4983-9772-EA50242B7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889340"/>
            <a:ext cx="3897037" cy="26012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6EFB20-94AE-451D-ACEA-4984574B3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85" y="3734666"/>
            <a:ext cx="3897037" cy="26012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0FB0040-C1CB-4AA6-913C-8CDC12F9B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3733330"/>
            <a:ext cx="3897037" cy="26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9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A2611A-86FB-4083-BBA6-A177F8A02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9"/>
          <a:stretch/>
        </p:blipFill>
        <p:spPr>
          <a:xfrm>
            <a:off x="884132" y="825086"/>
            <a:ext cx="10515600" cy="50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1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522</Words>
  <Application>Microsoft Office PowerPoint</Application>
  <PresentationFormat>Widescreen</PresentationFormat>
  <Paragraphs>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Detecting Land Use Change in Kern County CA</vt:lpstr>
      <vt:lpstr>Motivation</vt:lpstr>
      <vt:lpstr>Objectives</vt:lpstr>
      <vt:lpstr>Data Sources</vt:lpstr>
      <vt:lpstr>PowerPoint Presentation</vt:lpstr>
      <vt:lpstr>Methods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  <vt:lpstr>Limitations</vt:lpstr>
      <vt:lpstr>Next Steps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Land Use Change in Kern County CA</dc:title>
  <dc:creator>Michelle Williams</dc:creator>
  <cp:lastModifiedBy>Michelle Williams</cp:lastModifiedBy>
  <cp:revision>5</cp:revision>
  <dcterms:created xsi:type="dcterms:W3CDTF">2020-04-28T13:24:00Z</dcterms:created>
  <dcterms:modified xsi:type="dcterms:W3CDTF">2020-04-29T20:08:25Z</dcterms:modified>
</cp:coreProperties>
</file>