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erriweather" panose="020B0604020202020204" charset="0"/>
      <p:regular r:id="rId19"/>
      <p:bold r:id="rId20"/>
      <p:italic r:id="rId21"/>
      <p:boldItalic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8" y="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ca1aace6a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Google Shape;135;g3ca1aace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cb6039e2c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Google Shape;142;g3cb6039e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dc60ebe3f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Google Shape;149;g3dc60ebe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cd0c3fb09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Google Shape;156;g3cd0c3fb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d7988e95d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Google Shape;163;g3d7988e9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cea66fe76_0_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Google Shape;169;g3cea66fe7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b9e141441_1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Google Shape;177;g3b9e14144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b86e2a91f_1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Google Shape;68;g3b86e2a91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b86e2a91f_0_5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Google Shape;74;g3b86e2a91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b86e2a91f_0_6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Google Shape;80;g3b86e2a91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b86e2a91f_1_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Google Shape;86;g3b86e2a91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baff48a3c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Google Shape;92;g3baff48a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baff48a3c_0_1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Google Shape;101;g3baff48a3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c5de358c2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Google Shape;120;g3c5de358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d1cdc0971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Google Shape;127;g3d1cdc09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0" t="0" r="0" b="0"/>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4"/>
          <p:cNvSpPr/>
          <p:nvPr/>
        </p:nvSpPr>
        <p:spPr>
          <a:xfrm>
            <a:off x="0" y="44125"/>
            <a:ext cx="4313625" cy="4399375"/>
          </a:xfrm>
          <a:custGeom>
            <a:avLst/>
            <a:gdLst/>
            <a:ahLst/>
            <a:cxnLst/>
            <a:rect l="0" t="0" r="0" b="0"/>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0" t="0" r="0" b="0"/>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Examining T2DM Study Documentation for Replicability and Perspective</a:t>
            </a:r>
            <a:endParaRPr/>
          </a:p>
        </p:txBody>
      </p:sp>
      <p:sp>
        <p:nvSpPr>
          <p:cNvPr id="65" name="Google Shape;65;p13"/>
          <p:cNvSpPr txBox="1">
            <a:spLocks noGrp="1"/>
          </p:cNvSpPr>
          <p:nvPr>
            <p:ph type="subTitle" idx="1"/>
          </p:nvPr>
        </p:nvSpPr>
        <p:spPr>
          <a:xfrm>
            <a:off x="311700" y="2313085"/>
            <a:ext cx="4242600" cy="738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700"/>
              <a:t>Created by Molly Swisher and Gabriel Morrison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Paper 1: Methods (Cross Validation Results)</a:t>
            </a:r>
            <a:endParaRPr/>
          </a:p>
        </p:txBody>
      </p:sp>
      <p:sp>
        <p:nvSpPr>
          <p:cNvPr id="138" name="Google Shape;138;p22"/>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500" b="1"/>
              <a:t>All Features</a:t>
            </a:r>
            <a:endParaRPr sz="1500" b="1"/>
          </a:p>
          <a:p>
            <a:pPr marL="457200" lvl="0" indent="-323850" rtl="0">
              <a:lnSpc>
                <a:spcPct val="100000"/>
              </a:lnSpc>
              <a:spcBef>
                <a:spcPts val="1600"/>
              </a:spcBef>
              <a:spcAft>
                <a:spcPts val="0"/>
              </a:spcAft>
              <a:buSzPts val="1500"/>
              <a:buChar char="●"/>
            </a:pPr>
            <a:r>
              <a:rPr lang="en" sz="1500"/>
              <a:t>Accuracy: 89.5%</a:t>
            </a:r>
            <a:endParaRPr sz="1500"/>
          </a:p>
          <a:p>
            <a:pPr marL="457200" lvl="0" indent="-323850" rtl="0">
              <a:lnSpc>
                <a:spcPct val="100000"/>
              </a:lnSpc>
              <a:spcBef>
                <a:spcPts val="0"/>
              </a:spcBef>
              <a:spcAft>
                <a:spcPts val="0"/>
              </a:spcAft>
              <a:buSzPts val="1500"/>
              <a:buChar char="●"/>
            </a:pPr>
            <a:r>
              <a:rPr lang="en" sz="1500"/>
              <a:t>Sensitivity: 87%</a:t>
            </a:r>
            <a:endParaRPr sz="1500"/>
          </a:p>
          <a:p>
            <a:pPr marL="457200" lvl="0" indent="-323850" rtl="0">
              <a:lnSpc>
                <a:spcPct val="100000"/>
              </a:lnSpc>
              <a:spcBef>
                <a:spcPts val="0"/>
              </a:spcBef>
              <a:spcAft>
                <a:spcPts val="0"/>
              </a:spcAft>
              <a:buSzPts val="1500"/>
              <a:buChar char="●"/>
            </a:pPr>
            <a:r>
              <a:rPr lang="en" sz="1500"/>
              <a:t>Specificity: 92%</a:t>
            </a:r>
            <a:endParaRPr sz="1500"/>
          </a:p>
          <a:p>
            <a:pPr marL="0" lvl="0" indent="0" rtl="0">
              <a:spcBef>
                <a:spcPts val="1600"/>
              </a:spcBef>
              <a:spcAft>
                <a:spcPts val="0"/>
              </a:spcAft>
              <a:buNone/>
            </a:pPr>
            <a:r>
              <a:rPr lang="en" sz="1500"/>
              <a:t>These numbers aren’t very good, but by narrowing down which features are used together could improve the results.</a:t>
            </a:r>
            <a:endParaRPr sz="1500"/>
          </a:p>
          <a:p>
            <a:pPr marL="0" lvl="0" indent="0">
              <a:lnSpc>
                <a:spcPct val="100000"/>
              </a:lnSpc>
              <a:spcBef>
                <a:spcPts val="1600"/>
              </a:spcBef>
              <a:spcAft>
                <a:spcPts val="0"/>
              </a:spcAft>
              <a:buNone/>
            </a:pPr>
            <a:endParaRPr sz="1500"/>
          </a:p>
          <a:p>
            <a:pPr marL="0" lvl="0" indent="0">
              <a:spcBef>
                <a:spcPts val="1600"/>
              </a:spcBef>
              <a:spcAft>
                <a:spcPts val="1600"/>
              </a:spcAft>
              <a:buNone/>
            </a:pPr>
            <a:endParaRPr sz="1500"/>
          </a:p>
        </p:txBody>
      </p:sp>
      <p:sp>
        <p:nvSpPr>
          <p:cNvPr id="139" name="Google Shape;139;p22"/>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500" b="1"/>
              <a:t>HbA1c and Peptide 27</a:t>
            </a:r>
            <a:endParaRPr sz="1500" b="1"/>
          </a:p>
          <a:p>
            <a:pPr marL="457200" lvl="0" indent="-323850" rtl="0">
              <a:lnSpc>
                <a:spcPct val="100000"/>
              </a:lnSpc>
              <a:spcBef>
                <a:spcPts val="1600"/>
              </a:spcBef>
              <a:spcAft>
                <a:spcPts val="0"/>
              </a:spcAft>
              <a:buSzPts val="1500"/>
              <a:buChar char="●"/>
            </a:pPr>
            <a:r>
              <a:rPr lang="en" sz="1500"/>
              <a:t>Accuracy: 95.5%</a:t>
            </a:r>
            <a:endParaRPr sz="1500"/>
          </a:p>
          <a:p>
            <a:pPr marL="457200" lvl="0" indent="-323850" rtl="0">
              <a:lnSpc>
                <a:spcPct val="100000"/>
              </a:lnSpc>
              <a:spcBef>
                <a:spcPts val="0"/>
              </a:spcBef>
              <a:spcAft>
                <a:spcPts val="0"/>
              </a:spcAft>
              <a:buSzPts val="1500"/>
              <a:buChar char="●"/>
            </a:pPr>
            <a:r>
              <a:rPr lang="en" sz="1500"/>
              <a:t>Sensitivity: 93%</a:t>
            </a:r>
            <a:endParaRPr sz="1500"/>
          </a:p>
          <a:p>
            <a:pPr marL="457200" lvl="0" indent="-323850" rtl="0">
              <a:lnSpc>
                <a:spcPct val="100000"/>
              </a:lnSpc>
              <a:spcBef>
                <a:spcPts val="0"/>
              </a:spcBef>
              <a:spcAft>
                <a:spcPts val="0"/>
              </a:spcAft>
              <a:buSzPts val="1500"/>
              <a:buChar char="●"/>
            </a:pPr>
            <a:r>
              <a:rPr lang="en" sz="1500"/>
              <a:t>Specificity: 98%</a:t>
            </a:r>
            <a:endParaRPr sz="1500"/>
          </a:p>
          <a:p>
            <a:pPr marL="0" lvl="0" indent="0" rtl="0">
              <a:lnSpc>
                <a:spcPct val="100000"/>
              </a:lnSpc>
              <a:spcBef>
                <a:spcPts val="1600"/>
              </a:spcBef>
              <a:spcAft>
                <a:spcPts val="0"/>
              </a:spcAft>
              <a:buNone/>
            </a:pPr>
            <a:r>
              <a:rPr lang="en" sz="1500"/>
              <a:t>By changing the pairings and what features are used together in the decision tree, we can find what will produce high averages for accuracy, sensitivity, and specificity. This pairing of features produces the best results.</a:t>
            </a:r>
            <a:endParaRPr sz="1500"/>
          </a:p>
          <a:p>
            <a:pPr marL="0" lvl="0" indent="0">
              <a:lnSpc>
                <a:spcPct val="100000"/>
              </a:lnSpc>
              <a:spcBef>
                <a:spcPts val="1600"/>
              </a:spcBef>
              <a:spcAft>
                <a:spcPts val="1600"/>
              </a:spcAft>
              <a:buNone/>
            </a:pPr>
            <a:r>
              <a:rPr lang="en" sz="1500"/>
              <a:t>Possible thresholds for HbA1c and Peptide 27 are 6.05 and 30.025, respectively.</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Paper 1: Methods (Random Forest)</a:t>
            </a:r>
            <a:endParaRPr/>
          </a:p>
        </p:txBody>
      </p:sp>
      <p:sp>
        <p:nvSpPr>
          <p:cNvPr id="145" name="Google Shape;145;p23"/>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500" b="1"/>
              <a:t>Random Forest: </a:t>
            </a:r>
            <a:r>
              <a:rPr lang="en" sz="1500"/>
              <a:t>A supervised learning algorithm that builds a “forest” of decision trees, trains them, and then averages the results of the decision trees together. It is a predictive tool and by calculating accuracy, sensitivity, and specificity we can know how well the features can classify the samples.</a:t>
            </a:r>
            <a:endParaRPr sz="1500"/>
          </a:p>
        </p:txBody>
      </p:sp>
      <p:sp>
        <p:nvSpPr>
          <p:cNvPr id="146" name="Google Shape;146;p23"/>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500" b="1"/>
              <a:t>All Features(n_estimators = 400, min_samples_split = 10, max_features = 5)</a:t>
            </a:r>
            <a:endParaRPr sz="1500" b="1"/>
          </a:p>
          <a:p>
            <a:pPr marL="457200" lvl="0" indent="-323850" rtl="0">
              <a:spcBef>
                <a:spcPts val="1600"/>
              </a:spcBef>
              <a:spcAft>
                <a:spcPts val="0"/>
              </a:spcAft>
              <a:buSzPts val="1500"/>
              <a:buChar char="●"/>
            </a:pPr>
            <a:r>
              <a:rPr lang="en" sz="1500"/>
              <a:t>Accuracy: 95.75%</a:t>
            </a:r>
            <a:endParaRPr sz="1500"/>
          </a:p>
          <a:p>
            <a:pPr marL="457200" lvl="0" indent="-323850" rtl="0">
              <a:spcBef>
                <a:spcPts val="0"/>
              </a:spcBef>
              <a:spcAft>
                <a:spcPts val="0"/>
              </a:spcAft>
              <a:buSzPts val="1500"/>
              <a:buChar char="●"/>
            </a:pPr>
            <a:r>
              <a:rPr lang="en" sz="1500"/>
              <a:t>Sensitivity: 96%</a:t>
            </a:r>
            <a:endParaRPr sz="1500"/>
          </a:p>
          <a:p>
            <a:pPr marL="457200" lvl="0" indent="-323850">
              <a:spcBef>
                <a:spcPts val="0"/>
              </a:spcBef>
              <a:spcAft>
                <a:spcPts val="0"/>
              </a:spcAft>
              <a:buSzPts val="1500"/>
              <a:buChar char="●"/>
            </a:pPr>
            <a:r>
              <a:rPr lang="en" sz="1500"/>
              <a:t>Specificity: 95.5%</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Parameter Tuning for Random Forest</a:t>
            </a:r>
            <a:endParaRPr/>
          </a:p>
        </p:txBody>
      </p:sp>
      <p:sp>
        <p:nvSpPr>
          <p:cNvPr id="152" name="Google Shape;152;p24"/>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457200" lvl="0" indent="-323850" rtl="0">
              <a:spcBef>
                <a:spcPts val="0"/>
              </a:spcBef>
              <a:spcAft>
                <a:spcPts val="0"/>
              </a:spcAft>
              <a:buSzPts val="1500"/>
              <a:buChar char="●"/>
            </a:pPr>
            <a:r>
              <a:rPr lang="en" sz="1500" b="1"/>
              <a:t>n_estimators</a:t>
            </a:r>
            <a:r>
              <a:rPr lang="en" sz="1500"/>
              <a:t> - for our data set, we found that using less than 300 decision trees resulted in a wider range of accuracies while more trees provided a tighter range</a:t>
            </a:r>
            <a:endParaRPr sz="1500"/>
          </a:p>
          <a:p>
            <a:pPr marL="457200" lvl="0" indent="-323850" rtl="0">
              <a:spcBef>
                <a:spcPts val="0"/>
              </a:spcBef>
              <a:spcAft>
                <a:spcPts val="0"/>
              </a:spcAft>
              <a:buSzPts val="1500"/>
              <a:buChar char="●"/>
            </a:pPr>
            <a:r>
              <a:rPr lang="en" sz="1500" b="1"/>
              <a:t>max_features</a:t>
            </a:r>
            <a:r>
              <a:rPr lang="en" sz="1500"/>
              <a:t> - found that using more than about 20 features resulted in poor accuracies</a:t>
            </a:r>
            <a:endParaRPr sz="1500"/>
          </a:p>
          <a:p>
            <a:pPr marL="457200" lvl="0" indent="-323850" rtl="0">
              <a:spcBef>
                <a:spcPts val="0"/>
              </a:spcBef>
              <a:spcAft>
                <a:spcPts val="0"/>
              </a:spcAft>
              <a:buSzPts val="1500"/>
              <a:buChar char="●"/>
            </a:pPr>
            <a:r>
              <a:rPr lang="en" sz="1500" b="1"/>
              <a:t>min_samples_split</a:t>
            </a:r>
            <a:r>
              <a:rPr lang="en" sz="1500"/>
              <a:t> - if this number is too high it negatively affects the accuracy will if it is too low it doesn’t make much of a difference</a:t>
            </a:r>
            <a:endParaRPr sz="1500"/>
          </a:p>
        </p:txBody>
      </p:sp>
      <p:sp>
        <p:nvSpPr>
          <p:cNvPr id="153" name="Google Shape;153;p24"/>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500"/>
              <a:t>The combination of these parameters produces some of the best mean accuracies as well as individual fold accuracies. Although, just simply using 400 decision trees produces similar mean and individual accuracies but also has a better standard deviation for the fold accuracies.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Paper 1: Methods (Comparison)</a:t>
            </a:r>
            <a:endParaRPr/>
          </a:p>
        </p:txBody>
      </p:sp>
      <p:sp>
        <p:nvSpPr>
          <p:cNvPr id="159" name="Google Shape;159;p25"/>
          <p:cNvSpPr txBox="1">
            <a:spLocks noGrp="1"/>
          </p:cNvSpPr>
          <p:nvPr>
            <p:ph type="subTitle" idx="4294967295"/>
          </p:nvPr>
        </p:nvSpPr>
        <p:spPr>
          <a:xfrm>
            <a:off x="304800" y="2626725"/>
            <a:ext cx="3704400" cy="9267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800"/>
              <a:t>Boxplot vs Decision Tree vs Random Forest</a:t>
            </a:r>
            <a:endParaRPr sz="1800"/>
          </a:p>
        </p:txBody>
      </p:sp>
      <p:sp>
        <p:nvSpPr>
          <p:cNvPr id="160" name="Google Shape;160;p25"/>
          <p:cNvSpPr txBox="1">
            <a:spLocks noGrp="1"/>
          </p:cNvSpPr>
          <p:nvPr>
            <p:ph type="body" idx="1"/>
          </p:nvPr>
        </p:nvSpPr>
        <p:spPr>
          <a:xfrm>
            <a:off x="4681250" y="1440950"/>
            <a:ext cx="3999900" cy="3076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500"/>
              <a:t>The boxplots are helpful in visualizing how the features differ between samples in different classes. They can display which features may provide a better split in the data, but both the decision trees and Random Forest can provide a better idea of the diagnostic value of the features and provide how accurately sets of features can correctly diagnose samples. Decision trees are based on parameters and are prone to overfitting, and Random Forests randomly generates trees based off a given set of parameters.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Paper 1: Conclusion (Comparison Paragraph)</a:t>
            </a:r>
            <a:endParaRPr/>
          </a:p>
        </p:txBody>
      </p:sp>
      <p:sp>
        <p:nvSpPr>
          <p:cNvPr id="166" name="Google Shape;166;p26"/>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500"/>
              <a:t>After working with the decision tree algorithm, we worked on trying to recreate the results from Paper 1 and find the best combination of features. We eventually reached the same conclusion that the combination of peptide 27 and HbA1c provided the highest accuracy when used to predict a samples class. Our work with the decision tree and Random Forest provided similar values for the accuracy, sensitivity, and specificity when peptide 27 was used in conjunction with HbA1c.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Paper 1: Conclusion (Comparison Stats)</a:t>
            </a:r>
            <a:endParaRPr/>
          </a:p>
        </p:txBody>
      </p:sp>
      <p:sp>
        <p:nvSpPr>
          <p:cNvPr id="172" name="Google Shape;172;p27"/>
          <p:cNvSpPr txBox="1">
            <a:spLocks noGrp="1"/>
          </p:cNvSpPr>
          <p:nvPr>
            <p:ph type="body" idx="1"/>
          </p:nvPr>
        </p:nvSpPr>
        <p:spPr>
          <a:xfrm>
            <a:off x="311700" y="1505700"/>
            <a:ext cx="2823000" cy="307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Paper 1 decision tree results for peptide 27 and HbA1c: </a:t>
            </a:r>
            <a:endParaRPr sz="1500"/>
          </a:p>
          <a:p>
            <a:pPr marL="0" lvl="0" indent="0" rtl="0">
              <a:spcBef>
                <a:spcPts val="1600"/>
              </a:spcBef>
              <a:spcAft>
                <a:spcPts val="0"/>
              </a:spcAft>
              <a:buNone/>
            </a:pPr>
            <a:r>
              <a:rPr lang="en" sz="1500"/>
              <a:t>Accuracy - 96%</a:t>
            </a:r>
            <a:endParaRPr sz="1500"/>
          </a:p>
          <a:p>
            <a:pPr marL="0" lvl="0" indent="0" rtl="0">
              <a:spcBef>
                <a:spcPts val="1600"/>
              </a:spcBef>
              <a:spcAft>
                <a:spcPts val="0"/>
              </a:spcAft>
              <a:buNone/>
            </a:pPr>
            <a:r>
              <a:rPr lang="en" sz="1500"/>
              <a:t>Sensitivity - 94%</a:t>
            </a:r>
            <a:endParaRPr sz="1500"/>
          </a:p>
          <a:p>
            <a:pPr marL="0" lvl="0" indent="0">
              <a:spcBef>
                <a:spcPts val="1600"/>
              </a:spcBef>
              <a:spcAft>
                <a:spcPts val="1600"/>
              </a:spcAft>
              <a:buNone/>
            </a:pPr>
            <a:r>
              <a:rPr lang="en" sz="1500"/>
              <a:t>Specificity - 98%</a:t>
            </a:r>
            <a:endParaRPr sz="1500"/>
          </a:p>
        </p:txBody>
      </p:sp>
      <p:sp>
        <p:nvSpPr>
          <p:cNvPr id="173" name="Google Shape;173;p27"/>
          <p:cNvSpPr txBox="1">
            <a:spLocks noGrp="1"/>
          </p:cNvSpPr>
          <p:nvPr>
            <p:ph type="body" idx="2"/>
          </p:nvPr>
        </p:nvSpPr>
        <p:spPr>
          <a:xfrm>
            <a:off x="3207500" y="1505700"/>
            <a:ext cx="2550000" cy="307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Our decision tree results for peptide 27 and HbA1c:</a:t>
            </a:r>
            <a:endParaRPr sz="1500"/>
          </a:p>
          <a:p>
            <a:pPr marL="0" lvl="0" indent="0" rtl="0">
              <a:lnSpc>
                <a:spcPct val="100000"/>
              </a:lnSpc>
              <a:spcBef>
                <a:spcPts val="1600"/>
              </a:spcBef>
              <a:spcAft>
                <a:spcPts val="0"/>
              </a:spcAft>
              <a:buNone/>
            </a:pPr>
            <a:r>
              <a:rPr lang="en" sz="1500"/>
              <a:t>Accuracy: 95.5%</a:t>
            </a:r>
            <a:endParaRPr sz="1500"/>
          </a:p>
          <a:p>
            <a:pPr marL="0" lvl="0" indent="0" rtl="0">
              <a:lnSpc>
                <a:spcPct val="100000"/>
              </a:lnSpc>
              <a:spcBef>
                <a:spcPts val="1600"/>
              </a:spcBef>
              <a:spcAft>
                <a:spcPts val="0"/>
              </a:spcAft>
              <a:buNone/>
            </a:pPr>
            <a:r>
              <a:rPr lang="en" sz="1500"/>
              <a:t>Sensitivity: 93%</a:t>
            </a:r>
            <a:endParaRPr sz="1500"/>
          </a:p>
          <a:p>
            <a:pPr marL="0" lvl="0" indent="0" rtl="0">
              <a:lnSpc>
                <a:spcPct val="100000"/>
              </a:lnSpc>
              <a:spcBef>
                <a:spcPts val="1600"/>
              </a:spcBef>
              <a:spcAft>
                <a:spcPts val="1600"/>
              </a:spcAft>
              <a:buNone/>
            </a:pPr>
            <a:r>
              <a:rPr lang="en" sz="1500"/>
              <a:t>Specificity: 98%</a:t>
            </a:r>
            <a:endParaRPr sz="1500"/>
          </a:p>
        </p:txBody>
      </p:sp>
      <p:sp>
        <p:nvSpPr>
          <p:cNvPr id="174" name="Google Shape;174;p27"/>
          <p:cNvSpPr txBox="1">
            <a:spLocks noGrp="1"/>
          </p:cNvSpPr>
          <p:nvPr>
            <p:ph type="body" idx="2"/>
          </p:nvPr>
        </p:nvSpPr>
        <p:spPr>
          <a:xfrm>
            <a:off x="6282325" y="1505700"/>
            <a:ext cx="2550000" cy="307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a:t>Our Random Forest results for peptide 27 and HbA1c:</a:t>
            </a:r>
            <a:endParaRPr sz="1500"/>
          </a:p>
          <a:p>
            <a:pPr marL="0" lvl="0" indent="0" rtl="0">
              <a:lnSpc>
                <a:spcPct val="100000"/>
              </a:lnSpc>
              <a:spcBef>
                <a:spcPts val="1600"/>
              </a:spcBef>
              <a:spcAft>
                <a:spcPts val="0"/>
              </a:spcAft>
              <a:buNone/>
            </a:pPr>
            <a:r>
              <a:rPr lang="en" sz="1500"/>
              <a:t>Accuracy: 96%</a:t>
            </a:r>
            <a:endParaRPr sz="1500"/>
          </a:p>
          <a:p>
            <a:pPr marL="0" lvl="0" indent="0" rtl="0">
              <a:lnSpc>
                <a:spcPct val="100000"/>
              </a:lnSpc>
              <a:spcBef>
                <a:spcPts val="1600"/>
              </a:spcBef>
              <a:spcAft>
                <a:spcPts val="0"/>
              </a:spcAft>
              <a:buNone/>
            </a:pPr>
            <a:r>
              <a:rPr lang="en" sz="1500"/>
              <a:t>Sensitivity: 94%</a:t>
            </a:r>
            <a:endParaRPr sz="1500"/>
          </a:p>
          <a:p>
            <a:pPr marL="0" lvl="0" indent="0" rtl="0">
              <a:lnSpc>
                <a:spcPct val="100000"/>
              </a:lnSpc>
              <a:spcBef>
                <a:spcPts val="1600"/>
              </a:spcBef>
              <a:spcAft>
                <a:spcPts val="1600"/>
              </a:spcAft>
              <a:buNone/>
            </a:pPr>
            <a:r>
              <a:rPr lang="en" sz="1500"/>
              <a:t>Specificity: 98%</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ctrTitle"/>
          </p:nvPr>
        </p:nvSpPr>
        <p:spPr>
          <a:xfrm>
            <a:off x="311700" y="74967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Questions</a:t>
            </a:r>
            <a:endParaRPr/>
          </a:p>
        </p:txBody>
      </p:sp>
      <p:sp>
        <p:nvSpPr>
          <p:cNvPr id="180" name="Google Shape;180;p28"/>
          <p:cNvSpPr txBox="1">
            <a:spLocks noGrp="1"/>
          </p:cNvSpPr>
          <p:nvPr>
            <p:ph type="subTitle" idx="1"/>
          </p:nvPr>
        </p:nvSpPr>
        <p:spPr>
          <a:xfrm>
            <a:off x="311700" y="1833460"/>
            <a:ext cx="4242600" cy="738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700"/>
              <a:t>Are there peptides that are likely to be co-glycated? </a:t>
            </a:r>
            <a:endParaRPr sz="1700"/>
          </a:p>
          <a:p>
            <a:pPr marL="0" lvl="0" indent="0">
              <a:spcBef>
                <a:spcPts val="0"/>
              </a:spcBef>
              <a:spcAft>
                <a:spcPts val="0"/>
              </a:spcAft>
              <a:buNone/>
            </a:pPr>
            <a:endParaRPr sz="1700"/>
          </a:p>
          <a:p>
            <a:pPr marL="0" lvl="0" indent="0">
              <a:spcBef>
                <a:spcPts val="0"/>
              </a:spcBef>
              <a:spcAft>
                <a:spcPts val="0"/>
              </a:spcAft>
              <a:buNone/>
            </a:pPr>
            <a:r>
              <a:rPr lang="en" sz="1700"/>
              <a:t>If so, determine medical significance?</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4 Goals of the T2DM Study</a:t>
            </a:r>
            <a:endParaRPr/>
          </a:p>
        </p:txBody>
      </p:sp>
      <p:sp>
        <p:nvSpPr>
          <p:cNvPr id="71" name="Google Shape;71;p14"/>
          <p:cNvSpPr txBox="1">
            <a:spLocks noGrp="1"/>
          </p:cNvSpPr>
          <p:nvPr>
            <p:ph type="subTitle" idx="1"/>
          </p:nvPr>
        </p:nvSpPr>
        <p:spPr>
          <a:xfrm>
            <a:off x="311700" y="1332875"/>
            <a:ext cx="4851900" cy="1171200"/>
          </a:xfrm>
          <a:prstGeom prst="rect">
            <a:avLst/>
          </a:prstGeom>
        </p:spPr>
        <p:txBody>
          <a:bodyPr spcFirstLastPara="1" wrap="square" lIns="91425" tIns="91425" rIns="91425" bIns="91425" anchor="t" anchorCtr="0">
            <a:noAutofit/>
          </a:bodyPr>
          <a:lstStyle/>
          <a:p>
            <a:pPr marL="457200" lvl="0" indent="-336550" rtl="0">
              <a:lnSpc>
                <a:spcPct val="150000"/>
              </a:lnSpc>
              <a:spcBef>
                <a:spcPts val="0"/>
              </a:spcBef>
              <a:spcAft>
                <a:spcPts val="0"/>
              </a:spcAft>
              <a:buSzPts val="1700"/>
              <a:buAutoNum type="arabicPeriod"/>
            </a:pPr>
            <a:r>
              <a:rPr lang="en" sz="1700"/>
              <a:t>How do features correlate with one another</a:t>
            </a:r>
            <a:endParaRPr sz="1700"/>
          </a:p>
          <a:p>
            <a:pPr marL="457200" lvl="0" indent="-336550" rtl="0">
              <a:lnSpc>
                <a:spcPct val="150000"/>
              </a:lnSpc>
              <a:spcBef>
                <a:spcPts val="0"/>
              </a:spcBef>
              <a:spcAft>
                <a:spcPts val="0"/>
              </a:spcAft>
              <a:buSzPts val="1700"/>
              <a:buAutoNum type="arabicPeriod"/>
            </a:pPr>
            <a:r>
              <a:rPr lang="en" sz="1700"/>
              <a:t>How do features correlate with samples</a:t>
            </a:r>
            <a:endParaRPr sz="1700"/>
          </a:p>
          <a:p>
            <a:pPr marL="457200" lvl="0" indent="-336550" rtl="0">
              <a:lnSpc>
                <a:spcPct val="150000"/>
              </a:lnSpc>
              <a:spcBef>
                <a:spcPts val="0"/>
              </a:spcBef>
              <a:spcAft>
                <a:spcPts val="0"/>
              </a:spcAft>
              <a:buSzPts val="1700"/>
              <a:buAutoNum type="arabicPeriod"/>
            </a:pPr>
            <a:r>
              <a:rPr lang="en" sz="1700"/>
              <a:t>How do samples correlate with one another</a:t>
            </a:r>
            <a:endParaRPr sz="1700"/>
          </a:p>
          <a:p>
            <a:pPr marL="457200" lvl="0" indent="-336550" rtl="0">
              <a:lnSpc>
                <a:spcPct val="100000"/>
              </a:lnSpc>
              <a:spcBef>
                <a:spcPts val="0"/>
              </a:spcBef>
              <a:spcAft>
                <a:spcPts val="0"/>
              </a:spcAft>
              <a:buSzPts val="1700"/>
              <a:buAutoNum type="arabicPeriod"/>
            </a:pPr>
            <a:r>
              <a:rPr lang="en" sz="1700"/>
              <a:t>Examine biological, medical, and diagnostic significance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Paper 1 - </a:t>
            </a:r>
            <a:r>
              <a:rPr lang="en" sz="1800"/>
              <a:t>Glycated lysine-141 in haptoglobin improves the diagnostic accuracy for type 2 diabetes mellitus in combination with glycated hemoglobin HbA1c and fasting plasma glucose</a:t>
            </a:r>
            <a:endParaRPr sz="1800"/>
          </a:p>
        </p:txBody>
      </p:sp>
      <p:sp>
        <p:nvSpPr>
          <p:cNvPr id="77" name="Google Shape;77;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500" b="1"/>
              <a:t>Hypothesis:</a:t>
            </a:r>
            <a:r>
              <a:rPr lang="en" sz="1500"/>
              <a:t> Specific glycation sites in plasma proteins are potential biomarkers and could allow for early diagnosis of T2DM when used in conjunction with established clinical parameters, such as HbA1c and FPG</a:t>
            </a:r>
            <a:endParaRPr sz="1500"/>
          </a:p>
          <a:p>
            <a:pPr marL="0" lvl="0" indent="0">
              <a:spcBef>
                <a:spcPts val="1600"/>
              </a:spcBef>
              <a:spcAft>
                <a:spcPts val="1600"/>
              </a:spcAft>
              <a:buNone/>
            </a:pPr>
            <a:r>
              <a:rPr lang="en" sz="1500" b="1"/>
              <a:t>Aim: </a:t>
            </a:r>
            <a:r>
              <a:rPr lang="en" sz="1500"/>
              <a:t>Find relationships between newly diagnosed T2DM samples and the features(27 selected glycation sites from 9 plasma proteins and the clinical parameters)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Paper 2 - </a:t>
            </a:r>
            <a:r>
              <a:rPr lang="en" sz="1800"/>
              <a:t>Diagnostic Accuracy of Protein Glycation Sites in Long-Term Controlled Patients with Type 2 Diabetes Mellitus and Their Prognostic Potential for Early Diagnosis</a:t>
            </a:r>
            <a:endParaRPr sz="1800"/>
          </a:p>
        </p:txBody>
      </p:sp>
      <p:sp>
        <p:nvSpPr>
          <p:cNvPr id="83" name="Google Shape;83;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500" b="1"/>
              <a:t>Hypothesis: </a:t>
            </a:r>
            <a:r>
              <a:rPr lang="en" sz="1500"/>
              <a:t>Due to their short half life, glycated proteins are potentially helpful in monitoring short term fluctuations in glucose plasma concentrations, specifically in long term T2DM samples, and may also be used in conjunction with existing clinical parameters to make reliable predictions when concerning the potential for T2DM within a given sample</a:t>
            </a:r>
            <a:endParaRPr sz="1500"/>
          </a:p>
          <a:p>
            <a:pPr marL="0" lvl="0" indent="0">
              <a:spcBef>
                <a:spcPts val="1600"/>
              </a:spcBef>
              <a:spcAft>
                <a:spcPts val="1600"/>
              </a:spcAft>
              <a:buNone/>
            </a:pPr>
            <a:r>
              <a:rPr lang="en" sz="1500" b="1"/>
              <a:t>Aim: </a:t>
            </a:r>
            <a:r>
              <a:rPr lang="en" sz="1500"/>
              <a:t>Explore the relationship between 29 specific glycation sites from 10 plasma proteins and long term T2DM and prediabetic samples, which could make visible patterns between samples and possible subgroups for prediabetic samples. Ultimately, finding relationships between samples is the goal.</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Paper 3 - </a:t>
            </a:r>
            <a:r>
              <a:rPr lang="en" sz="1800"/>
              <a:t>Yet to be determined...</a:t>
            </a:r>
            <a:endParaRPr sz="1800"/>
          </a:p>
        </p:txBody>
      </p:sp>
      <p:sp>
        <p:nvSpPr>
          <p:cNvPr id="89" name="Google Shape;89;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500" b="1"/>
              <a:t>Hypothesis: </a:t>
            </a:r>
            <a:r>
              <a:rPr lang="en" sz="1500"/>
              <a:t>Correlations between peptides and gene expression levels of the related proteins could provide invaluable knowledge in the biological and medical fields</a:t>
            </a:r>
            <a:endParaRPr sz="1500" b="1"/>
          </a:p>
          <a:p>
            <a:pPr marL="0" lvl="0" indent="0">
              <a:spcBef>
                <a:spcPts val="1600"/>
              </a:spcBef>
              <a:spcAft>
                <a:spcPts val="1600"/>
              </a:spcAft>
              <a:buNone/>
            </a:pPr>
            <a:r>
              <a:rPr lang="en" sz="1500" b="1"/>
              <a:t>Aim:</a:t>
            </a:r>
            <a:r>
              <a:rPr lang="en" sz="1500"/>
              <a:t> Identify relationships between glycation sites and associate proteins to genes in order to identify biomarkers which not only aid in the diagnosis of T2DM but also in understanding the disease as a whole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Paper 1: Conception (Requirements)</a:t>
            </a:r>
            <a:endParaRPr/>
          </a:p>
        </p:txBody>
      </p:sp>
      <p:sp>
        <p:nvSpPr>
          <p:cNvPr id="95" name="Google Shape;95;p18"/>
          <p:cNvSpPr txBox="1">
            <a:spLocks noGrp="1"/>
          </p:cNvSpPr>
          <p:nvPr>
            <p:ph type="body" idx="1"/>
          </p:nvPr>
        </p:nvSpPr>
        <p:spPr>
          <a:xfrm>
            <a:off x="311700" y="1505700"/>
            <a:ext cx="8520600" cy="106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b="1">
                <a:solidFill>
                  <a:srgbClr val="000000"/>
                </a:solidFill>
              </a:rPr>
              <a:t>Requirements:</a:t>
            </a:r>
            <a:r>
              <a:rPr lang="en" sz="1500">
                <a:solidFill>
                  <a:srgbClr val="000000"/>
                </a:solidFill>
              </a:rPr>
              <a:t> determine how to use the set of features to classify the data set of 48 newly diagnosed T2DM patients and the 48 nondiabetic patients and then find the features that provide the best accuracy when used alongside FPG and HbA1c</a:t>
            </a:r>
            <a:endParaRPr sz="1500"/>
          </a:p>
        </p:txBody>
      </p:sp>
      <p:sp>
        <p:nvSpPr>
          <p:cNvPr id="96" name="Google Shape;96;p18"/>
          <p:cNvSpPr/>
          <p:nvPr/>
        </p:nvSpPr>
        <p:spPr>
          <a:xfrm>
            <a:off x="1146950" y="2981666"/>
            <a:ext cx="2180400" cy="1241100"/>
          </a:xfrm>
          <a:prstGeom prst="rightArrow">
            <a:avLst>
              <a:gd name="adj1" fmla="val 50000"/>
              <a:gd name="adj2" fmla="val 50000"/>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200">
                <a:solidFill>
                  <a:srgbClr val="FFFFFF"/>
                </a:solidFill>
                <a:latin typeface="Roboto"/>
                <a:ea typeface="Roboto"/>
                <a:cs typeface="Roboto"/>
                <a:sym typeface="Roboto"/>
              </a:rPr>
              <a:t>Inputs: sample #, features (peptide level, diagnosis)</a:t>
            </a:r>
            <a:endParaRPr sz="1200">
              <a:solidFill>
                <a:srgbClr val="FFFFFF"/>
              </a:solidFill>
              <a:latin typeface="Roboto"/>
              <a:ea typeface="Roboto"/>
              <a:cs typeface="Roboto"/>
              <a:sym typeface="Roboto"/>
            </a:endParaRPr>
          </a:p>
        </p:txBody>
      </p:sp>
      <p:sp>
        <p:nvSpPr>
          <p:cNvPr id="97" name="Google Shape;97;p18"/>
          <p:cNvSpPr/>
          <p:nvPr/>
        </p:nvSpPr>
        <p:spPr>
          <a:xfrm>
            <a:off x="3573300" y="2571748"/>
            <a:ext cx="1923300" cy="20607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dirty="0">
                <a:solidFill>
                  <a:srgbClr val="FFFFFF"/>
                </a:solidFill>
                <a:latin typeface="Roboto"/>
                <a:ea typeface="Roboto"/>
                <a:cs typeface="Roboto"/>
                <a:sym typeface="Roboto"/>
              </a:rPr>
              <a:t>Analysis methods (decision trees, etc.) that will classify data based on features</a:t>
            </a:r>
            <a:endParaRPr dirty="0">
              <a:solidFill>
                <a:srgbClr val="FFFFFF"/>
              </a:solidFill>
              <a:latin typeface="Roboto"/>
              <a:ea typeface="Roboto"/>
              <a:cs typeface="Roboto"/>
              <a:sym typeface="Roboto"/>
            </a:endParaRPr>
          </a:p>
        </p:txBody>
      </p:sp>
      <p:sp>
        <p:nvSpPr>
          <p:cNvPr id="98" name="Google Shape;98;p18"/>
          <p:cNvSpPr/>
          <p:nvPr/>
        </p:nvSpPr>
        <p:spPr>
          <a:xfrm>
            <a:off x="5816650" y="2981666"/>
            <a:ext cx="2180400" cy="1241100"/>
          </a:xfrm>
          <a:prstGeom prst="rightArrow">
            <a:avLst>
              <a:gd name="adj1" fmla="val 50000"/>
              <a:gd name="adj2" fmla="val 50000"/>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Output: diagnostic accuracy</a:t>
            </a:r>
            <a:endParaRPr sz="12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Paper 1: Conception (Pseudocode)</a:t>
            </a:r>
            <a:endParaRPr/>
          </a:p>
        </p:txBody>
      </p:sp>
      <p:sp>
        <p:nvSpPr>
          <p:cNvPr id="104" name="Google Shape;104;p19"/>
          <p:cNvSpPr txBox="1">
            <a:spLocks noGrp="1"/>
          </p:cNvSpPr>
          <p:nvPr>
            <p:ph type="body" idx="1"/>
          </p:nvPr>
        </p:nvSpPr>
        <p:spPr>
          <a:xfrm>
            <a:off x="254906" y="1444875"/>
            <a:ext cx="3094200" cy="317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500" b="1"/>
              <a:t>System Architecture:</a:t>
            </a:r>
            <a:endParaRPr sz="1500" b="1"/>
          </a:p>
        </p:txBody>
      </p:sp>
      <p:sp>
        <p:nvSpPr>
          <p:cNvPr id="105" name="Google Shape;105;p19"/>
          <p:cNvSpPr txBox="1">
            <a:spLocks noGrp="1"/>
          </p:cNvSpPr>
          <p:nvPr>
            <p:ph type="body" idx="2"/>
          </p:nvPr>
        </p:nvSpPr>
        <p:spPr>
          <a:xfrm>
            <a:off x="3520050" y="1262050"/>
            <a:ext cx="5623800" cy="1498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b="1">
                <a:solidFill>
                  <a:srgbClr val="000000"/>
                </a:solidFill>
              </a:rPr>
              <a:t>Major Processes: </a:t>
            </a:r>
            <a:endParaRPr sz="1500" b="1">
              <a:solidFill>
                <a:srgbClr val="000000"/>
              </a:solidFill>
            </a:endParaRPr>
          </a:p>
          <a:p>
            <a:pPr marL="457200" lvl="0" indent="-323850" rtl="0">
              <a:spcBef>
                <a:spcPts val="0"/>
              </a:spcBef>
              <a:spcAft>
                <a:spcPts val="0"/>
              </a:spcAft>
              <a:buClr>
                <a:srgbClr val="000000"/>
              </a:buClr>
              <a:buSzPts val="1500"/>
              <a:buChar char="-"/>
            </a:pPr>
            <a:r>
              <a:rPr lang="en" sz="1500">
                <a:solidFill>
                  <a:srgbClr val="000000"/>
                </a:solidFill>
              </a:rPr>
              <a:t>Determine threshold for each feature</a:t>
            </a:r>
            <a:endParaRPr sz="1500">
              <a:solidFill>
                <a:srgbClr val="000000"/>
              </a:solidFill>
            </a:endParaRPr>
          </a:p>
          <a:p>
            <a:pPr marL="457200" lvl="0" indent="-323850" rtl="0">
              <a:spcBef>
                <a:spcPts val="0"/>
              </a:spcBef>
              <a:spcAft>
                <a:spcPts val="0"/>
              </a:spcAft>
              <a:buClr>
                <a:srgbClr val="000000"/>
              </a:buClr>
              <a:buSzPts val="1500"/>
              <a:buChar char="-"/>
            </a:pPr>
            <a:r>
              <a:rPr lang="en" sz="1500">
                <a:solidFill>
                  <a:srgbClr val="000000"/>
                </a:solidFill>
              </a:rPr>
              <a:t>Create if statements to find diagnosis</a:t>
            </a:r>
            <a:endParaRPr sz="1500">
              <a:solidFill>
                <a:srgbClr val="000000"/>
              </a:solidFill>
            </a:endParaRPr>
          </a:p>
          <a:p>
            <a:pPr marL="457200" lvl="0" indent="-323850" rtl="0">
              <a:spcBef>
                <a:spcPts val="0"/>
              </a:spcBef>
              <a:spcAft>
                <a:spcPts val="0"/>
              </a:spcAft>
              <a:buClr>
                <a:srgbClr val="000000"/>
              </a:buClr>
              <a:buSzPts val="1500"/>
              <a:buChar char="-"/>
            </a:pPr>
            <a:r>
              <a:rPr lang="en" sz="1500">
                <a:solidFill>
                  <a:srgbClr val="000000"/>
                </a:solidFill>
              </a:rPr>
              <a:t>Compare output diagnosis to actual diagnosis</a:t>
            </a:r>
            <a:endParaRPr sz="1500"/>
          </a:p>
        </p:txBody>
      </p:sp>
      <p:sp>
        <p:nvSpPr>
          <p:cNvPr id="106" name="Google Shape;106;p19"/>
          <p:cNvSpPr/>
          <p:nvPr/>
        </p:nvSpPr>
        <p:spPr>
          <a:xfrm>
            <a:off x="1222548" y="1902598"/>
            <a:ext cx="1158900" cy="1043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FFFFFF"/>
                </a:solidFill>
                <a:latin typeface="Roboto"/>
                <a:ea typeface="Roboto"/>
                <a:cs typeface="Roboto"/>
                <a:sym typeface="Roboto"/>
              </a:rPr>
              <a:t>Main Function</a:t>
            </a:r>
            <a:endParaRPr>
              <a:solidFill>
                <a:srgbClr val="FFFFFF"/>
              </a:solidFill>
              <a:latin typeface="Roboto"/>
              <a:ea typeface="Roboto"/>
              <a:cs typeface="Roboto"/>
              <a:sym typeface="Roboto"/>
            </a:endParaRPr>
          </a:p>
        </p:txBody>
      </p:sp>
      <p:sp>
        <p:nvSpPr>
          <p:cNvPr id="107" name="Google Shape;107;p19"/>
          <p:cNvSpPr/>
          <p:nvPr/>
        </p:nvSpPr>
        <p:spPr>
          <a:xfrm>
            <a:off x="237648" y="3920575"/>
            <a:ext cx="1158900" cy="1043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FFFFFF"/>
                </a:solidFill>
                <a:latin typeface="Roboto"/>
                <a:ea typeface="Roboto"/>
                <a:cs typeface="Roboto"/>
                <a:sym typeface="Roboto"/>
              </a:rPr>
              <a:t>Function to find diagnosis</a:t>
            </a:r>
            <a:endParaRPr>
              <a:solidFill>
                <a:srgbClr val="FFFFFF"/>
              </a:solidFill>
              <a:latin typeface="Roboto"/>
              <a:ea typeface="Roboto"/>
              <a:cs typeface="Roboto"/>
              <a:sym typeface="Roboto"/>
            </a:endParaRPr>
          </a:p>
        </p:txBody>
      </p:sp>
      <p:sp>
        <p:nvSpPr>
          <p:cNvPr id="108" name="Google Shape;108;p19"/>
          <p:cNvSpPr/>
          <p:nvPr/>
        </p:nvSpPr>
        <p:spPr>
          <a:xfrm>
            <a:off x="2228376" y="3920575"/>
            <a:ext cx="1251300" cy="10437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rgbClr val="FFFFFF"/>
                </a:solidFill>
                <a:latin typeface="Roboto"/>
                <a:ea typeface="Roboto"/>
                <a:cs typeface="Roboto"/>
                <a:sym typeface="Roboto"/>
              </a:rPr>
              <a:t>Function to compare classification</a:t>
            </a:r>
            <a:endParaRPr>
              <a:solidFill>
                <a:srgbClr val="FFFFFF"/>
              </a:solidFill>
              <a:latin typeface="Roboto"/>
              <a:ea typeface="Roboto"/>
              <a:cs typeface="Roboto"/>
              <a:sym typeface="Roboto"/>
            </a:endParaRPr>
          </a:p>
        </p:txBody>
      </p:sp>
      <p:sp>
        <p:nvSpPr>
          <p:cNvPr id="109" name="Google Shape;109;p19"/>
          <p:cNvSpPr/>
          <p:nvPr/>
        </p:nvSpPr>
        <p:spPr>
          <a:xfrm>
            <a:off x="237648" y="1896575"/>
            <a:ext cx="908400" cy="1889700"/>
          </a:xfrm>
          <a:prstGeom prst="bentArrow">
            <a:avLst>
              <a:gd name="adj1" fmla="val 25000"/>
              <a:gd name="adj2" fmla="val 25000"/>
              <a:gd name="adj3" fmla="val 25000"/>
              <a:gd name="adj4" fmla="val 51921"/>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endParaRPr>
              <a:latin typeface="Roboto"/>
              <a:ea typeface="Roboto"/>
              <a:cs typeface="Roboto"/>
              <a:sym typeface="Roboto"/>
            </a:endParaRPr>
          </a:p>
        </p:txBody>
      </p:sp>
      <p:sp>
        <p:nvSpPr>
          <p:cNvPr id="110" name="Google Shape;110;p19"/>
          <p:cNvSpPr/>
          <p:nvPr/>
        </p:nvSpPr>
        <p:spPr>
          <a:xfrm rot="5400000">
            <a:off x="1946428" y="2387225"/>
            <a:ext cx="1889700" cy="908400"/>
          </a:xfrm>
          <a:prstGeom prst="bentArrow">
            <a:avLst>
              <a:gd name="adj1" fmla="val 25000"/>
              <a:gd name="adj2" fmla="val 25000"/>
              <a:gd name="adj3" fmla="val 25000"/>
              <a:gd name="adj4" fmla="val 4375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endParaRPr>
              <a:latin typeface="Roboto"/>
              <a:ea typeface="Roboto"/>
              <a:cs typeface="Roboto"/>
              <a:sym typeface="Roboto"/>
            </a:endParaRPr>
          </a:p>
        </p:txBody>
      </p:sp>
      <p:sp>
        <p:nvSpPr>
          <p:cNvPr id="111" name="Google Shape;111;p19"/>
          <p:cNvSpPr/>
          <p:nvPr/>
        </p:nvSpPr>
        <p:spPr>
          <a:xfrm>
            <a:off x="1423698" y="3033073"/>
            <a:ext cx="375300" cy="1889700"/>
          </a:xfrm>
          <a:prstGeom prst="bentUpArrow">
            <a:avLst>
              <a:gd name="adj1" fmla="val 25000"/>
              <a:gd name="adj2" fmla="val 25000"/>
              <a:gd name="adj3" fmla="val 25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latin typeface="Roboto"/>
              <a:ea typeface="Roboto"/>
              <a:cs typeface="Roboto"/>
              <a:sym typeface="Roboto"/>
            </a:endParaRPr>
          </a:p>
        </p:txBody>
      </p:sp>
      <p:sp>
        <p:nvSpPr>
          <p:cNvPr id="112" name="Google Shape;112;p19"/>
          <p:cNvSpPr/>
          <p:nvPr/>
        </p:nvSpPr>
        <p:spPr>
          <a:xfrm flipH="1">
            <a:off x="1825999" y="3033073"/>
            <a:ext cx="375300" cy="1889700"/>
          </a:xfrm>
          <a:prstGeom prst="bentUpArrow">
            <a:avLst>
              <a:gd name="adj1" fmla="val 25000"/>
              <a:gd name="adj2" fmla="val 25000"/>
              <a:gd name="adj3" fmla="val 25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19"/>
          <p:cNvSpPr txBox="1"/>
          <p:nvPr/>
        </p:nvSpPr>
        <p:spPr>
          <a:xfrm>
            <a:off x="108925" y="1946904"/>
            <a:ext cx="1058100" cy="183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a:p>
            <a:pPr marL="0" lvl="0" indent="0" algn="ctr">
              <a:spcBef>
                <a:spcPts val="0"/>
              </a:spcBef>
              <a:spcAft>
                <a:spcPts val="0"/>
              </a:spcAft>
              <a:buNone/>
            </a:pPr>
            <a:r>
              <a:rPr lang="en">
                <a:latin typeface="Roboto"/>
                <a:ea typeface="Roboto"/>
                <a:cs typeface="Roboto"/>
                <a:sym typeface="Roboto"/>
              </a:rPr>
              <a:t>Input threshold</a:t>
            </a:r>
            <a:endParaRPr>
              <a:latin typeface="Roboto"/>
              <a:ea typeface="Roboto"/>
              <a:cs typeface="Roboto"/>
              <a:sym typeface="Roboto"/>
            </a:endParaRPr>
          </a:p>
        </p:txBody>
      </p:sp>
      <p:sp>
        <p:nvSpPr>
          <p:cNvPr id="114" name="Google Shape;114;p19"/>
          <p:cNvSpPr txBox="1"/>
          <p:nvPr/>
        </p:nvSpPr>
        <p:spPr>
          <a:xfrm>
            <a:off x="2421701" y="1946904"/>
            <a:ext cx="1058100" cy="183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r>
              <a:rPr lang="en">
                <a:latin typeface="Roboto"/>
                <a:ea typeface="Roboto"/>
                <a:cs typeface="Roboto"/>
                <a:sym typeface="Roboto"/>
              </a:rPr>
              <a:t>Input classification</a:t>
            </a:r>
            <a:endParaRPr>
              <a:latin typeface="Roboto"/>
              <a:ea typeface="Roboto"/>
              <a:cs typeface="Roboto"/>
              <a:sym typeface="Roboto"/>
            </a:endParaRPr>
          </a:p>
        </p:txBody>
      </p:sp>
      <p:sp>
        <p:nvSpPr>
          <p:cNvPr id="115" name="Google Shape;115;p19"/>
          <p:cNvSpPr txBox="1"/>
          <p:nvPr/>
        </p:nvSpPr>
        <p:spPr>
          <a:xfrm>
            <a:off x="1396623" y="3189956"/>
            <a:ext cx="831900" cy="183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Output diagnosis</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r>
              <a:rPr lang="en">
                <a:latin typeface="Roboto"/>
                <a:ea typeface="Roboto"/>
                <a:cs typeface="Roboto"/>
                <a:sym typeface="Roboto"/>
              </a:rPr>
              <a:t>Output results</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p:txBody>
      </p:sp>
      <p:sp>
        <p:nvSpPr>
          <p:cNvPr id="116" name="Google Shape;116;p19"/>
          <p:cNvSpPr txBox="1">
            <a:spLocks noGrp="1"/>
          </p:cNvSpPr>
          <p:nvPr>
            <p:ph type="body" idx="1"/>
          </p:nvPr>
        </p:nvSpPr>
        <p:spPr>
          <a:xfrm>
            <a:off x="3520050" y="2426125"/>
            <a:ext cx="5623800" cy="1386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500" b="1">
                <a:solidFill>
                  <a:srgbClr val="000000"/>
                </a:solidFill>
              </a:rPr>
              <a:t>Pseudocode for Function to find Diagnosis:</a:t>
            </a:r>
            <a:endParaRPr sz="1500" b="1">
              <a:solidFill>
                <a:srgbClr val="000000"/>
              </a:solidFill>
            </a:endParaRPr>
          </a:p>
          <a:p>
            <a:pPr marL="457200" lvl="0" indent="-323850" rtl="0">
              <a:spcBef>
                <a:spcPts val="0"/>
              </a:spcBef>
              <a:spcAft>
                <a:spcPts val="0"/>
              </a:spcAft>
              <a:buClr>
                <a:srgbClr val="000000"/>
              </a:buClr>
              <a:buSzPts val="1500"/>
              <a:buChar char="-"/>
            </a:pPr>
            <a:r>
              <a:rPr lang="en" sz="1500">
                <a:solidFill>
                  <a:srgbClr val="000000"/>
                </a:solidFill>
              </a:rPr>
              <a:t>Take in the threshold and features</a:t>
            </a:r>
            <a:endParaRPr sz="1500">
              <a:solidFill>
                <a:srgbClr val="000000"/>
              </a:solidFill>
            </a:endParaRPr>
          </a:p>
          <a:p>
            <a:pPr marL="457200" lvl="0" indent="-323850" rtl="0">
              <a:spcBef>
                <a:spcPts val="0"/>
              </a:spcBef>
              <a:spcAft>
                <a:spcPts val="0"/>
              </a:spcAft>
              <a:buClr>
                <a:srgbClr val="000000"/>
              </a:buClr>
              <a:buSzPts val="1500"/>
              <a:buChar char="-"/>
            </a:pPr>
            <a:r>
              <a:rPr lang="en" sz="1500">
                <a:solidFill>
                  <a:srgbClr val="000000"/>
                </a:solidFill>
              </a:rPr>
              <a:t>Compare feature to threshold</a:t>
            </a:r>
            <a:endParaRPr sz="1500">
              <a:solidFill>
                <a:srgbClr val="000000"/>
              </a:solidFill>
            </a:endParaRPr>
          </a:p>
          <a:p>
            <a:pPr marL="457200" lvl="0" indent="-323850" rtl="0">
              <a:spcBef>
                <a:spcPts val="0"/>
              </a:spcBef>
              <a:spcAft>
                <a:spcPts val="0"/>
              </a:spcAft>
              <a:buClr>
                <a:srgbClr val="000000"/>
              </a:buClr>
              <a:buSzPts val="1500"/>
              <a:buChar char="-"/>
            </a:pPr>
            <a:r>
              <a:rPr lang="en" sz="1500">
                <a:solidFill>
                  <a:srgbClr val="000000"/>
                </a:solidFill>
              </a:rPr>
              <a:t>Return diagnosis(either above, below, or equal to the threshold)</a:t>
            </a:r>
            <a:endParaRPr sz="1500"/>
          </a:p>
        </p:txBody>
      </p:sp>
      <p:sp>
        <p:nvSpPr>
          <p:cNvPr id="117" name="Google Shape;117;p19"/>
          <p:cNvSpPr txBox="1"/>
          <p:nvPr/>
        </p:nvSpPr>
        <p:spPr>
          <a:xfrm>
            <a:off x="3520125" y="3452125"/>
            <a:ext cx="5623800" cy="20688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sz="1500" b="1">
                <a:latin typeface="Roboto"/>
                <a:ea typeface="Roboto"/>
                <a:cs typeface="Roboto"/>
                <a:sym typeface="Roboto"/>
              </a:rPr>
              <a:t>Pseudocode for Function to Compare Classifications:</a:t>
            </a:r>
            <a:endParaRPr sz="1500" b="1">
              <a:latin typeface="Roboto"/>
              <a:ea typeface="Roboto"/>
              <a:cs typeface="Roboto"/>
              <a:sym typeface="Roboto"/>
            </a:endParaRPr>
          </a:p>
          <a:p>
            <a:pPr marL="457200" lvl="0" indent="-323850" rtl="0">
              <a:lnSpc>
                <a:spcPct val="115000"/>
              </a:lnSpc>
              <a:spcBef>
                <a:spcPts val="0"/>
              </a:spcBef>
              <a:spcAft>
                <a:spcPts val="0"/>
              </a:spcAft>
              <a:buClr>
                <a:srgbClr val="000000"/>
              </a:buClr>
              <a:buSzPts val="1500"/>
              <a:buFont typeface="Roboto"/>
              <a:buChar char="-"/>
            </a:pPr>
            <a:r>
              <a:rPr lang="en" sz="1500">
                <a:latin typeface="Roboto"/>
                <a:ea typeface="Roboto"/>
                <a:cs typeface="Roboto"/>
                <a:sym typeface="Roboto"/>
              </a:rPr>
              <a:t>Take in the classification produced from the function to find the diagnosis and the actual diagnosis</a:t>
            </a:r>
            <a:endParaRPr sz="1500">
              <a:latin typeface="Roboto"/>
              <a:ea typeface="Roboto"/>
              <a:cs typeface="Roboto"/>
              <a:sym typeface="Roboto"/>
            </a:endParaRPr>
          </a:p>
          <a:p>
            <a:pPr marL="457200" lvl="0" indent="-323850" rtl="0">
              <a:lnSpc>
                <a:spcPct val="115000"/>
              </a:lnSpc>
              <a:spcBef>
                <a:spcPts val="0"/>
              </a:spcBef>
              <a:spcAft>
                <a:spcPts val="0"/>
              </a:spcAft>
              <a:buClr>
                <a:srgbClr val="000000"/>
              </a:buClr>
              <a:buSzPts val="1500"/>
              <a:buFont typeface="Roboto"/>
              <a:buChar char="-"/>
            </a:pPr>
            <a:r>
              <a:rPr lang="en" sz="1500">
                <a:latin typeface="Roboto"/>
                <a:ea typeface="Roboto"/>
                <a:cs typeface="Roboto"/>
                <a:sym typeface="Roboto"/>
              </a:rPr>
              <a:t>Compare the two for equality</a:t>
            </a:r>
            <a:endParaRPr sz="1500">
              <a:latin typeface="Roboto"/>
              <a:ea typeface="Roboto"/>
              <a:cs typeface="Roboto"/>
              <a:sym typeface="Roboto"/>
            </a:endParaRPr>
          </a:p>
          <a:p>
            <a:pPr marL="457200" lvl="0" indent="-323850" rtl="0">
              <a:lnSpc>
                <a:spcPct val="115000"/>
              </a:lnSpc>
              <a:spcBef>
                <a:spcPts val="0"/>
              </a:spcBef>
              <a:spcAft>
                <a:spcPts val="0"/>
              </a:spcAft>
              <a:buClr>
                <a:srgbClr val="000000"/>
              </a:buClr>
              <a:buSzPts val="1500"/>
              <a:buFont typeface="Roboto"/>
              <a:buChar char="-"/>
            </a:pPr>
            <a:r>
              <a:rPr lang="en" sz="1500">
                <a:latin typeface="Roboto"/>
                <a:ea typeface="Roboto"/>
                <a:cs typeface="Roboto"/>
                <a:sym typeface="Roboto"/>
              </a:rPr>
              <a:t>Return the result(either TRUE or FALSE)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Paper 1: Methods (Box Plot Graphs)</a:t>
            </a:r>
            <a:endParaRPr/>
          </a:p>
        </p:txBody>
      </p:sp>
      <p:sp>
        <p:nvSpPr>
          <p:cNvPr id="123" name="Google Shape;123;p20"/>
          <p:cNvSpPr txBox="1">
            <a:spLocks noGrp="1"/>
          </p:cNvSpPr>
          <p:nvPr>
            <p:ph type="body" idx="4294967295"/>
          </p:nvPr>
        </p:nvSpPr>
        <p:spPr>
          <a:xfrm>
            <a:off x="186500" y="1588800"/>
            <a:ext cx="8645700" cy="4111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500" b="1"/>
              <a:t>Box Plot Graphs-</a:t>
            </a:r>
            <a:r>
              <a:rPr lang="en" sz="1500"/>
              <a:t> Used to observe visual differences between features. Identifying outliers, spreads, and medians aid in determining potential accuracy builders in decision tree algorithm. Shown below are the box plots for HbA1c and Peptide 27, candidates for high accuracy diagnosis.</a:t>
            </a:r>
            <a:endParaRPr sz="1500"/>
          </a:p>
        </p:txBody>
      </p:sp>
      <p:pic>
        <p:nvPicPr>
          <p:cNvPr id="124" name="Google Shape;124;p20"/>
          <p:cNvPicPr preferRelativeResize="0"/>
          <p:nvPr/>
        </p:nvPicPr>
        <p:blipFill>
          <a:blip r:embed="rId3">
            <a:alphaModFix/>
          </a:blip>
          <a:stretch>
            <a:fillRect/>
          </a:stretch>
        </p:blipFill>
        <p:spPr>
          <a:xfrm>
            <a:off x="2514625" y="2571750"/>
            <a:ext cx="4114800" cy="253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Paper 1: Methods (Defining K-Fold and Trees)</a:t>
            </a:r>
            <a:endParaRPr/>
          </a:p>
        </p:txBody>
      </p:sp>
      <p:sp>
        <p:nvSpPr>
          <p:cNvPr id="130" name="Google Shape;130;p21"/>
          <p:cNvSpPr txBox="1"/>
          <p:nvPr/>
        </p:nvSpPr>
        <p:spPr>
          <a:xfrm>
            <a:off x="311725" y="1521750"/>
            <a:ext cx="8520600" cy="1124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500" b="1">
                <a:solidFill>
                  <a:schemeClr val="dk2"/>
                </a:solidFill>
                <a:latin typeface="Roboto"/>
                <a:ea typeface="Roboto"/>
                <a:cs typeface="Roboto"/>
                <a:sym typeface="Roboto"/>
              </a:rPr>
              <a:t>K-Fold Cross Validation- </a:t>
            </a:r>
            <a:r>
              <a:rPr lang="en" sz="1500">
                <a:solidFill>
                  <a:schemeClr val="dk2"/>
                </a:solidFill>
                <a:latin typeface="Roboto"/>
                <a:ea typeface="Roboto"/>
                <a:cs typeface="Roboto"/>
                <a:sym typeface="Roboto"/>
              </a:rPr>
              <a:t>Folding a data set into different groups, one fold of the data trains the validator to recognize patterns in the data, then the remaining folds are sample sets which run through the validator and returns accuracies, sensitivities, and specificities. The use of cross validation determines which features/combination of features create the most desirable results.</a:t>
            </a:r>
            <a:endParaRPr sz="1500">
              <a:solidFill>
                <a:schemeClr val="dk2"/>
              </a:solidFill>
              <a:latin typeface="Roboto"/>
              <a:ea typeface="Roboto"/>
              <a:cs typeface="Roboto"/>
              <a:sym typeface="Roboto"/>
            </a:endParaRPr>
          </a:p>
        </p:txBody>
      </p:sp>
      <p:sp>
        <p:nvSpPr>
          <p:cNvPr id="131" name="Google Shape;131;p21"/>
          <p:cNvSpPr txBox="1"/>
          <p:nvPr/>
        </p:nvSpPr>
        <p:spPr>
          <a:xfrm>
            <a:off x="311725" y="2676263"/>
            <a:ext cx="4260300" cy="2315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500" b="1">
                <a:solidFill>
                  <a:schemeClr val="dk2"/>
                </a:solidFill>
                <a:latin typeface="Roboto"/>
                <a:ea typeface="Roboto"/>
                <a:cs typeface="Roboto"/>
                <a:sym typeface="Roboto"/>
              </a:rPr>
              <a:t>Decision Trees-</a:t>
            </a:r>
            <a:r>
              <a:rPr lang="en" sz="1500">
                <a:solidFill>
                  <a:schemeClr val="dk2"/>
                </a:solidFill>
                <a:latin typeface="Roboto"/>
                <a:ea typeface="Roboto"/>
                <a:cs typeface="Roboto"/>
                <a:sym typeface="Roboto"/>
              </a:rPr>
              <a:t> Often determined by an algorithm, a decision tree is used to create a graphical interpretation of the results of conditional statements. Decisions trees can be followed in order to make predictions. Shown to the right is a decision tree which uses the predictions of the cross validation to generate conditions for the branches of the tree.</a:t>
            </a:r>
            <a:endParaRPr sz="1500">
              <a:solidFill>
                <a:schemeClr val="dk2"/>
              </a:solidFill>
              <a:latin typeface="Roboto"/>
              <a:ea typeface="Roboto"/>
              <a:cs typeface="Roboto"/>
              <a:sym typeface="Roboto"/>
            </a:endParaRPr>
          </a:p>
        </p:txBody>
      </p:sp>
      <p:pic>
        <p:nvPicPr>
          <p:cNvPr id="132" name="Google Shape;132;p21"/>
          <p:cNvPicPr preferRelativeResize="0"/>
          <p:nvPr/>
        </p:nvPicPr>
        <p:blipFill>
          <a:blip r:embed="rId3">
            <a:alphaModFix/>
          </a:blip>
          <a:stretch>
            <a:fillRect/>
          </a:stretch>
        </p:blipFill>
        <p:spPr>
          <a:xfrm>
            <a:off x="5302475" y="2645850"/>
            <a:ext cx="2577584" cy="2375925"/>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1342</Words>
  <Application>Microsoft Office PowerPoint</Application>
  <PresentationFormat>On-screen Show (16:9)</PresentationFormat>
  <Paragraphs>97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Merriweather</vt:lpstr>
      <vt:lpstr>Roboto</vt:lpstr>
      <vt:lpstr>Paradigm</vt:lpstr>
      <vt:lpstr>Examining T2DM Study Documentation for Replicability and Perspective</vt:lpstr>
      <vt:lpstr>4 Goals of the T2DM Study</vt:lpstr>
      <vt:lpstr>Paper 1 - Glycated lysine-141 in haptoglobin improves the diagnostic accuracy for type 2 diabetes mellitus in combination with glycated hemoglobin HbA1c and fasting plasma glucose</vt:lpstr>
      <vt:lpstr>Paper 2 - Diagnostic Accuracy of Protein Glycation Sites in Long-Term Controlled Patients with Type 2 Diabetes Mellitus and Their Prognostic Potential for Early Diagnosis</vt:lpstr>
      <vt:lpstr>Paper 3 - Yet to be determined...</vt:lpstr>
      <vt:lpstr>Paper 1: Conception (Requirements)</vt:lpstr>
      <vt:lpstr>Paper 1: Conception (Pseudocode)</vt:lpstr>
      <vt:lpstr>Paper 1: Methods (Box Plot Graphs)</vt:lpstr>
      <vt:lpstr>Paper 1: Methods (Defining K-Fold and Trees)</vt:lpstr>
      <vt:lpstr>Paper 1: Methods (Cross Validation Results)</vt:lpstr>
      <vt:lpstr>Paper 1: Methods (Random Forest)</vt:lpstr>
      <vt:lpstr>Parameter Tuning for Random Forest</vt:lpstr>
      <vt:lpstr>Paper 1: Methods (Comparison)</vt:lpstr>
      <vt:lpstr>Paper 1: Conclusion (Comparison Paragraph)</vt:lpstr>
      <vt:lpstr>Paper 1: Conclusion (Comparison Stats)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T2DM Study Documentation for Replicability and Perspective</dc:title>
  <cp:lastModifiedBy>Gabe Morrison</cp:lastModifiedBy>
  <cp:revision>2</cp:revision>
  <dcterms:modified xsi:type="dcterms:W3CDTF">2018-08-30T14:50:01Z</dcterms:modified>
</cp:coreProperties>
</file>