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4" r:id="rId6"/>
    <p:sldId id="265" r:id="rId7"/>
    <p:sldId id="261" r:id="rId8"/>
    <p:sldId id="275" r:id="rId9"/>
    <p:sldId id="268" r:id="rId10"/>
    <p:sldId id="269" r:id="rId11"/>
    <p:sldId id="270" r:id="rId12"/>
    <p:sldId id="266" r:id="rId13"/>
    <p:sldId id="271" r:id="rId14"/>
    <p:sldId id="276" r:id="rId15"/>
    <p:sldId id="272" r:id="rId16"/>
    <p:sldId id="267" r:id="rId17"/>
    <p:sldId id="277" r:id="rId18"/>
    <p:sldId id="273" r:id="rId19"/>
    <p:sldId id="274" r:id="rId20"/>
    <p:sldId id="26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30-Nov-20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30-Nov-20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30-Nov-20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30-Nov-20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30-Nov-20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30-Nov-20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30-Nov-20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30-Nov-20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30-Nov-20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30-Nov-20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30-Nov-20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30-Nov-20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30-Nov-20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30-Nov-20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30-Nov-20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75FF42-D0BB-4830-B2E5-3E1AC40FE9E4}"/>
              </a:ext>
            </a:extLst>
          </p:cNvPr>
          <p:cNvSpPr txBox="1">
            <a:spLocks/>
          </p:cNvSpPr>
          <p:nvPr/>
        </p:nvSpPr>
        <p:spPr>
          <a:xfrm>
            <a:off x="733801" y="2001598"/>
            <a:ext cx="10572000" cy="2579928"/>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Image Steganography in Spatial Domain</a:t>
            </a:r>
            <a:br>
              <a:rPr lang="en-US" dirty="0"/>
            </a:br>
            <a:r>
              <a:rPr lang="en-US" sz="2400" dirty="0"/>
              <a:t>A Comparative Literature Review of SCI Articles</a:t>
            </a:r>
          </a:p>
          <a:p>
            <a:pPr algn="ctr"/>
            <a:endParaRPr lang="en-US" dirty="0"/>
          </a:p>
        </p:txBody>
      </p:sp>
      <p:sp>
        <p:nvSpPr>
          <p:cNvPr id="5" name="TextBox 4">
            <a:extLst>
              <a:ext uri="{FF2B5EF4-FFF2-40B4-BE49-F238E27FC236}">
                <a16:creationId xmlns:a16="http://schemas.microsoft.com/office/drawing/2014/main" id="{7B9F71F1-50E8-4CF4-9495-893A48621A75}"/>
              </a:ext>
            </a:extLst>
          </p:cNvPr>
          <p:cNvSpPr txBox="1"/>
          <p:nvPr/>
        </p:nvSpPr>
        <p:spPr>
          <a:xfrm>
            <a:off x="2562225" y="3924301"/>
            <a:ext cx="6915152" cy="2513380"/>
          </a:xfrm>
          <a:prstGeom prst="rect">
            <a:avLst/>
          </a:prstGeom>
          <a:noFill/>
        </p:spPr>
        <p:txBody>
          <a:bodyPr wrap="square" rtlCol="0">
            <a:spAutoFit/>
          </a:bodyPr>
          <a:lstStyle/>
          <a:p>
            <a:pPr algn="ctr">
              <a:lnSpc>
                <a:spcPct val="107000"/>
              </a:lnSpc>
              <a:spcAft>
                <a:spcPts val="800"/>
              </a:spcAft>
            </a:pPr>
            <a:r>
              <a:rPr lang="en-US" sz="1800" i="1" dirty="0">
                <a:effectLst/>
                <a:latin typeface="Calibri Light" panose="020F0302020204030204" pitchFamily="34" charset="0"/>
                <a:ea typeface="Calibri" panose="020F0502020204030204" pitchFamily="34" charset="0"/>
                <a:cs typeface="Arial" panose="020B0604020202020204" pitchFamily="34" charset="0"/>
              </a:rPr>
              <a:t>Musawer Muradi</a:t>
            </a:r>
            <a:br>
              <a:rPr lang="en-US" dirty="0">
                <a:latin typeface="Calibri" panose="020F0502020204030204" pitchFamily="34" charset="0"/>
                <a:ea typeface="Calibri" panose="020F0502020204030204" pitchFamily="34" charset="0"/>
                <a:cs typeface="Arial" panose="020B0604020202020204" pitchFamily="34" charset="0"/>
              </a:rPr>
            </a:br>
            <a:r>
              <a:rPr lang="en-US" sz="2000" i="1" dirty="0">
                <a:effectLst/>
                <a:latin typeface="Times New Roman" panose="02020603050405020304" pitchFamily="18" charset="0"/>
                <a:ea typeface="Calibri" panose="020F0502020204030204" pitchFamily="34" charset="0"/>
              </a:rPr>
              <a:t>195112046</a:t>
            </a:r>
            <a:endParaRPr lang="en-US" sz="2000" dirty="0">
              <a:effectLst/>
              <a:latin typeface="Times New Roman" panose="02020603050405020304" pitchFamily="18" charset="0"/>
              <a:ea typeface="Calibri" panose="020F0502020204030204" pitchFamily="34" charset="0"/>
            </a:endParaRPr>
          </a:p>
          <a:p>
            <a:pPr algn="ctr"/>
            <a:r>
              <a:rPr lang="en-US" sz="2000" i="1" dirty="0">
                <a:effectLst/>
                <a:latin typeface="Times New Roman" panose="02020603050405020304" pitchFamily="18" charset="0"/>
                <a:ea typeface="Calibri" panose="020F0502020204030204" pitchFamily="34" charset="0"/>
              </a:rPr>
              <a:t> </a:t>
            </a:r>
            <a:endParaRPr lang="en-US" sz="2000" dirty="0">
              <a:effectLst/>
              <a:latin typeface="Times New Roman" panose="02020603050405020304" pitchFamily="18" charset="0"/>
              <a:ea typeface="Calibri" panose="020F0502020204030204" pitchFamily="34" charset="0"/>
            </a:endParaRPr>
          </a:p>
          <a:p>
            <a:pPr algn="ctr"/>
            <a:r>
              <a:rPr lang="en-US" sz="1800" dirty="0">
                <a:effectLst/>
                <a:latin typeface="Times New Roman" panose="02020603050405020304" pitchFamily="18" charset="0"/>
                <a:ea typeface="Calibri" panose="020F0502020204030204" pitchFamily="34" charset="0"/>
              </a:rPr>
              <a:t>29.11.2020</a:t>
            </a:r>
            <a:endParaRPr lang="en-US" sz="2000" dirty="0">
              <a:effectLst/>
              <a:latin typeface="Times New Roman" panose="02020603050405020304" pitchFamily="18" charset="0"/>
              <a:ea typeface="Calibri" panose="020F0502020204030204" pitchFamily="34" charset="0"/>
            </a:endParaRPr>
          </a:p>
          <a:p>
            <a:pPr algn="ctr"/>
            <a:r>
              <a:rPr lang="en-US" sz="1800" dirty="0">
                <a:effectLst/>
                <a:latin typeface="Times New Roman" panose="02020603050405020304" pitchFamily="18" charset="0"/>
                <a:ea typeface="Calibri" panose="020F0502020204030204" pitchFamily="34" charset="0"/>
              </a:rPr>
              <a:t>Class Id: </a:t>
            </a:r>
            <a:r>
              <a:rPr lang="en-US" sz="1400" dirty="0">
                <a:effectLst/>
                <a:latin typeface="Lucida Sans Unicode" panose="020B0602030504020204" pitchFamily="34" charset="0"/>
                <a:ea typeface="Calibri" panose="020F0502020204030204" pitchFamily="34" charset="0"/>
              </a:rPr>
              <a:t>BTM551 </a:t>
            </a:r>
            <a:r>
              <a:rPr lang="en-US" sz="1800" dirty="0">
                <a:effectLst/>
                <a:latin typeface="Times New Roman" panose="02020603050405020304" pitchFamily="18" charset="0"/>
                <a:ea typeface="Calibri" panose="020F0502020204030204" pitchFamily="34" charset="0"/>
              </a:rPr>
              <a:t>Supervisor: Asst. Prof. SERDAR SOLAK</a:t>
            </a:r>
            <a:endParaRPr lang="en-US" sz="2000" dirty="0">
              <a:effectLst/>
              <a:latin typeface="Times New Roman" panose="02020603050405020304" pitchFamily="18" charset="0"/>
              <a:ea typeface="Calibri" panose="020F0502020204030204" pitchFamily="34" charset="0"/>
            </a:endParaRPr>
          </a:p>
          <a:p>
            <a:pPr algn="ctr"/>
            <a:r>
              <a:rPr lang="en-US" sz="1800" dirty="0">
                <a:effectLst/>
                <a:latin typeface="Times New Roman" panose="02020603050405020304" pitchFamily="18" charset="0"/>
                <a:ea typeface="Calibri" panose="020F0502020204030204" pitchFamily="34" charset="0"/>
              </a:rPr>
              <a:t>Department of Computer Engineering</a:t>
            </a:r>
            <a:endParaRPr lang="en-US" sz="2000" dirty="0">
              <a:effectLst/>
              <a:latin typeface="Times New Roman" panose="02020603050405020304" pitchFamily="18" charset="0"/>
              <a:ea typeface="Calibri" panose="020F0502020204030204" pitchFamily="34" charset="0"/>
            </a:endParaRPr>
          </a:p>
          <a:p>
            <a:pPr algn="ctr"/>
            <a:r>
              <a:rPr lang="en-US" sz="1800" dirty="0" err="1">
                <a:effectLst/>
                <a:latin typeface="Times New Roman" panose="02020603050405020304" pitchFamily="18" charset="0"/>
                <a:ea typeface="Calibri" panose="020F0502020204030204" pitchFamily="34" charset="0"/>
              </a:rPr>
              <a:t>Kocaeli</a:t>
            </a:r>
            <a:r>
              <a:rPr lang="en-US" sz="1800" dirty="0">
                <a:effectLst/>
                <a:latin typeface="Times New Roman" panose="02020603050405020304" pitchFamily="18" charset="0"/>
                <a:ea typeface="Calibri" panose="020F0502020204030204" pitchFamily="34" charset="0"/>
              </a:rPr>
              <a:t> University, 41380, </a:t>
            </a:r>
            <a:r>
              <a:rPr lang="en-US" sz="1800" dirty="0" err="1">
                <a:effectLst/>
                <a:latin typeface="Times New Roman" panose="02020603050405020304" pitchFamily="18" charset="0"/>
                <a:ea typeface="Calibri" panose="020F0502020204030204" pitchFamily="34" charset="0"/>
              </a:rPr>
              <a:t>Kocaeli</a:t>
            </a:r>
            <a:endParaRPr lang="en-US" sz="2000" dirty="0">
              <a:effectLst/>
              <a:latin typeface="Times New Roman" panose="02020603050405020304" pitchFamily="18" charset="0"/>
              <a:ea typeface="Calibri" panose="020F0502020204030204" pitchFamily="34" charset="0"/>
            </a:endParaRPr>
          </a:p>
          <a:p>
            <a:pPr algn="ctr"/>
            <a:r>
              <a:rPr lang="en-US" sz="1800" dirty="0">
                <a:effectLst/>
                <a:latin typeface="Calibri" panose="020F0502020204030204" pitchFamily="34" charset="0"/>
                <a:ea typeface="Calibri" panose="020F0502020204030204" pitchFamily="34" charset="0"/>
                <a:cs typeface="Arial" panose="020B0604020202020204" pitchFamily="34" charset="0"/>
              </a:rPr>
              <a:t>musavir.muradi@gmail.com</a:t>
            </a:r>
            <a:endParaRPr lang="en-US" dirty="0"/>
          </a:p>
        </p:txBody>
      </p:sp>
    </p:spTree>
    <p:extLst>
      <p:ext uri="{BB962C8B-B14F-4D97-AF65-F5344CB8AC3E}">
        <p14:creationId xmlns:p14="http://schemas.microsoft.com/office/powerpoint/2010/main" val="193520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a:xfrm>
            <a:off x="581026" y="447188"/>
            <a:ext cx="11306174" cy="970450"/>
          </a:xfrm>
        </p:spPr>
        <p:txBody>
          <a:bodyPr/>
          <a:lstStyle/>
          <a:p>
            <a:r>
              <a:rPr lang="en-US" sz="3600" dirty="0"/>
              <a:t>Analysis: </a:t>
            </a:r>
            <a:r>
              <a:rPr lang="en-US" sz="2000" dirty="0"/>
              <a:t>Secure Image Steganography using LSB and Double XOR Operations</a:t>
            </a:r>
            <a:endParaRPr lang="en-US" sz="3200" dirty="0"/>
          </a:p>
        </p:txBody>
      </p:sp>
      <p:pic>
        <p:nvPicPr>
          <p:cNvPr id="5" name="Picture 4">
            <a:extLst>
              <a:ext uri="{FF2B5EF4-FFF2-40B4-BE49-F238E27FC236}">
                <a16:creationId xmlns:a16="http://schemas.microsoft.com/office/drawing/2014/main" id="{677D8481-5774-412A-8845-66A38A6C5201}"/>
              </a:ext>
            </a:extLst>
          </p:cNvPr>
          <p:cNvPicPr/>
          <p:nvPr/>
        </p:nvPicPr>
        <p:blipFill>
          <a:blip r:embed="rId2"/>
          <a:stretch>
            <a:fillRect/>
          </a:stretch>
        </p:blipFill>
        <p:spPr>
          <a:xfrm>
            <a:off x="1250629" y="1948335"/>
            <a:ext cx="4302443" cy="1863725"/>
          </a:xfrm>
          <a:prstGeom prst="rect">
            <a:avLst/>
          </a:prstGeom>
        </p:spPr>
      </p:pic>
      <p:pic>
        <p:nvPicPr>
          <p:cNvPr id="6" name="Picture 5">
            <a:extLst>
              <a:ext uri="{FF2B5EF4-FFF2-40B4-BE49-F238E27FC236}">
                <a16:creationId xmlns:a16="http://schemas.microsoft.com/office/drawing/2014/main" id="{491668B5-DC49-485C-AF00-A0A2590F9083}"/>
              </a:ext>
            </a:extLst>
          </p:cNvPr>
          <p:cNvPicPr/>
          <p:nvPr/>
        </p:nvPicPr>
        <p:blipFill>
          <a:blip r:embed="rId3"/>
          <a:stretch>
            <a:fillRect/>
          </a:stretch>
        </p:blipFill>
        <p:spPr>
          <a:xfrm>
            <a:off x="1250628" y="4376090"/>
            <a:ext cx="4302443" cy="1736090"/>
          </a:xfrm>
          <a:prstGeom prst="rect">
            <a:avLst/>
          </a:prstGeom>
        </p:spPr>
      </p:pic>
      <p:pic>
        <p:nvPicPr>
          <p:cNvPr id="7" name="Picture 6">
            <a:extLst>
              <a:ext uri="{FF2B5EF4-FFF2-40B4-BE49-F238E27FC236}">
                <a16:creationId xmlns:a16="http://schemas.microsoft.com/office/drawing/2014/main" id="{79D31ECC-6A0E-4018-B8A4-7DF2B2225FBC}"/>
              </a:ext>
            </a:extLst>
          </p:cNvPr>
          <p:cNvPicPr/>
          <p:nvPr/>
        </p:nvPicPr>
        <p:blipFill>
          <a:blip r:embed="rId4"/>
          <a:stretch>
            <a:fillRect/>
          </a:stretch>
        </p:blipFill>
        <p:spPr>
          <a:xfrm>
            <a:off x="5949950" y="1948334"/>
            <a:ext cx="4879976" cy="1863725"/>
          </a:xfrm>
          <a:prstGeom prst="rect">
            <a:avLst/>
          </a:prstGeom>
        </p:spPr>
      </p:pic>
      <p:pic>
        <p:nvPicPr>
          <p:cNvPr id="8" name="Picture 7">
            <a:extLst>
              <a:ext uri="{FF2B5EF4-FFF2-40B4-BE49-F238E27FC236}">
                <a16:creationId xmlns:a16="http://schemas.microsoft.com/office/drawing/2014/main" id="{517D6060-5F2E-4193-898C-AFE9EE04C7E1}"/>
              </a:ext>
            </a:extLst>
          </p:cNvPr>
          <p:cNvPicPr/>
          <p:nvPr/>
        </p:nvPicPr>
        <p:blipFill>
          <a:blip r:embed="rId5"/>
          <a:stretch>
            <a:fillRect/>
          </a:stretch>
        </p:blipFill>
        <p:spPr>
          <a:xfrm>
            <a:off x="5949950" y="4376090"/>
            <a:ext cx="4879975" cy="1736090"/>
          </a:xfrm>
          <a:prstGeom prst="rect">
            <a:avLst/>
          </a:prstGeom>
        </p:spPr>
      </p:pic>
      <p:sp>
        <p:nvSpPr>
          <p:cNvPr id="3" name="TextBox 2">
            <a:extLst>
              <a:ext uri="{FF2B5EF4-FFF2-40B4-BE49-F238E27FC236}">
                <a16:creationId xmlns:a16="http://schemas.microsoft.com/office/drawing/2014/main" id="{C991F4FA-6E22-4BA0-A2B9-DE869889BAE1}"/>
              </a:ext>
            </a:extLst>
          </p:cNvPr>
          <p:cNvSpPr txBox="1"/>
          <p:nvPr/>
        </p:nvSpPr>
        <p:spPr>
          <a:xfrm>
            <a:off x="1250628" y="6112180"/>
            <a:ext cx="4473896" cy="369332"/>
          </a:xfrm>
          <a:prstGeom prst="rect">
            <a:avLst/>
          </a:prstGeom>
          <a:noFill/>
        </p:spPr>
        <p:txBody>
          <a:bodyPr wrap="square" rtlCol="0">
            <a:spAutoFit/>
          </a:bodyPr>
          <a:lstStyle/>
          <a:p>
            <a:r>
              <a:rPr lang="en-US" dirty="0"/>
              <a:t>Histogram for Cover/</a:t>
            </a:r>
            <a:r>
              <a:rPr lang="en-US" dirty="0" err="1"/>
              <a:t>Stego</a:t>
            </a:r>
            <a:r>
              <a:rPr lang="en-US" dirty="0"/>
              <a:t> images</a:t>
            </a:r>
          </a:p>
        </p:txBody>
      </p:sp>
      <p:sp>
        <p:nvSpPr>
          <p:cNvPr id="9" name="TextBox 8">
            <a:extLst>
              <a:ext uri="{FF2B5EF4-FFF2-40B4-BE49-F238E27FC236}">
                <a16:creationId xmlns:a16="http://schemas.microsoft.com/office/drawing/2014/main" id="{DC606207-281F-4C8E-A386-E6B0AD775522}"/>
              </a:ext>
            </a:extLst>
          </p:cNvPr>
          <p:cNvSpPr txBox="1"/>
          <p:nvPr/>
        </p:nvSpPr>
        <p:spPr>
          <a:xfrm>
            <a:off x="6356029" y="6112180"/>
            <a:ext cx="4473896" cy="369332"/>
          </a:xfrm>
          <a:prstGeom prst="rect">
            <a:avLst/>
          </a:prstGeom>
          <a:noFill/>
        </p:spPr>
        <p:txBody>
          <a:bodyPr wrap="square" rtlCol="0">
            <a:spAutoFit/>
          </a:bodyPr>
          <a:lstStyle/>
          <a:p>
            <a:r>
              <a:rPr lang="en-US" dirty="0"/>
              <a:t>Histogram for Cover/</a:t>
            </a:r>
            <a:r>
              <a:rPr lang="en-US" dirty="0" err="1"/>
              <a:t>Stego</a:t>
            </a:r>
            <a:r>
              <a:rPr lang="en-US" dirty="0"/>
              <a:t> images</a:t>
            </a:r>
          </a:p>
        </p:txBody>
      </p:sp>
      <p:sp>
        <p:nvSpPr>
          <p:cNvPr id="10" name="TextBox 9">
            <a:extLst>
              <a:ext uri="{FF2B5EF4-FFF2-40B4-BE49-F238E27FC236}">
                <a16:creationId xmlns:a16="http://schemas.microsoft.com/office/drawing/2014/main" id="{BFC70EBD-8072-4A5D-8DFF-DF995760E227}"/>
              </a:ext>
            </a:extLst>
          </p:cNvPr>
          <p:cNvSpPr txBox="1"/>
          <p:nvPr/>
        </p:nvSpPr>
        <p:spPr>
          <a:xfrm>
            <a:off x="1250628" y="3909409"/>
            <a:ext cx="3999813" cy="369332"/>
          </a:xfrm>
          <a:prstGeom prst="rect">
            <a:avLst/>
          </a:prstGeom>
          <a:noFill/>
        </p:spPr>
        <p:txBody>
          <a:bodyPr wrap="none" rtlCol="0">
            <a:spAutoFit/>
          </a:bodyPr>
          <a:lstStyle/>
          <a:p>
            <a:r>
              <a:rPr lang="en-US" dirty="0"/>
              <a:t>Cover image              </a:t>
            </a:r>
            <a:r>
              <a:rPr lang="en-US" dirty="0" err="1"/>
              <a:t>Stego</a:t>
            </a:r>
            <a:r>
              <a:rPr lang="en-US" dirty="0"/>
              <a:t> image</a:t>
            </a:r>
          </a:p>
        </p:txBody>
      </p:sp>
      <p:sp>
        <p:nvSpPr>
          <p:cNvPr id="11" name="TextBox 10">
            <a:extLst>
              <a:ext uri="{FF2B5EF4-FFF2-40B4-BE49-F238E27FC236}">
                <a16:creationId xmlns:a16="http://schemas.microsoft.com/office/drawing/2014/main" id="{A4E8DDE3-082D-450F-A036-FB909B1E9756}"/>
              </a:ext>
            </a:extLst>
          </p:cNvPr>
          <p:cNvSpPr txBox="1"/>
          <p:nvPr/>
        </p:nvSpPr>
        <p:spPr>
          <a:xfrm>
            <a:off x="6234113" y="3913567"/>
            <a:ext cx="3999813" cy="369332"/>
          </a:xfrm>
          <a:prstGeom prst="rect">
            <a:avLst/>
          </a:prstGeom>
          <a:noFill/>
        </p:spPr>
        <p:txBody>
          <a:bodyPr wrap="none" rtlCol="0">
            <a:spAutoFit/>
          </a:bodyPr>
          <a:lstStyle/>
          <a:p>
            <a:r>
              <a:rPr lang="en-US" dirty="0"/>
              <a:t>Cover image              </a:t>
            </a:r>
            <a:r>
              <a:rPr lang="en-US" dirty="0" err="1"/>
              <a:t>Stego</a:t>
            </a:r>
            <a:r>
              <a:rPr lang="en-US" dirty="0"/>
              <a:t> image</a:t>
            </a:r>
          </a:p>
        </p:txBody>
      </p:sp>
    </p:spTree>
    <p:extLst>
      <p:ext uri="{BB962C8B-B14F-4D97-AF65-F5344CB8AC3E}">
        <p14:creationId xmlns:p14="http://schemas.microsoft.com/office/powerpoint/2010/main" val="177371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a:xfrm>
            <a:off x="581026" y="447188"/>
            <a:ext cx="11306174" cy="970450"/>
          </a:xfrm>
        </p:spPr>
        <p:txBody>
          <a:bodyPr/>
          <a:lstStyle/>
          <a:p>
            <a:r>
              <a:rPr lang="en-US" sz="3600" dirty="0"/>
              <a:t>Analysis: </a:t>
            </a:r>
            <a:r>
              <a:rPr lang="en-US" sz="2000" dirty="0"/>
              <a:t>Secure Image Steganography using LSB and Double XOR Operations</a:t>
            </a:r>
            <a:endParaRPr lang="en-US" sz="3200" dirty="0"/>
          </a:p>
        </p:txBody>
      </p:sp>
      <p:pic>
        <p:nvPicPr>
          <p:cNvPr id="12" name="Picture 11">
            <a:extLst>
              <a:ext uri="{FF2B5EF4-FFF2-40B4-BE49-F238E27FC236}">
                <a16:creationId xmlns:a16="http://schemas.microsoft.com/office/drawing/2014/main" id="{AE758A98-0F0B-4317-A109-E42A23ABDAAB}"/>
              </a:ext>
            </a:extLst>
          </p:cNvPr>
          <p:cNvPicPr/>
          <p:nvPr/>
        </p:nvPicPr>
        <p:blipFill>
          <a:blip r:embed="rId2"/>
          <a:stretch>
            <a:fillRect/>
          </a:stretch>
        </p:blipFill>
        <p:spPr>
          <a:xfrm>
            <a:off x="5006657" y="2095499"/>
            <a:ext cx="5975668" cy="4029075"/>
          </a:xfrm>
          <a:prstGeom prst="rect">
            <a:avLst/>
          </a:prstGeom>
        </p:spPr>
      </p:pic>
      <p:sp>
        <p:nvSpPr>
          <p:cNvPr id="4" name="TextBox 3">
            <a:extLst>
              <a:ext uri="{FF2B5EF4-FFF2-40B4-BE49-F238E27FC236}">
                <a16:creationId xmlns:a16="http://schemas.microsoft.com/office/drawing/2014/main" id="{1CD2E620-7887-452F-A40B-76B54FAC5A44}"/>
              </a:ext>
            </a:extLst>
          </p:cNvPr>
          <p:cNvSpPr txBox="1"/>
          <p:nvPr/>
        </p:nvSpPr>
        <p:spPr>
          <a:xfrm>
            <a:off x="714375" y="2562225"/>
            <a:ext cx="3943350" cy="1477328"/>
          </a:xfrm>
          <a:prstGeom prst="rect">
            <a:avLst/>
          </a:prstGeom>
          <a:noFill/>
        </p:spPr>
        <p:txBody>
          <a:bodyPr wrap="square" rtlCol="0">
            <a:spAutoFit/>
          </a:bodyPr>
          <a:lstStyle/>
          <a:p>
            <a:r>
              <a:rPr lang="en-US" dirty="0"/>
              <a:t>The PSNR values for the algorithm used in this article is always above 40 dB, which is acceptable performance according to he authors.</a:t>
            </a:r>
          </a:p>
        </p:txBody>
      </p:sp>
    </p:spTree>
    <p:extLst>
      <p:ext uri="{BB962C8B-B14F-4D97-AF65-F5344CB8AC3E}">
        <p14:creationId xmlns:p14="http://schemas.microsoft.com/office/powerpoint/2010/main" val="305058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p:txBody>
          <a:bodyPr/>
          <a:lstStyle/>
          <a:p>
            <a:r>
              <a:rPr lang="en-US" dirty="0"/>
              <a:t>Analysis: </a:t>
            </a:r>
            <a:r>
              <a:rPr lang="en-US" sz="1800" b="1" dirty="0">
                <a:effectLst/>
                <a:latin typeface="Times" panose="02020603050405020304" pitchFamily="18" charset="0"/>
                <a:ea typeface="Calibri" panose="020F0502020204030204" pitchFamily="34" charset="0"/>
                <a:cs typeface="Times New Roman" panose="02020603050405020304" pitchFamily="18" charset="0"/>
              </a:rPr>
              <a:t>The Steganographic Approach to Data Protection Using Arnold Algorithm and the Pixel-Value Differencing Method</a:t>
            </a:r>
            <a:endParaRPr lang="en-US" dirty="0"/>
          </a:p>
        </p:txBody>
      </p:sp>
      <p:sp>
        <p:nvSpPr>
          <p:cNvPr id="3" name="Content Placeholder 2">
            <a:extLst>
              <a:ext uri="{FF2B5EF4-FFF2-40B4-BE49-F238E27FC236}">
                <a16:creationId xmlns:a16="http://schemas.microsoft.com/office/drawing/2014/main" id="{5F2C4E6D-EDCD-40BB-B57C-FCA63B978BA3}"/>
              </a:ext>
            </a:extLst>
          </p:cNvPr>
          <p:cNvSpPr>
            <a:spLocks noGrp="1"/>
          </p:cNvSpPr>
          <p:nvPr>
            <p:ph idx="1"/>
          </p:nvPr>
        </p:nvSpPr>
        <p:spPr/>
        <p:txBody>
          <a:bodyPr/>
          <a:lstStyle/>
          <a:p>
            <a:r>
              <a:rPr lang="en-US" dirty="0"/>
              <a:t>Hide data in spatial domain of BMP files which is simple in structure and large in volume.</a:t>
            </a:r>
          </a:p>
          <a:p>
            <a:r>
              <a:rPr lang="en-US" dirty="0"/>
              <a:t>The authors implement the steganographic transformations by the pixel difference method (Pixel-Value Differencing – PVD) enhanced by the Arnold Algorithm. </a:t>
            </a:r>
          </a:p>
          <a:p>
            <a:r>
              <a:rPr lang="en-US" dirty="0"/>
              <a:t>Uses the classic PVD techniques, but not on raw images.</a:t>
            </a:r>
          </a:p>
        </p:txBody>
      </p:sp>
    </p:spTree>
    <p:extLst>
      <p:ext uri="{BB962C8B-B14F-4D97-AF65-F5344CB8AC3E}">
        <p14:creationId xmlns:p14="http://schemas.microsoft.com/office/powerpoint/2010/main" val="143033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p:txBody>
          <a:bodyPr/>
          <a:lstStyle/>
          <a:p>
            <a:r>
              <a:rPr lang="en-US" dirty="0"/>
              <a:t>Analysis: </a:t>
            </a:r>
            <a:r>
              <a:rPr lang="en-US" sz="1800" b="1" dirty="0">
                <a:effectLst/>
                <a:latin typeface="Times" panose="02020603050405020304" pitchFamily="18" charset="0"/>
                <a:ea typeface="Calibri" panose="020F0502020204030204" pitchFamily="34" charset="0"/>
                <a:cs typeface="Times New Roman" panose="02020603050405020304" pitchFamily="18" charset="0"/>
              </a:rPr>
              <a:t>The Steganographic Approach to Data Protection Using Arnold Algorithm and the Pixel-Value Differencing Method</a:t>
            </a:r>
            <a:endParaRPr lang="en-US" dirty="0"/>
          </a:p>
        </p:txBody>
      </p:sp>
      <p:sp>
        <p:nvSpPr>
          <p:cNvPr id="4" name="Text Placeholder 3">
            <a:extLst>
              <a:ext uri="{FF2B5EF4-FFF2-40B4-BE49-F238E27FC236}">
                <a16:creationId xmlns:a16="http://schemas.microsoft.com/office/drawing/2014/main" id="{EED55EA0-216A-468D-9393-FDE3693720DD}"/>
              </a:ext>
            </a:extLst>
          </p:cNvPr>
          <p:cNvSpPr>
            <a:spLocks noGrp="1"/>
          </p:cNvSpPr>
          <p:nvPr>
            <p:ph type="body" idx="1"/>
          </p:nvPr>
        </p:nvSpPr>
        <p:spPr/>
        <p:txBody>
          <a:bodyPr/>
          <a:lstStyle/>
          <a:p>
            <a:r>
              <a:rPr lang="en-US" dirty="0"/>
              <a:t>Pixel Value Differencing</a:t>
            </a:r>
          </a:p>
        </p:txBody>
      </p:sp>
      <p:sp>
        <p:nvSpPr>
          <p:cNvPr id="6" name="Text Placeholder 5">
            <a:extLst>
              <a:ext uri="{FF2B5EF4-FFF2-40B4-BE49-F238E27FC236}">
                <a16:creationId xmlns:a16="http://schemas.microsoft.com/office/drawing/2014/main" id="{29449940-5C14-48EC-8F45-2872C9AE7862}"/>
              </a:ext>
            </a:extLst>
          </p:cNvPr>
          <p:cNvSpPr>
            <a:spLocks noGrp="1"/>
          </p:cNvSpPr>
          <p:nvPr>
            <p:ph type="body" sz="quarter" idx="3"/>
          </p:nvPr>
        </p:nvSpPr>
        <p:spPr/>
        <p:txBody>
          <a:bodyPr/>
          <a:lstStyle/>
          <a:p>
            <a:r>
              <a:rPr lang="en-US" dirty="0"/>
              <a:t>Arnold Algorithm</a:t>
            </a:r>
          </a:p>
        </p:txBody>
      </p:sp>
      <p:pic>
        <p:nvPicPr>
          <p:cNvPr id="10" name="Content Placeholder 9">
            <a:extLst>
              <a:ext uri="{FF2B5EF4-FFF2-40B4-BE49-F238E27FC236}">
                <a16:creationId xmlns:a16="http://schemas.microsoft.com/office/drawing/2014/main" id="{7EA8E1B1-DE26-4815-AC46-76DF2643CD45}"/>
              </a:ext>
            </a:extLst>
          </p:cNvPr>
          <p:cNvPicPr>
            <a:picLocks noGrp="1" noChangeAspect="1"/>
          </p:cNvPicPr>
          <p:nvPr>
            <p:ph sz="quarter" idx="4"/>
          </p:nvPr>
        </p:nvPicPr>
        <p:blipFill>
          <a:blip r:embed="rId2"/>
          <a:stretch>
            <a:fillRect/>
          </a:stretch>
        </p:blipFill>
        <p:spPr>
          <a:xfrm>
            <a:off x="6448427" y="4474351"/>
            <a:ext cx="4853450" cy="1386700"/>
          </a:xfrm>
        </p:spPr>
      </p:pic>
      <p:pic>
        <p:nvPicPr>
          <p:cNvPr id="8" name="Content Placeholder 7">
            <a:extLst>
              <a:ext uri="{FF2B5EF4-FFF2-40B4-BE49-F238E27FC236}">
                <a16:creationId xmlns:a16="http://schemas.microsoft.com/office/drawing/2014/main" id="{0DBB1F97-1213-4D3B-BE20-2201994D0E16}"/>
              </a:ext>
            </a:extLst>
          </p:cNvPr>
          <p:cNvPicPr>
            <a:picLocks noGrp="1"/>
          </p:cNvPicPr>
          <p:nvPr>
            <p:ph sz="half" idx="2"/>
          </p:nvPr>
        </p:nvPicPr>
        <p:blipFill>
          <a:blip r:embed="rId3"/>
          <a:stretch>
            <a:fillRect/>
          </a:stretch>
        </p:blipFill>
        <p:spPr>
          <a:xfrm>
            <a:off x="923053" y="2858240"/>
            <a:ext cx="4820522" cy="3002811"/>
          </a:xfrm>
          <a:prstGeom prst="rect">
            <a:avLst/>
          </a:prstGeom>
        </p:spPr>
      </p:pic>
      <p:sp>
        <p:nvSpPr>
          <p:cNvPr id="11" name="TextBox 10">
            <a:extLst>
              <a:ext uri="{FF2B5EF4-FFF2-40B4-BE49-F238E27FC236}">
                <a16:creationId xmlns:a16="http://schemas.microsoft.com/office/drawing/2014/main" id="{C98C0012-990E-4D7A-8327-194C936D9BB5}"/>
              </a:ext>
            </a:extLst>
          </p:cNvPr>
          <p:cNvSpPr txBox="1"/>
          <p:nvPr/>
        </p:nvSpPr>
        <p:spPr>
          <a:xfrm>
            <a:off x="6448427" y="3105150"/>
            <a:ext cx="4820520" cy="923330"/>
          </a:xfrm>
          <a:prstGeom prst="rect">
            <a:avLst/>
          </a:prstGeom>
          <a:noFill/>
        </p:spPr>
        <p:txBody>
          <a:bodyPr wrap="square" rtlCol="0">
            <a:spAutoFit/>
          </a:bodyPr>
          <a:lstStyle/>
          <a:p>
            <a:r>
              <a:rPr lang="en-US" dirty="0"/>
              <a:t>Arnold algorithm is an powerful and simple scrambling algorithm widely used in spatial domain.</a:t>
            </a:r>
          </a:p>
        </p:txBody>
      </p:sp>
    </p:spTree>
    <p:extLst>
      <p:ext uri="{BB962C8B-B14F-4D97-AF65-F5344CB8AC3E}">
        <p14:creationId xmlns:p14="http://schemas.microsoft.com/office/powerpoint/2010/main" val="428473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p:txBody>
          <a:bodyPr/>
          <a:lstStyle/>
          <a:p>
            <a:r>
              <a:rPr lang="en-US" dirty="0"/>
              <a:t>Analysis: </a:t>
            </a:r>
            <a:r>
              <a:rPr lang="en-US" sz="1800" b="1" dirty="0">
                <a:effectLst/>
                <a:latin typeface="Times" panose="02020603050405020304" pitchFamily="18" charset="0"/>
                <a:ea typeface="Calibri" panose="020F0502020204030204" pitchFamily="34" charset="0"/>
                <a:cs typeface="Times New Roman" panose="02020603050405020304" pitchFamily="18" charset="0"/>
              </a:rPr>
              <a:t>The Steganographic Approach to Data Protection Using Arnold Algorithm and the Pixel-Value Differencing Method</a:t>
            </a:r>
            <a:endParaRPr lang="en-US" dirty="0"/>
          </a:p>
        </p:txBody>
      </p:sp>
      <p:pic>
        <p:nvPicPr>
          <p:cNvPr id="17" name="Picture 16">
            <a:extLst>
              <a:ext uri="{FF2B5EF4-FFF2-40B4-BE49-F238E27FC236}">
                <a16:creationId xmlns:a16="http://schemas.microsoft.com/office/drawing/2014/main" id="{CEC47364-D455-4F22-9A77-6614914FDB08}"/>
              </a:ext>
            </a:extLst>
          </p:cNvPr>
          <p:cNvPicPr>
            <a:picLocks noChangeAspect="1"/>
          </p:cNvPicPr>
          <p:nvPr/>
        </p:nvPicPr>
        <p:blipFill>
          <a:blip r:embed="rId2"/>
          <a:stretch>
            <a:fillRect/>
          </a:stretch>
        </p:blipFill>
        <p:spPr>
          <a:xfrm>
            <a:off x="603127" y="3777477"/>
            <a:ext cx="4483223" cy="1049265"/>
          </a:xfrm>
          <a:prstGeom prst="rect">
            <a:avLst/>
          </a:prstGeom>
        </p:spPr>
      </p:pic>
      <p:pic>
        <p:nvPicPr>
          <p:cNvPr id="19" name="Picture 18">
            <a:extLst>
              <a:ext uri="{FF2B5EF4-FFF2-40B4-BE49-F238E27FC236}">
                <a16:creationId xmlns:a16="http://schemas.microsoft.com/office/drawing/2014/main" id="{2530C2C7-032F-4A4F-B39D-D42AA1C99B8A}"/>
              </a:ext>
            </a:extLst>
          </p:cNvPr>
          <p:cNvPicPr>
            <a:picLocks noChangeAspect="1"/>
          </p:cNvPicPr>
          <p:nvPr/>
        </p:nvPicPr>
        <p:blipFill>
          <a:blip r:embed="rId3"/>
          <a:stretch>
            <a:fillRect/>
          </a:stretch>
        </p:blipFill>
        <p:spPr>
          <a:xfrm>
            <a:off x="5362198" y="2511410"/>
            <a:ext cx="6019800" cy="3581400"/>
          </a:xfrm>
          <a:prstGeom prst="rect">
            <a:avLst/>
          </a:prstGeom>
        </p:spPr>
      </p:pic>
    </p:spTree>
    <p:extLst>
      <p:ext uri="{BB962C8B-B14F-4D97-AF65-F5344CB8AC3E}">
        <p14:creationId xmlns:p14="http://schemas.microsoft.com/office/powerpoint/2010/main" val="93583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p:txBody>
          <a:bodyPr/>
          <a:lstStyle/>
          <a:p>
            <a:r>
              <a:rPr lang="en-US" dirty="0"/>
              <a:t>Analysis: </a:t>
            </a:r>
            <a:r>
              <a:rPr lang="en-US" sz="1800" b="1" dirty="0">
                <a:effectLst/>
                <a:latin typeface="Times" panose="02020603050405020304" pitchFamily="18" charset="0"/>
                <a:ea typeface="Calibri" panose="020F0502020204030204" pitchFamily="34" charset="0"/>
                <a:cs typeface="Times New Roman" panose="02020603050405020304" pitchFamily="18" charset="0"/>
              </a:rPr>
              <a:t>The Steganographic Approach to Data Protection Using Arnold Algorithm and the Pixel-Value Differencing Method</a:t>
            </a:r>
            <a:endParaRPr lang="en-US" dirty="0"/>
          </a:p>
        </p:txBody>
      </p:sp>
      <p:sp>
        <p:nvSpPr>
          <p:cNvPr id="16" name="Content Placeholder 15">
            <a:extLst>
              <a:ext uri="{FF2B5EF4-FFF2-40B4-BE49-F238E27FC236}">
                <a16:creationId xmlns:a16="http://schemas.microsoft.com/office/drawing/2014/main" id="{3212FF90-2D36-4A62-9154-ADE1243E7215}"/>
              </a:ext>
            </a:extLst>
          </p:cNvPr>
          <p:cNvSpPr>
            <a:spLocks noGrp="1"/>
          </p:cNvSpPr>
          <p:nvPr>
            <p:ph sz="half" idx="1"/>
          </p:nvPr>
        </p:nvSpPr>
        <p:spPr/>
        <p:txBody>
          <a:bodyPr>
            <a:normAutofit lnSpcReduction="10000"/>
          </a:bodyPr>
          <a:lstStyle/>
          <a:p>
            <a:r>
              <a:rPr lang="en-US" dirty="0"/>
              <a:t>1</a:t>
            </a:r>
            <a:r>
              <a:rPr lang="en-US" baseline="30000" dirty="0"/>
              <a:t>st</a:t>
            </a:r>
            <a:r>
              <a:rPr lang="en-US" dirty="0"/>
              <a:t> step: Scramble the images using the Arnold transformation.</a:t>
            </a:r>
          </a:p>
          <a:p>
            <a:r>
              <a:rPr lang="en-US" dirty="0"/>
              <a:t>2</a:t>
            </a:r>
            <a:r>
              <a:rPr lang="en-US" baseline="30000" dirty="0"/>
              <a:t>nd</a:t>
            </a:r>
            <a:r>
              <a:rPr lang="en-US" dirty="0"/>
              <a:t> step: Stop the converting image process by Arnold transformation at the some step for order to hide the message in the resulting modified image. The Arnold transformation series stop number during decoding process uses as the secret key.</a:t>
            </a:r>
          </a:p>
          <a:p>
            <a:r>
              <a:rPr lang="en-US" dirty="0"/>
              <a:t>3</a:t>
            </a:r>
            <a:r>
              <a:rPr lang="en-US" baseline="30000" dirty="0"/>
              <a:t>rd</a:t>
            </a:r>
            <a:r>
              <a:rPr lang="en-US" dirty="0"/>
              <a:t> step:  PVD is applied as it should be and for decrypting the inverse of the same operation is conducted.</a:t>
            </a:r>
          </a:p>
        </p:txBody>
      </p:sp>
      <p:pic>
        <p:nvPicPr>
          <p:cNvPr id="18" name="Content Placeholder 17">
            <a:extLst>
              <a:ext uri="{FF2B5EF4-FFF2-40B4-BE49-F238E27FC236}">
                <a16:creationId xmlns:a16="http://schemas.microsoft.com/office/drawing/2014/main" id="{4FEE4E96-E783-47F2-A3E2-F05462B6A99F}"/>
              </a:ext>
            </a:extLst>
          </p:cNvPr>
          <p:cNvPicPr>
            <a:picLocks noGrp="1"/>
          </p:cNvPicPr>
          <p:nvPr>
            <p:ph sz="half" idx="2"/>
          </p:nvPr>
        </p:nvPicPr>
        <p:blipFill>
          <a:blip r:embed="rId2"/>
          <a:stretch>
            <a:fillRect/>
          </a:stretch>
        </p:blipFill>
        <p:spPr>
          <a:xfrm>
            <a:off x="6095999" y="2666970"/>
            <a:ext cx="2438400" cy="2771805"/>
          </a:xfrm>
          <a:prstGeom prst="rect">
            <a:avLst/>
          </a:prstGeom>
        </p:spPr>
      </p:pic>
      <p:pic>
        <p:nvPicPr>
          <p:cNvPr id="19" name="Picture 18">
            <a:extLst>
              <a:ext uri="{FF2B5EF4-FFF2-40B4-BE49-F238E27FC236}">
                <a16:creationId xmlns:a16="http://schemas.microsoft.com/office/drawing/2014/main" id="{9B9ECDA1-E33F-4741-8E21-073FB3BA5CCE}"/>
              </a:ext>
            </a:extLst>
          </p:cNvPr>
          <p:cNvPicPr/>
          <p:nvPr/>
        </p:nvPicPr>
        <p:blipFill>
          <a:blip r:embed="rId3"/>
          <a:stretch>
            <a:fillRect/>
          </a:stretch>
        </p:blipFill>
        <p:spPr>
          <a:xfrm>
            <a:off x="8795385" y="2666969"/>
            <a:ext cx="2739390" cy="2771806"/>
          </a:xfrm>
          <a:prstGeom prst="rect">
            <a:avLst/>
          </a:prstGeom>
        </p:spPr>
      </p:pic>
    </p:spTree>
    <p:extLst>
      <p:ext uri="{BB962C8B-B14F-4D97-AF65-F5344CB8AC3E}">
        <p14:creationId xmlns:p14="http://schemas.microsoft.com/office/powerpoint/2010/main" val="230753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a:xfrm>
            <a:off x="810000" y="447188"/>
            <a:ext cx="10753350" cy="970450"/>
          </a:xfrm>
        </p:spPr>
        <p:txBody>
          <a:bodyPr/>
          <a:lstStyle/>
          <a:p>
            <a:r>
              <a:rPr lang="en-US" dirty="0"/>
              <a:t>Analysis: </a:t>
            </a:r>
            <a:r>
              <a:rPr lang="en-US" sz="1800" b="1" dirty="0">
                <a:effectLst/>
                <a:latin typeface="Times" panose="02020603050405020304" pitchFamily="18" charset="0"/>
                <a:ea typeface="Calibri" panose="020F0502020204030204" pitchFamily="34" charset="0"/>
                <a:cs typeface="Times New Roman" panose="02020603050405020304" pitchFamily="18" charset="0"/>
              </a:rPr>
              <a:t>LSB and RLE Based Approach for Increasing Payload and Security of </a:t>
            </a:r>
            <a:r>
              <a:rPr lang="en-US" sz="1800" b="1" dirty="0" err="1">
                <a:effectLst/>
                <a:latin typeface="Times" panose="02020603050405020304" pitchFamily="18" charset="0"/>
                <a:ea typeface="Calibri" panose="020F0502020204030204" pitchFamily="34" charset="0"/>
                <a:cs typeface="Times New Roman" panose="02020603050405020304" pitchFamily="18" charset="0"/>
              </a:rPr>
              <a:t>Stego</a:t>
            </a:r>
            <a:r>
              <a:rPr lang="en-US" sz="1800" b="1" dirty="0">
                <a:effectLst/>
                <a:latin typeface="Times" panose="02020603050405020304" pitchFamily="18" charset="0"/>
                <a:ea typeface="Calibri" panose="020F0502020204030204" pitchFamily="34" charset="0"/>
                <a:cs typeface="Times New Roman" panose="02020603050405020304" pitchFamily="18" charset="0"/>
              </a:rPr>
              <a:t> Images</a:t>
            </a:r>
            <a:endParaRPr lang="en-US" dirty="0"/>
          </a:p>
        </p:txBody>
      </p:sp>
      <p:sp>
        <p:nvSpPr>
          <p:cNvPr id="3" name="Content Placeholder 2">
            <a:extLst>
              <a:ext uri="{FF2B5EF4-FFF2-40B4-BE49-F238E27FC236}">
                <a16:creationId xmlns:a16="http://schemas.microsoft.com/office/drawing/2014/main" id="{5F2C4E6D-EDCD-40BB-B57C-FCA63B978BA3}"/>
              </a:ext>
            </a:extLst>
          </p:cNvPr>
          <p:cNvSpPr>
            <a:spLocks noGrp="1"/>
          </p:cNvSpPr>
          <p:nvPr>
            <p:ph idx="1"/>
          </p:nvPr>
        </p:nvSpPr>
        <p:spPr>
          <a:xfrm>
            <a:off x="818712" y="2222287"/>
            <a:ext cx="5277288" cy="3636511"/>
          </a:xfrm>
        </p:spPr>
        <p:txBody>
          <a:bodyPr/>
          <a:lstStyle/>
          <a:p>
            <a:r>
              <a:rPr lang="en-US" dirty="0"/>
              <a:t>This method achieves security and increased payload.</a:t>
            </a:r>
          </a:p>
          <a:p>
            <a:r>
              <a:rPr lang="en-US" dirty="0"/>
              <a:t>The work is essentially a blend of LSB and run-length encoding (RLE) techniques</a:t>
            </a:r>
          </a:p>
          <a:p>
            <a:r>
              <a:rPr lang="en-US" dirty="0"/>
              <a:t>RLE is lossless image compression technique.</a:t>
            </a:r>
          </a:p>
        </p:txBody>
      </p:sp>
      <p:pic>
        <p:nvPicPr>
          <p:cNvPr id="4" name="Picture 3">
            <a:extLst>
              <a:ext uri="{FF2B5EF4-FFF2-40B4-BE49-F238E27FC236}">
                <a16:creationId xmlns:a16="http://schemas.microsoft.com/office/drawing/2014/main" id="{B53AF187-7E6D-40CB-A22C-5FEB08CB4C9A}"/>
              </a:ext>
            </a:extLst>
          </p:cNvPr>
          <p:cNvPicPr/>
          <p:nvPr/>
        </p:nvPicPr>
        <p:blipFill>
          <a:blip r:embed="rId2"/>
          <a:stretch>
            <a:fillRect/>
          </a:stretch>
        </p:blipFill>
        <p:spPr>
          <a:xfrm>
            <a:off x="6029325" y="2382519"/>
            <a:ext cx="5019675" cy="3561081"/>
          </a:xfrm>
          <a:prstGeom prst="rect">
            <a:avLst/>
          </a:prstGeom>
        </p:spPr>
      </p:pic>
    </p:spTree>
    <p:extLst>
      <p:ext uri="{BB962C8B-B14F-4D97-AF65-F5344CB8AC3E}">
        <p14:creationId xmlns:p14="http://schemas.microsoft.com/office/powerpoint/2010/main" val="164665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a:xfrm>
            <a:off x="810000" y="447188"/>
            <a:ext cx="10753350" cy="970450"/>
          </a:xfrm>
        </p:spPr>
        <p:txBody>
          <a:bodyPr/>
          <a:lstStyle/>
          <a:p>
            <a:r>
              <a:rPr lang="en-US" dirty="0"/>
              <a:t>Analysis: </a:t>
            </a:r>
            <a:r>
              <a:rPr lang="en-US" sz="1800" b="1" dirty="0">
                <a:effectLst/>
                <a:latin typeface="Times" panose="02020603050405020304" pitchFamily="18" charset="0"/>
                <a:ea typeface="Calibri" panose="020F0502020204030204" pitchFamily="34" charset="0"/>
                <a:cs typeface="Times New Roman" panose="02020603050405020304" pitchFamily="18" charset="0"/>
              </a:rPr>
              <a:t>LSB and RLE Based Approach for Increasing Payload and Security of </a:t>
            </a:r>
            <a:r>
              <a:rPr lang="en-US" sz="1800" b="1" dirty="0" err="1">
                <a:effectLst/>
                <a:latin typeface="Times" panose="02020603050405020304" pitchFamily="18" charset="0"/>
                <a:ea typeface="Calibri" panose="020F0502020204030204" pitchFamily="34" charset="0"/>
                <a:cs typeface="Times New Roman" panose="02020603050405020304" pitchFamily="18" charset="0"/>
              </a:rPr>
              <a:t>Stego</a:t>
            </a:r>
            <a:r>
              <a:rPr lang="en-US" sz="1800" b="1" dirty="0">
                <a:effectLst/>
                <a:latin typeface="Times" panose="02020603050405020304" pitchFamily="18" charset="0"/>
                <a:ea typeface="Calibri" panose="020F0502020204030204" pitchFamily="34" charset="0"/>
                <a:cs typeface="Times New Roman" panose="02020603050405020304" pitchFamily="18" charset="0"/>
              </a:rPr>
              <a:t> Images</a:t>
            </a:r>
            <a:endParaRPr lang="en-US" dirty="0"/>
          </a:p>
        </p:txBody>
      </p:sp>
      <p:pic>
        <p:nvPicPr>
          <p:cNvPr id="10" name="Picture 9">
            <a:extLst>
              <a:ext uri="{FF2B5EF4-FFF2-40B4-BE49-F238E27FC236}">
                <a16:creationId xmlns:a16="http://schemas.microsoft.com/office/drawing/2014/main" id="{A6B89C84-EC8B-4362-BCE4-D796DAC4C95F}"/>
              </a:ext>
            </a:extLst>
          </p:cNvPr>
          <p:cNvPicPr>
            <a:picLocks noChangeAspect="1"/>
          </p:cNvPicPr>
          <p:nvPr/>
        </p:nvPicPr>
        <p:blipFill>
          <a:blip r:embed="rId2"/>
          <a:stretch>
            <a:fillRect/>
          </a:stretch>
        </p:blipFill>
        <p:spPr>
          <a:xfrm>
            <a:off x="1533435" y="1876375"/>
            <a:ext cx="8763090" cy="4857800"/>
          </a:xfrm>
          <a:prstGeom prst="rect">
            <a:avLst/>
          </a:prstGeom>
        </p:spPr>
      </p:pic>
    </p:spTree>
    <p:extLst>
      <p:ext uri="{BB962C8B-B14F-4D97-AF65-F5344CB8AC3E}">
        <p14:creationId xmlns:p14="http://schemas.microsoft.com/office/powerpoint/2010/main" val="733895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a:xfrm>
            <a:off x="810000" y="447188"/>
            <a:ext cx="10753350" cy="970450"/>
          </a:xfrm>
        </p:spPr>
        <p:txBody>
          <a:bodyPr/>
          <a:lstStyle/>
          <a:p>
            <a:r>
              <a:rPr lang="en-US" dirty="0"/>
              <a:t>Analysis: </a:t>
            </a:r>
            <a:r>
              <a:rPr lang="en-US" sz="1800" b="1" dirty="0">
                <a:effectLst/>
                <a:latin typeface="Times" panose="02020603050405020304" pitchFamily="18" charset="0"/>
                <a:ea typeface="Calibri" panose="020F0502020204030204" pitchFamily="34" charset="0"/>
                <a:cs typeface="Times New Roman" panose="02020603050405020304" pitchFamily="18" charset="0"/>
              </a:rPr>
              <a:t>LSB and RLE Based Approach for Increasing Payload and Security of </a:t>
            </a:r>
            <a:r>
              <a:rPr lang="en-US" sz="1800" b="1" dirty="0" err="1">
                <a:effectLst/>
                <a:latin typeface="Times" panose="02020603050405020304" pitchFamily="18" charset="0"/>
                <a:ea typeface="Calibri" panose="020F0502020204030204" pitchFamily="34" charset="0"/>
                <a:cs typeface="Times New Roman" panose="02020603050405020304" pitchFamily="18" charset="0"/>
              </a:rPr>
              <a:t>Stego</a:t>
            </a:r>
            <a:r>
              <a:rPr lang="en-US" sz="1800" b="1" dirty="0">
                <a:effectLst/>
                <a:latin typeface="Times" panose="02020603050405020304" pitchFamily="18" charset="0"/>
                <a:ea typeface="Calibri" panose="020F0502020204030204" pitchFamily="34" charset="0"/>
                <a:cs typeface="Times New Roman" panose="02020603050405020304" pitchFamily="18" charset="0"/>
              </a:rPr>
              <a:t> Images</a:t>
            </a:r>
            <a:endParaRPr lang="en-US" dirty="0"/>
          </a:p>
        </p:txBody>
      </p:sp>
      <p:pic>
        <p:nvPicPr>
          <p:cNvPr id="8" name="Picture 7">
            <a:extLst>
              <a:ext uri="{FF2B5EF4-FFF2-40B4-BE49-F238E27FC236}">
                <a16:creationId xmlns:a16="http://schemas.microsoft.com/office/drawing/2014/main" id="{CF6D84F9-FC54-4F1E-972C-2383545E2FE9}"/>
              </a:ext>
            </a:extLst>
          </p:cNvPr>
          <p:cNvPicPr/>
          <p:nvPr/>
        </p:nvPicPr>
        <p:blipFill>
          <a:blip r:embed="rId2"/>
          <a:stretch>
            <a:fillRect/>
          </a:stretch>
        </p:blipFill>
        <p:spPr>
          <a:xfrm>
            <a:off x="5372098" y="1905000"/>
            <a:ext cx="5676901" cy="4953000"/>
          </a:xfrm>
          <a:prstGeom prst="rect">
            <a:avLst/>
          </a:prstGeom>
        </p:spPr>
      </p:pic>
      <p:pic>
        <p:nvPicPr>
          <p:cNvPr id="10" name="Picture 9">
            <a:extLst>
              <a:ext uri="{FF2B5EF4-FFF2-40B4-BE49-F238E27FC236}">
                <a16:creationId xmlns:a16="http://schemas.microsoft.com/office/drawing/2014/main" id="{6C18CF07-7BD6-4145-8D83-1180C9A94064}"/>
              </a:ext>
            </a:extLst>
          </p:cNvPr>
          <p:cNvPicPr>
            <a:picLocks noChangeAspect="1"/>
          </p:cNvPicPr>
          <p:nvPr/>
        </p:nvPicPr>
        <p:blipFill>
          <a:blip r:embed="rId3"/>
          <a:stretch>
            <a:fillRect/>
          </a:stretch>
        </p:blipFill>
        <p:spPr>
          <a:xfrm>
            <a:off x="1374749" y="2836641"/>
            <a:ext cx="2416201" cy="1184718"/>
          </a:xfrm>
          <a:prstGeom prst="rect">
            <a:avLst/>
          </a:prstGeom>
        </p:spPr>
      </p:pic>
      <p:sp>
        <p:nvSpPr>
          <p:cNvPr id="11" name="TextBox 10">
            <a:extLst>
              <a:ext uri="{FF2B5EF4-FFF2-40B4-BE49-F238E27FC236}">
                <a16:creationId xmlns:a16="http://schemas.microsoft.com/office/drawing/2014/main" id="{0A94010B-31F7-4313-A447-DB06722B387B}"/>
              </a:ext>
            </a:extLst>
          </p:cNvPr>
          <p:cNvSpPr txBox="1"/>
          <p:nvPr/>
        </p:nvSpPr>
        <p:spPr>
          <a:xfrm>
            <a:off x="1374749" y="2345849"/>
            <a:ext cx="2921026" cy="369332"/>
          </a:xfrm>
          <a:prstGeom prst="rect">
            <a:avLst/>
          </a:prstGeom>
          <a:noFill/>
        </p:spPr>
        <p:txBody>
          <a:bodyPr wrap="square" rtlCol="0">
            <a:spAutoFit/>
          </a:bodyPr>
          <a:lstStyle/>
          <a:p>
            <a:r>
              <a:rPr lang="en-US" dirty="0"/>
              <a:t>The message images:</a:t>
            </a:r>
          </a:p>
        </p:txBody>
      </p:sp>
      <p:pic>
        <p:nvPicPr>
          <p:cNvPr id="13" name="Picture 12">
            <a:extLst>
              <a:ext uri="{FF2B5EF4-FFF2-40B4-BE49-F238E27FC236}">
                <a16:creationId xmlns:a16="http://schemas.microsoft.com/office/drawing/2014/main" id="{3253F025-CD56-4FCD-AD66-07EFF6548C96}"/>
              </a:ext>
            </a:extLst>
          </p:cNvPr>
          <p:cNvPicPr>
            <a:picLocks noChangeAspect="1"/>
          </p:cNvPicPr>
          <p:nvPr/>
        </p:nvPicPr>
        <p:blipFill>
          <a:blip r:embed="rId4"/>
          <a:stretch>
            <a:fillRect/>
          </a:stretch>
        </p:blipFill>
        <p:spPr>
          <a:xfrm>
            <a:off x="479384" y="4381500"/>
            <a:ext cx="4425991" cy="1570514"/>
          </a:xfrm>
          <a:prstGeom prst="rect">
            <a:avLst/>
          </a:prstGeom>
        </p:spPr>
      </p:pic>
    </p:spTree>
    <p:extLst>
      <p:ext uri="{BB962C8B-B14F-4D97-AF65-F5344CB8AC3E}">
        <p14:creationId xmlns:p14="http://schemas.microsoft.com/office/powerpoint/2010/main" val="45519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2206-FB23-4750-B168-09B0577158BD}"/>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A122323F-2120-496C-9684-04BA855C1816}"/>
              </a:ext>
            </a:extLst>
          </p:cNvPr>
          <p:cNvPicPr/>
          <p:nvPr/>
        </p:nvPicPr>
        <p:blipFill>
          <a:blip r:embed="rId2"/>
          <a:stretch>
            <a:fillRect/>
          </a:stretch>
        </p:blipFill>
        <p:spPr>
          <a:xfrm>
            <a:off x="2176461" y="2428547"/>
            <a:ext cx="7839076" cy="2384108"/>
          </a:xfrm>
          <a:prstGeom prst="rect">
            <a:avLst/>
          </a:prstGeom>
        </p:spPr>
      </p:pic>
      <p:sp>
        <p:nvSpPr>
          <p:cNvPr id="7" name="TextBox 6">
            <a:extLst>
              <a:ext uri="{FF2B5EF4-FFF2-40B4-BE49-F238E27FC236}">
                <a16:creationId xmlns:a16="http://schemas.microsoft.com/office/drawing/2014/main" id="{53545F1A-FC22-4772-A4B5-E468CB4CEB55}"/>
              </a:ext>
            </a:extLst>
          </p:cNvPr>
          <p:cNvSpPr txBox="1"/>
          <p:nvPr/>
        </p:nvSpPr>
        <p:spPr>
          <a:xfrm>
            <a:off x="2176461" y="5048250"/>
            <a:ext cx="7839075" cy="646331"/>
          </a:xfrm>
          <a:prstGeom prst="rect">
            <a:avLst/>
          </a:prstGeom>
          <a:noFill/>
        </p:spPr>
        <p:txBody>
          <a:bodyPr wrap="square" rtlCol="0">
            <a:spAutoFit/>
          </a:bodyPr>
          <a:lstStyle/>
          <a:p>
            <a:r>
              <a:rPr lang="en-US" dirty="0"/>
              <a:t>The bits required to embed the aforementioned message images are reduced by 50% after implementing the RLE.</a:t>
            </a:r>
          </a:p>
        </p:txBody>
      </p:sp>
    </p:spTree>
    <p:extLst>
      <p:ext uri="{BB962C8B-B14F-4D97-AF65-F5344CB8AC3E}">
        <p14:creationId xmlns:p14="http://schemas.microsoft.com/office/powerpoint/2010/main" val="396134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932E-F5DC-401F-9E5F-6CDD7CD49FC0}"/>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7CD683B-8542-4704-B606-186018A8F8DD}"/>
              </a:ext>
            </a:extLst>
          </p:cNvPr>
          <p:cNvSpPr>
            <a:spLocks noGrp="1"/>
          </p:cNvSpPr>
          <p:nvPr>
            <p:ph idx="1"/>
          </p:nvPr>
        </p:nvSpPr>
        <p:spPr/>
        <p:txBody>
          <a:bodyPr/>
          <a:lstStyle/>
          <a:p>
            <a:r>
              <a:rPr lang="en-US" dirty="0"/>
              <a:t>Contents</a:t>
            </a:r>
          </a:p>
          <a:p>
            <a:r>
              <a:rPr lang="en-US" dirty="0"/>
              <a:t>Introduction</a:t>
            </a:r>
          </a:p>
          <a:p>
            <a:r>
              <a:rPr lang="en-US" dirty="0"/>
              <a:t>Methodology (Methods, Materials, Validation Metrics)</a:t>
            </a:r>
          </a:p>
          <a:p>
            <a:r>
              <a:rPr lang="en-US" dirty="0"/>
              <a:t>Analysis</a:t>
            </a:r>
          </a:p>
          <a:p>
            <a:r>
              <a:rPr lang="en-US" dirty="0"/>
              <a:t>Results</a:t>
            </a:r>
          </a:p>
          <a:p>
            <a:r>
              <a:rPr lang="en-US" dirty="0"/>
              <a:t>References</a:t>
            </a:r>
          </a:p>
        </p:txBody>
      </p:sp>
    </p:spTree>
    <p:extLst>
      <p:ext uri="{BB962C8B-B14F-4D97-AF65-F5344CB8AC3E}">
        <p14:creationId xmlns:p14="http://schemas.microsoft.com/office/powerpoint/2010/main" val="2825654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5F72-76E9-405B-AA93-2EF2969E9ADF}"/>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8B257764-587E-4AD1-8636-7FCF87CF0D70}"/>
              </a:ext>
            </a:extLst>
          </p:cNvPr>
          <p:cNvSpPr>
            <a:spLocks noGrp="1"/>
          </p:cNvSpPr>
          <p:nvPr>
            <p:ph idx="1"/>
          </p:nvPr>
        </p:nvSpPr>
        <p:spPr/>
        <p:txBody>
          <a:bodyPr/>
          <a:lstStyle/>
          <a:p>
            <a:pPr marL="0" indent="0">
              <a:buNone/>
            </a:pPr>
            <a:r>
              <a:rPr lang="en-US" sz="1800" dirty="0">
                <a:effectLst/>
                <a:latin typeface="Times" panose="02020603050405020304" pitchFamily="18" charset="0"/>
                <a:ea typeface="Calibri" panose="020F0502020204030204" pitchFamily="34" charset="0"/>
                <a:cs typeface="Times New Roman" panose="02020603050405020304" pitchFamily="18" charset="0"/>
              </a:rPr>
              <a:t>In this paper, three SCI articles are reviewed comparatively, the methods and steganography techniques compared:</a:t>
            </a:r>
          </a:p>
          <a:p>
            <a:r>
              <a:rPr lang="en-US" dirty="0"/>
              <a:t>In LSB/XOR implementation, the security of the hidden message enhanced, but the PSNR value is merely above 40 </a:t>
            </a:r>
            <a:r>
              <a:rPr lang="en-US" dirty="0" err="1"/>
              <a:t>dB.</a:t>
            </a:r>
            <a:endParaRPr lang="en-US" dirty="0"/>
          </a:p>
          <a:p>
            <a:r>
              <a:rPr lang="en-US" dirty="0"/>
              <a:t>The most secure technique of the forementioned methods is PVD/Arnold Algorithm.</a:t>
            </a:r>
          </a:p>
          <a:p>
            <a:r>
              <a:rPr lang="en-US" dirty="0"/>
              <a:t>Less secure comparing to the techniques used in reviewed papers. But has the less deterioration rate. The PSNR is above 80 </a:t>
            </a:r>
            <a:r>
              <a:rPr lang="en-US" dirty="0" err="1"/>
              <a:t>dBs.</a:t>
            </a:r>
            <a:endParaRPr lang="en-US" dirty="0"/>
          </a:p>
        </p:txBody>
      </p:sp>
    </p:spTree>
    <p:extLst>
      <p:ext uri="{BB962C8B-B14F-4D97-AF65-F5344CB8AC3E}">
        <p14:creationId xmlns:p14="http://schemas.microsoft.com/office/powerpoint/2010/main" val="209661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D3D4A-0CC4-447F-8694-D6F3BCE53A03}"/>
              </a:ext>
            </a:extLst>
          </p:cNvPr>
          <p:cNvSpPr txBox="1"/>
          <p:nvPr/>
        </p:nvSpPr>
        <p:spPr>
          <a:xfrm>
            <a:off x="4010025" y="2828835"/>
            <a:ext cx="3200400" cy="1200329"/>
          </a:xfrm>
          <a:prstGeom prst="rect">
            <a:avLst/>
          </a:prstGeom>
          <a:noFill/>
        </p:spPr>
        <p:txBody>
          <a:bodyPr wrap="square" rtlCol="0">
            <a:spAutoFit/>
          </a:bodyPr>
          <a:lstStyle/>
          <a:p>
            <a:r>
              <a:rPr lang="en-US" sz="7200" dirty="0"/>
              <a:t>Thanks</a:t>
            </a:r>
          </a:p>
        </p:txBody>
      </p:sp>
      <p:sp>
        <p:nvSpPr>
          <p:cNvPr id="5" name="TextBox 4">
            <a:extLst>
              <a:ext uri="{FF2B5EF4-FFF2-40B4-BE49-F238E27FC236}">
                <a16:creationId xmlns:a16="http://schemas.microsoft.com/office/drawing/2014/main" id="{AD6ABC00-AE92-4902-A892-35AD148C9375}"/>
              </a:ext>
            </a:extLst>
          </p:cNvPr>
          <p:cNvSpPr txBox="1"/>
          <p:nvPr/>
        </p:nvSpPr>
        <p:spPr>
          <a:xfrm>
            <a:off x="657226" y="6219825"/>
            <a:ext cx="11687174" cy="307777"/>
          </a:xfrm>
          <a:prstGeom prst="rect">
            <a:avLst/>
          </a:prstGeom>
          <a:noFill/>
        </p:spPr>
        <p:txBody>
          <a:bodyPr wrap="square" rtlCol="0">
            <a:spAutoFit/>
          </a:bodyPr>
          <a:lstStyle/>
          <a:p>
            <a:r>
              <a:rPr lang="en-US" sz="1400" dirty="0"/>
              <a:t>Please refer to the Image Steganography in Spatial Domain: A Comparative Literature Review of SCI Articles for References.</a:t>
            </a:r>
          </a:p>
        </p:txBody>
      </p:sp>
    </p:spTree>
    <p:extLst>
      <p:ext uri="{BB962C8B-B14F-4D97-AF65-F5344CB8AC3E}">
        <p14:creationId xmlns:p14="http://schemas.microsoft.com/office/powerpoint/2010/main" val="353110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5185-F98D-4B1E-8F5E-DB64B43A2A3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B6FACB6-CD75-43E4-A518-8BDC598B1AF8}"/>
              </a:ext>
            </a:extLst>
          </p:cNvPr>
          <p:cNvSpPr>
            <a:spLocks noGrp="1"/>
          </p:cNvSpPr>
          <p:nvPr>
            <p:ph idx="1"/>
          </p:nvPr>
        </p:nvSpPr>
        <p:spPr>
          <a:xfrm>
            <a:off x="827424" y="2013119"/>
            <a:ext cx="10554574" cy="2511638"/>
          </a:xfrm>
        </p:spPr>
        <p:txBody>
          <a:bodyPr/>
          <a:lstStyle/>
          <a:p>
            <a:r>
              <a:rPr lang="en-US" sz="1800" dirty="0">
                <a:effectLst/>
                <a:latin typeface="Times" panose="02020603050405020304" pitchFamily="18" charset="0"/>
                <a:ea typeface="Calibri" panose="020F0502020204030204" pitchFamily="34" charset="0"/>
                <a:cs typeface="Times New Roman" panose="02020603050405020304" pitchFamily="18" charset="0"/>
              </a:rPr>
              <a:t>Steganography is a secret communication technique when the messages between to edge are encrypted and no one can detect the existence of hidden messages except the sender and the receiver of the message.</a:t>
            </a:r>
          </a:p>
          <a:p>
            <a:r>
              <a:rPr lang="en-US" dirty="0" err="1">
                <a:latin typeface="Times" panose="02020603050405020304" pitchFamily="18" charset="0"/>
                <a:cs typeface="Times New Roman" panose="02020603050405020304" pitchFamily="18" charset="0"/>
              </a:rPr>
              <a:t>Stegano</a:t>
            </a:r>
            <a:r>
              <a:rPr lang="en-US" dirty="0">
                <a:latin typeface="Times" panose="02020603050405020304" pitchFamily="18" charset="0"/>
                <a:cs typeface="Times New Roman" panose="02020603050405020304" pitchFamily="18" charset="0"/>
              </a:rPr>
              <a:t>: covered – </a:t>
            </a:r>
            <a:r>
              <a:rPr lang="en-US" dirty="0" err="1">
                <a:latin typeface="Times" panose="02020603050405020304" pitchFamily="18" charset="0"/>
                <a:cs typeface="Times New Roman" panose="02020603050405020304" pitchFamily="18" charset="0"/>
              </a:rPr>
              <a:t>Graphos</a:t>
            </a:r>
            <a:r>
              <a:rPr lang="en-US" dirty="0">
                <a:latin typeface="Times" panose="02020603050405020304" pitchFamily="18" charset="0"/>
                <a:cs typeface="Times New Roman" panose="02020603050405020304" pitchFamily="18" charset="0"/>
              </a:rPr>
              <a:t>: write</a:t>
            </a:r>
          </a:p>
          <a:p>
            <a:r>
              <a:rPr lang="en-US" dirty="0">
                <a:latin typeface="Times" panose="02020603050405020304" pitchFamily="18" charset="0"/>
                <a:cs typeface="Times New Roman" panose="02020603050405020304" pitchFamily="18" charset="0"/>
              </a:rPr>
              <a:t>Spatial and Transform Domains</a:t>
            </a:r>
          </a:p>
          <a:p>
            <a:r>
              <a:rPr lang="en-US" dirty="0">
                <a:latin typeface="Times" panose="02020603050405020304" pitchFamily="18" charset="0"/>
                <a:ea typeface="Calibri" panose="020F0502020204030204" pitchFamily="34" charset="0"/>
                <a:cs typeface="Times New Roman" panose="02020603050405020304" pitchFamily="18" charset="0"/>
              </a:rPr>
              <a:t>S</a:t>
            </a:r>
            <a:r>
              <a:rPr lang="en-US" sz="1800" dirty="0">
                <a:effectLst/>
                <a:latin typeface="Times" panose="02020603050405020304" pitchFamily="18" charset="0"/>
                <a:ea typeface="Calibri" panose="020F0502020204030204" pitchFamily="34" charset="0"/>
                <a:cs typeface="Times New Roman" panose="02020603050405020304" pitchFamily="18" charset="0"/>
              </a:rPr>
              <a:t>patial domain directly exploits the cover image data/pixels to conceal the secret information</a:t>
            </a:r>
            <a:endParaRPr lang="en-US" dirty="0"/>
          </a:p>
        </p:txBody>
      </p:sp>
      <p:pic>
        <p:nvPicPr>
          <p:cNvPr id="4" name="Picture 3">
            <a:extLst>
              <a:ext uri="{FF2B5EF4-FFF2-40B4-BE49-F238E27FC236}">
                <a16:creationId xmlns:a16="http://schemas.microsoft.com/office/drawing/2014/main" id="{510950DF-C419-40AC-B2D9-DE3FD88EE3D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28740" y="4431199"/>
            <a:ext cx="6705918" cy="1979613"/>
          </a:xfrm>
          <a:prstGeom prst="rect">
            <a:avLst/>
          </a:prstGeom>
        </p:spPr>
      </p:pic>
    </p:spTree>
    <p:extLst>
      <p:ext uri="{BB962C8B-B14F-4D97-AF65-F5344CB8AC3E}">
        <p14:creationId xmlns:p14="http://schemas.microsoft.com/office/powerpoint/2010/main" val="139043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2F8F-3691-4D98-A56B-FF8C828BFEB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7C131AD-C6E1-4C86-90A0-C8E9B35F5A2B}"/>
              </a:ext>
            </a:extLst>
          </p:cNvPr>
          <p:cNvSpPr>
            <a:spLocks noGrp="1"/>
          </p:cNvSpPr>
          <p:nvPr>
            <p:ph idx="1"/>
          </p:nvPr>
        </p:nvSpPr>
        <p:spPr>
          <a:xfrm>
            <a:off x="818712" y="2222287"/>
            <a:ext cx="10554574" cy="3864188"/>
          </a:xfrm>
        </p:spPr>
        <p:txBody>
          <a:bodyPr/>
          <a:lstStyle/>
          <a:p>
            <a:r>
              <a:rPr lang="en-US" sz="1800" dirty="0">
                <a:effectLst/>
                <a:latin typeface="Times" panose="02020603050405020304" pitchFamily="18" charset="0"/>
                <a:ea typeface="Calibri" panose="020F0502020204030204" pitchFamily="34" charset="0"/>
                <a:cs typeface="Times New Roman" panose="02020603050405020304" pitchFamily="18" charset="0"/>
              </a:rPr>
              <a:t>The search focused on SCI articles published in 2020 on domains such as IEEE, Scopus, Elsevier, ResearchGate, ScienceDirect, Google Scholar, </a:t>
            </a:r>
            <a:r>
              <a:rPr lang="en-US" sz="1800" dirty="0" err="1">
                <a:effectLst/>
                <a:latin typeface="Times" panose="02020603050405020304" pitchFamily="18" charset="0"/>
                <a:ea typeface="Calibri" panose="020F0502020204030204" pitchFamily="34" charset="0"/>
                <a:cs typeface="Times New Roman" panose="02020603050405020304" pitchFamily="18" charset="0"/>
              </a:rPr>
              <a:t>arXiv</a:t>
            </a:r>
            <a:r>
              <a:rPr lang="en-US" sz="1800" dirty="0">
                <a:effectLst/>
                <a:latin typeface="Times" panose="02020603050405020304" pitchFamily="18" charset="0"/>
                <a:ea typeface="Calibri" panose="020F0502020204030204" pitchFamily="34" charset="0"/>
                <a:cs typeface="Times New Roman" panose="02020603050405020304" pitchFamily="18" charset="0"/>
              </a:rPr>
              <a:t>, etc.</a:t>
            </a:r>
          </a:p>
          <a:p>
            <a:r>
              <a:rPr lang="en-US" sz="1800" dirty="0">
                <a:effectLst/>
                <a:latin typeface="Times" panose="02020603050405020304" pitchFamily="18" charset="0"/>
                <a:ea typeface="Calibri" panose="020F0502020204030204" pitchFamily="34" charset="0"/>
                <a:cs typeface="Times New Roman" panose="02020603050405020304" pitchFamily="18" charset="0"/>
              </a:rPr>
              <a:t>The search strings were: spatial domain image steganography · image steganography · least significant bits (</a:t>
            </a:r>
            <a:r>
              <a:rPr lang="en-US" sz="1800" dirty="0" err="1">
                <a:effectLst/>
                <a:latin typeface="Times" panose="02020603050405020304" pitchFamily="18" charset="0"/>
                <a:ea typeface="Calibri" panose="020F0502020204030204" pitchFamily="34" charset="0"/>
                <a:cs typeface="Times New Roman" panose="02020603050405020304" pitchFamily="18" charset="0"/>
              </a:rPr>
              <a:t>lsb</a:t>
            </a:r>
            <a:r>
              <a:rPr lang="en-US" sz="1800" dirty="0">
                <a:effectLst/>
                <a:latin typeface="Times" panose="02020603050405020304" pitchFamily="18" charset="0"/>
                <a:ea typeface="Calibri" panose="020F0502020204030204" pitchFamily="34" charset="0"/>
                <a:cs typeface="Times New Roman" panose="02020603050405020304" pitchFamily="18" charset="0"/>
              </a:rPr>
              <a:t>) · pixel value differencing (</a:t>
            </a:r>
            <a:r>
              <a:rPr lang="en-US" sz="1800" dirty="0" err="1">
                <a:effectLst/>
                <a:latin typeface="Times" panose="02020603050405020304" pitchFamily="18" charset="0"/>
                <a:ea typeface="Calibri" panose="020F0502020204030204" pitchFamily="34" charset="0"/>
                <a:cs typeface="Times New Roman" panose="02020603050405020304" pitchFamily="18" charset="0"/>
              </a:rPr>
              <a:t>pvd</a:t>
            </a:r>
            <a:r>
              <a:rPr lang="en-US" sz="1800" dirty="0">
                <a:effectLst/>
                <a:latin typeface="Times" panose="02020603050405020304" pitchFamily="18" charset="0"/>
                <a:ea typeface="Calibri" panose="020F0502020204030204" pitchFamily="34" charset="0"/>
                <a:cs typeface="Times New Roman" panose="02020603050405020304" pitchFamily="18" charset="0"/>
              </a:rPr>
              <a:t>) · data hiding techniques.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Times" panose="02020603050405020304" pitchFamily="18" charset="0"/>
                <a:ea typeface="Calibri" panose="020F0502020204030204" pitchFamily="34" charset="0"/>
                <a:cs typeface="Times New Roman" panose="02020603050405020304" pitchFamily="18" charset="0"/>
              </a:rPr>
              <a:t>At least 20-30 articles published by the mentioned domains examined and the most relative 3 selected. The value and motivation of each paper summarized and then gone over each for reviewing</a:t>
            </a:r>
            <a:endParaRPr lang="en-US" dirty="0"/>
          </a:p>
        </p:txBody>
      </p:sp>
    </p:spTree>
    <p:extLst>
      <p:ext uri="{BB962C8B-B14F-4D97-AF65-F5344CB8AC3E}">
        <p14:creationId xmlns:p14="http://schemas.microsoft.com/office/powerpoint/2010/main" val="80531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8640-7AF0-4EEE-850A-BF3A37AFB4B2}"/>
              </a:ext>
            </a:extLst>
          </p:cNvPr>
          <p:cNvSpPr>
            <a:spLocks noGrp="1"/>
          </p:cNvSpPr>
          <p:nvPr>
            <p:ph type="title"/>
          </p:nvPr>
        </p:nvSpPr>
        <p:spPr/>
        <p:txBody>
          <a:bodyPr/>
          <a:lstStyle/>
          <a:p>
            <a:r>
              <a:rPr lang="en-US" dirty="0"/>
              <a:t>Materials(Articles)</a:t>
            </a:r>
          </a:p>
        </p:txBody>
      </p:sp>
      <p:sp>
        <p:nvSpPr>
          <p:cNvPr id="3" name="Content Placeholder 2">
            <a:extLst>
              <a:ext uri="{FF2B5EF4-FFF2-40B4-BE49-F238E27FC236}">
                <a16:creationId xmlns:a16="http://schemas.microsoft.com/office/drawing/2014/main" id="{D7FBDAF9-F80F-45D5-833E-D187AE9AA564}"/>
              </a:ext>
            </a:extLst>
          </p:cNvPr>
          <p:cNvSpPr>
            <a:spLocks noGrp="1"/>
          </p:cNvSpPr>
          <p:nvPr>
            <p:ph idx="1"/>
          </p:nvPr>
        </p:nvSpPr>
        <p:spPr/>
        <p:txBody>
          <a:bodyPr/>
          <a:lstStyle/>
          <a:p>
            <a:pPr marL="342900" marR="50165" lvl="0" indent="-342900" algn="just" rtl="0">
              <a:lnSpc>
                <a:spcPct val="107000"/>
              </a:lnSpc>
              <a:spcAft>
                <a:spcPts val="600"/>
              </a:spcAft>
              <a:buFont typeface="Symbol" panose="05050102010706020507" pitchFamily="18" charset="2"/>
              <a:buChar char=""/>
            </a:pPr>
            <a:r>
              <a:rPr lang="en-US" sz="1800" dirty="0">
                <a:effectLst/>
                <a:latin typeface="Times" panose="02020603050405020304" pitchFamily="18" charset="0"/>
                <a:ea typeface="Calibri" panose="020F0502020204030204" pitchFamily="34" charset="0"/>
                <a:cs typeface="Times New Roman" panose="02020603050405020304" pitchFamily="18" charset="0"/>
              </a:rPr>
              <a:t>A Secure Image Steganography using LSB and Double XOR Operations published IJCSNS International Journal of Computer Science and Network Security in July 2020.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50165" lvl="0" indent="-342900" algn="just">
              <a:lnSpc>
                <a:spcPct val="107000"/>
              </a:lnSpc>
              <a:spcAft>
                <a:spcPts val="600"/>
              </a:spcAft>
              <a:buFont typeface="Symbol" panose="05050102010706020507" pitchFamily="18" charset="2"/>
              <a:buChar char=""/>
            </a:pPr>
            <a:r>
              <a:rPr lang="en-US" sz="1800" dirty="0">
                <a:effectLst/>
                <a:latin typeface="Times" panose="02020603050405020304" pitchFamily="18" charset="0"/>
                <a:ea typeface="Calibri" panose="020F0502020204030204" pitchFamily="34" charset="0"/>
                <a:cs typeface="Times New Roman" panose="02020603050405020304" pitchFamily="18" charset="0"/>
              </a:rPr>
              <a:t>The Steganographic Approach to Data Protection Using Arnold Algorithm and the Pixel-Value Differencing Method published in IEEE Third International Conference on Data Stream Mining &amp; Processing in 2020.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50165" lvl="0" indent="-342900" algn="just">
              <a:lnSpc>
                <a:spcPct val="107000"/>
              </a:lnSpc>
              <a:spcAft>
                <a:spcPts val="600"/>
              </a:spcAft>
              <a:buFont typeface="Symbol" panose="05050102010706020507" pitchFamily="18" charset="2"/>
              <a:buChar char=""/>
            </a:pPr>
            <a:r>
              <a:rPr lang="en-US" sz="1800" dirty="0">
                <a:effectLst/>
                <a:latin typeface="Times" panose="02020603050405020304" pitchFamily="18" charset="0"/>
                <a:ea typeface="Calibri" panose="020F0502020204030204" pitchFamily="34" charset="0"/>
                <a:cs typeface="Times New Roman" panose="02020603050405020304" pitchFamily="18" charset="0"/>
              </a:rPr>
              <a:t>LSB and RLE Based Approach for Increasing Payload and Security of </a:t>
            </a:r>
            <a:r>
              <a:rPr lang="en-US" sz="1800" dirty="0" err="1">
                <a:effectLst/>
                <a:latin typeface="Times" panose="02020603050405020304" pitchFamily="18" charset="0"/>
                <a:ea typeface="Calibri" panose="020F0502020204030204" pitchFamily="34" charset="0"/>
                <a:cs typeface="Times New Roman" panose="02020603050405020304" pitchFamily="18" charset="0"/>
              </a:rPr>
              <a:t>Stego</a:t>
            </a:r>
            <a:r>
              <a:rPr lang="en-US" sz="1800" dirty="0">
                <a:effectLst/>
                <a:latin typeface="Times" panose="02020603050405020304" pitchFamily="18" charset="0"/>
                <a:ea typeface="Calibri" panose="020F0502020204030204" pitchFamily="34" charset="0"/>
                <a:cs typeface="Times New Roman" panose="02020603050405020304" pitchFamily="18" charset="0"/>
              </a:rPr>
              <a:t> Images published in Advances in Intelligent Systems and Computing in 2020.</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1207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B1D3-3B75-4CFD-AD52-49E563159EED}"/>
              </a:ext>
            </a:extLst>
          </p:cNvPr>
          <p:cNvSpPr>
            <a:spLocks noGrp="1"/>
          </p:cNvSpPr>
          <p:nvPr>
            <p:ph type="title"/>
          </p:nvPr>
        </p:nvSpPr>
        <p:spPr/>
        <p:txBody>
          <a:bodyPr/>
          <a:lstStyle/>
          <a:p>
            <a:r>
              <a:rPr lang="en-US" dirty="0"/>
              <a:t>Validation Metrics</a:t>
            </a:r>
          </a:p>
        </p:txBody>
      </p:sp>
      <p:sp>
        <p:nvSpPr>
          <p:cNvPr id="5" name="Text Placeholder 4">
            <a:extLst>
              <a:ext uri="{FF2B5EF4-FFF2-40B4-BE49-F238E27FC236}">
                <a16:creationId xmlns:a16="http://schemas.microsoft.com/office/drawing/2014/main" id="{86910D3E-86AB-48C0-960E-341456A3D3C1}"/>
              </a:ext>
            </a:extLst>
          </p:cNvPr>
          <p:cNvSpPr>
            <a:spLocks noGrp="1"/>
          </p:cNvSpPr>
          <p:nvPr>
            <p:ph type="body" idx="1"/>
          </p:nvPr>
        </p:nvSpPr>
        <p:spPr>
          <a:xfrm>
            <a:off x="814728" y="3429000"/>
            <a:ext cx="5189857" cy="576262"/>
          </a:xfrm>
        </p:spPr>
        <p:txBody>
          <a:bodyPr anchor="ctr"/>
          <a:lstStyle/>
          <a:p>
            <a:r>
              <a:rPr lang="en-US" dirty="0"/>
              <a:t>PSNR</a:t>
            </a:r>
          </a:p>
        </p:txBody>
      </p:sp>
      <p:sp>
        <p:nvSpPr>
          <p:cNvPr id="6" name="Text Placeholder 5">
            <a:extLst>
              <a:ext uri="{FF2B5EF4-FFF2-40B4-BE49-F238E27FC236}">
                <a16:creationId xmlns:a16="http://schemas.microsoft.com/office/drawing/2014/main" id="{ACC170BA-045C-4AA6-9E24-120A19CFDFB6}"/>
              </a:ext>
            </a:extLst>
          </p:cNvPr>
          <p:cNvSpPr>
            <a:spLocks noGrp="1"/>
          </p:cNvSpPr>
          <p:nvPr>
            <p:ph type="body" sz="quarter" idx="3"/>
          </p:nvPr>
        </p:nvSpPr>
        <p:spPr>
          <a:xfrm>
            <a:off x="6187415" y="3438525"/>
            <a:ext cx="5194583" cy="576262"/>
          </a:xfrm>
        </p:spPr>
        <p:txBody>
          <a:bodyPr anchor="ctr"/>
          <a:lstStyle/>
          <a:p>
            <a:r>
              <a:rPr lang="en-US" dirty="0"/>
              <a:t>MSE</a:t>
            </a:r>
          </a:p>
        </p:txBody>
      </p:sp>
      <p:sp>
        <p:nvSpPr>
          <p:cNvPr id="8" name="TextBox 7">
            <a:extLst>
              <a:ext uri="{FF2B5EF4-FFF2-40B4-BE49-F238E27FC236}">
                <a16:creationId xmlns:a16="http://schemas.microsoft.com/office/drawing/2014/main" id="{E87290E7-E7F7-40B2-A86C-4801520E0E7C}"/>
              </a:ext>
            </a:extLst>
          </p:cNvPr>
          <p:cNvSpPr txBox="1"/>
          <p:nvPr/>
        </p:nvSpPr>
        <p:spPr>
          <a:xfrm>
            <a:off x="810000" y="2697163"/>
            <a:ext cx="10571998" cy="646331"/>
          </a:xfrm>
          <a:prstGeom prst="rect">
            <a:avLst/>
          </a:prstGeom>
          <a:noFill/>
        </p:spPr>
        <p:txBody>
          <a:bodyPr wrap="square" rtlCol="0">
            <a:spAutoFit/>
          </a:bodyPr>
          <a:lstStyle/>
          <a:p>
            <a:r>
              <a:rPr lang="en-US" sz="1800" dirty="0">
                <a:effectLst/>
                <a:latin typeface="Times" panose="02020603050405020304" pitchFamily="18" charset="0"/>
                <a:ea typeface="Calibri" panose="020F0502020204030204" pitchFamily="34" charset="0"/>
                <a:cs typeface="Times New Roman" panose="02020603050405020304" pitchFamily="18" charset="0"/>
              </a:rPr>
              <a:t>The mean-square error (MSE) and the peak signal-to-noise ratio (PSNR) are used to compare image compression quality.</a:t>
            </a:r>
          </a:p>
        </p:txBody>
      </p:sp>
      <p:pic>
        <p:nvPicPr>
          <p:cNvPr id="9" name="Picture 8">
            <a:extLst>
              <a:ext uri="{FF2B5EF4-FFF2-40B4-BE49-F238E27FC236}">
                <a16:creationId xmlns:a16="http://schemas.microsoft.com/office/drawing/2014/main" id="{9D3F6298-F07F-4B7E-9F0A-7981CD52B14C}"/>
              </a:ext>
            </a:extLst>
          </p:cNvPr>
          <p:cNvPicPr/>
          <p:nvPr/>
        </p:nvPicPr>
        <p:blipFill>
          <a:blip r:embed="rId2"/>
          <a:stretch>
            <a:fillRect/>
          </a:stretch>
        </p:blipFill>
        <p:spPr>
          <a:xfrm>
            <a:off x="1517650" y="4099144"/>
            <a:ext cx="4368800" cy="1577756"/>
          </a:xfrm>
          <a:prstGeom prst="rect">
            <a:avLst/>
          </a:prstGeom>
        </p:spPr>
      </p:pic>
      <p:pic>
        <p:nvPicPr>
          <p:cNvPr id="10" name="Picture 9">
            <a:extLst>
              <a:ext uri="{FF2B5EF4-FFF2-40B4-BE49-F238E27FC236}">
                <a16:creationId xmlns:a16="http://schemas.microsoft.com/office/drawing/2014/main" id="{1011EDE2-0F33-4E36-969B-3C15BB99B4D6}"/>
              </a:ext>
            </a:extLst>
          </p:cNvPr>
          <p:cNvPicPr/>
          <p:nvPr/>
        </p:nvPicPr>
        <p:blipFill>
          <a:blip r:embed="rId3"/>
          <a:stretch>
            <a:fillRect/>
          </a:stretch>
        </p:blipFill>
        <p:spPr>
          <a:xfrm>
            <a:off x="6004584" y="4070350"/>
            <a:ext cx="5063465" cy="1606549"/>
          </a:xfrm>
          <a:prstGeom prst="rect">
            <a:avLst/>
          </a:prstGeom>
        </p:spPr>
      </p:pic>
    </p:spTree>
    <p:extLst>
      <p:ext uri="{BB962C8B-B14F-4D97-AF65-F5344CB8AC3E}">
        <p14:creationId xmlns:p14="http://schemas.microsoft.com/office/powerpoint/2010/main" val="203866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a:xfrm>
            <a:off x="581026" y="447188"/>
            <a:ext cx="11306174" cy="970450"/>
          </a:xfrm>
        </p:spPr>
        <p:txBody>
          <a:bodyPr/>
          <a:lstStyle/>
          <a:p>
            <a:r>
              <a:rPr lang="en-US" sz="3600" dirty="0"/>
              <a:t>Analysis: </a:t>
            </a:r>
            <a:r>
              <a:rPr lang="en-US" sz="2000" dirty="0"/>
              <a:t>Secure Image Steganography using LSB and Double XOR Operations</a:t>
            </a:r>
            <a:endParaRPr lang="en-US" sz="3200" dirty="0"/>
          </a:p>
        </p:txBody>
      </p:sp>
      <p:sp>
        <p:nvSpPr>
          <p:cNvPr id="3" name="Content Placeholder 2">
            <a:extLst>
              <a:ext uri="{FF2B5EF4-FFF2-40B4-BE49-F238E27FC236}">
                <a16:creationId xmlns:a16="http://schemas.microsoft.com/office/drawing/2014/main" id="{5F2C4E6D-EDCD-40BB-B57C-FCA63B978BA3}"/>
              </a:ext>
            </a:extLst>
          </p:cNvPr>
          <p:cNvSpPr>
            <a:spLocks noGrp="1"/>
          </p:cNvSpPr>
          <p:nvPr>
            <p:ph idx="1"/>
          </p:nvPr>
        </p:nvSpPr>
        <p:spPr>
          <a:xfrm>
            <a:off x="818712" y="2222287"/>
            <a:ext cx="5067738" cy="3636511"/>
          </a:xfrm>
        </p:spPr>
        <p:txBody>
          <a:bodyPr/>
          <a:lstStyle/>
          <a:p>
            <a:r>
              <a:rPr lang="en-US" dirty="0"/>
              <a:t>1</a:t>
            </a:r>
            <a:r>
              <a:rPr lang="en-US" baseline="30000" dirty="0"/>
              <a:t>st</a:t>
            </a:r>
            <a:r>
              <a:rPr lang="en-US" dirty="0"/>
              <a:t> step: The message is encrypted by using a Secret key (extract from MSB) and double XOR operations </a:t>
            </a:r>
          </a:p>
          <a:p>
            <a:r>
              <a:rPr lang="en-US" dirty="0"/>
              <a:t>2</a:t>
            </a:r>
            <a:r>
              <a:rPr lang="en-US" baseline="30000" dirty="0"/>
              <a:t>nd</a:t>
            </a:r>
            <a:r>
              <a:rPr lang="en-US" dirty="0"/>
              <a:t> step: The result is embedded into the cover image using </a:t>
            </a:r>
            <a:r>
              <a:rPr lang="en-US" dirty="0" err="1"/>
              <a:t>lsb</a:t>
            </a:r>
            <a:r>
              <a:rPr lang="en-US" dirty="0"/>
              <a:t>.</a:t>
            </a:r>
          </a:p>
          <a:p>
            <a:r>
              <a:rPr lang="en-US" dirty="0"/>
              <a:t>3</a:t>
            </a:r>
            <a:r>
              <a:rPr lang="en-US" baseline="30000" dirty="0"/>
              <a:t>rd</a:t>
            </a:r>
            <a:r>
              <a:rPr lang="en-US" dirty="0"/>
              <a:t> step: The extraction process begin with decoding of the </a:t>
            </a:r>
            <a:r>
              <a:rPr lang="en-US" dirty="0" err="1"/>
              <a:t>stego</a:t>
            </a:r>
            <a:r>
              <a:rPr lang="en-US" dirty="0"/>
              <a:t> image.</a:t>
            </a:r>
          </a:p>
          <a:p>
            <a:r>
              <a:rPr lang="en-US" dirty="0"/>
              <a:t>4</a:t>
            </a:r>
            <a:r>
              <a:rPr lang="en-US" baseline="30000" dirty="0"/>
              <a:t>th</a:t>
            </a:r>
            <a:r>
              <a:rPr lang="en-US" dirty="0"/>
              <a:t> step: The extracted message which is still in encrypted mode is reverted back to normal state using double XOR operations.</a:t>
            </a:r>
          </a:p>
        </p:txBody>
      </p:sp>
      <p:pic>
        <p:nvPicPr>
          <p:cNvPr id="4" name="Picture 3">
            <a:extLst>
              <a:ext uri="{FF2B5EF4-FFF2-40B4-BE49-F238E27FC236}">
                <a16:creationId xmlns:a16="http://schemas.microsoft.com/office/drawing/2014/main" id="{3EEC8B04-38A6-4A9D-9216-FC709091C8CB}"/>
              </a:ext>
            </a:extLst>
          </p:cNvPr>
          <p:cNvPicPr/>
          <p:nvPr/>
        </p:nvPicPr>
        <p:blipFill>
          <a:blip r:embed="rId2"/>
          <a:stretch>
            <a:fillRect/>
          </a:stretch>
        </p:blipFill>
        <p:spPr>
          <a:xfrm>
            <a:off x="6096000" y="2294185"/>
            <a:ext cx="4810125" cy="3492713"/>
          </a:xfrm>
          <a:prstGeom prst="rect">
            <a:avLst/>
          </a:prstGeom>
        </p:spPr>
      </p:pic>
    </p:spTree>
    <p:extLst>
      <p:ext uri="{BB962C8B-B14F-4D97-AF65-F5344CB8AC3E}">
        <p14:creationId xmlns:p14="http://schemas.microsoft.com/office/powerpoint/2010/main" val="256659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a:xfrm>
            <a:off x="581026" y="447188"/>
            <a:ext cx="11306174" cy="970450"/>
          </a:xfrm>
        </p:spPr>
        <p:txBody>
          <a:bodyPr/>
          <a:lstStyle/>
          <a:p>
            <a:r>
              <a:rPr lang="en-US" sz="3600" dirty="0"/>
              <a:t>Analysis: </a:t>
            </a:r>
            <a:r>
              <a:rPr lang="en-US" sz="2000" dirty="0"/>
              <a:t>Secure Image Steganography using LSB and Double XOR Operations</a:t>
            </a:r>
            <a:endParaRPr lang="en-US" sz="3200" dirty="0"/>
          </a:p>
        </p:txBody>
      </p:sp>
      <p:pic>
        <p:nvPicPr>
          <p:cNvPr id="8" name="Content Placeholder 7">
            <a:extLst>
              <a:ext uri="{FF2B5EF4-FFF2-40B4-BE49-F238E27FC236}">
                <a16:creationId xmlns:a16="http://schemas.microsoft.com/office/drawing/2014/main" id="{745DB48D-FDE4-4799-9758-833950D340CE}"/>
              </a:ext>
            </a:extLst>
          </p:cNvPr>
          <p:cNvPicPr>
            <a:picLocks noGrp="1" noChangeAspect="1"/>
          </p:cNvPicPr>
          <p:nvPr>
            <p:ph idx="1"/>
          </p:nvPr>
        </p:nvPicPr>
        <p:blipFill>
          <a:blip r:embed="rId2"/>
          <a:stretch>
            <a:fillRect/>
          </a:stretch>
        </p:blipFill>
        <p:spPr>
          <a:xfrm>
            <a:off x="1990724" y="1935955"/>
            <a:ext cx="7743825" cy="4765431"/>
          </a:xfrm>
        </p:spPr>
      </p:pic>
    </p:spTree>
    <p:extLst>
      <p:ext uri="{BB962C8B-B14F-4D97-AF65-F5344CB8AC3E}">
        <p14:creationId xmlns:p14="http://schemas.microsoft.com/office/powerpoint/2010/main" val="210339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ECE-2331-4F05-AB4E-965C657B880F}"/>
              </a:ext>
            </a:extLst>
          </p:cNvPr>
          <p:cNvSpPr>
            <a:spLocks noGrp="1"/>
          </p:cNvSpPr>
          <p:nvPr>
            <p:ph type="title"/>
          </p:nvPr>
        </p:nvSpPr>
        <p:spPr>
          <a:xfrm>
            <a:off x="581026" y="447188"/>
            <a:ext cx="11306174" cy="970450"/>
          </a:xfrm>
        </p:spPr>
        <p:txBody>
          <a:bodyPr/>
          <a:lstStyle/>
          <a:p>
            <a:r>
              <a:rPr lang="en-US" sz="3600" dirty="0"/>
              <a:t>Analysis: </a:t>
            </a:r>
            <a:r>
              <a:rPr lang="en-US" sz="2000" dirty="0"/>
              <a:t>Secure Image Steganography using LSB and Double XOR Operations</a:t>
            </a:r>
            <a:endParaRPr lang="en-US" sz="3200" dirty="0"/>
          </a:p>
        </p:txBody>
      </p:sp>
      <p:pic>
        <p:nvPicPr>
          <p:cNvPr id="4" name="Picture 3">
            <a:extLst>
              <a:ext uri="{FF2B5EF4-FFF2-40B4-BE49-F238E27FC236}">
                <a16:creationId xmlns:a16="http://schemas.microsoft.com/office/drawing/2014/main" id="{B0F6CDD6-2FCB-42B5-8C13-B498A0444169}"/>
              </a:ext>
            </a:extLst>
          </p:cNvPr>
          <p:cNvPicPr/>
          <p:nvPr/>
        </p:nvPicPr>
        <p:blipFill>
          <a:blip r:embed="rId2"/>
          <a:stretch>
            <a:fillRect/>
          </a:stretch>
        </p:blipFill>
        <p:spPr>
          <a:xfrm>
            <a:off x="923925" y="1905000"/>
            <a:ext cx="10172699" cy="4953000"/>
          </a:xfrm>
          <a:prstGeom prst="rect">
            <a:avLst/>
          </a:prstGeom>
        </p:spPr>
      </p:pic>
    </p:spTree>
    <p:extLst>
      <p:ext uri="{BB962C8B-B14F-4D97-AF65-F5344CB8AC3E}">
        <p14:creationId xmlns:p14="http://schemas.microsoft.com/office/powerpoint/2010/main" val="3555241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149</TotalTime>
  <Words>910</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Calibri Light</vt:lpstr>
      <vt:lpstr>Century Gothic</vt:lpstr>
      <vt:lpstr>Lucida Sans Unicode</vt:lpstr>
      <vt:lpstr>Symbol</vt:lpstr>
      <vt:lpstr>Times</vt:lpstr>
      <vt:lpstr>Times New Roman</vt:lpstr>
      <vt:lpstr>Wingdings 2</vt:lpstr>
      <vt:lpstr>Quotable</vt:lpstr>
      <vt:lpstr>PowerPoint Presentation</vt:lpstr>
      <vt:lpstr>Contents</vt:lpstr>
      <vt:lpstr>Introduction</vt:lpstr>
      <vt:lpstr>Methodology</vt:lpstr>
      <vt:lpstr>Materials(Articles)</vt:lpstr>
      <vt:lpstr>Validation Metrics</vt:lpstr>
      <vt:lpstr>Analysis: Secure Image Steganography using LSB and Double XOR Operations</vt:lpstr>
      <vt:lpstr>Analysis: Secure Image Steganography using LSB and Double XOR Operations</vt:lpstr>
      <vt:lpstr>Analysis: Secure Image Steganography using LSB and Double XOR Operations</vt:lpstr>
      <vt:lpstr>Analysis: Secure Image Steganography using LSB and Double XOR Operations</vt:lpstr>
      <vt:lpstr>Analysis: Secure Image Steganography using LSB and Double XOR Operations</vt:lpstr>
      <vt:lpstr>Analysis: The Steganographic Approach to Data Protection Using Arnold Algorithm and the Pixel-Value Differencing Method</vt:lpstr>
      <vt:lpstr>Analysis: The Steganographic Approach to Data Protection Using Arnold Algorithm and the Pixel-Value Differencing Method</vt:lpstr>
      <vt:lpstr>Analysis: The Steganographic Approach to Data Protection Using Arnold Algorithm and the Pixel-Value Differencing Method</vt:lpstr>
      <vt:lpstr>Analysis: The Steganographic Approach to Data Protection Using Arnold Algorithm and the Pixel-Value Differencing Method</vt:lpstr>
      <vt:lpstr>Analysis: LSB and RLE Based Approach for Increasing Payload and Security of Stego Images</vt:lpstr>
      <vt:lpstr>Analysis: LSB and RLE Based Approach for Increasing Payload and Security of Stego Images</vt:lpstr>
      <vt:lpstr>Analysis: LSB and RLE Based Approach for Increasing Payload and Security of Stego Images</vt:lpstr>
      <vt:lpstr>PowerPoint Presentation</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Musawer Muradi</dc:creator>
  <cp:lastModifiedBy>Musawer Muradi</cp:lastModifiedBy>
  <cp:revision>16</cp:revision>
  <dcterms:created xsi:type="dcterms:W3CDTF">2020-11-29T23:29:22Z</dcterms:created>
  <dcterms:modified xsi:type="dcterms:W3CDTF">2020-11-30T07:03:05Z</dcterms:modified>
</cp:coreProperties>
</file>