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5"/>
  </p:notesMasterIdLst>
  <p:sldIdLst>
    <p:sldId id="278" r:id="rId5"/>
    <p:sldId id="279" r:id="rId6"/>
    <p:sldId id="280" r:id="rId7"/>
    <p:sldId id="281" r:id="rId8"/>
    <p:sldId id="282" r:id="rId9"/>
    <p:sldId id="293" r:id="rId10"/>
    <p:sldId id="294" r:id="rId11"/>
    <p:sldId id="295" r:id="rId12"/>
    <p:sldId id="283" r:id="rId13"/>
    <p:sldId id="284" r:id="rId14"/>
    <p:sldId id="286" r:id="rId15"/>
    <p:sldId id="285" r:id="rId16"/>
    <p:sldId id="287" r:id="rId17"/>
    <p:sldId id="288" r:id="rId18"/>
    <p:sldId id="289" r:id="rId19"/>
    <p:sldId id="297" r:id="rId20"/>
    <p:sldId id="296" r:id="rId21"/>
    <p:sldId id="290" r:id="rId22"/>
    <p:sldId id="291" r:id="rId23"/>
    <p:sldId id="29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06-Feb-21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06-Feb-21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06-Feb-21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06-Feb-21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06-Feb-21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06-Feb-21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06-Feb-21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06-Feb-21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06-Feb-21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06-Feb-21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06-Feb-21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06-Feb-21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06-Feb-21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06-Feb-21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06-Feb-21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06-Feb-21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06-Feb-21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Hisse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Senedi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Fiyatlarının</a:t>
            </a:r>
            <a:r>
              <a:rPr lang="en-US" sz="4000" dirty="0">
                <a:solidFill>
                  <a:schemeClr val="bg1"/>
                </a:solidFill>
              </a:rPr>
              <a:t> Linear </a:t>
            </a:r>
            <a:r>
              <a:rPr lang="en-US" sz="4000" dirty="0" err="1">
                <a:solidFill>
                  <a:schemeClr val="bg1"/>
                </a:solidFill>
              </a:rPr>
              <a:t>Regresyon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ve</a:t>
            </a:r>
            <a:r>
              <a:rPr lang="en-US" sz="4000" dirty="0">
                <a:solidFill>
                  <a:schemeClr val="bg1"/>
                </a:solidFill>
              </a:rPr>
              <a:t> LSTM </a:t>
            </a:r>
            <a:r>
              <a:rPr lang="en-US" sz="4000" dirty="0" err="1">
                <a:solidFill>
                  <a:schemeClr val="bg1"/>
                </a:solidFill>
              </a:rPr>
              <a:t>bazlı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Tekrarlayan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 err="1">
                <a:solidFill>
                  <a:schemeClr val="bg1"/>
                </a:solidFill>
              </a:rPr>
              <a:t>Yapay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Sinir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Ağları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ile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Tahmini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2" y="3781425"/>
            <a:ext cx="9621157" cy="3076565"/>
          </a:xfrm>
        </p:spPr>
        <p:txBody>
          <a:bodyPr>
            <a:normAutofit lnSpcReduction="10000"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i="1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Musawer Muradi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195112046</a:t>
            </a:r>
            <a:endParaRPr lang="en-US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en-US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US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06.02.2021</a:t>
            </a:r>
          </a:p>
          <a:p>
            <a:pPr algn="ctr"/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Ders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z="16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BLM593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Eğitmen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Prof. Dr. Adnan KAVAK</a:t>
            </a:r>
          </a:p>
          <a:p>
            <a:pPr algn="ctr"/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Department of Computer Engineering</a:t>
            </a:r>
          </a:p>
          <a:p>
            <a:pPr algn="ctr"/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Kocaeli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University, 41380,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Kocaeli</a:t>
            </a:r>
            <a:endParaRPr lang="en-US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musavir.muradi@gmail.com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D111F-E118-4583-9CF1-FD5B66CE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 err="1"/>
              <a:t>RNN’un</a:t>
            </a:r>
            <a:r>
              <a:rPr lang="tr-TR" dirty="0"/>
              <a:t> dezavantajları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4F37FA7-FD50-4DF7-B573-588E5B13A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Vanishing</a:t>
            </a:r>
            <a:r>
              <a:rPr lang="tr-TR" dirty="0"/>
              <a:t> </a:t>
            </a:r>
            <a:r>
              <a:rPr lang="tr-TR" dirty="0" err="1"/>
              <a:t>Gradient</a:t>
            </a:r>
            <a:r>
              <a:rPr lang="tr-TR" dirty="0"/>
              <a:t> &amp; </a:t>
            </a:r>
            <a:r>
              <a:rPr lang="tr-TR" dirty="0" err="1"/>
              <a:t>Exploding</a:t>
            </a:r>
            <a:r>
              <a:rPr lang="tr-TR" dirty="0"/>
              <a:t> </a:t>
            </a:r>
            <a:r>
              <a:rPr lang="tr-TR" dirty="0" err="1"/>
              <a:t>Gradient</a:t>
            </a:r>
            <a:endParaRPr lang="tr-TR" dirty="0"/>
          </a:p>
          <a:p>
            <a:r>
              <a:rPr lang="tr-TR" dirty="0" err="1"/>
              <a:t>Recurrent</a:t>
            </a:r>
            <a:r>
              <a:rPr lang="tr-TR" dirty="0"/>
              <a:t> </a:t>
            </a:r>
            <a:r>
              <a:rPr lang="tr-TR" dirty="0" err="1"/>
              <a:t>Neural</a:t>
            </a:r>
            <a:r>
              <a:rPr lang="tr-TR" dirty="0"/>
              <a:t> Network ile öğretim işlemi zordur.</a:t>
            </a:r>
          </a:p>
          <a:p>
            <a:r>
              <a:rPr lang="tr-TR" dirty="0" err="1"/>
              <a:t>Tanh</a:t>
            </a:r>
            <a:r>
              <a:rPr lang="tr-TR" dirty="0"/>
              <a:t> ya da </a:t>
            </a:r>
            <a:r>
              <a:rPr lang="tr-TR" dirty="0" err="1"/>
              <a:t>ReLu</a:t>
            </a:r>
            <a:r>
              <a:rPr lang="tr-TR" dirty="0"/>
              <a:t> aktivasyon fonksiyonları kullanıldığında uzun sekanslar üzerinde işlem yapamazlar.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644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7A045-774C-4ACA-9145-C68CFDC06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 err="1"/>
              <a:t>Long</a:t>
            </a:r>
            <a:r>
              <a:rPr lang="tr-TR" dirty="0"/>
              <a:t> </a:t>
            </a:r>
            <a:r>
              <a:rPr lang="tr-TR" dirty="0" err="1"/>
              <a:t>Short</a:t>
            </a:r>
            <a:r>
              <a:rPr lang="tr-TR" dirty="0"/>
              <a:t> </a:t>
            </a:r>
            <a:r>
              <a:rPr lang="tr-TR" dirty="0" err="1"/>
              <a:t>Term</a:t>
            </a:r>
            <a:r>
              <a:rPr lang="tr-TR" dirty="0"/>
              <a:t> Memory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4B0E1-E98B-4F0B-9B3F-4997373F6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4286855" cy="3714749"/>
          </a:xfrm>
        </p:spPr>
        <p:txBody>
          <a:bodyPr/>
          <a:lstStyle/>
          <a:p>
            <a:r>
              <a:rPr lang="tr-TR" dirty="0" err="1"/>
              <a:t>RNN’un</a:t>
            </a:r>
            <a:r>
              <a:rPr lang="tr-TR" dirty="0"/>
              <a:t> farklı bir versiyonudur.</a:t>
            </a:r>
          </a:p>
          <a:p>
            <a:r>
              <a:rPr lang="tr-TR" dirty="0"/>
              <a:t>Hatırlama problemini çözmek için ortaya çıkmıştır.</a:t>
            </a:r>
          </a:p>
          <a:p>
            <a:r>
              <a:rPr lang="tr-TR" dirty="0" err="1"/>
              <a:t>Vanishing</a:t>
            </a:r>
            <a:r>
              <a:rPr lang="tr-TR" dirty="0"/>
              <a:t> </a:t>
            </a:r>
            <a:r>
              <a:rPr lang="tr-TR" dirty="0" err="1"/>
              <a:t>Gradient</a:t>
            </a:r>
            <a:r>
              <a:rPr lang="tr-TR" dirty="0"/>
              <a:t> problemi ortadan kaldırmıştır.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4E3887-3B32-41DE-B8DF-37EB696E9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650" y="2076449"/>
            <a:ext cx="6248399" cy="398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74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403E8-342F-452C-B21D-A92007006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185" y="533126"/>
            <a:ext cx="10353763" cy="970450"/>
          </a:xfrm>
        </p:spPr>
        <p:txBody>
          <a:bodyPr/>
          <a:lstStyle/>
          <a:p>
            <a:pPr algn="l"/>
            <a:r>
              <a:rPr lang="tr-TR" dirty="0"/>
              <a:t>LSTM Gates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7BC5E-5881-499F-8200-96E1F8868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670" y="1684781"/>
            <a:ext cx="3300984" cy="576262"/>
          </a:xfrm>
        </p:spPr>
        <p:txBody>
          <a:bodyPr/>
          <a:lstStyle/>
          <a:p>
            <a:r>
              <a:rPr lang="tr-TR" dirty="0"/>
              <a:t>Giriş kapısı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79184CB-92FD-447E-B385-8581287C9C84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666750" y="2353118"/>
            <a:ext cx="3547904" cy="1218758"/>
          </a:xfrm>
        </p:spPr>
        <p:txBody>
          <a:bodyPr>
            <a:normAutofit fontScale="925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dirty="0"/>
              <a:t>Hangi bilginin </a:t>
            </a:r>
            <a:r>
              <a:rPr lang="en-US" dirty="0" err="1"/>
              <a:t>i</a:t>
            </a:r>
            <a:r>
              <a:rPr lang="tr-TR" dirty="0" err="1"/>
              <a:t>nput</a:t>
            </a:r>
            <a:r>
              <a:rPr lang="tr-TR" dirty="0"/>
              <a:t> olarak girileceği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dirty="0"/>
              <a:t>Sigmoid fonksiyonu hangi bilginin girileceği (0 veya 1)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dirty="0" err="1"/>
              <a:t>Tanh</a:t>
            </a:r>
            <a:r>
              <a:rPr lang="tr-TR" dirty="0"/>
              <a:t> fonksiyonu ise yeni bilginin ağırlığı (-1,1)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137480-631E-446E-ABBC-83C791A3C2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42663" y="1684781"/>
            <a:ext cx="3300984" cy="576262"/>
          </a:xfrm>
        </p:spPr>
        <p:txBody>
          <a:bodyPr/>
          <a:lstStyle/>
          <a:p>
            <a:r>
              <a:rPr lang="tr-TR" dirty="0"/>
              <a:t>Unutma Kapısı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C23E79-8C4F-450C-BBDD-24F3825F7F68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407574" y="2353117"/>
            <a:ext cx="3300984" cy="1218758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dirty="0"/>
              <a:t>Hangi bilginin unutulacağına karar verir.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dirty="0"/>
              <a:t>Sigmoid fonksiyonu ile belirlenir.(0 veya 1)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83DAA6-7959-45DC-BC17-C8B4BDAA71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6572" y="1684781"/>
            <a:ext cx="3300984" cy="576262"/>
          </a:xfrm>
        </p:spPr>
        <p:txBody>
          <a:bodyPr/>
          <a:lstStyle/>
          <a:p>
            <a:r>
              <a:rPr lang="tr-TR" dirty="0"/>
              <a:t>Çıkış Kapısı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40447AA-8328-44CB-B53B-28876929A410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7966447" y="2353117"/>
            <a:ext cx="3300984" cy="1218758"/>
          </a:xfrm>
        </p:spPr>
        <p:txBody>
          <a:bodyPr>
            <a:normAutofit fontScale="92500"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dirty="0"/>
              <a:t>Sigmoid fonksiyonu hangi verinin çıkacağına karar verir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dirty="0" err="1"/>
              <a:t>Tanh</a:t>
            </a:r>
            <a:r>
              <a:rPr lang="tr-TR" dirty="0"/>
              <a:t> fonksiyonu sonucu ile sigmoid fonksiyonundan gelen değer çıktı olarak verilir(-1,1)</a:t>
            </a:r>
            <a:endParaRPr lang="en-US" dirty="0"/>
          </a:p>
        </p:txBody>
      </p:sp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E5A3B51D-85CA-4375-AF98-FB8B6BA507AD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 rotWithShape="1">
          <a:blip r:embed="rId2"/>
          <a:srcRect l="48089" r="1"/>
          <a:stretch/>
        </p:blipFill>
        <p:spPr>
          <a:xfrm>
            <a:off x="953488" y="3877832"/>
            <a:ext cx="3196675" cy="1966744"/>
          </a:xfrm>
          <a:prstGeom prst="roundRect">
            <a:avLst>
              <a:gd name="adj" fmla="val 0"/>
            </a:avLst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DEEDB3A-2B6A-4AA4-B348-33719F1964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621"/>
          <a:stretch/>
        </p:blipFill>
        <p:spPr>
          <a:xfrm>
            <a:off x="4545618" y="3877832"/>
            <a:ext cx="3196675" cy="202202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1D01B1A-E2BA-442E-BF40-15895EE10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6447" y="3877832"/>
            <a:ext cx="3268501" cy="200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062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1FB8BC20-0E09-43DD-B0E8-F808A863A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LSTM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5034FC-63F4-45D0-B271-8F36D6D9017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326" y="1790698"/>
            <a:ext cx="9215999" cy="445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77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AED52-2B91-498A-854D-46D470A09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Model </a:t>
            </a:r>
            <a:r>
              <a:rPr lang="en-US" dirty="0" err="1"/>
              <a:t>Parametreleri</a:t>
            </a: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5C1D2B8-2F95-4A58-97C5-637A0649B2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0322884"/>
              </p:ext>
            </p:extLst>
          </p:nvPr>
        </p:nvGraphicFramePr>
        <p:xfrm>
          <a:off x="924443" y="1552174"/>
          <a:ext cx="9863940" cy="727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943600" imgH="5418000" progId="Word.OpenDocumentText.12">
                  <p:embed/>
                </p:oleObj>
              </mc:Choice>
              <mc:Fallback>
                <p:oleObj name="Document" r:id="rId2" imgW="5943600" imgH="541800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24443" y="1552174"/>
                        <a:ext cx="9863940" cy="7273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1787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7CA0-85DF-423B-8455-6E00E3A7C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Validasyon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6978102-E79D-4DD4-B928-C2C5315EF4C9}"/>
                  </a:ext>
                </a:extLst>
              </p:cNvPr>
              <p:cNvSpPr/>
              <p:nvPr/>
            </p:nvSpPr>
            <p:spPr>
              <a:xfrm>
                <a:off x="3416835" y="5017209"/>
                <a:ext cx="5347681" cy="984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/>
                            <m:t>accuracy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limUpp>
                            <m:limUp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lim>
                              <m:r>
                                <m:rPr>
                                  <m:lit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^</m:t>
                              </m:r>
                            </m:lim>
                          </m:limUp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)=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samples</m:t>
                                  </m:r>
                                </m:sub>
                              </m:sSub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samples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/>
                          </m:nary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limUpp>
                                <m:limUp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Up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lim>
                                  <m:r>
                                    <m:rPr>
                                      <m:lit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^</m:t>
                                  </m:r>
                                </m:lim>
                              </m:limUpp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6978102-E79D-4DD4-B928-C2C5315EF4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835" y="5017209"/>
                <a:ext cx="5347681" cy="9840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0519516-6036-4780-B5F2-6A9926F8E3CE}"/>
              </a:ext>
            </a:extLst>
          </p:cNvPr>
          <p:cNvSpPr txBox="1"/>
          <p:nvPr/>
        </p:nvSpPr>
        <p:spPr>
          <a:xfrm>
            <a:off x="1140748" y="4357985"/>
            <a:ext cx="7736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Doğruluk oranını bulmak için </a:t>
            </a:r>
            <a:r>
              <a:rPr lang="en-US" dirty="0" err="1"/>
              <a:t>Sk</a:t>
            </a:r>
            <a:r>
              <a:rPr lang="en-US" dirty="0"/>
              <a:t>-learn’</a:t>
            </a:r>
            <a:r>
              <a:rPr lang="tr-TR" dirty="0"/>
              <a:t>ün </a:t>
            </a:r>
            <a:r>
              <a:rPr lang="tr-TR" dirty="0" err="1"/>
              <a:t>accuracy_score</a:t>
            </a:r>
            <a:r>
              <a:rPr lang="tr-TR" dirty="0"/>
              <a:t> fonksiyonu</a:t>
            </a:r>
            <a:r>
              <a:rPr lang="en-US" dirty="0"/>
              <a:t>(LSTM)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003B13-44A3-4A71-81DE-F595096198EB}"/>
              </a:ext>
            </a:extLst>
          </p:cNvPr>
          <p:cNvSpPr txBox="1"/>
          <p:nvPr/>
        </p:nvSpPr>
        <p:spPr>
          <a:xfrm>
            <a:off x="1100396" y="1866900"/>
            <a:ext cx="752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Mean</a:t>
            </a:r>
            <a:r>
              <a:rPr lang="tr-TR" dirty="0"/>
              <a:t> </a:t>
            </a:r>
            <a:r>
              <a:rPr lang="tr-TR" dirty="0" err="1"/>
              <a:t>Absoulte</a:t>
            </a:r>
            <a:r>
              <a:rPr lang="tr-TR" dirty="0"/>
              <a:t> </a:t>
            </a:r>
            <a:r>
              <a:rPr lang="tr-TR" dirty="0" err="1"/>
              <a:t>Error</a:t>
            </a:r>
            <a:endParaRPr lang="en-US" dirty="0"/>
          </a:p>
        </p:txBody>
      </p:sp>
      <p:sp>
        <p:nvSpPr>
          <p:cNvPr id="7" name="AutoShape 2" descr="{\displaystyle \mathrm {MAE} ={\frac {\sum _{i=1}^{n}\left|y_{i}-x_{i}\right|}{n}}={\frac {\sum _{i=1}^{n}\left|e_{i}\right|}{n}}.}">
            <a:extLst>
              <a:ext uri="{FF2B5EF4-FFF2-40B4-BE49-F238E27FC236}">
                <a16:creationId xmlns:a16="http://schemas.microsoft.com/office/drawing/2014/main" id="{56207F49-98BD-4D90-8BC5-F4BF2E4A5A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62300" y="3276600"/>
            <a:ext cx="30861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A7F74F-3FCE-4A4D-AED3-1573AE73C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396" y="2359095"/>
            <a:ext cx="4124325" cy="1104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F82FB8-7684-47AB-8B97-B8E0CE46EF51}"/>
              </a:ext>
            </a:extLst>
          </p:cNvPr>
          <p:cNvSpPr txBox="1"/>
          <p:nvPr/>
        </p:nvSpPr>
        <p:spPr>
          <a:xfrm>
            <a:off x="5834407" y="1848351"/>
            <a:ext cx="5986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dirty="0">
                <a:effectLst/>
                <a:latin typeface="Times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R2 </a:t>
            </a:r>
            <a:r>
              <a:rPr lang="en-US" sz="1800" dirty="0" err="1">
                <a:effectLst/>
                <a:latin typeface="Times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regresyon</a:t>
            </a:r>
            <a:r>
              <a:rPr lang="en-US" sz="1800" dirty="0">
                <a:effectLst/>
                <a:latin typeface="Times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çizgisinin</a:t>
            </a:r>
            <a:r>
              <a:rPr lang="en-US" sz="1800" dirty="0">
                <a:effectLst/>
                <a:latin typeface="Times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gerçek</a:t>
            </a:r>
            <a:r>
              <a:rPr lang="en-US" sz="1800" dirty="0">
                <a:effectLst/>
                <a:latin typeface="Times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verilere</a:t>
            </a:r>
            <a:r>
              <a:rPr lang="en-US" sz="1800" dirty="0">
                <a:effectLst/>
                <a:latin typeface="Times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ne </a:t>
            </a:r>
            <a:r>
              <a:rPr lang="en-US" sz="1800" dirty="0" err="1">
                <a:effectLst/>
                <a:latin typeface="Times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kadar</a:t>
            </a:r>
            <a:r>
              <a:rPr lang="en-US" sz="1800" dirty="0">
                <a:effectLst/>
                <a:latin typeface="Times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iyi</a:t>
            </a:r>
            <a:r>
              <a:rPr lang="en-US" sz="1800" dirty="0">
                <a:effectLst/>
                <a:latin typeface="Times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yaklaştığının</a:t>
            </a:r>
            <a:r>
              <a:rPr lang="en-US" sz="1800" dirty="0">
                <a:effectLst/>
                <a:latin typeface="Times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istatistiksel</a:t>
            </a:r>
            <a:r>
              <a:rPr lang="en-US" sz="1800" dirty="0">
                <a:effectLst/>
                <a:latin typeface="Times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bir</a:t>
            </a:r>
            <a:r>
              <a:rPr lang="en-US" sz="1800" dirty="0">
                <a:effectLst/>
                <a:latin typeface="Times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ölçüsüdür</a:t>
            </a:r>
            <a:r>
              <a:rPr lang="en-US" sz="1800" dirty="0">
                <a:effectLst/>
                <a:latin typeface="Times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tr-TR" sz="1800" dirty="0">
                <a:effectLst/>
                <a:latin typeface="Times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tr-TR" sz="1800" dirty="0" err="1">
                <a:effectLst/>
                <a:latin typeface="Times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Linear</a:t>
            </a:r>
            <a:r>
              <a:rPr lang="tr-TR" sz="1800" dirty="0">
                <a:effectLst/>
                <a:latin typeface="Times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Regresyon)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65B72D-E639-42A7-AF1C-E4488631FE2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700578" y="2609901"/>
            <a:ext cx="3357821" cy="128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987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D6B1A-DDC2-4E02-A033-EA97FDD96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/>
              <a:t>Sonuç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D59D0-0962-4D9E-8290-3E6ABB7A9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tr-TR" dirty="0"/>
              <a:t>10 günlük tahmin değerleri:</a:t>
            </a:r>
          </a:p>
          <a:p>
            <a:pPr marL="36900" indent="0">
              <a:buNone/>
            </a:pPr>
            <a:endParaRPr lang="tr-TR" dirty="0"/>
          </a:p>
          <a:p>
            <a:pPr marL="36900" indent="0">
              <a:buNone/>
            </a:pPr>
            <a:r>
              <a:rPr lang="tr-TR" dirty="0"/>
              <a:t>10 günlük gerçek değerler: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D5ACB0-28CD-4E9A-9B1F-B4576D99AD9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24730" y="2076450"/>
            <a:ext cx="6319520" cy="8067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529A97-4C93-4F45-B197-7D1BAAF3438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24730" y="3092768"/>
            <a:ext cx="6319520" cy="101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334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1CD8E-896C-4503-8B7B-1D6AA38E4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 err="1"/>
              <a:t>Graf</a:t>
            </a:r>
            <a:r>
              <a:rPr lang="tr-TR" dirty="0"/>
              <a:t>: Apple INC.(</a:t>
            </a:r>
            <a:r>
              <a:rPr lang="tr-TR" dirty="0" err="1"/>
              <a:t>Linear</a:t>
            </a:r>
            <a:r>
              <a:rPr lang="tr-TR" dirty="0"/>
              <a:t> Regresyon)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DA9BAA-52F2-4A82-89BC-01347BE49AA2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676" y="2028826"/>
            <a:ext cx="4830233" cy="3622675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9C8A6D-8366-453D-87DD-010CBD81D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0966" y="2028826"/>
            <a:ext cx="4856841" cy="3622672"/>
          </a:xfrm>
        </p:spPr>
        <p:txBody>
          <a:bodyPr/>
          <a:lstStyle/>
          <a:p>
            <a:r>
              <a:rPr lang="tr-TR" sz="1800" dirty="0">
                <a:effectLst/>
                <a:latin typeface="Times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b0 </a:t>
            </a:r>
            <a:r>
              <a:rPr lang="tr-TR" sz="1800" dirty="0" err="1">
                <a:effectLst/>
                <a:latin typeface="Times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slope</a:t>
            </a:r>
            <a:r>
              <a:rPr lang="tr-TR" sz="1800" dirty="0">
                <a:effectLst/>
                <a:latin typeface="Times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değeri 0.9482580952364014 olarak hesaplanmıştır. </a:t>
            </a:r>
          </a:p>
          <a:p>
            <a:r>
              <a:rPr lang="tr-TR" sz="1800" dirty="0">
                <a:effectLst/>
                <a:latin typeface="Times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b1 </a:t>
            </a:r>
            <a:r>
              <a:rPr lang="tr-TR" sz="1800" dirty="0" err="1">
                <a:effectLst/>
                <a:latin typeface="Times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İntercept</a:t>
            </a:r>
            <a:r>
              <a:rPr lang="tr-TR" sz="1800" dirty="0">
                <a:effectLst/>
                <a:latin typeface="Times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değeri ise 6.1583252243522395 olarak hesaplanmıştır. </a:t>
            </a:r>
          </a:p>
          <a:p>
            <a:r>
              <a:rPr lang="tr-TR" sz="1800" dirty="0">
                <a:effectLst/>
                <a:latin typeface="Times" panose="02020603050405020304" pitchFamily="18" charset="0"/>
                <a:cs typeface="Times New Roman" panose="02020603050405020304" pitchFamily="18" charset="0"/>
              </a:rPr>
              <a:t>Örnek: </a:t>
            </a:r>
            <a:r>
              <a:rPr lang="tr-TR" sz="1800" dirty="0">
                <a:effectLst/>
                <a:latin typeface="Times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0.9482580952364014 * 131.16000366 + 6.1583252243522395 = 130.53186047</a:t>
            </a:r>
          </a:p>
          <a:p>
            <a:r>
              <a:rPr lang="tr-TR" sz="1800" dirty="0">
                <a:effectLst/>
                <a:latin typeface="Times" panose="02020603050405020304" pitchFamily="18" charset="0"/>
                <a:cs typeface="Times New Roman" panose="02020603050405020304" pitchFamily="18" charset="0"/>
              </a:rPr>
              <a:t>R2 = </a:t>
            </a:r>
            <a:r>
              <a:rPr lang="tr-TR" sz="1800" dirty="0">
                <a:effectLst/>
                <a:latin typeface="Times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0.8041136458498783</a:t>
            </a:r>
          </a:p>
          <a:p>
            <a:r>
              <a:rPr lang="tr-TR" sz="1800" dirty="0">
                <a:effectLst/>
                <a:latin typeface="Times" panose="02020603050405020304" pitchFamily="18" charset="0"/>
                <a:cs typeface="Times New Roman" panose="02020603050405020304" pitchFamily="18" charset="0"/>
              </a:rPr>
              <a:t>MAE = </a:t>
            </a:r>
            <a:r>
              <a:rPr lang="tr-TR" sz="1800" dirty="0">
                <a:effectLst/>
                <a:latin typeface="Times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0.90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626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65E88-F13B-45F1-9C30-0B827CB5A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/>
              <a:t>Sonuç</a:t>
            </a:r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5BEB7E8-38E9-4D63-B686-A160E666B5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6217529"/>
              </p:ext>
            </p:extLst>
          </p:nvPr>
        </p:nvGraphicFramePr>
        <p:xfrm>
          <a:off x="337879" y="2179653"/>
          <a:ext cx="11635046" cy="19474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6596">
                  <a:extLst>
                    <a:ext uri="{9D8B030D-6E8A-4147-A177-3AD203B41FA5}">
                      <a16:colId xmlns:a16="http://schemas.microsoft.com/office/drawing/2014/main" val="3282668158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819007789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316390127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30063429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3454065127"/>
                    </a:ext>
                  </a:extLst>
                </a:gridCol>
                <a:gridCol w="923515">
                  <a:extLst>
                    <a:ext uri="{9D8B030D-6E8A-4147-A177-3AD203B41FA5}">
                      <a16:colId xmlns:a16="http://schemas.microsoft.com/office/drawing/2014/main" val="1718621585"/>
                    </a:ext>
                  </a:extLst>
                </a:gridCol>
                <a:gridCol w="1046931">
                  <a:extLst>
                    <a:ext uri="{9D8B030D-6E8A-4147-A177-3AD203B41FA5}">
                      <a16:colId xmlns:a16="http://schemas.microsoft.com/office/drawing/2014/main" val="67044031"/>
                    </a:ext>
                  </a:extLst>
                </a:gridCol>
                <a:gridCol w="1134704">
                  <a:extLst>
                    <a:ext uri="{9D8B030D-6E8A-4147-A177-3AD203B41FA5}">
                      <a16:colId xmlns:a16="http://schemas.microsoft.com/office/drawing/2014/main" val="906549662"/>
                    </a:ext>
                  </a:extLst>
                </a:gridCol>
                <a:gridCol w="959158">
                  <a:extLst>
                    <a:ext uri="{9D8B030D-6E8A-4147-A177-3AD203B41FA5}">
                      <a16:colId xmlns:a16="http://schemas.microsoft.com/office/drawing/2014/main" val="4189366887"/>
                    </a:ext>
                  </a:extLst>
                </a:gridCol>
                <a:gridCol w="1046931">
                  <a:extLst>
                    <a:ext uri="{9D8B030D-6E8A-4147-A177-3AD203B41FA5}">
                      <a16:colId xmlns:a16="http://schemas.microsoft.com/office/drawing/2014/main" val="1149786329"/>
                    </a:ext>
                  </a:extLst>
                </a:gridCol>
                <a:gridCol w="1165736">
                  <a:extLst>
                    <a:ext uri="{9D8B030D-6E8A-4147-A177-3AD203B41FA5}">
                      <a16:colId xmlns:a16="http://schemas.microsoft.com/office/drawing/2014/main" val="2431636953"/>
                    </a:ext>
                  </a:extLst>
                </a:gridCol>
              </a:tblGrid>
              <a:tr h="669641">
                <a:tc rowSpan="2">
                  <a:txBody>
                    <a:bodyPr/>
                    <a:lstStyle/>
                    <a:p>
                      <a:pPr algn="ctr"/>
                      <a:r>
                        <a:rPr lang="tr-TR" dirty="0"/>
                        <a:t>Firma İsmi</a:t>
                      </a:r>
                      <a:endParaRPr 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tr-TR" dirty="0"/>
                        <a:t>Toplam Veri</a:t>
                      </a:r>
                      <a:endParaRPr 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Lookup_step</a:t>
                      </a:r>
                      <a:r>
                        <a:rPr lang="tr-TR" dirty="0"/>
                        <a:t> : 1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/>
                        <a:t>Lookup_step</a:t>
                      </a:r>
                      <a:r>
                        <a:rPr lang="tr-TR" dirty="0"/>
                        <a:t> : 10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/>
                        <a:t>Lookup_step</a:t>
                      </a:r>
                      <a:r>
                        <a:rPr lang="tr-TR" dirty="0"/>
                        <a:t> : 30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037133"/>
                  </a:ext>
                </a:extLst>
              </a:tr>
              <a:tr h="66964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Tahmin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MAE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Doğruluk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Tahmin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MAE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Doğruluk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Tahmin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MAE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Doğruluk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2567468"/>
                  </a:ext>
                </a:extLst>
              </a:tr>
              <a:tr h="608197">
                <a:tc>
                  <a:txBody>
                    <a:bodyPr/>
                    <a:lstStyle/>
                    <a:p>
                      <a:pPr algn="l"/>
                      <a:r>
                        <a:rPr lang="tr-TR" dirty="0"/>
                        <a:t>Apple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19910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326.83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3.7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63%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323.11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3.8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88%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325.23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2.0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93%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9006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8892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C5856-25DD-4699-B574-7E99D61CC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 err="1"/>
              <a:t>Graf</a:t>
            </a:r>
            <a:r>
              <a:rPr lang="tr-TR" dirty="0"/>
              <a:t> : Apple INC.(LSTM)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D19E7B-DCEF-45A5-AA4C-3DD2AAD23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2" y="1682110"/>
            <a:ext cx="6409807" cy="48073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B5CA60-2FE3-441E-84FC-3E0E683901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896" r="70258" b="9424"/>
          <a:stretch/>
        </p:blipFill>
        <p:spPr>
          <a:xfrm>
            <a:off x="7712372" y="1821704"/>
            <a:ext cx="3565833" cy="895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066E24-352E-4D60-B22A-5D739CBD88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1662" r="70828"/>
          <a:stretch/>
        </p:blipFill>
        <p:spPr>
          <a:xfrm>
            <a:off x="7712372" y="3551280"/>
            <a:ext cx="3508684" cy="7557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1C5919-E469-4A80-870C-A2725ED9371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7195" r="58522" b="6070"/>
          <a:stretch/>
        </p:blipFill>
        <p:spPr>
          <a:xfrm>
            <a:off x="7712372" y="4914900"/>
            <a:ext cx="3476841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76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tr-TR" sz="4000" dirty="0"/>
              <a:t>İçerik</a:t>
            </a:r>
            <a:endParaRPr lang="en-US" sz="4000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515951"/>
          </a:xfrm>
        </p:spPr>
        <p:txBody>
          <a:bodyPr anchor="t">
            <a:normAutofit fontScale="92500" lnSpcReduction="20000"/>
          </a:bodyPr>
          <a:lstStyle/>
          <a:p>
            <a:pPr marL="36900" lvl="0" indent="0">
              <a:buNone/>
            </a:pPr>
            <a:r>
              <a:rPr lang="tr-TR" sz="2400" dirty="0"/>
              <a:t>Problem</a:t>
            </a:r>
          </a:p>
          <a:p>
            <a:pPr marL="36900" lvl="0" indent="0">
              <a:buNone/>
            </a:pPr>
            <a:r>
              <a:rPr lang="tr-TR" sz="2400" dirty="0"/>
              <a:t>İlgili Çalışmalar</a:t>
            </a:r>
            <a:endParaRPr lang="en-US" sz="2400" dirty="0"/>
          </a:p>
          <a:p>
            <a:pPr marL="36900" lvl="0" indent="0">
              <a:buNone/>
            </a:pPr>
            <a:r>
              <a:rPr lang="tr-TR" sz="2400" dirty="0"/>
              <a:t>Önerdiğimiz Çözüm</a:t>
            </a:r>
          </a:p>
          <a:p>
            <a:pPr marL="36900" lvl="0" indent="0">
              <a:buNone/>
            </a:pPr>
            <a:r>
              <a:rPr lang="tr-TR" sz="2400" dirty="0" err="1"/>
              <a:t>Linear</a:t>
            </a:r>
            <a:r>
              <a:rPr lang="tr-TR" sz="2400" dirty="0"/>
              <a:t> Regresyon</a:t>
            </a:r>
            <a:endParaRPr lang="en-US" sz="2400" dirty="0"/>
          </a:p>
          <a:p>
            <a:pPr marL="36900" lvl="0" indent="0">
              <a:buNone/>
            </a:pPr>
            <a:r>
              <a:rPr lang="tr-TR" sz="2400" dirty="0"/>
              <a:t>RNN</a:t>
            </a:r>
            <a:endParaRPr lang="en-US" sz="2400" dirty="0"/>
          </a:p>
          <a:p>
            <a:pPr marL="36900" lvl="0" indent="0">
              <a:buNone/>
            </a:pPr>
            <a:r>
              <a:rPr lang="tr-TR" sz="2400" dirty="0"/>
              <a:t>LSTM</a:t>
            </a:r>
            <a:endParaRPr lang="en-US" sz="2400" dirty="0"/>
          </a:p>
          <a:p>
            <a:pPr marL="36900" lvl="0" indent="0">
              <a:buNone/>
            </a:pPr>
            <a:r>
              <a:rPr lang="tr-TR" sz="2400" dirty="0"/>
              <a:t>Model(LSTM)</a:t>
            </a:r>
          </a:p>
          <a:p>
            <a:pPr marL="36900" lvl="0" indent="0">
              <a:buNone/>
            </a:pPr>
            <a:r>
              <a:rPr lang="tr-TR" sz="2400" dirty="0"/>
              <a:t>Model Parametreleri(LSTM)</a:t>
            </a:r>
          </a:p>
          <a:p>
            <a:pPr marL="36900" lvl="0" indent="0">
              <a:buNone/>
            </a:pPr>
            <a:r>
              <a:rPr lang="tr-TR" sz="2400" dirty="0"/>
              <a:t>Sonuç</a:t>
            </a:r>
          </a:p>
          <a:p>
            <a:pPr marL="36900" lvl="0" indent="0">
              <a:buNone/>
            </a:pPr>
            <a:r>
              <a:rPr lang="tr-TR" sz="2400" dirty="0" err="1"/>
              <a:t>Graf</a:t>
            </a:r>
            <a:r>
              <a:rPr lang="tr-TR" sz="2400" dirty="0"/>
              <a:t> : Apple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63813-F57D-47A8-8B8C-569A51AE1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704850"/>
            <a:ext cx="10353762" cy="5086349"/>
          </a:xfrm>
        </p:spPr>
        <p:txBody>
          <a:bodyPr anchor="ctr">
            <a:normAutofit/>
          </a:bodyPr>
          <a:lstStyle/>
          <a:p>
            <a:pPr marL="36900" indent="0" algn="ctr">
              <a:buNone/>
            </a:pPr>
            <a:r>
              <a:rPr lang="tr-TR" sz="4800" dirty="0"/>
              <a:t>Teşekkürler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989496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26EAA-77F8-4A76-AFB7-9BA380C1C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D621A-C5EC-4AD2-A9A1-41FAB9CBC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tr-TR" dirty="0"/>
              <a:t>isse senetleri piyasası her birçok yatırımcının ilgisini çe</a:t>
            </a:r>
            <a:r>
              <a:rPr lang="en-US" dirty="0"/>
              <a:t>k</a:t>
            </a:r>
            <a:r>
              <a:rPr lang="tr-TR" dirty="0" err="1"/>
              <a:t>miştir</a:t>
            </a:r>
            <a:r>
              <a:rPr lang="tr-TR" dirty="0"/>
              <a:t>.</a:t>
            </a:r>
          </a:p>
          <a:p>
            <a:r>
              <a:rPr lang="tr-TR" dirty="0"/>
              <a:t>Firmalar, yatırımcılar, ülkelerin geleceklerini ekonomik durumunu, gücünü gösterir.</a:t>
            </a:r>
          </a:p>
          <a:p>
            <a:r>
              <a:rPr lang="tr-TR" dirty="0"/>
              <a:t>Firmalar, yatırımcılar, ülkeler uzun vadeli yatırım planların borsaya göre belirler.</a:t>
            </a:r>
          </a:p>
          <a:p>
            <a:r>
              <a:rPr lang="tr-TR" dirty="0"/>
              <a:t>Uzun vadede yüksek kar imkanı kazanmak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52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0BAFA-8EBD-4AF0-95CC-A4F9CBCC8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/>
              <a:t>İlgili Çalışmalar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4DB8E-F122-418A-9C48-C878D1037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Geleneksel Yöntemler</a:t>
            </a:r>
          </a:p>
          <a:p>
            <a:r>
              <a:rPr lang="tr-TR" dirty="0"/>
              <a:t>Derin Öğrenme Yöntemleri:</a:t>
            </a:r>
          </a:p>
          <a:p>
            <a:pPr lvl="1"/>
            <a:r>
              <a:rPr lang="tr-TR" dirty="0"/>
              <a:t>Destek </a:t>
            </a:r>
            <a:r>
              <a:rPr lang="tr-TR" dirty="0" err="1"/>
              <a:t>Vekör</a:t>
            </a:r>
            <a:r>
              <a:rPr lang="tr-TR" dirty="0"/>
              <a:t> Makineleri (SVM)</a:t>
            </a:r>
          </a:p>
          <a:p>
            <a:pPr lvl="1"/>
            <a:r>
              <a:rPr lang="tr-TR" dirty="0"/>
              <a:t>LSTM + saf </a:t>
            </a:r>
            <a:r>
              <a:rPr lang="tr-TR" dirty="0" err="1"/>
              <a:t>Bayesian</a:t>
            </a:r>
            <a:r>
              <a:rPr lang="tr-TR" dirty="0"/>
              <a:t> metodu</a:t>
            </a:r>
          </a:p>
          <a:p>
            <a:pPr lvl="1"/>
            <a:r>
              <a:rPr lang="tr-TR" dirty="0" err="1"/>
              <a:t>Gercek</a:t>
            </a:r>
            <a:r>
              <a:rPr lang="tr-TR" dirty="0"/>
              <a:t> zamanlı dalgacık algoritması(Asya borsasında)</a:t>
            </a:r>
          </a:p>
          <a:p>
            <a:pPr lvl="1"/>
            <a:r>
              <a:rPr lang="tr-TR" dirty="0" err="1"/>
              <a:t>Revolutionary</a:t>
            </a:r>
            <a:r>
              <a:rPr lang="tr-TR" dirty="0"/>
              <a:t> </a:t>
            </a:r>
            <a:r>
              <a:rPr lang="tr-TR" dirty="0" err="1"/>
              <a:t>Method</a:t>
            </a:r>
            <a:endParaRPr lang="tr-TR" dirty="0"/>
          </a:p>
          <a:p>
            <a:pPr lvl="1"/>
            <a:r>
              <a:rPr lang="tr-TR" dirty="0"/>
              <a:t>CNN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182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B9D1F-50A6-4E95-A1D0-C30559E22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/>
              <a:t>Önerdiğimiz Çözüm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8D259-AC03-4635-AFC7-8DA14D514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</a:t>
            </a:r>
            <a:r>
              <a:rPr lang="tr-TR" dirty="0"/>
              <a:t>in öğrenme yöntemlerinin gelişmesiyle, bu konuda çalışmalar oldu.</a:t>
            </a:r>
          </a:p>
          <a:p>
            <a:r>
              <a:rPr lang="tr-TR" dirty="0"/>
              <a:t>Bu problemi zaman serisi problemi olarak ele almak</a:t>
            </a:r>
          </a:p>
          <a:p>
            <a:r>
              <a:rPr lang="tr-TR" dirty="0"/>
              <a:t>Her günün açılış, kapanış verilerini alıp </a:t>
            </a:r>
            <a:r>
              <a:rPr lang="tr-TR" dirty="0" err="1"/>
              <a:t>Linear</a:t>
            </a:r>
            <a:r>
              <a:rPr lang="tr-TR" dirty="0"/>
              <a:t> Regresyon Algoritması kullanmak</a:t>
            </a:r>
          </a:p>
          <a:p>
            <a:r>
              <a:rPr lang="tr-TR" dirty="0"/>
              <a:t>Her günün açılış, kapanış, hacim verilerini alıp LSTM bazlı bir </a:t>
            </a:r>
            <a:r>
              <a:rPr lang="tr-TR" dirty="0" err="1"/>
              <a:t>Recurrent</a:t>
            </a:r>
            <a:r>
              <a:rPr lang="tr-TR" dirty="0"/>
              <a:t> </a:t>
            </a:r>
            <a:r>
              <a:rPr lang="tr-TR" dirty="0" err="1"/>
              <a:t>Neural</a:t>
            </a:r>
            <a:r>
              <a:rPr lang="tr-TR" dirty="0"/>
              <a:t> Network kullanmak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328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07342-46C1-4551-9A8A-0547C32A1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</a:t>
            </a:r>
            <a:r>
              <a:rPr lang="tr-TR" dirty="0" err="1"/>
              <a:t>inear</a:t>
            </a:r>
            <a:r>
              <a:rPr lang="tr-TR" dirty="0"/>
              <a:t> Regresyon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BE9F8-D16F-4485-8714-94D1B328F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Doğrusal</a:t>
            </a:r>
            <a:r>
              <a:rPr lang="en-US" dirty="0"/>
              <a:t> </a:t>
            </a:r>
            <a:r>
              <a:rPr lang="en-US" dirty="0" err="1"/>
              <a:t>korelasyon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basit</a:t>
            </a:r>
            <a:r>
              <a:rPr lang="en-US" dirty="0"/>
              <a:t> </a:t>
            </a:r>
            <a:r>
              <a:rPr lang="en-US" dirty="0" err="1"/>
              <a:t>doğrusal</a:t>
            </a:r>
            <a:r>
              <a:rPr lang="en-US" dirty="0"/>
              <a:t> </a:t>
            </a:r>
            <a:r>
              <a:rPr lang="en-US" dirty="0" err="1"/>
              <a:t>regresyon</a:t>
            </a:r>
            <a:r>
              <a:rPr lang="en-US" dirty="0"/>
              <a:t>,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değişken</a:t>
            </a:r>
            <a:r>
              <a:rPr lang="en-US" dirty="0"/>
              <a:t> </a:t>
            </a:r>
            <a:r>
              <a:rPr lang="en-US" dirty="0" err="1"/>
              <a:t>arasındaki</a:t>
            </a:r>
            <a:r>
              <a:rPr lang="en-US" dirty="0"/>
              <a:t> </a:t>
            </a:r>
            <a:r>
              <a:rPr lang="en-US" dirty="0" err="1"/>
              <a:t>doğrusal</a:t>
            </a:r>
            <a:r>
              <a:rPr lang="en-US" dirty="0"/>
              <a:t> </a:t>
            </a:r>
            <a:r>
              <a:rPr lang="en-US" dirty="0" err="1"/>
              <a:t>ilişkiyi</a:t>
            </a:r>
            <a:r>
              <a:rPr lang="en-US" dirty="0"/>
              <a:t> </a:t>
            </a:r>
            <a:r>
              <a:rPr lang="en-US" dirty="0" err="1"/>
              <a:t>inceleyen</a:t>
            </a:r>
            <a:r>
              <a:rPr lang="en-US" dirty="0"/>
              <a:t> </a:t>
            </a:r>
            <a:r>
              <a:rPr lang="en-US" dirty="0" err="1"/>
              <a:t>istatistiksel</a:t>
            </a:r>
            <a:r>
              <a:rPr lang="en-US" dirty="0"/>
              <a:t> </a:t>
            </a:r>
            <a:r>
              <a:rPr lang="en-US" dirty="0" err="1"/>
              <a:t>yöntemlerdir</a:t>
            </a:r>
            <a:r>
              <a:rPr lang="en-US" dirty="0"/>
              <a:t>.</a:t>
            </a:r>
            <a:endParaRPr lang="tr-TR" dirty="0"/>
          </a:p>
          <a:p>
            <a:r>
              <a:rPr lang="tr-TR" dirty="0" err="1"/>
              <a:t>Korellasyon</a:t>
            </a:r>
            <a:r>
              <a:rPr lang="tr-TR" dirty="0"/>
              <a:t> iki değişkenin ne kadar ilişkili olduğunu, </a:t>
            </a:r>
            <a:r>
              <a:rPr lang="tr-TR" dirty="0" err="1"/>
              <a:t>Linear</a:t>
            </a:r>
            <a:r>
              <a:rPr lang="tr-TR" dirty="0"/>
              <a:t> Regresyon ise bu ilişkiye dayanarak tahmin yapmayı sağlar.</a:t>
            </a:r>
          </a:p>
          <a:p>
            <a:r>
              <a:rPr lang="en-US" dirty="0" err="1"/>
              <a:t>Regresyon</a:t>
            </a:r>
            <a:r>
              <a:rPr lang="en-US" dirty="0"/>
              <a:t>, </a:t>
            </a:r>
            <a:r>
              <a:rPr lang="en-US" dirty="0" err="1"/>
              <a:t>yatırım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finansal</a:t>
            </a:r>
            <a:r>
              <a:rPr lang="en-US" dirty="0"/>
              <a:t> </a:t>
            </a:r>
            <a:r>
              <a:rPr lang="en-US" dirty="0" err="1"/>
              <a:t>danışmanların</a:t>
            </a:r>
            <a:r>
              <a:rPr lang="en-US" dirty="0"/>
              <a:t> </a:t>
            </a:r>
            <a:r>
              <a:rPr lang="en-US" dirty="0" err="1"/>
              <a:t>varlıklara</a:t>
            </a:r>
            <a:r>
              <a:rPr lang="en-US" dirty="0"/>
              <a:t>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vermelerine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emtia</a:t>
            </a:r>
            <a:r>
              <a:rPr lang="en-US" dirty="0"/>
              <a:t> </a:t>
            </a:r>
            <a:r>
              <a:rPr lang="en-US" dirty="0" err="1"/>
              <a:t>fiyatları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emtialarda</a:t>
            </a:r>
            <a:r>
              <a:rPr lang="en-US" dirty="0"/>
              <a:t> </a:t>
            </a:r>
            <a:r>
              <a:rPr lang="en-US" dirty="0" err="1"/>
              <a:t>işlem</a:t>
            </a:r>
            <a:r>
              <a:rPr lang="en-US" dirty="0"/>
              <a:t> </a:t>
            </a:r>
            <a:r>
              <a:rPr lang="en-US" dirty="0" err="1"/>
              <a:t>yapan</a:t>
            </a:r>
            <a:r>
              <a:rPr lang="en-US" dirty="0"/>
              <a:t> </a:t>
            </a:r>
            <a:r>
              <a:rPr lang="en-US" dirty="0" err="1"/>
              <a:t>işletmelerin</a:t>
            </a:r>
            <a:r>
              <a:rPr lang="en-US" dirty="0"/>
              <a:t> </a:t>
            </a:r>
            <a:r>
              <a:rPr lang="en-US" dirty="0" err="1"/>
              <a:t>hisse</a:t>
            </a:r>
            <a:r>
              <a:rPr lang="en-US" dirty="0"/>
              <a:t> </a:t>
            </a:r>
            <a:r>
              <a:rPr lang="en-US" dirty="0" err="1"/>
              <a:t>senetleri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değişkenler</a:t>
            </a:r>
            <a:r>
              <a:rPr lang="en-US" dirty="0"/>
              <a:t> </a:t>
            </a:r>
            <a:r>
              <a:rPr lang="en-US" dirty="0" err="1"/>
              <a:t>arasındaki</a:t>
            </a:r>
            <a:r>
              <a:rPr lang="en-US" dirty="0"/>
              <a:t> </a:t>
            </a:r>
            <a:r>
              <a:rPr lang="en-US" dirty="0" err="1"/>
              <a:t>ilişkileri</a:t>
            </a:r>
            <a:r>
              <a:rPr lang="en-US" dirty="0"/>
              <a:t> </a:t>
            </a:r>
            <a:r>
              <a:rPr lang="en-US" dirty="0" err="1"/>
              <a:t>anlamalarına</a:t>
            </a:r>
            <a:r>
              <a:rPr lang="en-US" dirty="0"/>
              <a:t> </a:t>
            </a:r>
            <a:r>
              <a:rPr lang="en-US" dirty="0" err="1"/>
              <a:t>yardımcı</a:t>
            </a:r>
            <a:r>
              <a:rPr lang="en-US" dirty="0"/>
              <a:t> </a:t>
            </a:r>
            <a:r>
              <a:rPr lang="en-US" dirty="0" err="1"/>
              <a:t>olur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7334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FE90C93-BAEF-466A-8245-DC61B4802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 err="1"/>
              <a:t>Linear</a:t>
            </a:r>
            <a:r>
              <a:rPr lang="tr-TR" dirty="0"/>
              <a:t> Regresyon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956CA-9373-4D68-8F18-77C806238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67489" cy="4105274"/>
          </a:xfrm>
        </p:spPr>
        <p:txBody>
          <a:bodyPr>
            <a:normAutofit fontScale="92500" lnSpcReduction="20000"/>
          </a:bodyPr>
          <a:lstStyle/>
          <a:p>
            <a:r>
              <a:rPr lang="tr-TR" dirty="0"/>
              <a:t>Makine Öğrenmesi Modeli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en-US" dirty="0"/>
              <a:t>y′=b+w1x1</a:t>
            </a:r>
          </a:p>
          <a:p>
            <a:r>
              <a:rPr lang="en-US" dirty="0"/>
              <a:t>→y′ </a:t>
            </a:r>
            <a:r>
              <a:rPr lang="en-US" dirty="0" err="1"/>
              <a:t>öngörülen</a:t>
            </a:r>
            <a:r>
              <a:rPr lang="en-US" dirty="0"/>
              <a:t> </a:t>
            </a:r>
            <a:r>
              <a:rPr lang="en-US" dirty="0" err="1"/>
              <a:t>etikettir</a:t>
            </a:r>
            <a:r>
              <a:rPr lang="en-US" dirty="0"/>
              <a:t>(</a:t>
            </a:r>
            <a:r>
              <a:rPr lang="en-US" dirty="0" err="1"/>
              <a:t>istenen</a:t>
            </a:r>
            <a:r>
              <a:rPr lang="en-US" dirty="0"/>
              <a:t> </a:t>
            </a:r>
            <a:r>
              <a:rPr lang="en-US" dirty="0" err="1"/>
              <a:t>çıktı</a:t>
            </a:r>
            <a:r>
              <a:rPr lang="en-US" dirty="0"/>
              <a:t>).</a:t>
            </a:r>
          </a:p>
          <a:p>
            <a:r>
              <a:rPr lang="en-US" dirty="0"/>
              <a:t>→b bias (the y-intercept)</a:t>
            </a:r>
          </a:p>
          <a:p>
            <a:r>
              <a:rPr lang="en-US" dirty="0"/>
              <a:t>→w1 </a:t>
            </a:r>
            <a:r>
              <a:rPr lang="en-US" dirty="0" err="1"/>
              <a:t>özellik</a:t>
            </a:r>
            <a:r>
              <a:rPr lang="en-US" dirty="0"/>
              <a:t> 1'in </a:t>
            </a:r>
            <a:r>
              <a:rPr lang="en-US" dirty="0" err="1"/>
              <a:t>ağırlığıdır</a:t>
            </a:r>
            <a:r>
              <a:rPr lang="en-US" dirty="0"/>
              <a:t>. </a:t>
            </a:r>
            <a:r>
              <a:rPr lang="en-US" dirty="0" err="1"/>
              <a:t>Ağırlık</a:t>
            </a:r>
            <a:r>
              <a:rPr lang="en-US" dirty="0"/>
              <a:t> “</a:t>
            </a:r>
            <a:r>
              <a:rPr lang="en-US" dirty="0" err="1"/>
              <a:t>eğim</a:t>
            </a:r>
            <a:r>
              <a:rPr lang="en-US" dirty="0"/>
              <a:t>”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kavramdır</a:t>
            </a:r>
            <a:r>
              <a:rPr lang="en-US" dirty="0"/>
              <a:t>.</a:t>
            </a:r>
          </a:p>
          <a:p>
            <a:r>
              <a:rPr lang="en-US" dirty="0"/>
              <a:t>→x1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özelliktir</a:t>
            </a:r>
            <a:r>
              <a:rPr lang="en-US" dirty="0"/>
              <a:t> (</a:t>
            </a:r>
            <a:r>
              <a:rPr lang="en-US" dirty="0" err="1"/>
              <a:t>bilinen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girdi</a:t>
            </a:r>
            <a:r>
              <a:rPr lang="en-US" dirty="0"/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603495-4B06-4BE8-A811-13C245405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741" y="2507482"/>
            <a:ext cx="4171559" cy="1108525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FF74E33-785B-4758-8D1E-FEFC7DD4D1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4105274"/>
          </a:xfrm>
        </p:spPr>
        <p:txBody>
          <a:bodyPr>
            <a:normAutofit fontScale="92500" lnSpcReduction="20000"/>
          </a:bodyPr>
          <a:lstStyle/>
          <a:p>
            <a:r>
              <a:rPr lang="tr-TR" dirty="0" err="1"/>
              <a:t>Linear</a:t>
            </a:r>
            <a:r>
              <a:rPr lang="tr-TR" dirty="0"/>
              <a:t> Regresyon Formülü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Y- = </a:t>
            </a:r>
            <a:r>
              <a:rPr lang="tr-TR" dirty="0" err="1"/>
              <a:t>x’e</a:t>
            </a:r>
            <a:r>
              <a:rPr lang="tr-TR" dirty="0"/>
              <a:t> göre tahmin edilen değer</a:t>
            </a:r>
          </a:p>
          <a:p>
            <a:r>
              <a:rPr lang="tr-TR" dirty="0"/>
              <a:t>b0 kesişim(</a:t>
            </a:r>
            <a:r>
              <a:rPr lang="tr-TR" dirty="0" err="1"/>
              <a:t>intercept</a:t>
            </a:r>
            <a:r>
              <a:rPr lang="tr-TR" dirty="0"/>
              <a:t>)</a:t>
            </a:r>
          </a:p>
          <a:p>
            <a:r>
              <a:rPr lang="tr-TR" dirty="0"/>
              <a:t>b1 regresyon katsayısı(eğim/</a:t>
            </a:r>
            <a:r>
              <a:rPr lang="tr-TR" dirty="0" err="1"/>
              <a:t>slope</a:t>
            </a:r>
            <a:r>
              <a:rPr lang="tr-TR" dirty="0"/>
              <a:t>)</a:t>
            </a:r>
          </a:p>
          <a:p>
            <a:r>
              <a:rPr lang="tr-TR" dirty="0"/>
              <a:t>e tahmin hatası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D409A1A-473B-44EA-8843-3B7C2CD3841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24443" y="2669406"/>
            <a:ext cx="3923782" cy="110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981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E3FE9-73FE-46A4-86B6-A2846EA8D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 err="1"/>
              <a:t>Linear</a:t>
            </a:r>
            <a:r>
              <a:rPr lang="tr-TR" dirty="0"/>
              <a:t> Regresyon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9D928-D466-4A62-9005-5DF1AE6836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tr-TR" dirty="0"/>
              <a:t>Kesişim(</a:t>
            </a:r>
            <a:r>
              <a:rPr lang="tr-TR" dirty="0" err="1"/>
              <a:t>intercept</a:t>
            </a:r>
            <a:r>
              <a:rPr lang="tr-TR" dirty="0"/>
              <a:t>)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X = 0 iken y koordinatının değeri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EA40F-1D8F-4157-97D6-3D3371965F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tr-TR" dirty="0"/>
              <a:t>Eğim(</a:t>
            </a:r>
            <a:r>
              <a:rPr lang="tr-TR" dirty="0" err="1"/>
              <a:t>slope</a:t>
            </a:r>
            <a:r>
              <a:rPr lang="tr-TR" dirty="0"/>
              <a:t>)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altLang="tr-TR" dirty="0"/>
              <a:t>Bağımsız değişkendeki değişime dayalı olarak bağımlı değişkende görülen değişimdir.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D2788B-E3DF-41E3-B1D7-D83E05A8700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53916" y="2714624"/>
            <a:ext cx="3276600" cy="790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B591CE-5854-425C-AE99-2C4EB540372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10716" y="2714624"/>
            <a:ext cx="4460482" cy="126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678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008FB-A4CA-43D1-B160-03714B7C2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 err="1"/>
              <a:t>Recurrent</a:t>
            </a:r>
            <a:r>
              <a:rPr lang="tr-TR" dirty="0"/>
              <a:t> </a:t>
            </a:r>
            <a:r>
              <a:rPr lang="tr-TR" dirty="0" err="1"/>
              <a:t>Neural</a:t>
            </a:r>
            <a:r>
              <a:rPr lang="tr-TR" dirty="0"/>
              <a:t> Network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AAAA1-1D2A-423B-AC5B-6294D220D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effectLst/>
              </a:rPr>
              <a:t>Tekrarlayan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yapay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sinir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ağları</a:t>
            </a:r>
            <a:r>
              <a:rPr lang="en-US" sz="1800" dirty="0">
                <a:effectLst/>
              </a:rPr>
              <a:t> (RNN), </a:t>
            </a:r>
            <a:r>
              <a:rPr lang="en-US" sz="1800" dirty="0" err="1">
                <a:effectLst/>
              </a:rPr>
              <a:t>birimler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arasındaki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bağlantıların</a:t>
            </a:r>
            <a:r>
              <a:rPr lang="en-US" sz="1800" dirty="0">
                <a:effectLst/>
              </a:rPr>
              <a:t>, </a:t>
            </a:r>
            <a:r>
              <a:rPr lang="en-US" sz="1800" dirty="0" err="1">
                <a:effectLst/>
              </a:rPr>
              <a:t>yönlendirilmiş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bir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döngü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oluşturduğu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ağlardır</a:t>
            </a:r>
            <a:r>
              <a:rPr lang="en-US" sz="1800" dirty="0">
                <a:effectLst/>
              </a:rPr>
              <a:t>.</a:t>
            </a:r>
            <a:endParaRPr lang="tr-TR" sz="1800" dirty="0">
              <a:effectLst/>
            </a:endParaRPr>
          </a:p>
          <a:p>
            <a:r>
              <a:rPr lang="en-US" sz="1800" dirty="0" err="1">
                <a:effectLst/>
              </a:rPr>
              <a:t>İleri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beslemeli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sinir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ağlarından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farklı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olarak</a:t>
            </a:r>
            <a:r>
              <a:rPr lang="en-US" sz="1800" dirty="0">
                <a:effectLst/>
              </a:rPr>
              <a:t>, </a:t>
            </a:r>
            <a:r>
              <a:rPr lang="en-US" sz="1800" dirty="0" err="1">
                <a:effectLst/>
              </a:rPr>
              <a:t>RNN'ler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kendi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giriş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belleklerini</a:t>
            </a:r>
            <a:r>
              <a:rPr lang="en-US" sz="1800" dirty="0">
                <a:effectLst/>
              </a:rPr>
              <a:t>, </a:t>
            </a:r>
            <a:r>
              <a:rPr lang="en-US" sz="1800" dirty="0" err="1">
                <a:effectLst/>
              </a:rPr>
              <a:t>girdileri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işlemek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için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kullanabilirler</a:t>
            </a:r>
            <a:r>
              <a:rPr lang="en-US" sz="1800" dirty="0">
                <a:effectLst/>
              </a:rPr>
              <a:t>.</a:t>
            </a:r>
            <a:endParaRPr lang="tr-TR" sz="1800" dirty="0">
              <a:effectLst/>
            </a:endParaRPr>
          </a:p>
          <a:p>
            <a:r>
              <a:rPr lang="en-US" sz="1800" dirty="0" err="1">
                <a:effectLst/>
              </a:rPr>
              <a:t>konuşma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tanımlama</a:t>
            </a:r>
            <a:r>
              <a:rPr lang="en-US" sz="1800" dirty="0">
                <a:effectLst/>
              </a:rPr>
              <a:t>, </a:t>
            </a:r>
            <a:r>
              <a:rPr lang="en-US" sz="1800" dirty="0" err="1">
                <a:effectLst/>
              </a:rPr>
              <a:t>dil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modelleme</a:t>
            </a:r>
            <a:r>
              <a:rPr lang="en-US" sz="1800" dirty="0">
                <a:effectLst/>
              </a:rPr>
              <a:t>, </a:t>
            </a:r>
            <a:r>
              <a:rPr lang="en-US" sz="1800" dirty="0" err="1">
                <a:effectLst/>
              </a:rPr>
              <a:t>dil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çevirimi</a:t>
            </a:r>
            <a:r>
              <a:rPr lang="en-US" sz="1800" dirty="0">
                <a:effectLst/>
              </a:rPr>
              <a:t>, </a:t>
            </a:r>
            <a:r>
              <a:rPr lang="en-US" sz="1800" dirty="0" err="1">
                <a:effectLst/>
              </a:rPr>
              <a:t>resim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başlığı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oluşturma</a:t>
            </a:r>
            <a:r>
              <a:rPr lang="en-US" sz="1800" dirty="0">
                <a:effectLst/>
              </a:rPr>
              <a:t> vb.</a:t>
            </a:r>
            <a:endParaRPr lang="tr-TR" sz="1800" dirty="0">
              <a:effectLst/>
            </a:endParaRPr>
          </a:p>
          <a:p>
            <a:endParaRPr lang="en-US" sz="18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C3E029A-C6D3-4ABD-9CE7-08662A1A8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703" y="4014787"/>
            <a:ext cx="7458144" cy="25098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13853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{FF7D2484-231D-42C5-AA5B-B18F45685985}tf55705232</Template>
  <TotalTime>0</TotalTime>
  <Words>670</Words>
  <Application>Microsoft Office PowerPoint</Application>
  <PresentationFormat>Widescreen</PresentationFormat>
  <Paragraphs>140</Paragraphs>
  <Slides>20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Goudy Old Style</vt:lpstr>
      <vt:lpstr>Helvetica</vt:lpstr>
      <vt:lpstr>Times</vt:lpstr>
      <vt:lpstr>Times New Roman</vt:lpstr>
      <vt:lpstr>Wingdings 2</vt:lpstr>
      <vt:lpstr>SlateVTI</vt:lpstr>
      <vt:lpstr>Document</vt:lpstr>
      <vt:lpstr>Hisse Senedi Fiyatlarının Linear Regresyon ve LSTM bazlı Tekrarlayan Yapay Sinir Ağları ile Tahmini</vt:lpstr>
      <vt:lpstr>İçerik</vt:lpstr>
      <vt:lpstr>Problem</vt:lpstr>
      <vt:lpstr>İlgili Çalışmalar</vt:lpstr>
      <vt:lpstr>Önerdiğimiz Çözüm</vt:lpstr>
      <vt:lpstr>Linear Regresyon</vt:lpstr>
      <vt:lpstr>Linear Regresyon</vt:lpstr>
      <vt:lpstr>Linear Regresyon</vt:lpstr>
      <vt:lpstr>Recurrent Neural Network</vt:lpstr>
      <vt:lpstr>RNN’un dezavantajları</vt:lpstr>
      <vt:lpstr>Long Short Term Memory</vt:lpstr>
      <vt:lpstr>LSTM Gates</vt:lpstr>
      <vt:lpstr>LSTM Model</vt:lpstr>
      <vt:lpstr>Model Parametreleri</vt:lpstr>
      <vt:lpstr>Validasyon</vt:lpstr>
      <vt:lpstr>Sonuç</vt:lpstr>
      <vt:lpstr>Graf: Apple INC.(Linear Regresyon)</vt:lpstr>
      <vt:lpstr>Sonuç</vt:lpstr>
      <vt:lpstr>Graf : Apple INC.(LSTM)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2020-06-08T22:00:55Z</dcterms:created>
  <dcterms:modified xsi:type="dcterms:W3CDTF">2021-02-06T09:50:20Z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