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d33e7fd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d33e7fd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a7aa446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7a7aa44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519878c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519878c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a7aa44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a7aa44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4d33e7fd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4d33e7fd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KineMasterApplication</a:t>
            </a:r>
            <a:r>
              <a:rPr lang="en"/>
              <a:t> Line:276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d33e7fd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d33e7fd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d33e7f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d33e7f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d33e7fd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d33e7fd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a7aa44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a7aa44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a7aa44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a7aa44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d33e7fd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d33e7fd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d33e7f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d33e7f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ira.nexstreaming.com/browse/DESU-26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s.google.com/admob/android/early-access/app-open-ads-beta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admob/android/early-access/app-open-ads-be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Admob Splash Ads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>
            <a:off x="2020000" y="1170700"/>
            <a:ext cx="2098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SplashAd is showing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2020000" y="2159975"/>
            <a:ext cx="2098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“Continue to app”</a:t>
            </a:r>
            <a:endParaRPr/>
          </a:p>
        </p:txBody>
      </p:sp>
      <p:cxnSp>
        <p:nvCxnSpPr>
          <p:cNvPr id="190" name="Google Shape;190;p22"/>
          <p:cNvCxnSpPr>
            <a:stCxn id="188" idx="2"/>
            <a:endCxn id="189" idx="0"/>
          </p:cNvCxnSpPr>
          <p:nvPr/>
        </p:nvCxnSpPr>
        <p:spPr>
          <a:xfrm>
            <a:off x="3069400" y="1666600"/>
            <a:ext cx="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/>
          <p:nvPr/>
        </p:nvSpPr>
        <p:spPr>
          <a:xfrm>
            <a:off x="2020000" y="3244800"/>
            <a:ext cx="2098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Ad</a:t>
            </a:r>
            <a:endParaRPr/>
          </a:p>
        </p:txBody>
      </p:sp>
      <p:cxnSp>
        <p:nvCxnSpPr>
          <p:cNvPr id="192" name="Google Shape;192;p22"/>
          <p:cNvCxnSpPr>
            <a:stCxn id="189" idx="2"/>
            <a:endCxn id="191" idx="0"/>
          </p:cNvCxnSpPr>
          <p:nvPr/>
        </p:nvCxnSpPr>
        <p:spPr>
          <a:xfrm>
            <a:off x="3069400" y="2655875"/>
            <a:ext cx="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2"/>
          <p:cNvSpPr/>
          <p:nvPr/>
        </p:nvSpPr>
        <p:spPr>
          <a:xfrm>
            <a:off x="5266100" y="1170700"/>
            <a:ext cx="1897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the Back key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2020000" y="4234050"/>
            <a:ext cx="20961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MainActivity</a:t>
            </a:r>
            <a:endParaRPr/>
          </a:p>
        </p:txBody>
      </p:sp>
      <p:cxnSp>
        <p:nvCxnSpPr>
          <p:cNvPr id="195" name="Google Shape;195;p22"/>
          <p:cNvCxnSpPr>
            <a:stCxn id="191" idx="2"/>
            <a:endCxn id="194" idx="0"/>
          </p:cNvCxnSpPr>
          <p:nvPr/>
        </p:nvCxnSpPr>
        <p:spPr>
          <a:xfrm flipH="1">
            <a:off x="3068200" y="3740700"/>
            <a:ext cx="12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Ad</a:t>
            </a:r>
            <a:endParaRPr/>
          </a:p>
        </p:txBody>
      </p:sp>
      <p:cxnSp>
        <p:nvCxnSpPr>
          <p:cNvPr id="197" name="Google Shape;197;p22"/>
          <p:cNvCxnSpPr>
            <a:stCxn id="193" idx="2"/>
            <a:endCxn id="191" idx="3"/>
          </p:cNvCxnSpPr>
          <p:nvPr/>
        </p:nvCxnSpPr>
        <p:spPr>
          <a:xfrm rot="5400000">
            <a:off x="4253900" y="1531600"/>
            <a:ext cx="1826100" cy="20961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2"/>
          <p:cNvCxnSpPr>
            <a:stCxn id="188" idx="3"/>
            <a:endCxn id="193" idx="1"/>
          </p:cNvCxnSpPr>
          <p:nvPr/>
        </p:nvCxnSpPr>
        <p:spPr>
          <a:xfrm>
            <a:off x="4118800" y="1418650"/>
            <a:ext cx="11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with China ver.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logo screen for GP ver..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//wait for the design team support (</a:t>
            </a:r>
            <a:r>
              <a:rPr lang="en" u="sng">
                <a:solidFill>
                  <a:srgbClr val="0065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DESU-262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Splash ad will NOT close automatically.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press the “Continue to app” / “Back”  button to close the splash ad.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China ver., the splash ad will be closed after 5 sec.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 will be closed if the “Back” button on the action bar is pressed.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In China ver., the app will be brought to the background.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50" y="1064900"/>
            <a:ext cx="1809934" cy="382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634" y="1064900"/>
            <a:ext cx="1809934" cy="382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1130" y="2318095"/>
            <a:ext cx="2332675" cy="131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2869550" y="2879388"/>
            <a:ext cx="5136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5456038" y="2879388"/>
            <a:ext cx="5136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311700" y="1152475"/>
            <a:ext cx="8520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When does the ad show?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Before/After SplashScreen?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How to check the foreground status?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Implement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LifecycleObserver</a:t>
            </a:r>
            <a:r>
              <a:rPr lang="en"/>
              <a:t>? Or Add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AdmobAdSplashActivity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 we need to set the timeout to close Ad automatically?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 we show splash ad in the first time launching?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864" y="1152486"/>
            <a:ext cx="1612973" cy="9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Admob App Open Ads Beta</a:t>
            </a:r>
            <a:endParaRPr sz="2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9775"/>
            <a:ext cx="39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https://developers.google.com/admob/android/early-access/app-open-ads-beta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301" y="287313"/>
            <a:ext cx="2569975" cy="45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789275" y="439250"/>
            <a:ext cx="2196300" cy="425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042200" y="609275"/>
            <a:ext cx="2691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311300" y="460475"/>
            <a:ext cx="1303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to app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74900" y="2226450"/>
            <a:ext cx="25701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the app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bring it to the foreground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521200" y="2475750"/>
            <a:ext cx="5136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2124"/>
                </a:solidFill>
                <a:highlight>
                  <a:schemeClr val="lt1"/>
                </a:highlight>
              </a:rPr>
              <a:t>Admob App Open Ads Beta</a:t>
            </a:r>
            <a:endParaRPr sz="2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301" y="287313"/>
            <a:ext cx="2569975" cy="45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4430300" y="287325"/>
            <a:ext cx="2570100" cy="724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308350"/>
            <a:ext cx="39249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App open ads automatically show a small branding area so users know they're in your app.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That is, you can let your app be seen in the background.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You have to press the button to close the splash ad.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76" name="Google Shape;76;p15"/>
          <p:cNvCxnSpPr>
            <a:stCxn id="74" idx="1"/>
          </p:cNvCxnSpPr>
          <p:nvPr/>
        </p:nvCxnSpPr>
        <p:spPr>
          <a:xfrm flipH="1">
            <a:off x="3770300" y="649575"/>
            <a:ext cx="660000" cy="7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Suggestion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show ad as quickly as possible, it's best to </a:t>
            </a:r>
            <a:r>
              <a:rPr lang="en" sz="1400" u="sng"/>
              <a:t>load your ad before you need to display it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That way, you'll have an ad ready to go as soon as your user enters into your app.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Implementation</a:t>
            </a:r>
            <a:endParaRPr b="1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LifecycleObserver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Implement the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LifecycleObserver</a:t>
            </a:r>
            <a:r>
              <a:rPr lang="en" sz="1400"/>
              <a:t> interface to be notified when your app comes into the foreground.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AppPrefetcher</a:t>
            </a:r>
            <a:b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/>
              <a:t>Implement the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AppPrefetcher</a:t>
            </a:r>
            <a:r>
              <a:rPr lang="en" sz="1400"/>
              <a:t> class to make a ad request.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AdPresentationActivity</a:t>
            </a:r>
            <a:b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/>
              <a:t>Implement the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AdPresentationActivity</a:t>
            </a:r>
            <a:r>
              <a:rPr lang="en" sz="1400"/>
              <a:t> to display the ad when your app is opened.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Guide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744000" y="547775"/>
            <a:ext cx="50883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https://developers.google.com/admob/android/early-access/app-open-ads-beta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LifecycleObserver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2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to the application 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ON_START</a:t>
            </a:r>
            <a:r>
              <a:rPr lang="en"/>
              <a:t> event.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8223" t="0"/>
          <a:stretch/>
        </p:blipFill>
        <p:spPr>
          <a:xfrm>
            <a:off x="3685651" y="445025"/>
            <a:ext cx="5146650" cy="437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978000" y="1541575"/>
            <a:ext cx="19470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to 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ON_START</a:t>
            </a:r>
            <a:r>
              <a:rPr lang="en"/>
              <a:t> event</a:t>
            </a:r>
            <a:endParaRPr/>
          </a:p>
        </p:txBody>
      </p:sp>
      <p:cxnSp>
        <p:nvCxnSpPr>
          <p:cNvPr id="96" name="Google Shape;96;p18"/>
          <p:cNvCxnSpPr>
            <a:stCxn id="95" idx="2"/>
            <a:endCxn id="97" idx="0"/>
          </p:cNvCxnSpPr>
          <p:nvPr/>
        </p:nvCxnSpPr>
        <p:spPr>
          <a:xfrm>
            <a:off x="3951500" y="2037475"/>
            <a:ext cx="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2830850" y="2561325"/>
            <a:ext cx="2241300" cy="8217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 Availabl</a:t>
            </a:r>
            <a:r>
              <a:rPr lang="en"/>
              <a:t>e Ad</a:t>
            </a:r>
            <a:r>
              <a:rPr lang="en"/>
              <a:t>?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949750" y="2637525"/>
            <a:ext cx="680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22650" y="1558600"/>
            <a:ext cx="2174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LifecycleObserver</a:t>
            </a:r>
            <a:endParaRPr b="1"/>
          </a:p>
        </p:txBody>
      </p:sp>
      <p:sp>
        <p:nvSpPr>
          <p:cNvPr id="100" name="Google Shape;100;p18"/>
          <p:cNvSpPr/>
          <p:nvPr/>
        </p:nvSpPr>
        <p:spPr>
          <a:xfrm>
            <a:off x="3002600" y="3837575"/>
            <a:ext cx="1897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SplashAd</a:t>
            </a:r>
            <a:endParaRPr/>
          </a:p>
        </p:txBody>
      </p:sp>
      <p:cxnSp>
        <p:nvCxnSpPr>
          <p:cNvPr id="101" name="Google Shape;101;p18"/>
          <p:cNvCxnSpPr>
            <a:stCxn id="97" idx="2"/>
            <a:endCxn id="100" idx="0"/>
          </p:cNvCxnSpPr>
          <p:nvPr/>
        </p:nvCxnSpPr>
        <p:spPr>
          <a:xfrm>
            <a:off x="3951500" y="3383025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4003200" y="3245350"/>
            <a:ext cx="680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103" name="Google Shape;103;p18"/>
          <p:cNvCxnSpPr>
            <a:stCxn id="97" idx="3"/>
            <a:endCxn id="104" idx="1"/>
          </p:cNvCxnSpPr>
          <p:nvPr/>
        </p:nvCxnSpPr>
        <p:spPr>
          <a:xfrm>
            <a:off x="5072150" y="297217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/>
          <p:nvPr/>
        </p:nvSpPr>
        <p:spPr>
          <a:xfrm>
            <a:off x="7667975" y="2724225"/>
            <a:ext cx="12519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MainActivity</a:t>
            </a:r>
            <a:endParaRPr/>
          </a:p>
        </p:txBody>
      </p:sp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Implementation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737525" y="2759625"/>
            <a:ext cx="2174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AppPrefetcher</a:t>
            </a:r>
            <a:endParaRPr b="1"/>
          </a:p>
        </p:txBody>
      </p:sp>
      <p:sp>
        <p:nvSpPr>
          <p:cNvPr id="108" name="Google Shape;108;p18"/>
          <p:cNvSpPr txBox="1"/>
          <p:nvPr/>
        </p:nvSpPr>
        <p:spPr>
          <a:xfrm>
            <a:off x="182225" y="3872975"/>
            <a:ext cx="2882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AdPresentationActivity</a:t>
            </a:r>
            <a:endParaRPr b="1"/>
          </a:p>
        </p:txBody>
      </p:sp>
      <p:sp>
        <p:nvSpPr>
          <p:cNvPr id="104" name="Google Shape;104;p18"/>
          <p:cNvSpPr/>
          <p:nvPr/>
        </p:nvSpPr>
        <p:spPr>
          <a:xfrm>
            <a:off x="5630149" y="2724225"/>
            <a:ext cx="15684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a new ad</a:t>
            </a:r>
            <a:endParaRPr/>
          </a:p>
        </p:txBody>
      </p:sp>
      <p:cxnSp>
        <p:nvCxnSpPr>
          <p:cNvPr id="109" name="Google Shape;109;p18"/>
          <p:cNvCxnSpPr>
            <a:stCxn id="104" idx="3"/>
            <a:endCxn id="105" idx="1"/>
          </p:cNvCxnSpPr>
          <p:nvPr/>
        </p:nvCxnSpPr>
        <p:spPr>
          <a:xfrm>
            <a:off x="7198549" y="2972175"/>
            <a:ext cx="4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5580800" y="3184725"/>
            <a:ext cx="1697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*For the next open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002600" y="4410775"/>
            <a:ext cx="41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*Splash Ad shows only if there is an available ad.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*Do NOT wait for a new ad being loaded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//branch: </a:t>
            </a:r>
            <a:r>
              <a:rPr b="1" i="1" lang="en"/>
              <a:t>feature/admob_splash_ad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Refers to China 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Add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AdmobAdSplashActivity</a:t>
            </a:r>
            <a:r>
              <a:rPr lang="en"/>
              <a:t> to request splash ad and show.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51224" l="0" r="0" t="0"/>
          <a:stretch/>
        </p:blipFill>
        <p:spPr>
          <a:xfrm>
            <a:off x="1903500" y="2254975"/>
            <a:ext cx="5336999" cy="166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74796"/>
          <a:stretch/>
        </p:blipFill>
        <p:spPr>
          <a:xfrm>
            <a:off x="1903500" y="3957524"/>
            <a:ext cx="5336999" cy="8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5616600" y="2760325"/>
            <a:ext cx="1547700" cy="20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2395125" y="845400"/>
            <a:ext cx="23220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</a:t>
            </a:r>
            <a:r>
              <a:rPr lang="en"/>
              <a:t>PangolinAdSplashActivity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506725" y="1709650"/>
            <a:ext cx="2098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Ad</a:t>
            </a:r>
            <a:endParaRPr/>
          </a:p>
        </p:txBody>
      </p:sp>
      <p:cxnSp>
        <p:nvCxnSpPr>
          <p:cNvPr id="127" name="Google Shape;127;p20"/>
          <p:cNvCxnSpPr>
            <a:stCxn id="125" idx="2"/>
            <a:endCxn id="126" idx="0"/>
          </p:cNvCxnSpPr>
          <p:nvPr/>
        </p:nvCxnSpPr>
        <p:spPr>
          <a:xfrm>
            <a:off x="3556125" y="1341300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311700" y="445025"/>
            <a:ext cx="2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 ver.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506725" y="2673200"/>
            <a:ext cx="2098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5 sec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143250" y="1546750"/>
            <a:ext cx="1989300" cy="8217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isLoadedSuccess?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6137900" y="2303050"/>
            <a:ext cx="680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189000" y="2673200"/>
            <a:ext cx="1897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Splash </a:t>
            </a:r>
            <a:r>
              <a:rPr lang="en"/>
              <a:t>Ad</a:t>
            </a:r>
            <a:endParaRPr/>
          </a:p>
        </p:txBody>
      </p:sp>
      <p:cxnSp>
        <p:nvCxnSpPr>
          <p:cNvPr id="133" name="Google Shape;133;p20"/>
          <p:cNvCxnSpPr>
            <a:stCxn id="126" idx="3"/>
            <a:endCxn id="130" idx="1"/>
          </p:cNvCxnSpPr>
          <p:nvPr/>
        </p:nvCxnSpPr>
        <p:spPr>
          <a:xfrm>
            <a:off x="4605525" y="1957600"/>
            <a:ext cx="5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26" idx="2"/>
            <a:endCxn id="129" idx="0"/>
          </p:cNvCxnSpPr>
          <p:nvPr/>
        </p:nvCxnSpPr>
        <p:spPr>
          <a:xfrm>
            <a:off x="3556125" y="2205550"/>
            <a:ext cx="0" cy="4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stCxn id="130" idx="2"/>
            <a:endCxn id="132" idx="0"/>
          </p:cNvCxnSpPr>
          <p:nvPr/>
        </p:nvCxnSpPr>
        <p:spPr>
          <a:xfrm>
            <a:off x="6137900" y="23684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/>
          <p:nvPr/>
        </p:nvSpPr>
        <p:spPr>
          <a:xfrm>
            <a:off x="2506725" y="3620900"/>
            <a:ext cx="2098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SplashActivity</a:t>
            </a:r>
            <a:endParaRPr/>
          </a:p>
        </p:txBody>
      </p:sp>
      <p:cxnSp>
        <p:nvCxnSpPr>
          <p:cNvPr id="137" name="Google Shape;137;p20"/>
          <p:cNvCxnSpPr>
            <a:stCxn id="129" idx="2"/>
            <a:endCxn id="136" idx="0"/>
          </p:cNvCxnSpPr>
          <p:nvPr/>
        </p:nvCxnSpPr>
        <p:spPr>
          <a:xfrm>
            <a:off x="3556125" y="3169100"/>
            <a:ext cx="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>
            <a:stCxn id="132" idx="1"/>
            <a:endCxn id="129" idx="3"/>
          </p:cNvCxnSpPr>
          <p:nvPr/>
        </p:nvCxnSpPr>
        <p:spPr>
          <a:xfrm rot="10800000">
            <a:off x="4605500" y="2921150"/>
            <a:ext cx="58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/>
          <p:nvPr/>
        </p:nvSpPr>
        <p:spPr>
          <a:xfrm>
            <a:off x="2506725" y="4426900"/>
            <a:ext cx="2098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permissions</a:t>
            </a:r>
            <a:endParaRPr/>
          </a:p>
        </p:txBody>
      </p:sp>
      <p:cxnSp>
        <p:nvCxnSpPr>
          <p:cNvPr id="140" name="Google Shape;140;p20"/>
          <p:cNvCxnSpPr>
            <a:stCxn id="136" idx="2"/>
            <a:endCxn id="139" idx="0"/>
          </p:cNvCxnSpPr>
          <p:nvPr/>
        </p:nvCxnSpPr>
        <p:spPr>
          <a:xfrm>
            <a:off x="3556125" y="4116800"/>
            <a:ext cx="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/>
          <p:nvPr/>
        </p:nvSpPr>
        <p:spPr>
          <a:xfrm>
            <a:off x="2306725" y="749050"/>
            <a:ext cx="4938300" cy="2584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7234539" y="368950"/>
            <a:ext cx="1612973" cy="4542960"/>
            <a:chOff x="2238089" y="340625"/>
            <a:chExt cx="1612973" cy="4542960"/>
          </a:xfrm>
        </p:grpSpPr>
        <p:sp>
          <p:nvSpPr>
            <p:cNvPr id="143" name="Google Shape;143;p20"/>
            <p:cNvSpPr/>
            <p:nvPr/>
          </p:nvSpPr>
          <p:spPr>
            <a:xfrm>
              <a:off x="2543863" y="2157675"/>
              <a:ext cx="1001400" cy="148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Splash</a:t>
              </a:r>
              <a:r>
                <a:rPr lang="en"/>
                <a:t> </a:t>
              </a:r>
              <a:r>
                <a:rPr lang="en"/>
                <a:t>AD</a:t>
              </a:r>
              <a:endParaRPr/>
            </a:p>
          </p:txBody>
        </p:sp>
        <p:pic>
          <p:nvPicPr>
            <p:cNvPr id="144" name="Google Shape;14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38089" y="3974611"/>
              <a:ext cx="1612973" cy="90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43875" y="340625"/>
              <a:ext cx="1001400" cy="14839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6" name="Google Shape;146;p20"/>
            <p:cNvCxnSpPr>
              <a:stCxn id="145" idx="2"/>
              <a:endCxn id="143" idx="0"/>
            </p:cNvCxnSpPr>
            <p:nvPr/>
          </p:nvCxnSpPr>
          <p:spPr>
            <a:xfrm>
              <a:off x="3044575" y="1824551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20"/>
            <p:cNvCxnSpPr>
              <a:stCxn id="143" idx="2"/>
              <a:endCxn id="144" idx="0"/>
            </p:cNvCxnSpPr>
            <p:nvPr/>
          </p:nvCxnSpPr>
          <p:spPr>
            <a:xfrm>
              <a:off x="3044563" y="3641475"/>
              <a:ext cx="0" cy="33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2093600" y="356700"/>
            <a:ext cx="20724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app / Bring app to the foreground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2093600" y="2370813"/>
            <a:ext cx="2072400" cy="6732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isShowingAd?</a:t>
            </a:r>
            <a:endParaRPr/>
          </a:p>
        </p:txBody>
      </p:sp>
      <p:cxnSp>
        <p:nvCxnSpPr>
          <p:cNvPr id="154" name="Google Shape;154;p21"/>
          <p:cNvCxnSpPr>
            <a:stCxn id="155" idx="2"/>
            <a:endCxn id="153" idx="0"/>
          </p:cNvCxnSpPr>
          <p:nvPr/>
        </p:nvCxnSpPr>
        <p:spPr>
          <a:xfrm>
            <a:off x="3129800" y="1953825"/>
            <a:ext cx="0" cy="4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1"/>
          <p:cNvSpPr/>
          <p:nvPr/>
        </p:nvSpPr>
        <p:spPr>
          <a:xfrm>
            <a:off x="2093600" y="3396725"/>
            <a:ext cx="2072400" cy="6462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isAd Available?</a:t>
            </a:r>
            <a:endParaRPr/>
          </a:p>
        </p:txBody>
      </p:sp>
      <p:cxnSp>
        <p:nvCxnSpPr>
          <p:cNvPr id="157" name="Google Shape;157;p21"/>
          <p:cNvCxnSpPr>
            <a:stCxn id="153" idx="2"/>
            <a:endCxn id="156" idx="0"/>
          </p:cNvCxnSpPr>
          <p:nvPr/>
        </p:nvCxnSpPr>
        <p:spPr>
          <a:xfrm>
            <a:off x="3129800" y="3044013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3098000" y="2986738"/>
            <a:ext cx="680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077200" y="2386525"/>
            <a:ext cx="680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5466527" y="2459475"/>
            <a:ext cx="14724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a new ad</a:t>
            </a:r>
            <a:endParaRPr/>
          </a:p>
        </p:txBody>
      </p:sp>
      <p:cxnSp>
        <p:nvCxnSpPr>
          <p:cNvPr id="161" name="Google Shape;161;p21"/>
          <p:cNvCxnSpPr>
            <a:stCxn id="153" idx="3"/>
            <a:endCxn id="160" idx="1"/>
          </p:cNvCxnSpPr>
          <p:nvPr/>
        </p:nvCxnSpPr>
        <p:spPr>
          <a:xfrm>
            <a:off x="4166000" y="2707413"/>
            <a:ext cx="13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1"/>
          <p:cNvSpPr/>
          <p:nvPr/>
        </p:nvSpPr>
        <p:spPr>
          <a:xfrm>
            <a:off x="2179250" y="4397100"/>
            <a:ext cx="1897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SplashAd</a:t>
            </a:r>
            <a:endParaRPr/>
          </a:p>
        </p:txBody>
      </p:sp>
      <p:cxnSp>
        <p:nvCxnSpPr>
          <p:cNvPr id="163" name="Google Shape;163;p21"/>
          <p:cNvCxnSpPr>
            <a:stCxn id="156" idx="2"/>
            <a:endCxn id="162" idx="0"/>
          </p:cNvCxnSpPr>
          <p:nvPr/>
        </p:nvCxnSpPr>
        <p:spPr>
          <a:xfrm flipH="1">
            <a:off x="3128300" y="4042925"/>
            <a:ext cx="1500" cy="3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1"/>
          <p:cNvCxnSpPr>
            <a:stCxn id="156" idx="3"/>
          </p:cNvCxnSpPr>
          <p:nvPr/>
        </p:nvCxnSpPr>
        <p:spPr>
          <a:xfrm flipH="1" rot="10800000">
            <a:off x="4166000" y="2716925"/>
            <a:ext cx="552600" cy="100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1"/>
          <p:cNvSpPr txBox="1"/>
          <p:nvPr/>
        </p:nvSpPr>
        <p:spPr>
          <a:xfrm>
            <a:off x="3050825" y="4027775"/>
            <a:ext cx="680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4166000" y="3396725"/>
            <a:ext cx="680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549338" y="2459475"/>
            <a:ext cx="15540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MainActivity</a:t>
            </a:r>
            <a:endParaRPr/>
          </a:p>
        </p:txBody>
      </p:sp>
      <p:grpSp>
        <p:nvGrpSpPr>
          <p:cNvPr id="168" name="Google Shape;168;p21"/>
          <p:cNvGrpSpPr/>
          <p:nvPr/>
        </p:nvGrpSpPr>
        <p:grpSpPr>
          <a:xfrm>
            <a:off x="4077075" y="2955325"/>
            <a:ext cx="4249200" cy="1689750"/>
            <a:chOff x="2839925" y="2813150"/>
            <a:chExt cx="4249200" cy="1689750"/>
          </a:xfrm>
        </p:grpSpPr>
        <p:sp>
          <p:nvSpPr>
            <p:cNvPr id="169" name="Google Shape;169;p21"/>
            <p:cNvSpPr/>
            <p:nvPr/>
          </p:nvSpPr>
          <p:spPr>
            <a:xfrm>
              <a:off x="4009025" y="3145700"/>
              <a:ext cx="1897800" cy="821700"/>
            </a:xfrm>
            <a:prstGeom prst="diamond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isLoadedSuccess?</a:t>
              </a:r>
              <a:endParaRPr/>
            </a:p>
          </p:txBody>
        </p:sp>
        <p:cxnSp>
          <p:nvCxnSpPr>
            <p:cNvPr id="170" name="Google Shape;170;p21"/>
            <p:cNvCxnSpPr>
              <a:stCxn id="160" idx="2"/>
              <a:endCxn id="169" idx="0"/>
            </p:cNvCxnSpPr>
            <p:nvPr/>
          </p:nvCxnSpPr>
          <p:spPr>
            <a:xfrm flipH="1">
              <a:off x="4957777" y="2813200"/>
              <a:ext cx="7800" cy="33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" name="Google Shape;171;p21"/>
            <p:cNvSpPr txBox="1"/>
            <p:nvPr/>
          </p:nvSpPr>
          <p:spPr>
            <a:xfrm>
              <a:off x="4861125" y="3967400"/>
              <a:ext cx="680400" cy="4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5906825" y="3285925"/>
              <a:ext cx="680400" cy="4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  <p:cxnSp>
          <p:nvCxnSpPr>
            <p:cNvPr id="173" name="Google Shape;173;p21"/>
            <p:cNvCxnSpPr>
              <a:stCxn id="169" idx="2"/>
              <a:endCxn id="162" idx="3"/>
            </p:cNvCxnSpPr>
            <p:nvPr/>
          </p:nvCxnSpPr>
          <p:spPr>
            <a:xfrm rot="5400000">
              <a:off x="3631175" y="3176150"/>
              <a:ext cx="535500" cy="2118000"/>
            </a:xfrm>
            <a:prstGeom prst="bentConnector2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21"/>
            <p:cNvCxnSpPr>
              <a:stCxn id="169" idx="3"/>
              <a:endCxn id="167" idx="2"/>
            </p:cNvCxnSpPr>
            <p:nvPr/>
          </p:nvCxnSpPr>
          <p:spPr>
            <a:xfrm flipH="1" rot="10800000">
              <a:off x="5906825" y="2813150"/>
              <a:ext cx="1182300" cy="743400"/>
            </a:xfrm>
            <a:prstGeom prst="bentConnector2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5" name="Google Shape;175;p21"/>
          <p:cNvSpPr txBox="1"/>
          <p:nvPr>
            <p:ph idx="4294967295" type="title"/>
          </p:nvPr>
        </p:nvSpPr>
        <p:spPr>
          <a:xfrm>
            <a:off x="311700" y="445025"/>
            <a:ext cx="1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Ad</a:t>
            </a:r>
            <a:endParaRPr/>
          </a:p>
        </p:txBody>
      </p:sp>
      <p:cxnSp>
        <p:nvCxnSpPr>
          <p:cNvPr id="176" name="Google Shape;176;p21"/>
          <p:cNvCxnSpPr>
            <a:stCxn id="162" idx="2"/>
          </p:cNvCxnSpPr>
          <p:nvPr/>
        </p:nvCxnSpPr>
        <p:spPr>
          <a:xfrm>
            <a:off x="3128150" y="4893000"/>
            <a:ext cx="33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 txBox="1"/>
          <p:nvPr/>
        </p:nvSpPr>
        <p:spPr>
          <a:xfrm>
            <a:off x="4954850" y="1749775"/>
            <a:ext cx="27705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*Ask the design team for a new screen to be shown while the splash ad is loading. 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8" name="Google Shape;178;p21"/>
          <p:cNvCxnSpPr>
            <a:stCxn id="152" idx="2"/>
            <a:endCxn id="155" idx="0"/>
          </p:cNvCxnSpPr>
          <p:nvPr/>
        </p:nvCxnSpPr>
        <p:spPr>
          <a:xfrm>
            <a:off x="3129800" y="852600"/>
            <a:ext cx="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9" name="Google Shape;179;p21"/>
          <p:cNvGrpSpPr/>
          <p:nvPr/>
        </p:nvGrpSpPr>
        <p:grpSpPr>
          <a:xfrm>
            <a:off x="2093600" y="1103925"/>
            <a:ext cx="2072400" cy="849900"/>
            <a:chOff x="2398400" y="1027725"/>
            <a:chExt cx="2072400" cy="849900"/>
          </a:xfrm>
        </p:grpSpPr>
        <p:sp>
          <p:nvSpPr>
            <p:cNvPr id="155" name="Google Shape;155;p21"/>
            <p:cNvSpPr/>
            <p:nvPr/>
          </p:nvSpPr>
          <p:spPr>
            <a:xfrm>
              <a:off x="2398400" y="1027725"/>
              <a:ext cx="2072400" cy="849900"/>
            </a:xfrm>
            <a:prstGeom prst="diamond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2557550" y="1183900"/>
              <a:ext cx="1754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isSubscription or isFirstLaunch?</a:t>
              </a:r>
              <a:endParaRPr/>
            </a:p>
          </p:txBody>
        </p:sp>
      </p:grpSp>
      <p:sp>
        <p:nvSpPr>
          <p:cNvPr id="181" name="Google Shape;181;p21"/>
          <p:cNvSpPr txBox="1"/>
          <p:nvPr/>
        </p:nvSpPr>
        <p:spPr>
          <a:xfrm>
            <a:off x="3098000" y="1912100"/>
            <a:ext cx="680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182" name="Google Shape;182;p21"/>
          <p:cNvCxnSpPr>
            <a:stCxn id="155" idx="3"/>
            <a:endCxn id="167" idx="0"/>
          </p:cNvCxnSpPr>
          <p:nvPr/>
        </p:nvCxnSpPr>
        <p:spPr>
          <a:xfrm>
            <a:off x="4166000" y="1528875"/>
            <a:ext cx="4160400" cy="93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1"/>
          <p:cNvSpPr txBox="1"/>
          <p:nvPr/>
        </p:nvSpPr>
        <p:spPr>
          <a:xfrm>
            <a:off x="4077200" y="1185375"/>
            <a:ext cx="680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