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0"/>
  </p:notesMasterIdLst>
  <p:handoutMasterIdLst>
    <p:handoutMasterId r:id="rId41"/>
  </p:handoutMasterIdLst>
  <p:sldIdLst>
    <p:sldId id="256" r:id="rId2"/>
    <p:sldId id="680" r:id="rId3"/>
    <p:sldId id="403" r:id="rId4"/>
    <p:sldId id="404" r:id="rId5"/>
    <p:sldId id="405" r:id="rId6"/>
    <p:sldId id="645" r:id="rId7"/>
    <p:sldId id="648" r:id="rId8"/>
    <p:sldId id="646" r:id="rId9"/>
    <p:sldId id="649" r:id="rId10"/>
    <p:sldId id="651" r:id="rId11"/>
    <p:sldId id="653" r:id="rId12"/>
    <p:sldId id="654" r:id="rId13"/>
    <p:sldId id="655" r:id="rId14"/>
    <p:sldId id="652" r:id="rId15"/>
    <p:sldId id="650" r:id="rId16"/>
    <p:sldId id="658" r:id="rId17"/>
    <p:sldId id="659" r:id="rId18"/>
    <p:sldId id="656" r:id="rId19"/>
    <p:sldId id="660" r:id="rId20"/>
    <p:sldId id="664" r:id="rId21"/>
    <p:sldId id="663" r:id="rId22"/>
    <p:sldId id="665" r:id="rId23"/>
    <p:sldId id="666" r:id="rId24"/>
    <p:sldId id="667" r:id="rId25"/>
    <p:sldId id="661" r:id="rId26"/>
    <p:sldId id="668" r:id="rId27"/>
    <p:sldId id="670" r:id="rId28"/>
    <p:sldId id="671" r:id="rId29"/>
    <p:sldId id="672" r:id="rId30"/>
    <p:sldId id="675" r:id="rId31"/>
    <p:sldId id="673" r:id="rId32"/>
    <p:sldId id="676" r:id="rId33"/>
    <p:sldId id="677" r:id="rId34"/>
    <p:sldId id="678" r:id="rId35"/>
    <p:sldId id="679" r:id="rId36"/>
    <p:sldId id="643" r:id="rId37"/>
    <p:sldId id="644" r:id="rId38"/>
    <p:sldId id="397" r:id="rId3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AC"/>
    <a:srgbClr val="37AF98"/>
    <a:srgbClr val="000000"/>
    <a:srgbClr val="A1A1A1"/>
    <a:srgbClr val="3B3B3B"/>
    <a:srgbClr val="FF9900"/>
    <a:srgbClr val="66FFFF"/>
    <a:srgbClr val="161616"/>
    <a:srgbClr val="C8840A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2" autoAdjust="0"/>
    <p:restoredTop sz="89505" autoAdjust="0"/>
  </p:normalViewPr>
  <p:slideViewPr>
    <p:cSldViewPr>
      <p:cViewPr varScale="1">
        <p:scale>
          <a:sx n="62" d="100"/>
          <a:sy n="62" d="100"/>
        </p:scale>
        <p:origin x="1440" y="39"/>
      </p:cViewPr>
      <p:guideLst>
        <p:guide orient="horz" pos="2160"/>
        <p:guide orient="horz" pos="3074"/>
        <p:guide pos="2880"/>
      </p:guideLst>
    </p:cSldViewPr>
  </p:slideViewPr>
  <p:outlineViewPr>
    <p:cViewPr>
      <p:scale>
        <a:sx n="33" d="100"/>
        <a:sy n="33" d="100"/>
      </p:scale>
      <p:origin x="0" y="109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8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315462C5-E515-4FDC-8D08-585824A1D6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49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5949CBC9-AA03-4AA4-9D6A-EAA760A040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1726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733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</a:p>
          <a:p>
            <a:r>
              <a:rPr lang="zh-CN" altLang="en-US" dirty="0" smtClean="0"/>
              <a:t>这些符号的匹配规则可以配合简单举例进行讲解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4797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</a:p>
          <a:p>
            <a:r>
              <a:rPr lang="zh-CN" altLang="en-US" dirty="0" smtClean="0"/>
              <a:t>验证思路较复杂，一定要配合演示案例边写变测试来实现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4511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EC5E0A-236E-4296-8D5E-BFD4C7224DB8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9539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052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</a:p>
          <a:p>
            <a:r>
              <a:rPr lang="zh-CN" altLang="en-US" dirty="0" smtClean="0"/>
              <a:t>表单选择器虽然多，但难度不大，授课时只需重点演示</a:t>
            </a:r>
            <a:r>
              <a:rPr lang="en-US" altLang="zh-CN" dirty="0" smtClean="0"/>
              <a:t>2-3</a:t>
            </a:r>
            <a:r>
              <a:rPr lang="zh-CN" altLang="en-US" dirty="0" smtClean="0"/>
              <a:t>个即可，无需全部演示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1427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EC5E0A-236E-4296-8D5E-BFD4C7224DB8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921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747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A085D2-84DF-4443-AF2E-E6EC1775FFC9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812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95C0CC-26A6-44F9-A44B-BAD39BF90195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9331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EC5E0A-236E-4296-8D5E-BFD4C7224DB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538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373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3306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EC5E0A-236E-4296-8D5E-BFD4C7224DB8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733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086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</a:p>
          <a:p>
            <a:r>
              <a:rPr lang="zh-CN" altLang="en-US" dirty="0" smtClean="0"/>
              <a:t>验证邮箱的正则表达式语法规则在此页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中无需详细讲解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2366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</a:p>
          <a:p>
            <a:r>
              <a:rPr lang="zh-CN" altLang="en-US" dirty="0" smtClean="0"/>
              <a:t>重点放在复合模式的讲解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4161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</a:p>
          <a:p>
            <a:r>
              <a:rPr lang="zh-CN" altLang="en-US" dirty="0" smtClean="0"/>
              <a:t>这些符号的匹配规则可以配合简单举例进行讲解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460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80963"/>
            <a:ext cx="8229600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41" r:id="rId3"/>
    <p:sldLayoutId id="2147484042" r:id="rId4"/>
    <p:sldLayoutId id="2147484051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4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6"/>
        </a:buBlip>
        <a:defRPr sz="20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00034" y="3492507"/>
            <a:ext cx="6192838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表单校验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85784" y="2643182"/>
            <a:ext cx="2000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第七章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字符串验证</a:t>
            </a:r>
            <a:r>
              <a:rPr lang="en-US" altLang="zh-CN" dirty="0" smtClean="0"/>
              <a:t>3-2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1295393"/>
          </a:xfrm>
        </p:spPr>
        <p:txBody>
          <a:bodyPr/>
          <a:lstStyle/>
          <a:p>
            <a:r>
              <a:rPr lang="zh-CN" altLang="en-US" dirty="0" smtClean="0"/>
              <a:t>字符串查找</a:t>
            </a:r>
            <a:endParaRPr lang="en-US" altLang="zh-CN" dirty="0" smtClean="0"/>
          </a:p>
          <a:p>
            <a:pPr lvl="1"/>
            <a:r>
              <a:rPr lang="en-US" kern="100" dirty="0" err="1" smtClean="0">
                <a:ea typeface="宋体"/>
                <a:cs typeface="Times New Roman"/>
              </a:rPr>
              <a:t>indexOf</a:t>
            </a:r>
            <a:r>
              <a:rPr lang="en-US" kern="100" dirty="0" smtClean="0">
                <a:ea typeface="宋体"/>
                <a:cs typeface="Times New Roman"/>
              </a:rPr>
              <a:t>()</a:t>
            </a:r>
            <a:r>
              <a:rPr lang="zh-CN" altLang="en-US" kern="100" dirty="0" smtClean="0">
                <a:ea typeface="宋体"/>
                <a:cs typeface="Times New Roman"/>
              </a:rPr>
              <a:t>：</a:t>
            </a:r>
            <a:r>
              <a:rPr lang="zh-CN" altLang="en-US" kern="100" dirty="0" smtClean="0">
                <a:latin typeface="楷体_GB2312" pitchFamily="49" charset="-122"/>
                <a:ea typeface="楷体_GB2312" pitchFamily="49" charset="-122"/>
                <a:cs typeface="Times New Roman"/>
              </a:rPr>
              <a:t>查找某个指定的字符串值在字符串中首次出现的位置</a:t>
            </a:r>
          </a:p>
          <a:p>
            <a:pPr lvl="1"/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14" y="2643182"/>
            <a:ext cx="6858048" cy="12875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dirty="0" err="1" smtClean="0"/>
              <a:t>var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str</a:t>
            </a:r>
            <a:r>
              <a:rPr lang="en-US" altLang="en-US" dirty="0" smtClean="0"/>
              <a:t>="this is JavaScript";</a:t>
            </a:r>
          </a:p>
          <a:p>
            <a:pPr algn="l">
              <a:lnSpc>
                <a:spcPct val="150000"/>
              </a:lnSpc>
            </a:pPr>
            <a:r>
              <a:rPr lang="en-US" altLang="en-US" dirty="0" err="1" smtClean="0"/>
              <a:t>var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selectFirst</a:t>
            </a:r>
            <a:r>
              <a:rPr lang="en-US" altLang="en-US" dirty="0" smtClean="0"/>
              <a:t>=</a:t>
            </a:r>
            <a:r>
              <a:rPr lang="en-US" altLang="en-US" dirty="0" err="1" smtClean="0"/>
              <a:t>str.</a:t>
            </a:r>
            <a:r>
              <a:rPr lang="en-US" altLang="en-US" b="1" dirty="0" err="1" smtClean="0"/>
              <a:t>indexOf</a:t>
            </a:r>
            <a:r>
              <a:rPr lang="en-US" altLang="en-US" b="1" dirty="0" smtClean="0"/>
              <a:t>("Java")</a:t>
            </a:r>
            <a:r>
              <a:rPr lang="en-US" altLang="en-US" dirty="0" smtClean="0"/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en-US" dirty="0" err="1" smtClean="0"/>
              <a:t>var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selectSecond</a:t>
            </a:r>
            <a:r>
              <a:rPr lang="en-US" altLang="en-US" dirty="0" smtClean="0"/>
              <a:t>=</a:t>
            </a:r>
            <a:r>
              <a:rPr lang="en-US" altLang="en-US" dirty="0" err="1" smtClean="0"/>
              <a:t>str.</a:t>
            </a:r>
            <a:r>
              <a:rPr lang="en-US" altLang="en-US" b="1" dirty="0" err="1" smtClean="0"/>
              <a:t>indexOf</a:t>
            </a:r>
            <a:r>
              <a:rPr lang="en-US" altLang="en-US" b="1" dirty="0" smtClean="0"/>
              <a:t>("Java",12)</a:t>
            </a:r>
            <a:r>
              <a:rPr lang="en-US" altLang="en-US" dirty="0" smtClean="0"/>
              <a:t>;</a:t>
            </a:r>
            <a:endParaRPr lang="en-US" altLang="zh-CN" dirty="0"/>
          </a:p>
        </p:txBody>
      </p:sp>
      <p:sp>
        <p:nvSpPr>
          <p:cNvPr id="6" name="线形标注 1 5"/>
          <p:cNvSpPr/>
          <p:nvPr/>
        </p:nvSpPr>
        <p:spPr bwMode="auto">
          <a:xfrm>
            <a:off x="5286380" y="2857496"/>
            <a:ext cx="1000132" cy="428628"/>
          </a:xfrm>
          <a:prstGeom prst="borderCallout1">
            <a:avLst>
              <a:gd name="adj1" fmla="val 51996"/>
              <a:gd name="adj2" fmla="val -172"/>
              <a:gd name="adj3" fmla="val 101307"/>
              <a:gd name="adj4" fmla="val -2527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返回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8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214414" y="4800439"/>
            <a:ext cx="6858048" cy="12003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fr-FR" dirty="0" smtClean="0"/>
              <a:t>if (mail.</a:t>
            </a:r>
            <a:r>
              <a:rPr lang="fr-FR" b="1" dirty="0" smtClean="0"/>
              <a:t>indexOf("@")</a:t>
            </a:r>
            <a:r>
              <a:rPr lang="fr-FR" dirty="0" smtClean="0"/>
              <a:t> == -1) {</a:t>
            </a:r>
            <a:endParaRPr lang="zh-CN" altLang="en-US" dirty="0" smtClean="0"/>
          </a:p>
          <a:p>
            <a:pPr algn="l"/>
            <a:r>
              <a:rPr lang="fr-FR" dirty="0" smtClean="0"/>
              <a:t>     alert("Email</a:t>
            </a:r>
            <a:r>
              <a:rPr lang="zh-CN" altLang="en-US" dirty="0" smtClean="0"/>
              <a:t>格式不正确</a:t>
            </a:r>
            <a:r>
              <a:rPr lang="fr-FR" dirty="0" smtClean="0"/>
              <a:t>\n</a:t>
            </a:r>
            <a:r>
              <a:rPr lang="zh-CN" altLang="en-US" dirty="0" smtClean="0"/>
              <a:t>必须包含</a:t>
            </a:r>
            <a:r>
              <a:rPr lang="fr-FR" dirty="0" smtClean="0"/>
              <a:t>@");</a:t>
            </a:r>
            <a:endParaRPr lang="zh-CN" altLang="en-US" dirty="0" smtClean="0"/>
          </a:p>
          <a:p>
            <a:pPr algn="l"/>
            <a:r>
              <a:rPr lang="fr-FR" dirty="0" smtClean="0"/>
              <a:t>     return false;</a:t>
            </a:r>
            <a:endParaRPr lang="en-US" dirty="0" smtClean="0"/>
          </a:p>
          <a:p>
            <a:pPr algn="l"/>
            <a:r>
              <a:rPr lang="fr-FR" dirty="0" smtClean="0"/>
              <a:t>}</a:t>
            </a:r>
            <a:endParaRPr lang="zh-CN" altLang="en-US" b="1" dirty="0" smtClean="0"/>
          </a:p>
        </p:txBody>
      </p:sp>
      <p:sp>
        <p:nvSpPr>
          <p:cNvPr id="11" name="线形标注 1 10"/>
          <p:cNvSpPr/>
          <p:nvPr/>
        </p:nvSpPr>
        <p:spPr bwMode="auto">
          <a:xfrm>
            <a:off x="6143636" y="3714752"/>
            <a:ext cx="1000132" cy="428628"/>
          </a:xfrm>
          <a:prstGeom prst="borderCallout1">
            <a:avLst>
              <a:gd name="adj1" fmla="val 51996"/>
              <a:gd name="adj2" fmla="val -172"/>
              <a:gd name="adj3" fmla="val 4338"/>
              <a:gd name="adj4" fmla="val -43088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返回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-1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2" name="线形标注 1 11"/>
          <p:cNvSpPr/>
          <p:nvPr/>
        </p:nvSpPr>
        <p:spPr bwMode="auto">
          <a:xfrm>
            <a:off x="2857488" y="4286256"/>
            <a:ext cx="2143140" cy="428628"/>
          </a:xfrm>
          <a:prstGeom prst="borderCallout1">
            <a:avLst>
              <a:gd name="adj1" fmla="val 51996"/>
              <a:gd name="adj2" fmla="val -172"/>
              <a:gd name="adj3" fmla="val 123471"/>
              <a:gd name="adj4" fmla="val -23535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判断是否包含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@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785918" y="6215082"/>
            <a:ext cx="5286412" cy="431800"/>
            <a:chOff x="1643063" y="6143625"/>
            <a:chExt cx="5198164" cy="431800"/>
          </a:xfrm>
          <a:solidFill>
            <a:srgbClr val="0070C0"/>
          </a:solidFill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519816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2993235" y="6181725"/>
              <a:ext cx="350745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：验证休闲网登录页面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17" name="灯片编号占位符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字符串验证</a:t>
            </a:r>
            <a:r>
              <a:rPr lang="en-US" altLang="zh-CN" dirty="0" smtClean="0"/>
              <a:t>3-3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1295393"/>
          </a:xfrm>
        </p:spPr>
        <p:txBody>
          <a:bodyPr/>
          <a:lstStyle/>
          <a:p>
            <a:r>
              <a:rPr lang="zh-CN" altLang="en-US" dirty="0" smtClean="0"/>
              <a:t>判断字符串是否有数字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dirty="0" smtClean="0"/>
              <a:t>for</a:t>
            </a:r>
            <a:r>
              <a:rPr lang="zh-CN" altLang="en-US" dirty="0" smtClean="0"/>
              <a:t>循环和</a:t>
            </a:r>
            <a:r>
              <a:rPr lang="en-US" dirty="0" smtClean="0"/>
              <a:t>substring()</a:t>
            </a:r>
            <a:r>
              <a:rPr lang="zh-CN" altLang="en-US" dirty="0" smtClean="0"/>
              <a:t>方法依次截断单个字符，再判断每个字符是否是数字</a:t>
            </a:r>
            <a:endParaRPr lang="zh-CN" altLang="en-US" kern="100" dirty="0" smtClean="0">
              <a:latin typeface="楷体_GB2312" pitchFamily="49" charset="-122"/>
              <a:ea typeface="楷体_GB2312" pitchFamily="49" charset="-122"/>
              <a:cs typeface="Times New Roman"/>
            </a:endParaRPr>
          </a:p>
          <a:p>
            <a:pPr lvl="1"/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14" y="2784410"/>
            <a:ext cx="6858048" cy="20313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/>
              <a:t>for 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</a:t>
            </a:r>
            <a:r>
              <a:rPr lang="en-US" altLang="zh-CN" dirty="0" err="1" smtClean="0"/>
              <a:t>user.length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{</a:t>
            </a:r>
          </a:p>
          <a:p>
            <a:pPr algn="l"/>
            <a:r>
              <a:rPr lang="nn-NO" altLang="zh-CN" dirty="0" smtClean="0"/>
              <a:t>    var j = user.</a:t>
            </a:r>
            <a:r>
              <a:rPr lang="nn-NO" altLang="zh-CN" b="1" dirty="0" smtClean="0"/>
              <a:t>substring(i, i + 1)</a:t>
            </a:r>
            <a:r>
              <a:rPr lang="nn-NO" altLang="zh-CN" dirty="0" smtClean="0"/>
              <a:t>;</a:t>
            </a:r>
          </a:p>
          <a:p>
            <a:pPr algn="l"/>
            <a:r>
              <a:rPr lang="en-US" altLang="zh-CN" dirty="0" smtClean="0"/>
              <a:t>    if (</a:t>
            </a:r>
            <a:r>
              <a:rPr lang="en-US" altLang="zh-CN" b="1" dirty="0" err="1" smtClean="0"/>
              <a:t>isNaN</a:t>
            </a:r>
            <a:r>
              <a:rPr lang="en-US" altLang="zh-CN" b="1" dirty="0" smtClean="0"/>
              <a:t>(j)</a:t>
            </a:r>
            <a:r>
              <a:rPr lang="en-US" altLang="zh-CN" dirty="0" smtClean="0"/>
              <a:t> == false) {</a:t>
            </a:r>
          </a:p>
          <a:p>
            <a:pPr algn="l"/>
            <a:r>
              <a:rPr lang="en-US" altLang="zh-CN" dirty="0" smtClean="0"/>
              <a:t>        alert("</a:t>
            </a:r>
            <a:r>
              <a:rPr lang="zh-CN" altLang="en-US" dirty="0" smtClean="0"/>
              <a:t>姓名中不能包含数字</a:t>
            </a:r>
            <a:r>
              <a:rPr lang="en-US" altLang="zh-CN" dirty="0" smtClean="0"/>
              <a:t>");</a:t>
            </a:r>
          </a:p>
          <a:p>
            <a:pPr algn="l"/>
            <a:r>
              <a:rPr lang="en-US" altLang="zh-CN" dirty="0" smtClean="0"/>
              <a:t>        return false;</a:t>
            </a:r>
          </a:p>
          <a:p>
            <a:pPr algn="l"/>
            <a:r>
              <a:rPr lang="zh-CN" altLang="en-US" dirty="0" smtClean="0"/>
              <a:t>    </a:t>
            </a:r>
            <a:r>
              <a:rPr lang="en-US" altLang="zh-CN" dirty="0" smtClean="0"/>
              <a:t>}</a:t>
            </a:r>
          </a:p>
          <a:p>
            <a:pPr algn="l"/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6" name="线形标注 1 5"/>
          <p:cNvSpPr/>
          <p:nvPr/>
        </p:nvSpPr>
        <p:spPr bwMode="auto">
          <a:xfrm>
            <a:off x="5357818" y="2928934"/>
            <a:ext cx="1785950" cy="428628"/>
          </a:xfrm>
          <a:prstGeom prst="borderCallout1">
            <a:avLst>
              <a:gd name="adj1" fmla="val 51996"/>
              <a:gd name="adj2" fmla="val -172"/>
              <a:gd name="adj3" fmla="val 62520"/>
              <a:gd name="adj4" fmla="val -3715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截取单个字符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7" name="组合 9"/>
          <p:cNvGrpSpPr>
            <a:grpSpLocks/>
          </p:cNvGrpSpPr>
          <p:nvPr/>
        </p:nvGrpSpPr>
        <p:grpSpPr bwMode="auto">
          <a:xfrm>
            <a:off x="1785918" y="5500702"/>
            <a:ext cx="5286412" cy="431800"/>
            <a:chOff x="1643063" y="6143625"/>
            <a:chExt cx="5198164" cy="431800"/>
          </a:xfrm>
          <a:solidFill>
            <a:srgbClr val="0070C0"/>
          </a:solidFill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519816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2993235" y="6181725"/>
              <a:ext cx="350745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：验证休闲网注册页面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 bwMode="auto">
          <a:xfrm>
            <a:off x="842994" y="242872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 smtClean="0"/>
              <a:t>学员操作</a:t>
            </a:r>
            <a:r>
              <a:rPr lang="en-US" altLang="zh-CN" sz="3200" dirty="0" smtClean="0"/>
              <a:t>—</a:t>
            </a:r>
            <a:r>
              <a:rPr lang="zh-CN" altLang="en-US" sz="3200" dirty="0" smtClean="0"/>
              <a:t>验证注册页面中的电子邮箱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55650" y="1071546"/>
            <a:ext cx="7931150" cy="16430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电子邮箱不能为空</a:t>
            </a:r>
          </a:p>
          <a:p>
            <a:pPr lvl="1"/>
            <a:r>
              <a:rPr lang="zh-CN" altLang="en-US" sz="2000" dirty="0" smtClean="0"/>
              <a:t>电子邮箱中必须包含符号“</a:t>
            </a:r>
            <a:r>
              <a:rPr lang="en-US" altLang="en-US" sz="2000" dirty="0" smtClean="0"/>
              <a:t>@</a:t>
            </a:r>
            <a:r>
              <a:rPr lang="zh-CN" altLang="en-US" sz="2000" dirty="0" smtClean="0"/>
              <a:t>”和“</a:t>
            </a:r>
            <a:r>
              <a:rPr lang="en-US" altLang="en-US" sz="2000" dirty="0" smtClean="0"/>
              <a:t>.</a:t>
            </a:r>
            <a:r>
              <a:rPr lang="zh-CN" altLang="en-US" sz="2000" dirty="0" smtClean="0"/>
              <a:t>”</a:t>
            </a:r>
            <a:endParaRPr lang="en-US" altLang="zh-CN" sz="2000" dirty="0" smtClean="0"/>
          </a:p>
        </p:txBody>
      </p:sp>
      <p:grpSp>
        <p:nvGrpSpPr>
          <p:cNvPr id="2" name="组合 66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3143240" y="5786454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0" name="图片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2752453"/>
            <a:ext cx="3786214" cy="2748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表单验证事件和方法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81013"/>
          </a:xfrm>
        </p:spPr>
        <p:txBody>
          <a:bodyPr/>
          <a:lstStyle/>
          <a:p>
            <a:r>
              <a:rPr lang="zh-CN" altLang="en-US" dirty="0" smtClean="0"/>
              <a:t>表单验证需要综合运用元素的事件和方法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1142976" y="2000240"/>
          <a:ext cx="6858048" cy="2928958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928694"/>
                <a:gridCol w="1357322"/>
                <a:gridCol w="4572032"/>
              </a:tblGrid>
              <a:tr h="237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类别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名称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1149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</a:p>
                  </a:txBody>
                  <a:tcPr marL="68580" marR="68580" marT="0" marB="6985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onblur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6985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失去焦点，当光标离开某个文本框时触发</a:t>
                      </a:r>
                    </a:p>
                  </a:txBody>
                  <a:tcPr marL="68580" marR="68580" marT="0" marB="6985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onfocus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6985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获得焦点，当光标进入某个文本框时触发</a:t>
                      </a:r>
                    </a:p>
                  </a:txBody>
                  <a:tcPr marL="68580" marR="68580" marT="0" marB="6985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</a:p>
                  </a:txBody>
                  <a:tcPr marL="68580" marR="68580" marT="0" marB="6985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blur()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6985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从文本域中移开焦点</a:t>
                      </a:r>
                    </a:p>
                  </a:txBody>
                  <a:tcPr marL="68580" marR="68580" marT="0" marB="6985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0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focus()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6985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在文本域中设置焦点，即获得鼠标光标</a:t>
                      </a:r>
                    </a:p>
                  </a:txBody>
                  <a:tcPr marL="68580" marR="68580" marT="0" marB="6985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9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select()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6985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选取文本域中的内容，突出显示输入区域的内容</a:t>
                      </a:r>
                    </a:p>
                  </a:txBody>
                  <a:tcPr marL="68580" marR="68580" marT="0" marB="6985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9"/>
          <p:cNvGrpSpPr>
            <a:grpSpLocks/>
          </p:cNvGrpSpPr>
          <p:nvPr/>
        </p:nvGrpSpPr>
        <p:grpSpPr bwMode="auto">
          <a:xfrm>
            <a:off x="1785918" y="5568968"/>
            <a:ext cx="5286412" cy="431800"/>
            <a:chOff x="1643063" y="6143625"/>
            <a:chExt cx="519816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519816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2993235" y="6181725"/>
              <a:ext cx="350745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：动态改变文本框效果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文本输入提示特效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3562367"/>
            <a:ext cx="7645398" cy="2366963"/>
          </a:xfrm>
        </p:spPr>
        <p:txBody>
          <a:bodyPr/>
          <a:lstStyle/>
          <a:p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把错误信息显示在</a:t>
            </a:r>
            <a:r>
              <a:rPr lang="en-US" dirty="0" smtClean="0"/>
              <a:t>div</a:t>
            </a:r>
            <a:r>
              <a:rPr lang="zh-CN" altLang="en-US" dirty="0" smtClean="0"/>
              <a:t>中，使用</a:t>
            </a:r>
            <a:r>
              <a:rPr lang="en-US" dirty="0" err="1" smtClean="0"/>
              <a:t>jQuery</a:t>
            </a:r>
            <a:r>
              <a:rPr lang="zh-CN" altLang="en-US" dirty="0" smtClean="0"/>
              <a:t>的</a:t>
            </a:r>
            <a:r>
              <a:rPr lang="en-US" dirty="0" smtClean="0"/>
              <a:t>html()</a:t>
            </a:r>
            <a:r>
              <a:rPr lang="zh-CN" altLang="en-US" dirty="0" smtClean="0"/>
              <a:t>方法，设置</a:t>
            </a:r>
            <a:r>
              <a:rPr lang="en-US" dirty="0" smtClean="0"/>
              <a:t>&lt;div&gt;</a:t>
            </a:r>
            <a:r>
              <a:rPr lang="zh-CN" altLang="en-US" dirty="0" smtClean="0"/>
              <a:t>和</a:t>
            </a:r>
            <a:r>
              <a:rPr lang="en-US" dirty="0" smtClean="0"/>
              <a:t>&lt;/div&gt;</a:t>
            </a:r>
            <a:r>
              <a:rPr lang="zh-CN" altLang="en-US" dirty="0" smtClean="0"/>
              <a:t>之间的内容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编写脚本验证函数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鼠标失去焦点时（</a:t>
            </a:r>
            <a:r>
              <a:rPr lang="en-US" dirty="0" smtClean="0"/>
              <a:t>blur</a:t>
            </a:r>
            <a:r>
              <a:rPr lang="zh-CN" altLang="en-US" dirty="0" smtClean="0"/>
              <a:t>事件）调用验证函数</a:t>
            </a:r>
            <a:endParaRPr lang="zh-CN" altLang="en-US" dirty="0"/>
          </a:p>
        </p:txBody>
      </p:sp>
      <p:pic>
        <p:nvPicPr>
          <p:cNvPr id="3074" name="图片 23" descr="图6.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071546"/>
            <a:ext cx="4093237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9"/>
          <p:cNvGrpSpPr>
            <a:grpSpLocks/>
          </p:cNvGrpSpPr>
          <p:nvPr/>
        </p:nvGrpSpPr>
        <p:grpSpPr bwMode="auto">
          <a:xfrm>
            <a:off x="1785918" y="6069034"/>
            <a:ext cx="5286412" cy="431800"/>
            <a:chOff x="1643063" y="6143625"/>
            <a:chExt cx="519816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519816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2993235" y="6181725"/>
              <a:ext cx="37360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：制作文本输入提示特效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 bwMode="auto">
          <a:xfrm>
            <a:off x="842994" y="242872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 smtClean="0"/>
              <a:t>学员操作</a:t>
            </a:r>
            <a:r>
              <a:rPr lang="en-US" altLang="zh-CN" sz="3200" dirty="0" smtClean="0"/>
              <a:t>—</a:t>
            </a:r>
            <a:r>
              <a:rPr lang="zh-CN" altLang="en-US" sz="3200" dirty="0" smtClean="0"/>
              <a:t>验证贵美网站的注册页面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55650" y="1071546"/>
            <a:ext cx="7931150" cy="18573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名字和姓氏均不能为空，并且不能有数字</a:t>
            </a:r>
          </a:p>
          <a:p>
            <a:pPr lvl="1"/>
            <a:r>
              <a:rPr lang="zh-CN" altLang="en-US" sz="2000" dirty="0" smtClean="0"/>
              <a:t>密码不能少于</a:t>
            </a:r>
            <a:r>
              <a:rPr lang="en-US" altLang="en-US" sz="2000" dirty="0" smtClean="0"/>
              <a:t>6</a:t>
            </a:r>
            <a:r>
              <a:rPr lang="zh-CN" altLang="en-US" sz="2000" dirty="0" smtClean="0"/>
              <a:t>位，两次输入的密码必须相同</a:t>
            </a:r>
          </a:p>
          <a:p>
            <a:pPr lvl="1"/>
            <a:r>
              <a:rPr lang="zh-CN" altLang="en-US" sz="2000" dirty="0" smtClean="0"/>
              <a:t>电子邮箱不能为空，并且必须包含符号“</a:t>
            </a:r>
            <a:r>
              <a:rPr lang="en-US" altLang="en-US" sz="2000" dirty="0" smtClean="0"/>
              <a:t>@</a:t>
            </a:r>
            <a:r>
              <a:rPr lang="zh-CN" altLang="en-US" sz="2000" dirty="0" smtClean="0"/>
              <a:t>”和“</a:t>
            </a:r>
            <a:r>
              <a:rPr lang="en-US" altLang="en-US" sz="2000" dirty="0" smtClean="0"/>
              <a:t>.</a:t>
            </a:r>
            <a:r>
              <a:rPr lang="zh-CN" altLang="en-US" sz="2000" dirty="0" smtClean="0"/>
              <a:t>”</a:t>
            </a:r>
            <a:endParaRPr lang="zh-CN" altLang="en-US" dirty="0" smtClean="0"/>
          </a:p>
          <a:p>
            <a:pPr lvl="1"/>
            <a:endParaRPr lang="en-US" altLang="zh-CN" sz="2000" dirty="0" smtClean="0"/>
          </a:p>
        </p:txBody>
      </p:sp>
      <p:grpSp>
        <p:nvGrpSpPr>
          <p:cNvPr id="2" name="组合 66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3143240" y="621191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098" name="图片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3071810"/>
            <a:ext cx="3987598" cy="294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为什么需要正则表达式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dirty="0" smtClean="0"/>
              <a:t>简洁的代码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dirty="0" smtClean="0"/>
              <a:t>严谨的验证文本框中的内容</a:t>
            </a:r>
            <a:endParaRPr lang="en-US" altLang="zh-CN" dirty="0" smtClean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214414" y="3898005"/>
            <a:ext cx="6858048" cy="14773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reg</a:t>
            </a:r>
            <a:r>
              <a:rPr lang="en-US" dirty="0" smtClean="0"/>
              <a:t>=</a:t>
            </a:r>
            <a:r>
              <a:rPr lang="en-US" b="1" dirty="0" smtClean="0"/>
              <a:t> /^\w+@\w+(\.[a-</a:t>
            </a:r>
            <a:r>
              <a:rPr lang="en-US" b="1" dirty="0" err="1" smtClean="0"/>
              <a:t>zA</a:t>
            </a:r>
            <a:r>
              <a:rPr lang="en-US" b="1" dirty="0" smtClean="0"/>
              <a:t>-Z]{2,3}){1,2}$/</a:t>
            </a:r>
            <a:r>
              <a:rPr lang="en-US" dirty="0" smtClean="0"/>
              <a:t>;</a:t>
            </a:r>
            <a:endParaRPr lang="zh-CN" altLang="en-US" dirty="0" smtClean="0"/>
          </a:p>
          <a:p>
            <a:pPr algn="l"/>
            <a:r>
              <a:rPr lang="en-US" dirty="0" smtClean="0"/>
              <a:t>if(</a:t>
            </a:r>
            <a:r>
              <a:rPr lang="en-US" dirty="0" err="1" smtClean="0"/>
              <a:t>reg.test</a:t>
            </a:r>
            <a:r>
              <a:rPr lang="en-US" dirty="0" smtClean="0"/>
              <a:t>(email) ==false){	</a:t>
            </a:r>
            <a:endParaRPr lang="zh-CN" altLang="en-US" dirty="0" smtClean="0"/>
          </a:p>
          <a:p>
            <a:pPr algn="l"/>
            <a:r>
              <a:rPr lang="en-US" dirty="0" smtClean="0"/>
              <a:t>    $email_prompt.html("</a:t>
            </a:r>
            <a:r>
              <a:rPr lang="zh-CN" altLang="en-US" dirty="0" smtClean="0"/>
              <a:t>电子邮件格式不正确</a:t>
            </a:r>
            <a:r>
              <a:rPr lang="en-US" dirty="0" smtClean="0"/>
              <a:t>,</a:t>
            </a:r>
            <a:r>
              <a:rPr lang="zh-CN" altLang="en-US" dirty="0" smtClean="0"/>
              <a:t>请重新输入</a:t>
            </a:r>
            <a:r>
              <a:rPr lang="en-US" dirty="0" smtClean="0"/>
              <a:t>");</a:t>
            </a:r>
            <a:endParaRPr lang="zh-CN" altLang="en-US" dirty="0" smtClean="0"/>
          </a:p>
          <a:p>
            <a:pPr algn="l"/>
            <a:r>
              <a:rPr lang="en-US" dirty="0" smtClean="0"/>
              <a:t>    return false;</a:t>
            </a:r>
          </a:p>
          <a:p>
            <a:pPr algn="l"/>
            <a:r>
              <a:rPr lang="en-US" dirty="0" smtClean="0"/>
              <a:t>}</a:t>
            </a:r>
            <a:endParaRPr lang="en-US" altLang="zh-CN" dirty="0"/>
          </a:p>
        </p:txBody>
      </p:sp>
      <p:sp>
        <p:nvSpPr>
          <p:cNvPr id="8" name="线形标注 1 7"/>
          <p:cNvSpPr/>
          <p:nvPr/>
        </p:nvSpPr>
        <p:spPr bwMode="auto">
          <a:xfrm>
            <a:off x="4286248" y="3286124"/>
            <a:ext cx="3571900" cy="428628"/>
          </a:xfrm>
          <a:prstGeom prst="borderCallout1">
            <a:avLst>
              <a:gd name="adj1" fmla="val 51996"/>
              <a:gd name="adj2" fmla="val -172"/>
              <a:gd name="adj3" fmla="val 148407"/>
              <a:gd name="adj4" fmla="val -16538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一个简单的表达式即可验证邮箱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1152517"/>
          </a:xfrm>
        </p:spPr>
        <p:txBody>
          <a:bodyPr/>
          <a:lstStyle/>
          <a:p>
            <a:r>
              <a:rPr lang="zh-CN" altLang="en-US" dirty="0" smtClean="0"/>
              <a:t>普通方式</a:t>
            </a:r>
            <a:endParaRPr lang="en-US" altLang="zh-CN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reg</a:t>
            </a:r>
            <a:r>
              <a:rPr lang="en-US" dirty="0" smtClean="0"/>
              <a:t>=/</a:t>
            </a:r>
            <a:r>
              <a:rPr lang="zh-CN" altLang="en-US" dirty="0" smtClean="0"/>
              <a:t>表达式</a:t>
            </a:r>
            <a:r>
              <a:rPr lang="en-US" dirty="0" smtClean="0"/>
              <a:t>/</a:t>
            </a:r>
            <a:r>
              <a:rPr lang="zh-CN" altLang="en-US" dirty="0" smtClean="0"/>
              <a:t>附加参数</a:t>
            </a:r>
            <a:endParaRPr lang="en-US" altLang="zh-CN" dirty="0" smtClean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14" y="2428868"/>
            <a:ext cx="6858048" cy="87203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dirty="0" err="1" smtClean="0"/>
              <a:t>var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reg</a:t>
            </a:r>
            <a:r>
              <a:rPr lang="en-US" altLang="en-US" dirty="0" smtClean="0"/>
              <a:t>=/white/;</a:t>
            </a:r>
          </a:p>
          <a:p>
            <a:pPr algn="l">
              <a:lnSpc>
                <a:spcPct val="150000"/>
              </a:lnSpc>
            </a:pPr>
            <a:r>
              <a:rPr lang="en-US" altLang="en-US" dirty="0" err="1" smtClean="0"/>
              <a:t>var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reg</a:t>
            </a:r>
            <a:r>
              <a:rPr lang="en-US" altLang="en-US" dirty="0" smtClean="0"/>
              <a:t>=/white/g;</a:t>
            </a:r>
            <a:endParaRPr lang="en-US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85786" y="3633805"/>
            <a:ext cx="7645398" cy="1152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zh-CN" altLang="en-US" sz="2800" b="1" kern="0" dirty="0" smtClean="0"/>
              <a:t>构造函数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3"/>
              </a:buBlip>
            </a:pPr>
            <a:r>
              <a:rPr lang="en-US" sz="2400" b="1" kern="0" dirty="0" err="1" smtClean="0"/>
              <a:t>var</a:t>
            </a:r>
            <a:r>
              <a:rPr lang="en-US" sz="2400" b="1" kern="0" dirty="0" smtClean="0"/>
              <a:t> </a:t>
            </a:r>
            <a:r>
              <a:rPr lang="en-US" sz="2400" b="1" kern="0" dirty="0" err="1" smtClean="0"/>
              <a:t>reg</a:t>
            </a:r>
            <a:r>
              <a:rPr lang="en-US" sz="2400" b="1" kern="0" dirty="0" smtClean="0"/>
              <a:t>=new </a:t>
            </a:r>
            <a:r>
              <a:rPr lang="en-US" sz="2400" b="1" kern="0" dirty="0" err="1" smtClean="0"/>
              <a:t>RegExp</a:t>
            </a:r>
            <a:r>
              <a:rPr lang="en-US" sz="2400" b="1" kern="0" dirty="0" smtClean="0"/>
              <a:t>("</a:t>
            </a:r>
            <a:r>
              <a:rPr lang="zh-CN" altLang="en-US" sz="2400" b="1" kern="0" dirty="0" smtClean="0"/>
              <a:t>表达式</a:t>
            </a:r>
            <a:r>
              <a:rPr lang="en-US" altLang="zh-CN" sz="2400" b="1" kern="0" dirty="0" smtClean="0"/>
              <a:t>","</a:t>
            </a:r>
            <a:r>
              <a:rPr lang="zh-CN" altLang="en-US" sz="2400" b="1" kern="0" dirty="0" smtClean="0"/>
              <a:t>附加参数</a:t>
            </a:r>
            <a:r>
              <a:rPr lang="en-US" altLang="zh-CN" sz="2400" b="1" kern="0" dirty="0" smtClean="0"/>
              <a:t>")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817292" y="4936018"/>
            <a:ext cx="6858048" cy="87203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nn-NO" altLang="en-US" dirty="0" smtClean="0"/>
              <a:t>var reg=new RegExp("white");</a:t>
            </a:r>
          </a:p>
          <a:p>
            <a:pPr algn="l">
              <a:lnSpc>
                <a:spcPct val="150000"/>
              </a:lnSpc>
            </a:pPr>
            <a:r>
              <a:rPr lang="nn-NO" altLang="en-US" dirty="0" smtClean="0"/>
              <a:t>var reg=new RegExp("white","g");</a:t>
            </a:r>
            <a:endParaRPr lang="en-US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回顾及作业点评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 dirty="0" err="1" smtClean="0"/>
              <a:t>val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方法和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方法分别有什么作用？</a:t>
            </a:r>
            <a:endParaRPr lang="en-US" altLang="zh-CN" dirty="0" smtClean="0"/>
          </a:p>
          <a:p>
            <a:pPr lvl="0" eaLnBrk="1" hangingPunct="1"/>
            <a:r>
              <a:rPr lang="en-US" altLang="zh-CN" dirty="0" smtClean="0"/>
              <a:t>html()</a:t>
            </a:r>
            <a:r>
              <a:rPr lang="zh-CN" altLang="en-US" dirty="0" smtClean="0"/>
              <a:t>方法和</a:t>
            </a:r>
            <a:r>
              <a:rPr lang="en-US" altLang="zh-CN" dirty="0" smtClean="0"/>
              <a:t>text()</a:t>
            </a:r>
            <a:r>
              <a:rPr lang="zh-CN" altLang="en-US" dirty="0" smtClean="0"/>
              <a:t>方法有什么区别？</a:t>
            </a:r>
            <a:endParaRPr lang="en-US" altLang="zh-CN" dirty="0" smtClean="0"/>
          </a:p>
          <a:p>
            <a:pPr lvl="0" eaLnBrk="1" hangingPunct="1"/>
            <a:r>
              <a:rPr lang="zh-CN" altLang="en-US" dirty="0" smtClean="0"/>
              <a:t>获取子元素和获取父元素分别用什么方法？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表达式的模式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1081079"/>
          </a:xfrm>
        </p:spPr>
        <p:txBody>
          <a:bodyPr/>
          <a:lstStyle/>
          <a:p>
            <a:r>
              <a:rPr lang="zh-CN" altLang="en-US" dirty="0" smtClean="0"/>
              <a:t>简单模式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只能表示具体的匹配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14" y="2414090"/>
            <a:ext cx="6858048" cy="87203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nn-NO" altLang="en-US" dirty="0" smtClean="0"/>
              <a:t>var reg=/china/;</a:t>
            </a:r>
          </a:p>
          <a:p>
            <a:pPr algn="l">
              <a:lnSpc>
                <a:spcPct val="150000"/>
              </a:lnSpc>
            </a:pPr>
            <a:r>
              <a:rPr lang="nn-NO" altLang="en-US" dirty="0" smtClean="0"/>
              <a:t>var reg=/abc8/;</a:t>
            </a:r>
            <a:endParaRPr lang="en-US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85786" y="3633805"/>
            <a:ext cx="7645398" cy="1152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kern="0" dirty="0" smtClean="0"/>
              <a:t>复合模式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4"/>
              </a:buBlip>
            </a:pPr>
            <a:r>
              <a:rPr lang="zh-CN" altLang="en-US" sz="2400" b="1" kern="0" dirty="0" smtClean="0"/>
              <a:t>可以使用通配符表达更为抽象的规则模式</a:t>
            </a:r>
            <a:endParaRPr lang="en-US" altLang="zh-CN" sz="2400" b="1" kern="0" dirty="0" smtClean="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214414" y="4985858"/>
            <a:ext cx="6858048" cy="87203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nn-NO" altLang="en-US" dirty="0" smtClean="0"/>
              <a:t>var reg=/^\w+$/;</a:t>
            </a:r>
          </a:p>
          <a:p>
            <a:pPr algn="l">
              <a:lnSpc>
                <a:spcPct val="150000"/>
              </a:lnSpc>
            </a:pPr>
            <a:r>
              <a:rPr lang="nn-NO" altLang="en-US" dirty="0" smtClean="0"/>
              <a:t>var reg=/^\w+@\w+.[a-zA-Z]{2,3}(.[a-zA-Z]{2,3})?$/;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RegExp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000108"/>
            <a:ext cx="7645398" cy="581013"/>
          </a:xfrm>
        </p:spPr>
        <p:txBody>
          <a:bodyPr/>
          <a:lstStyle/>
          <a:p>
            <a:r>
              <a:rPr lang="en-US" altLang="zh-CN" dirty="0" err="1" smtClean="0"/>
              <a:t>RegExp</a:t>
            </a:r>
            <a:r>
              <a:rPr lang="zh-CN" altLang="en-US" dirty="0" smtClean="0"/>
              <a:t>对象的方法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1142976" y="1571612"/>
          <a:ext cx="7072362" cy="168722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214446"/>
                <a:gridCol w="5857916"/>
              </a:tblGrid>
              <a:tr h="237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530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检索字符中是正则表达式的区配，返回找到的值，并确定其位置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9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检索字符串中指定的值，返回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85786" y="3500438"/>
            <a:ext cx="7645398" cy="5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en-US" altLang="zh-CN" sz="2800" b="1" dirty="0" err="1" smtClean="0">
                <a:latin typeface="+mn-lt"/>
                <a:ea typeface="+mn-ea"/>
              </a:rPr>
              <a:t>RegExp</a:t>
            </a:r>
            <a:r>
              <a:rPr lang="zh-CN" altLang="en-US" sz="2800" b="1" dirty="0" smtClean="0">
                <a:latin typeface="+mn-lt"/>
                <a:ea typeface="+mn-ea"/>
              </a:rPr>
              <a:t>对象的属性</a:t>
            </a:r>
            <a:endParaRPr lang="zh-CN" altLang="en-US" sz="2800" b="1" dirty="0">
              <a:latin typeface="+mn-lt"/>
              <a:ea typeface="+mn-ea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788699"/>
              </p:ext>
            </p:extLst>
          </p:nvPr>
        </p:nvGraphicFramePr>
        <p:xfrm>
          <a:off x="1144508" y="4071942"/>
          <a:ext cx="7072362" cy="220341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214446"/>
                <a:gridCol w="5857916"/>
              </a:tblGrid>
              <a:tr h="237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5306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对象是否具有标志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 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全局匹配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06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ignoreCase</a:t>
                      </a:r>
                      <a:endParaRPr lang="zh-CN" altLang="zh-CN" sz="1800" b="1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对象是否具有标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志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不区分大小写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06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multiline</a:t>
                      </a:r>
                      <a:endParaRPr lang="zh-CN" altLang="zh-CN" sz="1800" b="1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对象是否具有标志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zh-CN" altLang="en-US" sz="18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多行模式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85786" y="1347789"/>
            <a:ext cx="7645398" cy="5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en-US" altLang="zh-CN" sz="2800" b="1" dirty="0" smtClean="0">
                <a:latin typeface="+mn-lt"/>
                <a:ea typeface="+mn-ea"/>
              </a:rPr>
              <a:t>String</a:t>
            </a:r>
            <a:r>
              <a:rPr lang="zh-CN" altLang="en-US" sz="2800" b="1" dirty="0" smtClean="0">
                <a:latin typeface="+mn-lt"/>
                <a:ea typeface="+mn-ea"/>
              </a:rPr>
              <a:t>对象的方法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2"/>
              </a:buBlip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1144508" y="2334296"/>
          <a:ext cx="7072362" cy="2523464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214446"/>
                <a:gridCol w="5857916"/>
              </a:tblGrid>
              <a:tr h="237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5306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找到一个或多个正则表达式的匹配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06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检索与正则表达式相匹配的值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06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替换与正则表达式匹配的字符串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9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把字符串分割为字符串数组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正则表达式符号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1144508" y="1164986"/>
          <a:ext cx="7072362" cy="505009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214446"/>
                <a:gridCol w="5857916"/>
              </a:tblGrid>
              <a:tr h="224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符号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5339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/…/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代表一个模式的开始和结束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39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匹配字符串的开始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62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匹配字符串的结束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62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任何空白字符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62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任何非空白字符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62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匹配一个数字字符，等价于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[0-9]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62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除了数字之外的任何字符，等价于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[^0-9]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62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匹配一个数字、下划线或字母字符，等价于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[A-Za-z0-9_]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62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任何非单字字符，等价于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[^a-zA-z0-9_]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62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除了换行符之外的任意字符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正则表达式符号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1144508" y="1593615"/>
          <a:ext cx="7072362" cy="4335715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214446"/>
                <a:gridCol w="5857916"/>
              </a:tblGrid>
              <a:tr h="341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符号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6404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匹配前一项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65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{n,}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匹配前一项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次，或者多次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65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{n,m}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匹配前一项至少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次，但是不能超过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65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匹配前一项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次或多次，等价于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{0,}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65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匹配前一项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次或多次，等价于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{1,}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80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匹配前一项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次或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次，也就是说前一项是可选的，等价于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{0,1}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1009641"/>
          </a:xfrm>
        </p:spPr>
        <p:txBody>
          <a:bodyPr/>
          <a:lstStyle/>
          <a:p>
            <a:r>
              <a:rPr lang="zh-CN" altLang="en-US" dirty="0" smtClean="0"/>
              <a:t>用户名、密码、电子邮箱、手机号码、身份证号码、生日、邮政编码、固定电话</a:t>
            </a:r>
          </a:p>
        </p:txBody>
      </p:sp>
      <p:pic>
        <p:nvPicPr>
          <p:cNvPr id="5" name="Picture 1" descr="图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5539" y="2305069"/>
            <a:ext cx="427672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图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2443182"/>
            <a:ext cx="43148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验证邮政编码和手机号码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1581145"/>
          </a:xfrm>
        </p:spPr>
        <p:txBody>
          <a:bodyPr/>
          <a:lstStyle/>
          <a:p>
            <a:r>
              <a:rPr lang="zh-CN" altLang="en-US" dirty="0" smtClean="0"/>
              <a:t>验证邮政编码和手机号码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n-ea"/>
              </a:rPr>
              <a:t>中国的邮政编码都是</a:t>
            </a:r>
            <a:r>
              <a:rPr lang="en-US" dirty="0" smtClean="0">
                <a:latin typeface="+mn-ea"/>
              </a:rPr>
              <a:t>6</a:t>
            </a:r>
            <a:r>
              <a:rPr lang="zh-CN" altLang="en-US" dirty="0" smtClean="0">
                <a:latin typeface="+mn-ea"/>
              </a:rPr>
              <a:t>位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手机号码都是</a:t>
            </a:r>
            <a:r>
              <a:rPr lang="en-US" dirty="0" smtClean="0">
                <a:latin typeface="+mn-ea"/>
              </a:rPr>
              <a:t>11</a:t>
            </a:r>
            <a:r>
              <a:rPr lang="zh-CN" altLang="en-US" dirty="0" smtClean="0">
                <a:latin typeface="+mn-ea"/>
              </a:rPr>
              <a:t>位，并且第</a:t>
            </a:r>
            <a:r>
              <a:rPr lang="en-US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位都是</a:t>
            </a:r>
            <a:r>
              <a:rPr lang="en-US" dirty="0" smtClean="0">
                <a:latin typeface="+mn-ea"/>
              </a:rPr>
              <a:t>1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214414" y="3128470"/>
            <a:ext cx="6858048" cy="87203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dirty="0" err="1" smtClean="0"/>
              <a:t>var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regCode</a:t>
            </a:r>
            <a:r>
              <a:rPr lang="en-US" altLang="en-US" dirty="0" smtClean="0"/>
              <a:t>=/^\d{6}$/;</a:t>
            </a:r>
          </a:p>
          <a:p>
            <a:pPr algn="l">
              <a:lnSpc>
                <a:spcPct val="150000"/>
              </a:lnSpc>
            </a:pPr>
            <a:r>
              <a:rPr lang="en-US" altLang="en-US" dirty="0" err="1" smtClean="0"/>
              <a:t>var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regMobile</a:t>
            </a:r>
            <a:r>
              <a:rPr lang="en-US" altLang="en-US" dirty="0" smtClean="0"/>
              <a:t>=/^1\d{10}$/;</a:t>
            </a:r>
          </a:p>
        </p:txBody>
      </p:sp>
      <p:grpSp>
        <p:nvGrpSpPr>
          <p:cNvPr id="7" name="组合 9"/>
          <p:cNvGrpSpPr>
            <a:grpSpLocks/>
          </p:cNvGrpSpPr>
          <p:nvPr/>
        </p:nvGrpSpPr>
        <p:grpSpPr bwMode="auto">
          <a:xfrm>
            <a:off x="1785918" y="5786454"/>
            <a:ext cx="5286412" cy="431800"/>
            <a:chOff x="1643063" y="6143625"/>
            <a:chExt cx="5198164" cy="431800"/>
          </a:xfrm>
          <a:solidFill>
            <a:srgbClr val="0070C0"/>
          </a:solidFill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519816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2993235" y="6181725"/>
              <a:ext cx="350745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：验证邮编和手机号码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验证年龄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4295789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 smtClean="0"/>
              <a:t>对年龄进行验证，年龄必须在</a:t>
            </a:r>
            <a:r>
              <a:rPr lang="en-US" altLang="zh-CN" dirty="0" smtClean="0"/>
              <a:t>0</a:t>
            </a:r>
            <a:r>
              <a:rPr lang="zh-CN" altLang="en-US" dirty="0" smtClean="0"/>
              <a:t>－</a:t>
            </a:r>
            <a:r>
              <a:rPr lang="en-US" altLang="zh-CN" dirty="0" smtClean="0"/>
              <a:t>120</a:t>
            </a:r>
            <a:r>
              <a:rPr lang="zh-CN" altLang="en-US" dirty="0" smtClean="0"/>
              <a:t>之间</a:t>
            </a:r>
          </a:p>
          <a:p>
            <a:pPr lvl="1"/>
            <a:r>
              <a:rPr lang="en-US" dirty="0" smtClean="0"/>
              <a:t>10-99</a:t>
            </a:r>
            <a:r>
              <a:rPr lang="zh-CN" altLang="en-US" dirty="0" smtClean="0"/>
              <a:t>这个范围都是两位数，十位是</a:t>
            </a:r>
            <a:r>
              <a:rPr lang="en-US" dirty="0" smtClean="0"/>
              <a:t>1-9</a:t>
            </a:r>
            <a:r>
              <a:rPr lang="zh-CN" altLang="en-US" dirty="0" smtClean="0"/>
              <a:t>，个位是</a:t>
            </a:r>
            <a:r>
              <a:rPr lang="en-US" dirty="0" smtClean="0"/>
              <a:t>0-9</a:t>
            </a:r>
            <a:r>
              <a:rPr lang="zh-CN" altLang="en-US" dirty="0" smtClean="0"/>
              <a:t>，正则表达式为</a:t>
            </a:r>
            <a:r>
              <a:rPr lang="en-US" dirty="0" smtClean="0"/>
              <a:t>[1-9]\d</a:t>
            </a:r>
          </a:p>
          <a:p>
            <a:pPr lvl="1"/>
            <a:r>
              <a:rPr lang="en-US" dirty="0" smtClean="0"/>
              <a:t>0-9</a:t>
            </a:r>
            <a:r>
              <a:rPr lang="zh-CN" altLang="en-US" dirty="0" smtClean="0"/>
              <a:t>这个范围是一位，正则表达式为</a:t>
            </a:r>
            <a:r>
              <a:rPr lang="en-US" dirty="0" smtClean="0"/>
              <a:t>\d</a:t>
            </a:r>
          </a:p>
          <a:p>
            <a:pPr lvl="1"/>
            <a:r>
              <a:rPr lang="en-US" dirty="0" smtClean="0"/>
              <a:t>100-119</a:t>
            </a:r>
            <a:r>
              <a:rPr lang="zh-CN" altLang="en-US" dirty="0" smtClean="0"/>
              <a:t>这个范围是三位数，百位是</a:t>
            </a:r>
            <a:r>
              <a:rPr lang="en-US" dirty="0" smtClean="0"/>
              <a:t>1</a:t>
            </a:r>
            <a:r>
              <a:rPr lang="zh-CN" altLang="en-US" dirty="0" smtClean="0"/>
              <a:t>，十位是</a:t>
            </a:r>
            <a:r>
              <a:rPr lang="en-US" dirty="0" smtClean="0"/>
              <a:t>0-1</a:t>
            </a:r>
            <a:r>
              <a:rPr lang="zh-CN" altLang="en-US" dirty="0" smtClean="0"/>
              <a:t>，个位是</a:t>
            </a:r>
            <a:r>
              <a:rPr lang="en-US" dirty="0" smtClean="0"/>
              <a:t>0-9</a:t>
            </a:r>
            <a:r>
              <a:rPr lang="zh-CN" altLang="en-US" dirty="0" smtClean="0"/>
              <a:t>，正则表达式为</a:t>
            </a:r>
            <a:r>
              <a:rPr lang="en-US" dirty="0" smtClean="0"/>
              <a:t>1[0-1]\d</a:t>
            </a:r>
          </a:p>
          <a:p>
            <a:pPr lvl="1"/>
            <a:r>
              <a:rPr lang="zh-CN" altLang="en-US" dirty="0" smtClean="0"/>
              <a:t>所有年龄的个位都是</a:t>
            </a:r>
            <a:r>
              <a:rPr lang="en-US" dirty="0" smtClean="0"/>
              <a:t>0-9</a:t>
            </a:r>
            <a:r>
              <a:rPr lang="zh-CN" altLang="en-US" dirty="0" smtClean="0"/>
              <a:t>，当百位是</a:t>
            </a:r>
            <a:r>
              <a:rPr lang="en-US" dirty="0" smtClean="0"/>
              <a:t>1</a:t>
            </a:r>
            <a:r>
              <a:rPr lang="zh-CN" altLang="en-US" dirty="0" smtClean="0"/>
              <a:t>时十位是</a:t>
            </a:r>
            <a:r>
              <a:rPr lang="en-US" dirty="0" smtClean="0"/>
              <a:t>0-1</a:t>
            </a:r>
            <a:r>
              <a:rPr lang="zh-CN" altLang="en-US" dirty="0" smtClean="0"/>
              <a:t>，当年龄为两位数时十位是</a:t>
            </a:r>
            <a:r>
              <a:rPr lang="en-US" dirty="0" smtClean="0"/>
              <a:t>1-9</a:t>
            </a:r>
            <a:r>
              <a:rPr lang="zh-CN" altLang="en-US" dirty="0" smtClean="0"/>
              <a:t>，因此</a:t>
            </a:r>
            <a:r>
              <a:rPr lang="en-US" dirty="0" smtClean="0"/>
              <a:t>0-119</a:t>
            </a:r>
            <a:r>
              <a:rPr lang="zh-CN" altLang="en-US" dirty="0" smtClean="0"/>
              <a:t>这个范围的正则表达式为</a:t>
            </a:r>
            <a:r>
              <a:rPr lang="en-US" dirty="0" smtClean="0"/>
              <a:t>(1[0-1]|[1-9])?\d</a:t>
            </a:r>
          </a:p>
          <a:p>
            <a:pPr lvl="1"/>
            <a:r>
              <a:rPr lang="zh-CN" altLang="en-US" dirty="0" smtClean="0"/>
              <a:t>年龄</a:t>
            </a:r>
            <a:r>
              <a:rPr lang="en-US" dirty="0" smtClean="0"/>
              <a:t>120</a:t>
            </a:r>
            <a:r>
              <a:rPr lang="zh-CN" altLang="en-US" dirty="0" smtClean="0"/>
              <a:t>是单独的一种情况，需要单独列出来</a:t>
            </a:r>
          </a:p>
        </p:txBody>
      </p:sp>
      <p:grpSp>
        <p:nvGrpSpPr>
          <p:cNvPr id="5" name="组合 9"/>
          <p:cNvGrpSpPr>
            <a:grpSpLocks/>
          </p:cNvGrpSpPr>
          <p:nvPr/>
        </p:nvGrpSpPr>
        <p:grpSpPr bwMode="auto">
          <a:xfrm>
            <a:off x="1785918" y="5926158"/>
            <a:ext cx="5286412" cy="431800"/>
            <a:chOff x="1643063" y="6143625"/>
            <a:chExt cx="5198164" cy="431800"/>
          </a:xfrm>
          <a:solidFill>
            <a:srgbClr val="0070C0"/>
          </a:solidFill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519816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2993235" y="6181725"/>
              <a:ext cx="236468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6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：验证年龄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 bwMode="auto">
          <a:xfrm>
            <a:off x="842994" y="242872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学员操作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使用正则表达式验证用户注册页面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55650" y="1071546"/>
            <a:ext cx="7931150" cy="24288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用户名只能由英文字母和数字组成，长度为</a:t>
            </a:r>
            <a:r>
              <a:rPr lang="en-US" sz="2000" dirty="0" smtClean="0"/>
              <a:t>4</a:t>
            </a:r>
            <a:r>
              <a:rPr lang="zh-CN" altLang="en-US" sz="2000" dirty="0" smtClean="0"/>
              <a:t>～</a:t>
            </a:r>
            <a:r>
              <a:rPr lang="en-US" sz="2000" dirty="0" smtClean="0"/>
              <a:t>16</a:t>
            </a:r>
            <a:r>
              <a:rPr lang="zh-CN" altLang="en-US" sz="2000" dirty="0" smtClean="0"/>
              <a:t>个字符，并且以英文字母开头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密码只能由英文字母和数字组成，长度为</a:t>
            </a:r>
            <a:r>
              <a:rPr lang="en-US" sz="2000" dirty="0" smtClean="0"/>
              <a:t>4</a:t>
            </a:r>
            <a:r>
              <a:rPr lang="zh-CN" altLang="en-US" sz="2000" dirty="0" smtClean="0"/>
              <a:t>～</a:t>
            </a:r>
            <a:r>
              <a:rPr lang="en-US" sz="2000" dirty="0" smtClean="0"/>
              <a:t>10</a:t>
            </a:r>
            <a:r>
              <a:rPr lang="zh-CN" altLang="en-US" sz="2000" dirty="0" smtClean="0"/>
              <a:t>个字符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生日的年份在</a:t>
            </a:r>
            <a:r>
              <a:rPr lang="en-US" sz="2000" dirty="0" smtClean="0"/>
              <a:t>1900</a:t>
            </a:r>
            <a:r>
              <a:rPr lang="zh-CN" altLang="en-US" sz="2000" dirty="0" smtClean="0"/>
              <a:t>～</a:t>
            </a:r>
            <a:r>
              <a:rPr lang="en-US" sz="2000" dirty="0" smtClean="0"/>
              <a:t>2009</a:t>
            </a:r>
            <a:r>
              <a:rPr lang="zh-CN" altLang="en-US" sz="2000" dirty="0" smtClean="0"/>
              <a:t>之间，生日格式为</a:t>
            </a:r>
            <a:r>
              <a:rPr lang="en-US" sz="2000" dirty="0" smtClean="0"/>
              <a:t>1980-5-12</a:t>
            </a:r>
            <a:r>
              <a:rPr lang="zh-CN" altLang="en-US" sz="2000" dirty="0" smtClean="0"/>
              <a:t>或</a:t>
            </a:r>
            <a:r>
              <a:rPr lang="en-US" sz="2000" dirty="0" smtClean="0"/>
              <a:t>1988-05-04</a:t>
            </a:r>
            <a:r>
              <a:rPr lang="zh-CN" altLang="en-US" sz="2000" dirty="0" smtClean="0"/>
              <a:t>的形式</a:t>
            </a:r>
            <a:endParaRPr lang="en-US" altLang="zh-CN" sz="2000" dirty="0" smtClean="0"/>
          </a:p>
        </p:txBody>
      </p:sp>
      <p:grpSp>
        <p:nvGrpSpPr>
          <p:cNvPr id="2" name="组合 66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3143240" y="628334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8" y="3571876"/>
            <a:ext cx="3500462" cy="256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5841" y="1214422"/>
            <a:ext cx="7929563" cy="4391025"/>
          </a:xfrm>
        </p:spPr>
        <p:txBody>
          <a:bodyPr/>
          <a:lstStyle/>
          <a:p>
            <a:r>
              <a:rPr lang="zh-CN" altLang="en-US" dirty="0" smtClean="0"/>
              <a:t>为什么需要进行表单验证？</a:t>
            </a:r>
            <a:endParaRPr lang="en-US" dirty="0" smtClean="0"/>
          </a:p>
          <a:p>
            <a:r>
              <a:rPr lang="en-US" dirty="0" smtClean="0"/>
              <a:t>$(":input")</a:t>
            </a:r>
            <a:r>
              <a:rPr lang="zh-CN" altLang="en-US" dirty="0" smtClean="0"/>
              <a:t>能匹配页面中的哪些元素？</a:t>
            </a:r>
            <a:endParaRPr lang="en-US" altLang="zh-CN" dirty="0" smtClean="0"/>
          </a:p>
          <a:p>
            <a:r>
              <a:rPr lang="zh-CN" altLang="en-US" dirty="0" smtClean="0"/>
              <a:t>写出验证身份证号为</a:t>
            </a:r>
            <a:r>
              <a:rPr lang="en-US" dirty="0" smtClean="0"/>
              <a:t>15</a:t>
            </a:r>
            <a:r>
              <a:rPr lang="zh-CN" altLang="en-US" dirty="0" smtClean="0"/>
              <a:t>位或</a:t>
            </a:r>
            <a:r>
              <a:rPr lang="en-US" dirty="0" smtClean="0"/>
              <a:t>18</a:t>
            </a:r>
            <a:r>
              <a:rPr lang="zh-CN" altLang="en-US" dirty="0" smtClean="0"/>
              <a:t>位数字的正则表达式</a:t>
            </a:r>
            <a:endParaRPr lang="en-US" altLang="zh-CN" dirty="0" smtClean="0"/>
          </a:p>
        </p:txBody>
      </p:sp>
      <p:grpSp>
        <p:nvGrpSpPr>
          <p:cNvPr id="2" name="组合 8"/>
          <p:cNvGrpSpPr/>
          <p:nvPr/>
        </p:nvGrpSpPr>
        <p:grpSpPr>
          <a:xfrm>
            <a:off x="142844" y="857232"/>
            <a:ext cx="958752" cy="430730"/>
            <a:chOff x="3643306" y="2500357"/>
            <a:chExt cx="958752" cy="430730"/>
          </a:xfrm>
        </p:grpSpPr>
        <p:pic>
          <p:nvPicPr>
            <p:cNvPr id="11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为什么使用表单选择器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1094105"/>
          </a:xfrm>
        </p:spPr>
        <p:txBody>
          <a:bodyPr/>
          <a:lstStyle/>
          <a:p>
            <a:r>
              <a:rPr lang="zh-CN" altLang="en-US" dirty="0" smtClean="0"/>
              <a:t>表单选择器用于选取某些特定的表单元素，比如所有单选按钮或隐藏的元素</a:t>
            </a:r>
            <a:endParaRPr lang="zh-CN" altLang="en-US" dirty="0"/>
          </a:p>
        </p:txBody>
      </p:sp>
      <p:pic>
        <p:nvPicPr>
          <p:cNvPr id="6146" name="Picture 2" descr="表单选择器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509815"/>
            <a:ext cx="5286412" cy="315629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表单选择器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714348" y="1142984"/>
          <a:ext cx="7643866" cy="4643193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214446"/>
                <a:gridCol w="2643206"/>
                <a:gridCol w="3786214"/>
              </a:tblGrid>
              <a:tr h="241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语法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示例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725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:input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匹配所有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$("#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myform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:input")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选取表单中所有的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:text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匹配所有单行文本框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$("#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myform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:text")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email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和姓名两个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:password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匹配所有密码框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#myform  :password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选取所有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type="password" /&gt;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:radio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匹配所有单项按钮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#myform  :radio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type="radio" /&gt;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:checkbox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匹配所有复选框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#myform  :checkbox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type="checkbox " /&gt;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0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:submit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匹配所有提交按钮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#myform  :submit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type="submit " /&gt;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表单选择器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714348" y="1163255"/>
          <a:ext cx="7643866" cy="4408885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214446"/>
                <a:gridCol w="2643206"/>
                <a:gridCol w="3786214"/>
              </a:tblGrid>
              <a:tr h="241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语法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示例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725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:image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匹配所有图像域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#myform  :image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 image" /&gt;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:reset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匹配所有重置按钮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#myform  :reset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 reset " /&gt;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:button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匹配所有按钮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$("#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myform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:button" 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:file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匹配所有文件域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#myform  :file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 file " /&gt;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:hidden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匹配所有不可见元素，或者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#myform  :hidden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type="hidden " /&gt;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style="display: none"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9"/>
          <p:cNvGrpSpPr>
            <a:grpSpLocks/>
          </p:cNvGrpSpPr>
          <p:nvPr/>
        </p:nvGrpSpPr>
        <p:grpSpPr bwMode="auto">
          <a:xfrm>
            <a:off x="1785918" y="5786454"/>
            <a:ext cx="5286412" cy="431800"/>
            <a:chOff x="1643063" y="6143625"/>
            <a:chExt cx="519816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519816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2993235" y="6181725"/>
              <a:ext cx="26405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7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form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选择器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785918" y="6354786"/>
            <a:ext cx="5286412" cy="431800"/>
            <a:chOff x="1643063" y="6143625"/>
            <a:chExt cx="519816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519816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2993235" y="6181725"/>
              <a:ext cx="309763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8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form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过滤选择器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验证多行数据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3"/>
            <a:ext cx="7645398" cy="714380"/>
          </a:xfrm>
        </p:spPr>
        <p:txBody>
          <a:bodyPr/>
          <a:lstStyle/>
          <a:p>
            <a:r>
              <a:rPr lang="zh-CN" altLang="en-US" dirty="0" smtClean="0"/>
              <a:t>批量提交数据的时候经常要验证多行数据</a:t>
            </a:r>
            <a:endParaRPr lang="zh-CN" altLang="en-US" dirty="0"/>
          </a:p>
        </p:txBody>
      </p:sp>
      <p:pic>
        <p:nvPicPr>
          <p:cNvPr id="7170" name="Picture 2" descr="供应商验证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071678"/>
            <a:ext cx="6410162" cy="300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785918" y="6072206"/>
            <a:ext cx="5286412" cy="431800"/>
            <a:chOff x="1643063" y="6143625"/>
            <a:chExt cx="5198164" cy="431800"/>
          </a:xfrm>
          <a:solidFill>
            <a:srgbClr val="0070C0"/>
          </a:solidFill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519816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2993235" y="6181725"/>
              <a:ext cx="30503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9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：供应商信息维护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 bwMode="auto">
          <a:xfrm>
            <a:off x="842994" y="242872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学员操作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实现学习经历动态维护表单和验证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55650" y="1071546"/>
            <a:ext cx="7931150" cy="2143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每项信息必须填写，“开始时间”和“结束时间”必须是“年”和“月”组成的</a:t>
            </a:r>
            <a:r>
              <a:rPr lang="en-US" sz="2000" dirty="0" smtClean="0"/>
              <a:t>6</a:t>
            </a:r>
            <a:r>
              <a:rPr lang="zh-CN" altLang="en-US" sz="2000" dirty="0" smtClean="0"/>
              <a:t>位数字，如“</a:t>
            </a:r>
            <a:r>
              <a:rPr lang="en-US" sz="2000" dirty="0" smtClean="0"/>
              <a:t>199906</a:t>
            </a:r>
            <a:r>
              <a:rPr lang="zh-CN" altLang="en-US" sz="2000" dirty="0" smtClean="0"/>
              <a:t>”、“</a:t>
            </a:r>
            <a:r>
              <a:rPr lang="en-US" sz="2000" dirty="0" smtClean="0"/>
              <a:t>200112</a:t>
            </a:r>
            <a:r>
              <a:rPr lang="zh-CN" altLang="en-US" sz="2000" dirty="0" smtClean="0"/>
              <a:t>”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提供动态生成表单功能，即点击表单中的“添加一条”，则生成一行新的信息输入区。页面默认有一行信息输入区</a:t>
            </a:r>
            <a:endParaRPr lang="en-US" altLang="zh-CN" sz="2000" dirty="0" smtClean="0"/>
          </a:p>
        </p:txBody>
      </p:sp>
      <p:grpSp>
        <p:nvGrpSpPr>
          <p:cNvPr id="2" name="组合 66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3143240" y="628334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33574" y="3243281"/>
            <a:ext cx="62674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总结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784224" y="1071546"/>
            <a:ext cx="8145494" cy="4500594"/>
          </a:xfrm>
        </p:spPr>
        <p:txBody>
          <a:bodyPr/>
          <a:lstStyle/>
          <a:p>
            <a:pPr lvl="0"/>
            <a:r>
              <a:rPr lang="zh-CN" altLang="en-US" dirty="0" smtClean="0"/>
              <a:t>验证输入是否为空、验证数据格式是否正确、验证数据的范围、验证数据的长度</a:t>
            </a:r>
            <a:endParaRPr lang="en-US" altLang="zh-CN" dirty="0" smtClean="0"/>
          </a:p>
          <a:p>
            <a:pPr lvl="0"/>
            <a:r>
              <a:rPr lang="en-US" dirty="0" smtClean="0"/>
              <a:t>String </a:t>
            </a:r>
            <a:r>
              <a:rPr lang="zh-CN" altLang="en-US" dirty="0" smtClean="0"/>
              <a:t>对象的</a:t>
            </a:r>
            <a:r>
              <a:rPr lang="en-US" dirty="0" err="1" smtClean="0"/>
              <a:t>indexOf</a:t>
            </a:r>
            <a:r>
              <a:rPr lang="en-US" dirty="0" smtClean="0"/>
              <a:t>()</a:t>
            </a:r>
            <a:r>
              <a:rPr lang="zh-CN" altLang="en-US" dirty="0" smtClean="0"/>
              <a:t>、</a:t>
            </a:r>
            <a:r>
              <a:rPr lang="en-US" dirty="0" smtClean="0"/>
              <a:t>substring()</a:t>
            </a:r>
            <a:r>
              <a:rPr lang="zh-CN" altLang="en-US" dirty="0" smtClean="0"/>
              <a:t>和</a:t>
            </a:r>
            <a:r>
              <a:rPr lang="en-US" dirty="0" smtClean="0"/>
              <a:t>length</a:t>
            </a:r>
          </a:p>
          <a:p>
            <a:pPr lvl="0"/>
            <a:r>
              <a:rPr lang="zh-CN" altLang="en-US" dirty="0" smtClean="0"/>
              <a:t>使用</a:t>
            </a:r>
            <a:r>
              <a:rPr lang="en-US" dirty="0" err="1" smtClean="0"/>
              <a:t>onsubmit</a:t>
            </a:r>
            <a:r>
              <a:rPr lang="zh-CN" altLang="en-US" dirty="0" smtClean="0"/>
              <a:t>和</a:t>
            </a:r>
            <a:r>
              <a:rPr lang="en-US" dirty="0" err="1" smtClean="0"/>
              <a:t>onblur</a:t>
            </a:r>
            <a:r>
              <a:rPr lang="zh-CN" altLang="en-US" dirty="0" smtClean="0"/>
              <a:t>事件来激发验证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使用正则表达式可验证邮箱、电话号码、年龄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正则表达式的通配符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使用表单选择器和表单属性过滤器获取匹配的表单元素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作业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502522" cy="5010170"/>
          </a:xfrm>
        </p:spPr>
        <p:txBody>
          <a:bodyPr/>
          <a:lstStyle/>
          <a:p>
            <a:pPr lvl="0"/>
            <a:r>
              <a:rPr lang="zh-CN" altLang="en-US" dirty="0" smtClean="0"/>
              <a:t>课后作业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0"/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预习目标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了解下一章节练习内容的具体需求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预习下一章学生用书，完成预习作业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教育改变生活副本"/>
          <p:cNvPicPr>
            <a:picLocks noChangeAspect="1" noChangeArrowheads="1"/>
          </p:cNvPicPr>
          <p:nvPr/>
        </p:nvPicPr>
        <p:blipFill>
          <a:blip r:embed="rId4">
            <a:lum bright="68000"/>
          </a:blip>
          <a:srcRect/>
          <a:stretch>
            <a:fillRect/>
          </a:stretch>
        </p:blipFill>
        <p:spPr bwMode="auto">
          <a:xfrm>
            <a:off x="2500313" y="4646613"/>
            <a:ext cx="4681537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tx1">
                <a:alpha val="50000"/>
              </a:schemeClr>
            </a:prst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1644650" y="2143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本章任务</a:t>
            </a:r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2152649"/>
          </a:xfrm>
        </p:spPr>
        <p:txBody>
          <a:bodyPr/>
          <a:lstStyle/>
          <a:p>
            <a:pPr lvl="0"/>
            <a:r>
              <a:rPr lang="zh-CN" altLang="en-US" sz="2400" dirty="0" smtClean="0"/>
              <a:t>验证注册页面中的电子邮箱</a:t>
            </a:r>
            <a:endParaRPr lang="en-US" altLang="zh-CN" sz="2400" dirty="0" smtClean="0"/>
          </a:p>
          <a:p>
            <a:pPr lvl="0"/>
            <a:r>
              <a:rPr lang="zh-CN" altLang="en-US" sz="2400" dirty="0" smtClean="0"/>
              <a:t>使用文本输入提示的方式验证贵美网站的注册页面</a:t>
            </a:r>
            <a:endParaRPr lang="en-US" altLang="zh-CN" sz="2400" dirty="0" smtClean="0"/>
          </a:p>
          <a:p>
            <a:pPr lvl="0"/>
            <a:r>
              <a:rPr lang="zh-CN" altLang="en-US" sz="2400" dirty="0" smtClean="0"/>
              <a:t>使用正则表达式验证用户注册页面</a:t>
            </a:r>
            <a:endParaRPr lang="en-US" altLang="zh-CN" sz="2400" dirty="0" smtClean="0"/>
          </a:p>
          <a:p>
            <a:pPr lvl="0"/>
            <a:r>
              <a:rPr lang="zh-CN" altLang="en-US" sz="2400" dirty="0" smtClean="0"/>
              <a:t>实现学习经历动态维护表单和验证</a:t>
            </a:r>
            <a:endParaRPr lang="en-US" altLang="zh-CN" sz="2400" dirty="0" smtClean="0"/>
          </a:p>
          <a:p>
            <a:pPr lvl="0">
              <a:buNone/>
            </a:pPr>
            <a:endParaRPr lang="en-US" altLang="zh-CN" sz="2400" dirty="0" smtClean="0"/>
          </a:p>
        </p:txBody>
      </p:sp>
      <p:pic>
        <p:nvPicPr>
          <p:cNvPr id="1026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6929" y="2428868"/>
            <a:ext cx="4822525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6893" y="2714620"/>
            <a:ext cx="4742561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3071810"/>
            <a:ext cx="4214842" cy="3086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学习经历维护"/>
          <p:cNvPicPr>
            <a:picLocks noChangeAspect="1" noChangeArrowheads="1"/>
          </p:cNvPicPr>
          <p:nvPr/>
        </p:nvPicPr>
        <p:blipFill>
          <a:blip r:embed="rId5">
            <a:grayscl/>
          </a:blip>
          <a:srcRect/>
          <a:stretch>
            <a:fillRect/>
          </a:stretch>
        </p:blipFill>
        <p:spPr bwMode="auto">
          <a:xfrm>
            <a:off x="1643042" y="3429000"/>
            <a:ext cx="5786478" cy="2875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35013" y="28558"/>
            <a:ext cx="8229600" cy="90011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本章目标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142984"/>
            <a:ext cx="7645400" cy="5010150"/>
          </a:xfrm>
        </p:spPr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smtClean="0"/>
              <a:t>String </a:t>
            </a:r>
            <a:r>
              <a:rPr lang="zh-CN" altLang="en-US" dirty="0" smtClean="0"/>
              <a:t>对象的用法</a:t>
            </a:r>
          </a:p>
          <a:p>
            <a:r>
              <a:rPr lang="zh-CN" altLang="en-US" dirty="0" smtClean="0"/>
              <a:t>会使用正则表达式验证页面输入内容</a:t>
            </a:r>
          </a:p>
          <a:p>
            <a:r>
              <a:rPr lang="zh-CN" altLang="en-US" dirty="0" smtClean="0"/>
              <a:t>会使用表单选择器</a:t>
            </a:r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5206" y="928670"/>
            <a:ext cx="714380" cy="719772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5206" y="1500174"/>
            <a:ext cx="714380" cy="719772"/>
          </a:xfrm>
          <a:prstGeom prst="rect">
            <a:avLst/>
          </a:prstGeom>
          <a:noFill/>
        </p:spPr>
      </p:pic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24" y="1571612"/>
            <a:ext cx="643477" cy="648334"/>
          </a:xfrm>
          <a:prstGeom prst="rect">
            <a:avLst/>
          </a:prstGeom>
          <a:noFill/>
        </p:spPr>
      </p:pic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为什么要表单验证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1152517"/>
          </a:xfrm>
        </p:spPr>
        <p:txBody>
          <a:bodyPr/>
          <a:lstStyle/>
          <a:p>
            <a:r>
              <a:rPr lang="zh-CN" altLang="en-US" dirty="0" smtClean="0"/>
              <a:t>减轻服务器的压力</a:t>
            </a:r>
            <a:endParaRPr lang="en-US" altLang="zh-CN" dirty="0" smtClean="0"/>
          </a:p>
          <a:p>
            <a:r>
              <a:rPr lang="zh-CN" altLang="en-US" dirty="0" smtClean="0"/>
              <a:t>保证输入的数据符合要求</a:t>
            </a:r>
            <a:endParaRPr lang="zh-CN" altLang="en-US" dirty="0"/>
          </a:p>
        </p:txBody>
      </p:sp>
      <p:pic>
        <p:nvPicPr>
          <p:cNvPr id="5" name="图片 1" descr="Snap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2428868"/>
            <a:ext cx="6143625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常用的表单验证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35814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日期格式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表单元素是否为空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用户名和密码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E-mail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身份证号码</a:t>
            </a:r>
            <a:endParaRPr lang="en-US" altLang="zh-CN" dirty="0" smtClean="0"/>
          </a:p>
        </p:txBody>
      </p:sp>
      <p:pic>
        <p:nvPicPr>
          <p:cNvPr id="5" name="图片 2" descr="图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1883" y="1142984"/>
            <a:ext cx="3957769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实现验证的思路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42938" y="1643061"/>
            <a:ext cx="7643812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当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输入的表单数据不符合要求时，如何编写脚本来进行提示？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图片 3" descr="图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2428868"/>
            <a:ext cx="46545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00125" y="3429000"/>
            <a:ext cx="7715250" cy="234936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 algn="l">
              <a:lnSpc>
                <a:spcPts val="4400"/>
              </a:lnSpc>
              <a:buFont typeface="+mj-lt"/>
              <a:buAutoNum type="arabicPeriod"/>
              <a:defRPr/>
            </a:pPr>
            <a:r>
              <a:rPr lang="zh-CN" altLang="en-US" sz="2800" b="1" dirty="0">
                <a:latin typeface="+mn-ea"/>
                <a:ea typeface="+mn-ea"/>
              </a:rPr>
              <a:t>获得表单元素值</a:t>
            </a:r>
            <a:endParaRPr lang="en-US" altLang="zh-CN" sz="2800" b="1" dirty="0">
              <a:latin typeface="+mn-ea"/>
              <a:ea typeface="+mn-ea"/>
            </a:endParaRPr>
          </a:p>
          <a:p>
            <a:pPr marL="514350" indent="-514350" algn="l">
              <a:lnSpc>
                <a:spcPts val="4400"/>
              </a:lnSpc>
              <a:buFont typeface="+mj-lt"/>
              <a:buAutoNum type="arabicPeriod"/>
              <a:defRPr/>
            </a:pPr>
            <a:r>
              <a:rPr lang="en-US" altLang="zh-CN" sz="2800" b="1" dirty="0" err="1">
                <a:latin typeface="+mn-ea"/>
                <a:ea typeface="+mn-ea"/>
              </a:rPr>
              <a:t>使用JavaScript的一些方法对数据进行判断</a:t>
            </a:r>
            <a:endParaRPr lang="en-US" altLang="zh-CN" sz="2800" b="1" dirty="0">
              <a:latin typeface="+mn-ea"/>
              <a:ea typeface="+mn-ea"/>
            </a:endParaRPr>
          </a:p>
          <a:p>
            <a:pPr marL="514350" indent="-514350" algn="l">
              <a:lnSpc>
                <a:spcPts val="4400"/>
              </a:lnSpc>
              <a:buFont typeface="+mj-lt"/>
              <a:buAutoNum type="arabicPeriod"/>
              <a:defRPr/>
            </a:pPr>
            <a:r>
              <a:rPr lang="en-US" altLang="zh-CN" sz="2800" b="1" dirty="0" err="1" smtClean="0">
                <a:latin typeface="+mn-ea"/>
                <a:ea typeface="+mn-ea"/>
              </a:rPr>
              <a:t>当表单</a:t>
            </a:r>
            <a:r>
              <a:rPr lang="zh-CN" altLang="en-US" sz="2800" b="1" dirty="0" smtClean="0">
                <a:latin typeface="+mn-ea"/>
                <a:ea typeface="+mn-ea"/>
              </a:rPr>
              <a:t>提交</a:t>
            </a:r>
            <a:r>
              <a:rPr lang="en-US" altLang="zh-CN" sz="2800" b="1" dirty="0" err="1" smtClean="0">
                <a:latin typeface="+mn-ea"/>
                <a:ea typeface="+mn-ea"/>
              </a:rPr>
              <a:t>时</a:t>
            </a:r>
            <a:r>
              <a:rPr lang="en-US" altLang="zh-CN" sz="2800" b="1" dirty="0" err="1">
                <a:latin typeface="+mn-ea"/>
                <a:ea typeface="+mn-ea"/>
              </a:rPr>
              <a:t>，</a:t>
            </a:r>
            <a:r>
              <a:rPr lang="en-US" altLang="zh-CN" sz="2800" b="1" dirty="0" err="1" smtClean="0">
                <a:latin typeface="+mn-ea"/>
                <a:ea typeface="+mn-ea"/>
              </a:rPr>
              <a:t>触发</a:t>
            </a:r>
            <a:r>
              <a:rPr lang="zh-CN" altLang="en-US" sz="2800" b="1" dirty="0" smtClean="0">
                <a:latin typeface="+mn-ea"/>
                <a:ea typeface="+mn-ea"/>
              </a:rPr>
              <a:t>事件</a:t>
            </a:r>
            <a:r>
              <a:rPr lang="zh-CN" altLang="en-US" sz="2800" b="1" dirty="0">
                <a:latin typeface="+mn-ea"/>
                <a:ea typeface="+mn-ea"/>
              </a:rPr>
              <a:t>，对获取的数据进行验证</a:t>
            </a:r>
          </a:p>
        </p:txBody>
      </p:sp>
      <p:grpSp>
        <p:nvGrpSpPr>
          <p:cNvPr id="10" name="组合 72"/>
          <p:cNvGrpSpPr/>
          <p:nvPr/>
        </p:nvGrpSpPr>
        <p:grpSpPr>
          <a:xfrm>
            <a:off x="71406" y="1434761"/>
            <a:ext cx="986586" cy="422603"/>
            <a:chOff x="1000100" y="1173499"/>
            <a:chExt cx="986586" cy="422603"/>
          </a:xfrm>
        </p:grpSpPr>
        <p:pic>
          <p:nvPicPr>
            <p:cNvPr id="1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3" name="组合 69"/>
          <p:cNvGrpSpPr/>
          <p:nvPr/>
        </p:nvGrpSpPr>
        <p:grpSpPr>
          <a:xfrm>
            <a:off x="71406" y="3071810"/>
            <a:ext cx="1000132" cy="446983"/>
            <a:chOff x="1000100" y="3235185"/>
            <a:chExt cx="1000132" cy="446983"/>
          </a:xfrm>
        </p:grpSpPr>
        <p:pic>
          <p:nvPicPr>
            <p:cNvPr id="14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字符串验证</a:t>
            </a:r>
            <a:r>
              <a:rPr lang="en-US" altLang="zh-CN" dirty="0" smtClean="0"/>
              <a:t>3-1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81013"/>
          </a:xfrm>
        </p:spPr>
        <p:txBody>
          <a:bodyPr/>
          <a:lstStyle/>
          <a:p>
            <a:r>
              <a:rPr lang="zh-CN" altLang="en-US" dirty="0" smtClean="0"/>
              <a:t>非空验证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14" y="1928802"/>
            <a:ext cx="6858048" cy="12003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fr-FR" dirty="0" smtClean="0"/>
              <a:t>if (</a:t>
            </a:r>
            <a:r>
              <a:rPr lang="fr-FR" b="1" dirty="0" smtClean="0"/>
              <a:t>mail == ""</a:t>
            </a:r>
            <a:r>
              <a:rPr lang="fr-FR" dirty="0" smtClean="0"/>
              <a:t>) {</a:t>
            </a:r>
            <a:endParaRPr lang="zh-CN" altLang="en-US" dirty="0" smtClean="0"/>
          </a:p>
          <a:p>
            <a:pPr algn="l"/>
            <a:r>
              <a:rPr lang="fr-FR" dirty="0" smtClean="0"/>
              <a:t>     alert("Email</a:t>
            </a:r>
            <a:r>
              <a:rPr lang="zh-CN" altLang="en-US" dirty="0" smtClean="0"/>
              <a:t>不能为空</a:t>
            </a:r>
            <a:r>
              <a:rPr lang="fr-FR" dirty="0" smtClean="0"/>
              <a:t>");</a:t>
            </a:r>
            <a:endParaRPr lang="zh-CN" altLang="en-US" dirty="0" smtClean="0"/>
          </a:p>
          <a:p>
            <a:pPr algn="l"/>
            <a:r>
              <a:rPr lang="fr-FR" dirty="0" smtClean="0"/>
              <a:t>     return false;</a:t>
            </a:r>
            <a:endParaRPr lang="zh-CN" altLang="en-US" dirty="0" smtClean="0"/>
          </a:p>
          <a:p>
            <a:pPr algn="l"/>
            <a:r>
              <a:rPr lang="fr-FR" dirty="0" smtClean="0"/>
              <a:t>}</a:t>
            </a:r>
            <a:endParaRPr lang="zh-CN" altLang="en-US" b="1" dirty="0" smtClean="0"/>
          </a:p>
        </p:txBody>
      </p:sp>
      <p:sp>
        <p:nvSpPr>
          <p:cNvPr id="6" name="线形标注 1 5"/>
          <p:cNvSpPr/>
          <p:nvPr/>
        </p:nvSpPr>
        <p:spPr bwMode="auto">
          <a:xfrm>
            <a:off x="3786182" y="1785926"/>
            <a:ext cx="2286016" cy="428628"/>
          </a:xfrm>
          <a:prstGeom prst="borderCallout1">
            <a:avLst>
              <a:gd name="adj1" fmla="val 51996"/>
              <a:gd name="adj2" fmla="val -172"/>
              <a:gd name="adj3" fmla="val 65291"/>
              <a:gd name="adj4" fmla="val -3700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检测</a:t>
            </a:r>
            <a:r>
              <a:rPr lang="fr-FR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Email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是否为空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84254" y="3500438"/>
            <a:ext cx="7645398" cy="5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2"/>
              </a:buBlip>
              <a:tabLst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长度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验证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214414" y="4371811"/>
            <a:ext cx="6858048" cy="12003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if(</a:t>
            </a:r>
            <a:r>
              <a:rPr lang="en-US" b="1" dirty="0" err="1" smtClean="0"/>
              <a:t>pwd.length</a:t>
            </a:r>
            <a:r>
              <a:rPr lang="en-US" b="1" dirty="0" smtClean="0"/>
              <a:t>&lt;6</a:t>
            </a:r>
            <a:r>
              <a:rPr lang="en-US" dirty="0" smtClean="0"/>
              <a:t>){</a:t>
            </a:r>
            <a:endParaRPr lang="zh-CN" altLang="en-US" dirty="0" smtClean="0"/>
          </a:p>
          <a:p>
            <a:pPr algn="l"/>
            <a:r>
              <a:rPr lang="en-US" dirty="0" smtClean="0"/>
              <a:t>    alert("</a:t>
            </a:r>
            <a:r>
              <a:rPr lang="zh-CN" altLang="en-US" dirty="0" smtClean="0"/>
              <a:t>密码必须等于或大于</a:t>
            </a:r>
            <a:r>
              <a:rPr lang="en-US" dirty="0" smtClean="0"/>
              <a:t>6</a:t>
            </a:r>
            <a:r>
              <a:rPr lang="zh-CN" altLang="en-US" dirty="0" smtClean="0"/>
              <a:t>个字符</a:t>
            </a:r>
            <a:r>
              <a:rPr lang="en-US" dirty="0" smtClean="0"/>
              <a:t>");</a:t>
            </a:r>
            <a:endParaRPr lang="zh-CN" altLang="en-US" dirty="0" smtClean="0"/>
          </a:p>
          <a:p>
            <a:pPr algn="l"/>
            <a:r>
              <a:rPr lang="en-US" dirty="0" smtClean="0"/>
              <a:t>    return false;</a:t>
            </a:r>
            <a:endParaRPr lang="zh-CN" altLang="en-US" dirty="0" smtClean="0"/>
          </a:p>
          <a:p>
            <a:pPr algn="l"/>
            <a:r>
              <a:rPr lang="en-US" dirty="0" smtClean="0"/>
              <a:t>}</a:t>
            </a:r>
            <a:endParaRPr lang="zh-CN" altLang="en-US" b="1" dirty="0" smtClean="0"/>
          </a:p>
        </p:txBody>
      </p:sp>
      <p:sp>
        <p:nvSpPr>
          <p:cNvPr id="9" name="线形标注 1 8"/>
          <p:cNvSpPr/>
          <p:nvPr/>
        </p:nvSpPr>
        <p:spPr bwMode="auto">
          <a:xfrm>
            <a:off x="3214678" y="3929066"/>
            <a:ext cx="3500462" cy="428628"/>
          </a:xfrm>
          <a:prstGeom prst="borderCallout1">
            <a:avLst>
              <a:gd name="adj1" fmla="val 51996"/>
              <a:gd name="adj2" fmla="val -172"/>
              <a:gd name="adj3" fmla="val 104078"/>
              <a:gd name="adj4" fmla="val -2139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length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属性可以获取字符串长度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14334</TotalTime>
  <Words>3211</Words>
  <Application>Microsoft Office PowerPoint</Application>
  <PresentationFormat>On-screen Show (4:3)</PresentationFormat>
  <Paragraphs>393</Paragraphs>
  <Slides>38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黑体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模板</vt:lpstr>
      <vt:lpstr>PowerPoint Presentation</vt:lpstr>
      <vt:lpstr>回顾及作业点评</vt:lpstr>
      <vt:lpstr>预习检查</vt:lpstr>
      <vt:lpstr>本章任务</vt:lpstr>
      <vt:lpstr>本章目标</vt:lpstr>
      <vt:lpstr>为什么要表单验证</vt:lpstr>
      <vt:lpstr>常用的表单验证</vt:lpstr>
      <vt:lpstr>实现验证的思路</vt:lpstr>
      <vt:lpstr>字符串验证3-1</vt:lpstr>
      <vt:lpstr>字符串验证3-2</vt:lpstr>
      <vt:lpstr>字符串验证3-3</vt:lpstr>
      <vt:lpstr>学员操作—验证注册页面中的电子邮箱</vt:lpstr>
      <vt:lpstr>共性问题集中讲解</vt:lpstr>
      <vt:lpstr>表单验证事件和方法</vt:lpstr>
      <vt:lpstr>文本输入提示特效</vt:lpstr>
      <vt:lpstr>学员操作—验证贵美网站的注册页面</vt:lpstr>
      <vt:lpstr>共性问题集中讲解</vt:lpstr>
      <vt:lpstr>正则表达式</vt:lpstr>
      <vt:lpstr>定义正则表达式</vt:lpstr>
      <vt:lpstr>表达式的模式</vt:lpstr>
      <vt:lpstr>RegExp对象</vt:lpstr>
      <vt:lpstr>String对象</vt:lpstr>
      <vt:lpstr>正则表达式符号2-1</vt:lpstr>
      <vt:lpstr>正则表达式符号2-2</vt:lpstr>
      <vt:lpstr>正则表达式的应用</vt:lpstr>
      <vt:lpstr>验证邮政编码和手机号码</vt:lpstr>
      <vt:lpstr>验证年龄</vt:lpstr>
      <vt:lpstr>学员操作—使用正则表达式验证用户注册页面</vt:lpstr>
      <vt:lpstr>共性问题集中讲解</vt:lpstr>
      <vt:lpstr>为什么使用表单选择器</vt:lpstr>
      <vt:lpstr>表单选择器2-1</vt:lpstr>
      <vt:lpstr>表单选择器2-2</vt:lpstr>
      <vt:lpstr>验证多行数据</vt:lpstr>
      <vt:lpstr>学员操作—实现学习经历动态维护表单和验证</vt:lpstr>
      <vt:lpstr>共性问题集中讲解</vt:lpstr>
      <vt:lpstr>总结</vt:lpstr>
      <vt:lpstr>作业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Windows 用户</cp:lastModifiedBy>
  <cp:revision>2171</cp:revision>
  <dcterms:created xsi:type="dcterms:W3CDTF">2006-03-08T06:55:38Z</dcterms:created>
  <dcterms:modified xsi:type="dcterms:W3CDTF">2018-11-08T15:45:06Z</dcterms:modified>
</cp:coreProperties>
</file>