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2" r:id="rId4"/>
  </p:sldMasterIdLst>
  <p:notesMasterIdLst>
    <p:notesMasterId r:id="rId12"/>
  </p:notesMasterIdLst>
  <p:handoutMasterIdLst>
    <p:handoutMasterId r:id="rId13"/>
  </p:handoutMasterIdLst>
  <p:sldIdLst>
    <p:sldId id="350" r:id="rId5"/>
    <p:sldId id="352" r:id="rId6"/>
    <p:sldId id="361" r:id="rId7"/>
    <p:sldId id="365" r:id="rId8"/>
    <p:sldId id="366" r:id="rId9"/>
    <p:sldId id="368" r:id="rId10"/>
    <p:sldId id="3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90B446-26A1-4A62-911D-D4385639479D}" v="1" dt="2023-12-20T18:54:54.8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226" autoAdjust="0"/>
  </p:normalViewPr>
  <p:slideViewPr>
    <p:cSldViewPr snapToGrid="0">
      <p:cViewPr varScale="1">
        <p:scale>
          <a:sx n="102" d="100"/>
          <a:sy n="102" d="100"/>
        </p:scale>
        <p:origin x="15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sin Syed" userId="aaa37425-0f18-4444-a7c2-42397bca55ff" providerId="ADAL" clId="{D690B446-26A1-4A62-911D-D4385639479D}"/>
    <pc:docChg chg="custSel modSld">
      <pc:chgData name="Mohsin Syed" userId="aaa37425-0f18-4444-a7c2-42397bca55ff" providerId="ADAL" clId="{D690B446-26A1-4A62-911D-D4385639479D}" dt="2023-12-20T18:57:16.802" v="280" actId="20577"/>
      <pc:docMkLst>
        <pc:docMk/>
      </pc:docMkLst>
      <pc:sldChg chg="addSp modSp mod">
        <pc:chgData name="Mohsin Syed" userId="aaa37425-0f18-4444-a7c2-42397bca55ff" providerId="ADAL" clId="{D690B446-26A1-4A62-911D-D4385639479D}" dt="2023-12-20T18:57:16.802" v="280" actId="20577"/>
        <pc:sldMkLst>
          <pc:docMk/>
          <pc:sldMk cId="800750863" sldId="365"/>
        </pc:sldMkLst>
        <pc:spChg chg="mod">
          <ac:chgData name="Mohsin Syed" userId="aaa37425-0f18-4444-a7c2-42397bca55ff" providerId="ADAL" clId="{D690B446-26A1-4A62-911D-D4385639479D}" dt="2023-12-20T18:54:49.829" v="81" actId="20577"/>
          <ac:spMkLst>
            <pc:docMk/>
            <pc:sldMk cId="800750863" sldId="365"/>
            <ac:spMk id="3" creationId="{1353F689-2E51-BF4F-AE47-7CEB7CC4C52A}"/>
          </ac:spMkLst>
        </pc:spChg>
        <pc:spChg chg="mod">
          <ac:chgData name="Mohsin Syed" userId="aaa37425-0f18-4444-a7c2-42397bca55ff" providerId="ADAL" clId="{D690B446-26A1-4A62-911D-D4385639479D}" dt="2023-12-20T18:54:16.387" v="66" actId="20577"/>
          <ac:spMkLst>
            <pc:docMk/>
            <pc:sldMk cId="800750863" sldId="365"/>
            <ac:spMk id="4" creationId="{A17F80A9-6337-524E-AC61-32C5AFEE8E6D}"/>
          </ac:spMkLst>
        </pc:spChg>
        <pc:spChg chg="add mod">
          <ac:chgData name="Mohsin Syed" userId="aaa37425-0f18-4444-a7c2-42397bca55ff" providerId="ADAL" clId="{D690B446-26A1-4A62-911D-D4385639479D}" dt="2023-12-20T18:57:16.802" v="280" actId="20577"/>
          <ac:spMkLst>
            <pc:docMk/>
            <pc:sldMk cId="800750863" sldId="365"/>
            <ac:spMk id="5" creationId="{05AA0289-8314-DDC7-458D-50E458473423}"/>
          </ac:spMkLst>
        </pc:spChg>
      </pc:sldChg>
      <pc:sldChg chg="modSp mod">
        <pc:chgData name="Mohsin Syed" userId="aaa37425-0f18-4444-a7c2-42397bca55ff" providerId="ADAL" clId="{D690B446-26A1-4A62-911D-D4385639479D}" dt="2023-12-20T18:53:42.135" v="6" actId="20577"/>
        <pc:sldMkLst>
          <pc:docMk/>
          <pc:sldMk cId="1301592743" sldId="367"/>
        </pc:sldMkLst>
        <pc:spChg chg="mod">
          <ac:chgData name="Mohsin Syed" userId="aaa37425-0f18-4444-a7c2-42397bca55ff" providerId="ADAL" clId="{D690B446-26A1-4A62-911D-D4385639479D}" dt="2023-12-20T18:53:42.135" v="6" actId="20577"/>
          <ac:spMkLst>
            <pc:docMk/>
            <pc:sldMk cId="1301592743" sldId="367"/>
            <ac:spMk id="3" creationId="{1353F689-2E51-BF4F-AE47-7CEB7CC4C52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FCA8E82-58CD-E045-8B98-B7A85B79B752}" type="datetime4">
              <a:rPr lang="en-US" smtClean="0"/>
              <a:pPr/>
              <a:t>December 19,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33021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19,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019296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19,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6808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240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8964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78680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>
          <p15:clr>
            <a:srgbClr val="FBAE40"/>
          </p15:clr>
        </p15:guide>
        <p15:guide id="7" orient="horz" pos="1440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19,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431673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19,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5400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19,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727738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19, 2023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544398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19, 2023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967696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19,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4628416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19,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148297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19,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2354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FCA8E82-58CD-E045-8B98-B7A85B79B752}" type="datetime4">
              <a:rPr lang="en-US" smtClean="0"/>
              <a:pPr/>
              <a:t>December 19,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56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00" userDrawn="1">
          <p15:clr>
            <a:srgbClr val="547EBF"/>
          </p15:clr>
        </p15:guide>
        <p15:guide id="2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1750" y="2116182"/>
            <a:ext cx="5476875" cy="1514019"/>
          </a:xfrm>
        </p:spPr>
        <p:txBody>
          <a:bodyPr/>
          <a:lstStyle/>
          <a:p>
            <a:r>
              <a:rPr lang="en-US" dirty="0"/>
              <a:t>The Big Mountain Resort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4"/>
            <a:ext cx="5491570" cy="298672"/>
          </a:xfrm>
        </p:spPr>
        <p:txBody>
          <a:bodyPr/>
          <a:lstStyle/>
          <a:p>
            <a:r>
              <a:rPr lang="en-US" dirty="0">
                <a:latin typeface="+mj-lt"/>
              </a:rPr>
              <a:t>Mohsin Syed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elit, sed diam nonummy nibh.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01. The Problem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elit, sed diam nonummy nibh.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02. Findings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elit, sed diam nonummy nibh.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03. Analysis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elit, sed diam nonummy nibh.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04. What’s Next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elit, sed diam nonummy nibh.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5" name="Date Placeholder 3">
            <a:extLst>
              <a:ext uri="{FF2B5EF4-FFF2-40B4-BE49-F238E27FC236}">
                <a16:creationId xmlns:a16="http://schemas.microsoft.com/office/drawing/2014/main" id="{3B4069FE-8724-4CE0-9B3C-6D59B9B5FD9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December 19,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ountain Icon. Vector Mountain Symbol. Sign Silhouette Mountain. 10073191  Vector Art at Vecteezy">
            <a:extLst>
              <a:ext uri="{FF2B5EF4-FFF2-40B4-BE49-F238E27FC236}">
                <a16:creationId xmlns:a16="http://schemas.microsoft.com/office/drawing/2014/main" id="{5D59BC43-5076-E8AC-AD21-BC7522939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70742" y="3265089"/>
            <a:ext cx="2544609" cy="212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ector sign of growth symbol is isolated on a white background. icon color  editable. 10354774 Vector Art at Vecteezy">
            <a:extLst>
              <a:ext uri="{FF2B5EF4-FFF2-40B4-BE49-F238E27FC236}">
                <a16:creationId xmlns:a16="http://schemas.microsoft.com/office/drawing/2014/main" id="{0E0865A9-30FA-D24F-CA3E-54C317BA5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017" y="5125954"/>
            <a:ext cx="1732046" cy="173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953FD7-F17A-4D8D-8237-93E8D567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The Problem Statement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/>
          </p:cNvSpPr>
          <p:nvPr/>
        </p:nvSpPr>
        <p:spPr>
          <a:xfrm>
            <a:off x="1023938" y="2303064"/>
            <a:ext cx="4092742" cy="1211662"/>
          </a:xfrm>
          <a:prstGeom prst="rect">
            <a:avLst/>
          </a:prstGeom>
        </p:spPr>
        <p:txBody>
          <a:bodyPr/>
          <a:lstStyle/>
          <a:p>
            <a:pPr defTabSz="406908">
              <a:spcAft>
                <a:spcPts val="600"/>
              </a:spcAft>
            </a:pPr>
            <a:r>
              <a:rPr lang="en-US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Big Mountain Resort </a:t>
            </a:r>
            <a:r>
              <a:rPr lang="en-US" sz="1602" dirty="0"/>
              <a:t>needs to increase net-profits by EOY via increasing ticket prices or reducing operating cost. This is to compensate for additional chair lift upgrade made this year.</a:t>
            </a:r>
            <a:endParaRPr lang="en-US" sz="160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74E7791-DECB-490B-0D5B-9522AA9DDF68}"/>
              </a:ext>
            </a:extLst>
          </p:cNvPr>
          <p:cNvSpPr>
            <a:spLocks/>
          </p:cNvSpPr>
          <p:nvPr/>
        </p:nvSpPr>
        <p:spPr>
          <a:xfrm>
            <a:off x="4557713" y="3865164"/>
            <a:ext cx="4092742" cy="1211662"/>
          </a:xfrm>
          <a:prstGeom prst="rect">
            <a:avLst/>
          </a:prstGeom>
        </p:spPr>
        <p:txBody>
          <a:bodyPr/>
          <a:lstStyle/>
          <a:p>
            <a:pPr defTabSz="406908">
              <a:spcAft>
                <a:spcPts val="600"/>
              </a:spcAft>
            </a:pPr>
            <a:r>
              <a:rPr lang="en-US" sz="1602" dirty="0"/>
              <a:t>2</a:t>
            </a:r>
            <a:r>
              <a:rPr lang="en-US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Big Mountain needs key unique facilities/features provided by the resort highlighted as a validation for any ticket price changes.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63A4735-4829-9830-0138-2243273DBD17}"/>
              </a:ext>
            </a:extLst>
          </p:cNvPr>
          <p:cNvSpPr>
            <a:spLocks/>
          </p:cNvSpPr>
          <p:nvPr/>
        </p:nvSpPr>
        <p:spPr>
          <a:xfrm>
            <a:off x="7739063" y="5609803"/>
            <a:ext cx="3786187" cy="735411"/>
          </a:xfrm>
          <a:prstGeom prst="rect">
            <a:avLst/>
          </a:prstGeom>
        </p:spPr>
        <p:txBody>
          <a:bodyPr/>
          <a:lstStyle/>
          <a:p>
            <a:pPr defTabSz="406908">
              <a:spcAft>
                <a:spcPts val="600"/>
              </a:spcAft>
            </a:pPr>
            <a:r>
              <a:rPr lang="en-US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What future recommendations can be provided to further increase net-profits. </a:t>
            </a:r>
            <a:endParaRPr lang="en-US" dirty="0"/>
          </a:p>
        </p:txBody>
      </p:sp>
      <p:pic>
        <p:nvPicPr>
          <p:cNvPr id="1030" name="Picture 6" descr="Hand cash circular symbol - Free interface icons">
            <a:extLst>
              <a:ext uri="{FF2B5EF4-FFF2-40B4-BE49-F238E27FC236}">
                <a16:creationId xmlns:a16="http://schemas.microsoft.com/office/drawing/2014/main" id="{B5C38EA8-F84E-1A31-F43E-AE2C6DBE5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4726"/>
            <a:ext cx="868338" cy="86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Findings &amp; Recommendations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/>
          </p:cNvSpPr>
          <p:nvPr/>
        </p:nvSpPr>
        <p:spPr>
          <a:xfrm>
            <a:off x="1585411" y="2573775"/>
            <a:ext cx="4092742" cy="1211662"/>
          </a:xfrm>
          <a:prstGeom prst="rect">
            <a:avLst/>
          </a:prstGeom>
        </p:spPr>
        <p:txBody>
          <a:bodyPr/>
          <a:lstStyle/>
          <a:p>
            <a:pPr defTabSz="406908">
              <a:spcAft>
                <a:spcPts val="600"/>
              </a:spcAft>
            </a:pPr>
            <a:r>
              <a:rPr lang="en-US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Big Mountain Resort has the same $81 ticket price fo</a:t>
            </a:r>
            <a:r>
              <a:rPr lang="en-US" sz="1602" dirty="0"/>
              <a:t>r both Weekdays and Weekends. Unlike most high-end resorts. Model predicts that they could be charging as high as $95.</a:t>
            </a:r>
            <a:endParaRPr lang="en-US" sz="160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74E7791-DECB-490B-0D5B-9522AA9DDF68}"/>
              </a:ext>
            </a:extLst>
          </p:cNvPr>
          <p:cNvSpPr>
            <a:spLocks/>
          </p:cNvSpPr>
          <p:nvPr/>
        </p:nvSpPr>
        <p:spPr>
          <a:xfrm>
            <a:off x="7172577" y="2573775"/>
            <a:ext cx="4092742" cy="1211662"/>
          </a:xfrm>
          <a:prstGeom prst="rect">
            <a:avLst/>
          </a:prstGeom>
        </p:spPr>
        <p:txBody>
          <a:bodyPr/>
          <a:lstStyle/>
          <a:p>
            <a:pPr defTabSz="406908">
              <a:spcAft>
                <a:spcPts val="600"/>
              </a:spcAft>
            </a:pPr>
            <a:r>
              <a:rPr lang="en-US" sz="1602" dirty="0"/>
              <a:t>2</a:t>
            </a:r>
            <a:r>
              <a:rPr lang="en-US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During our data analyses we found Weekend Adult price and following features had significant impact in our regression models. Vertical drops, Snow making in Ac, Total # of </a:t>
            </a:r>
            <a:r>
              <a:rPr lang="en-US" sz="160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charis</a:t>
            </a:r>
            <a:r>
              <a:rPr lang="en-US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Fast Quad chairs, # of runs. </a:t>
            </a:r>
            <a:r>
              <a:rPr lang="en-US" sz="160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5AA0289-8314-DDC7-458D-50E458473423}"/>
              </a:ext>
            </a:extLst>
          </p:cNvPr>
          <p:cNvSpPr>
            <a:spLocks/>
          </p:cNvSpPr>
          <p:nvPr/>
        </p:nvSpPr>
        <p:spPr>
          <a:xfrm>
            <a:off x="4317827" y="4922620"/>
            <a:ext cx="4092742" cy="1211662"/>
          </a:xfrm>
          <a:prstGeom prst="rect">
            <a:avLst/>
          </a:prstGeom>
        </p:spPr>
        <p:txBody>
          <a:bodyPr/>
          <a:lstStyle/>
          <a:p>
            <a:pPr defTabSz="406908">
              <a:spcAft>
                <a:spcPts val="600"/>
              </a:spcAft>
            </a:pPr>
            <a:r>
              <a:rPr lang="en-US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BMR can also adapt future growth strategies such as opening another run, extending vertical drop by 150ft and making 2 acres of snow to support a higher ticket price </a:t>
            </a: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$9.90.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5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7690AB-D93C-59B2-A02D-0D99B8A90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236" y="859174"/>
            <a:ext cx="5026764" cy="279209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Analysis – key Features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74E7791-DECB-490B-0D5B-9522AA9DDF68}"/>
              </a:ext>
            </a:extLst>
          </p:cNvPr>
          <p:cNvSpPr>
            <a:spLocks/>
          </p:cNvSpPr>
          <p:nvPr/>
        </p:nvSpPr>
        <p:spPr>
          <a:xfrm>
            <a:off x="908135" y="2413354"/>
            <a:ext cx="4092742" cy="1211662"/>
          </a:xfrm>
          <a:prstGeom prst="rect">
            <a:avLst/>
          </a:prstGeom>
        </p:spPr>
        <p:txBody>
          <a:bodyPr/>
          <a:lstStyle/>
          <a:p>
            <a:pPr defTabSz="406908">
              <a:spcAft>
                <a:spcPts val="600"/>
              </a:spcAft>
            </a:pPr>
            <a:r>
              <a:rPr lang="en-US" sz="1602" dirty="0"/>
              <a:t>Some key features that Big Mountain Resort can use as a leverage to increase Weekend ticket prices are Total # of chairs, Skiable terrain area, Area covered by snow makers.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845FC-3D27-552A-DBFD-C349DF718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077" y="4118399"/>
            <a:ext cx="4441085" cy="2367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283C8E-596E-CEC6-5A9B-2DA67C73F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3959" y="4186878"/>
            <a:ext cx="4453836" cy="236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79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Analysis – Operational cost cut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/>
          </p:cNvSpPr>
          <p:nvPr/>
        </p:nvSpPr>
        <p:spPr>
          <a:xfrm>
            <a:off x="1585411" y="2573775"/>
            <a:ext cx="4092742" cy="1211662"/>
          </a:xfrm>
          <a:prstGeom prst="rect">
            <a:avLst/>
          </a:prstGeom>
        </p:spPr>
        <p:txBody>
          <a:bodyPr/>
          <a:lstStyle/>
          <a:p>
            <a:pPr defTabSz="406908">
              <a:spcAft>
                <a:spcPts val="600"/>
              </a:spcAft>
            </a:pPr>
            <a:r>
              <a:rPr lang="en-US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Due to the lack of operation cost data. We can only evaluate cost cut opportunities via the features available. </a:t>
            </a:r>
          </a:p>
          <a:p>
            <a:pPr defTabSz="406908">
              <a:spcAft>
                <a:spcPts val="600"/>
              </a:spcAft>
            </a:pPr>
            <a:r>
              <a:rPr lang="en-US" sz="1602" dirty="0"/>
              <a:t>It looks like BMR can potentially reduce a max of 5 runs with minimal impact on revenue and support of current ticket price of $81.</a:t>
            </a:r>
          </a:p>
          <a:p>
            <a:pPr defTabSz="406908">
              <a:spcAft>
                <a:spcPts val="600"/>
              </a:spcAft>
            </a:pPr>
            <a:r>
              <a:rPr lang="en-US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BC56E-52FF-B7F1-4841-96F3FD48F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164" y="2084832"/>
            <a:ext cx="6048609" cy="311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75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iggy bank icon logo vector illustration. Money saving symbol template for  graphic and web design collection 9434829 Vector Art at Vecteezy">
            <a:extLst>
              <a:ext uri="{FF2B5EF4-FFF2-40B4-BE49-F238E27FC236}">
                <a16:creationId xmlns:a16="http://schemas.microsoft.com/office/drawing/2014/main" id="{D184DC4D-A905-CD86-E9EC-9A64F7431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220" y="3932009"/>
            <a:ext cx="1473776" cy="147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25DC75-5AC2-3F37-39E7-F75D5E8E6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922" y="1840359"/>
            <a:ext cx="1680571" cy="1680571"/>
          </a:xfrm>
          <a:prstGeom prst="rect">
            <a:avLst/>
          </a:prstGeom>
        </p:spPr>
      </p:pic>
      <p:pic>
        <p:nvPicPr>
          <p:cNvPr id="5" name="Picture 4" descr="Vector sign of growth symbol is isolated on a white background. icon color  editable. 10354774 Vector Art at Vecteezy">
            <a:extLst>
              <a:ext uri="{FF2B5EF4-FFF2-40B4-BE49-F238E27FC236}">
                <a16:creationId xmlns:a16="http://schemas.microsoft.com/office/drawing/2014/main" id="{65431F83-CFEA-8760-4C1C-02F0B6C35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72" y="3853335"/>
            <a:ext cx="1732046" cy="173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What's Next - 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/>
          </p:cNvSpPr>
          <p:nvPr/>
        </p:nvSpPr>
        <p:spPr>
          <a:xfrm>
            <a:off x="894747" y="2084832"/>
            <a:ext cx="4092742" cy="1211662"/>
          </a:xfrm>
          <a:prstGeom prst="rect">
            <a:avLst/>
          </a:prstGeom>
        </p:spPr>
        <p:txBody>
          <a:bodyPr/>
          <a:lstStyle/>
          <a:p>
            <a:pPr defTabSz="406908">
              <a:spcAft>
                <a:spcPts val="600"/>
              </a:spcAft>
            </a:pPr>
            <a:r>
              <a:rPr lang="en-US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 Mountain can leverage the facilities and features unique to the resort and increase the Adult weekend price from $81 to ~$95 to match market evaluation. Furthermore, even with model generated deviation of $10, the current price is still below what they can be charging. 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74E7791-DECB-490B-0D5B-9522AA9DDF68}"/>
              </a:ext>
            </a:extLst>
          </p:cNvPr>
          <p:cNvSpPr>
            <a:spLocks/>
          </p:cNvSpPr>
          <p:nvPr/>
        </p:nvSpPr>
        <p:spPr>
          <a:xfrm>
            <a:off x="2559761" y="4190279"/>
            <a:ext cx="4092742" cy="1211662"/>
          </a:xfrm>
          <a:prstGeom prst="rect">
            <a:avLst/>
          </a:prstGeom>
        </p:spPr>
        <p:txBody>
          <a:bodyPr/>
          <a:lstStyle/>
          <a:p>
            <a:pPr defTabSz="406908">
              <a:spcAft>
                <a:spcPts val="600"/>
              </a:spcAft>
            </a:pPr>
            <a:r>
              <a:rPr lang="en-US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BMR can also take up future improvements to increase Vertical drop by adding 150ft, adding another chair lift to bring skiers back up, and add 2 acres of snow to support a price increase by $9.90, resulting in $17.3 Million profit. </a:t>
            </a:r>
            <a:endParaRPr lang="en-US" dirty="0"/>
          </a:p>
        </p:txBody>
      </p:sp>
      <p:pic>
        <p:nvPicPr>
          <p:cNvPr id="2" name="Picture 6" descr="Hand cash circular symbol - Free interface icons">
            <a:extLst>
              <a:ext uri="{FF2B5EF4-FFF2-40B4-BE49-F238E27FC236}">
                <a16:creationId xmlns:a16="http://schemas.microsoft.com/office/drawing/2014/main" id="{41F9CBD8-8B31-969C-E35A-CB4743EB5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4726"/>
            <a:ext cx="868338" cy="86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C5D0C18-38E1-164A-9A65-43DFEB6796DD}"/>
              </a:ext>
            </a:extLst>
          </p:cNvPr>
          <p:cNvSpPr>
            <a:spLocks/>
          </p:cNvSpPr>
          <p:nvPr/>
        </p:nvSpPr>
        <p:spPr>
          <a:xfrm>
            <a:off x="6652503" y="2185606"/>
            <a:ext cx="4092742" cy="1211662"/>
          </a:xfrm>
          <a:prstGeom prst="rect">
            <a:avLst/>
          </a:prstGeom>
        </p:spPr>
        <p:txBody>
          <a:bodyPr/>
          <a:lstStyle/>
          <a:p>
            <a:pPr defTabSz="406908">
              <a:spcAft>
                <a:spcPts val="600"/>
              </a:spcAft>
            </a:pPr>
            <a:r>
              <a:rPr lang="en-US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 operational cost data is required to further predict where the resort can implement cost cutting strategies. 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324CFD0-2433-B961-6BD6-7C81CD4300E6}"/>
              </a:ext>
            </a:extLst>
          </p:cNvPr>
          <p:cNvSpPr>
            <a:spLocks/>
          </p:cNvSpPr>
          <p:nvPr/>
        </p:nvSpPr>
        <p:spPr>
          <a:xfrm>
            <a:off x="8228350" y="4451421"/>
            <a:ext cx="3715410" cy="763889"/>
          </a:xfrm>
          <a:prstGeom prst="rect">
            <a:avLst/>
          </a:prstGeom>
        </p:spPr>
        <p:txBody>
          <a:bodyPr/>
          <a:lstStyle/>
          <a:p>
            <a:pPr defTabSz="406908">
              <a:spcAft>
                <a:spcPts val="600"/>
              </a:spcAft>
            </a:pPr>
            <a:r>
              <a:rPr lang="en-US" sz="1602" dirty="0"/>
              <a:t>Further Savings can be obtained by closing down 5 runs with minor impact to revenue.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92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A6EBEE06-2B28-4E77-9CB6-A74873B392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446DA3-37A7-4516-A4F6-8B99D0D312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C8E66C-AC30-44BA-8882-3290DF968F1F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</TotalTime>
  <Words>518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Tw Cen MT</vt:lpstr>
      <vt:lpstr>Tw Cen MT Condensed</vt:lpstr>
      <vt:lpstr>Wingdings 3</vt:lpstr>
      <vt:lpstr>Integral</vt:lpstr>
      <vt:lpstr>The Big Mountain Resort</vt:lpstr>
      <vt:lpstr>Agenda</vt:lpstr>
      <vt:lpstr>The Problem Statement</vt:lpstr>
      <vt:lpstr>Findings &amp; Recommendations</vt:lpstr>
      <vt:lpstr>Analysis – key Features</vt:lpstr>
      <vt:lpstr>Analysis – Operational cost cut</vt:lpstr>
      <vt:lpstr>What's Next -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Big Mountain Resort</dc:title>
  <dc:creator>Mohsin Syed</dc:creator>
  <cp:lastModifiedBy>Mohsin Syed</cp:lastModifiedBy>
  <cp:revision>1</cp:revision>
  <dcterms:created xsi:type="dcterms:W3CDTF">2023-12-20T00:37:35Z</dcterms:created>
  <dcterms:modified xsi:type="dcterms:W3CDTF">2023-12-20T18:57:17Z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52d06e56-1756-4005-87f1-1edc72dd4bdf_Enabled">
    <vt:lpwstr>true</vt:lpwstr>
  </property>
  <property fmtid="{D5CDD505-2E9C-101B-9397-08002B2CF9AE}" pid="5" name="MSIP_Label_52d06e56-1756-4005-87f1-1edc72dd4bdf_SetDate">
    <vt:lpwstr>2023-12-20T18:50:42Z</vt:lpwstr>
  </property>
  <property fmtid="{D5CDD505-2E9C-101B-9397-08002B2CF9AE}" pid="6" name="MSIP_Label_52d06e56-1756-4005-87f1-1edc72dd4bdf_Method">
    <vt:lpwstr>Standard</vt:lpwstr>
  </property>
  <property fmtid="{D5CDD505-2E9C-101B-9397-08002B2CF9AE}" pid="7" name="MSIP_Label_52d06e56-1756-4005-87f1-1edc72dd4bdf_Name">
    <vt:lpwstr>General</vt:lpwstr>
  </property>
  <property fmtid="{D5CDD505-2E9C-101B-9397-08002B2CF9AE}" pid="8" name="MSIP_Label_52d06e56-1756-4005-87f1-1edc72dd4bdf_SiteId">
    <vt:lpwstr>9026c5f4-86d0-4b9f-bd39-b7d4d0fb4674</vt:lpwstr>
  </property>
  <property fmtid="{D5CDD505-2E9C-101B-9397-08002B2CF9AE}" pid="9" name="MSIP_Label_52d06e56-1756-4005-87f1-1edc72dd4bdf_ActionId">
    <vt:lpwstr>f0d9253b-d29b-4221-bab5-a0ebbe04116e</vt:lpwstr>
  </property>
  <property fmtid="{D5CDD505-2E9C-101B-9397-08002B2CF9AE}" pid="10" name="MSIP_Label_52d06e56-1756-4005-87f1-1edc72dd4bdf_ContentBits">
    <vt:lpwstr>0</vt:lpwstr>
  </property>
</Properties>
</file>