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D3C3F9-D722-41AB-A39A-8D53399D613D}" type="datetimeFigureOut">
              <a:rPr lang="en-GB" smtClean="0"/>
              <a:t>30/05/2020</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A79BB35A-A6FA-492F-AB4C-663E906BB91A}" type="slidenum">
              <a:rPr lang="en-GB" smtClean="0"/>
              <a:t>‹#›</a:t>
            </a:fld>
            <a:endParaRPr lang="en-GB"/>
          </a:p>
        </p:txBody>
      </p:sp>
    </p:spTree>
    <p:extLst>
      <p:ext uri="{BB962C8B-B14F-4D97-AF65-F5344CB8AC3E}">
        <p14:creationId xmlns:p14="http://schemas.microsoft.com/office/powerpoint/2010/main" val="2644895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D3C3F9-D722-41AB-A39A-8D53399D613D}" type="datetimeFigureOut">
              <a:rPr lang="en-GB" smtClean="0"/>
              <a:t>30/05/2020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9BB35A-A6FA-492F-AB4C-663E906BB91A}" type="slidenum">
              <a:rPr lang="en-GB" smtClean="0"/>
              <a:t>‹#›</a:t>
            </a:fld>
            <a:endParaRPr lang="en-GB"/>
          </a:p>
        </p:txBody>
      </p:sp>
    </p:spTree>
    <p:extLst>
      <p:ext uri="{BB962C8B-B14F-4D97-AF65-F5344CB8AC3E}">
        <p14:creationId xmlns:p14="http://schemas.microsoft.com/office/powerpoint/2010/main" val="494079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D3C3F9-D722-41AB-A39A-8D53399D613D}" type="datetimeFigureOut">
              <a:rPr lang="en-GB" smtClean="0"/>
              <a:t>30/05/2020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9BB35A-A6FA-492F-AB4C-663E906BB91A}" type="slidenum">
              <a:rPr lang="en-GB" smtClean="0"/>
              <a:t>‹#›</a:t>
            </a:fld>
            <a:endParaRPr lang="en-GB"/>
          </a:p>
        </p:txBody>
      </p:sp>
    </p:spTree>
    <p:extLst>
      <p:ext uri="{BB962C8B-B14F-4D97-AF65-F5344CB8AC3E}">
        <p14:creationId xmlns:p14="http://schemas.microsoft.com/office/powerpoint/2010/main" val="1152015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D3C3F9-D722-41AB-A39A-8D53399D613D}" type="datetimeFigureOut">
              <a:rPr lang="en-GB" smtClean="0"/>
              <a:t>30/05/2020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9BB35A-A6FA-492F-AB4C-663E906BB91A}" type="slidenum">
              <a:rPr lang="en-GB" smtClean="0"/>
              <a:t>‹#›</a:t>
            </a:fld>
            <a:endParaRPr lang="en-GB"/>
          </a:p>
        </p:txBody>
      </p:sp>
    </p:spTree>
    <p:extLst>
      <p:ext uri="{BB962C8B-B14F-4D97-AF65-F5344CB8AC3E}">
        <p14:creationId xmlns:p14="http://schemas.microsoft.com/office/powerpoint/2010/main" val="3826554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D3C3F9-D722-41AB-A39A-8D53399D613D}" type="datetimeFigureOut">
              <a:rPr lang="en-GB" smtClean="0"/>
              <a:t>30/05/2020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9BB35A-A6FA-492F-AB4C-663E906BB91A}" type="slidenum">
              <a:rPr lang="en-GB" smtClean="0"/>
              <a:t>‹#›</a:t>
            </a:fld>
            <a:endParaRPr lang="en-GB"/>
          </a:p>
        </p:txBody>
      </p:sp>
    </p:spTree>
    <p:extLst>
      <p:ext uri="{BB962C8B-B14F-4D97-AF65-F5344CB8AC3E}">
        <p14:creationId xmlns:p14="http://schemas.microsoft.com/office/powerpoint/2010/main" val="244970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D3C3F9-D722-41AB-A39A-8D53399D613D}" type="datetimeFigureOut">
              <a:rPr lang="en-GB" smtClean="0"/>
              <a:t>30/05/2020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9BB35A-A6FA-492F-AB4C-663E906BB91A}" type="slidenum">
              <a:rPr lang="en-GB" smtClean="0"/>
              <a:t>‹#›</a:t>
            </a:fld>
            <a:endParaRPr lang="en-GB"/>
          </a:p>
        </p:txBody>
      </p:sp>
    </p:spTree>
    <p:extLst>
      <p:ext uri="{BB962C8B-B14F-4D97-AF65-F5344CB8AC3E}">
        <p14:creationId xmlns:p14="http://schemas.microsoft.com/office/powerpoint/2010/main" val="1098317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D3C3F9-D722-41AB-A39A-8D53399D613D}" type="datetimeFigureOut">
              <a:rPr lang="en-GB" smtClean="0"/>
              <a:t>30/05/2020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9BB35A-A6FA-492F-AB4C-663E906BB91A}" type="slidenum">
              <a:rPr lang="en-GB" smtClean="0"/>
              <a:t>‹#›</a:t>
            </a:fld>
            <a:endParaRPr lang="en-GB"/>
          </a:p>
        </p:txBody>
      </p:sp>
    </p:spTree>
    <p:extLst>
      <p:ext uri="{BB962C8B-B14F-4D97-AF65-F5344CB8AC3E}">
        <p14:creationId xmlns:p14="http://schemas.microsoft.com/office/powerpoint/2010/main" val="28068554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3C3F9-D722-41AB-A39A-8D53399D613D}" type="datetimeFigureOut">
              <a:rPr lang="en-GB" smtClean="0"/>
              <a:t>30/05/2020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9BB35A-A6FA-492F-AB4C-663E906BB91A}" type="slidenum">
              <a:rPr lang="en-GB" smtClean="0"/>
              <a:t>‹#›</a:t>
            </a:fld>
            <a:endParaRPr lang="en-GB"/>
          </a:p>
        </p:txBody>
      </p:sp>
    </p:spTree>
    <p:extLst>
      <p:ext uri="{BB962C8B-B14F-4D97-AF65-F5344CB8AC3E}">
        <p14:creationId xmlns:p14="http://schemas.microsoft.com/office/powerpoint/2010/main" val="2420593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3C3F9-D722-41AB-A39A-8D53399D613D}" type="datetimeFigureOut">
              <a:rPr lang="en-GB" smtClean="0"/>
              <a:t>30/05/2020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9BB35A-A6FA-492F-AB4C-663E906BB91A}" type="slidenum">
              <a:rPr lang="en-GB" smtClean="0"/>
              <a:t>‹#›</a:t>
            </a:fld>
            <a:endParaRPr lang="en-GB"/>
          </a:p>
        </p:txBody>
      </p:sp>
    </p:spTree>
    <p:extLst>
      <p:ext uri="{BB962C8B-B14F-4D97-AF65-F5344CB8AC3E}">
        <p14:creationId xmlns:p14="http://schemas.microsoft.com/office/powerpoint/2010/main" val="1723191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3C3F9-D722-41AB-A39A-8D53399D613D}" type="datetimeFigureOut">
              <a:rPr lang="en-GB" smtClean="0"/>
              <a:t>30/05/2020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A79BB35A-A6FA-492F-AB4C-663E906BB91A}" type="slidenum">
              <a:rPr lang="en-GB" smtClean="0"/>
              <a:t>‹#›</a:t>
            </a:fld>
            <a:endParaRPr lang="en-GB"/>
          </a:p>
        </p:txBody>
      </p:sp>
    </p:spTree>
    <p:extLst>
      <p:ext uri="{BB962C8B-B14F-4D97-AF65-F5344CB8AC3E}">
        <p14:creationId xmlns:p14="http://schemas.microsoft.com/office/powerpoint/2010/main" val="3931471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D3C3F9-D722-41AB-A39A-8D53399D613D}" type="datetimeFigureOut">
              <a:rPr lang="en-GB" smtClean="0"/>
              <a:t>30/05/2020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9BB35A-A6FA-492F-AB4C-663E906BB91A}" type="slidenum">
              <a:rPr lang="en-GB" smtClean="0"/>
              <a:t>‹#›</a:t>
            </a:fld>
            <a:endParaRPr lang="en-GB"/>
          </a:p>
        </p:txBody>
      </p:sp>
    </p:spTree>
    <p:extLst>
      <p:ext uri="{BB962C8B-B14F-4D97-AF65-F5344CB8AC3E}">
        <p14:creationId xmlns:p14="http://schemas.microsoft.com/office/powerpoint/2010/main" val="995531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D3C3F9-D722-41AB-A39A-8D53399D613D}" type="datetimeFigureOut">
              <a:rPr lang="en-GB" smtClean="0"/>
              <a:t>30/05/2020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9BB35A-A6FA-492F-AB4C-663E906BB91A}" type="slidenum">
              <a:rPr lang="en-GB" smtClean="0"/>
              <a:t>‹#›</a:t>
            </a:fld>
            <a:endParaRPr lang="en-GB"/>
          </a:p>
        </p:txBody>
      </p:sp>
    </p:spTree>
    <p:extLst>
      <p:ext uri="{BB962C8B-B14F-4D97-AF65-F5344CB8AC3E}">
        <p14:creationId xmlns:p14="http://schemas.microsoft.com/office/powerpoint/2010/main" val="654804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D3C3F9-D722-41AB-A39A-8D53399D613D}" type="datetimeFigureOut">
              <a:rPr lang="en-GB" smtClean="0"/>
              <a:t>30/05/2020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79BB35A-A6FA-492F-AB4C-663E906BB91A}" type="slidenum">
              <a:rPr lang="en-GB" smtClean="0"/>
              <a:t>‹#›</a:t>
            </a:fld>
            <a:endParaRPr lang="en-GB"/>
          </a:p>
        </p:txBody>
      </p:sp>
    </p:spTree>
    <p:extLst>
      <p:ext uri="{BB962C8B-B14F-4D97-AF65-F5344CB8AC3E}">
        <p14:creationId xmlns:p14="http://schemas.microsoft.com/office/powerpoint/2010/main" val="3859325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D3C3F9-D722-41AB-A39A-8D53399D613D}" type="datetimeFigureOut">
              <a:rPr lang="en-GB" smtClean="0"/>
              <a:t>30/05/2020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79BB35A-A6FA-492F-AB4C-663E906BB91A}" type="slidenum">
              <a:rPr lang="en-GB" smtClean="0"/>
              <a:t>‹#›</a:t>
            </a:fld>
            <a:endParaRPr lang="en-GB"/>
          </a:p>
        </p:txBody>
      </p:sp>
    </p:spTree>
    <p:extLst>
      <p:ext uri="{BB962C8B-B14F-4D97-AF65-F5344CB8AC3E}">
        <p14:creationId xmlns:p14="http://schemas.microsoft.com/office/powerpoint/2010/main" val="1205204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3C3F9-D722-41AB-A39A-8D53399D613D}" type="datetimeFigureOut">
              <a:rPr lang="en-GB" smtClean="0"/>
              <a:t>30/05/2020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79BB35A-A6FA-492F-AB4C-663E906BB91A}" type="slidenum">
              <a:rPr lang="en-GB" smtClean="0"/>
              <a:t>‹#›</a:t>
            </a:fld>
            <a:endParaRPr lang="en-GB"/>
          </a:p>
        </p:txBody>
      </p:sp>
    </p:spTree>
    <p:extLst>
      <p:ext uri="{BB962C8B-B14F-4D97-AF65-F5344CB8AC3E}">
        <p14:creationId xmlns:p14="http://schemas.microsoft.com/office/powerpoint/2010/main" val="206175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D3C3F9-D722-41AB-A39A-8D53399D613D}" type="datetimeFigureOut">
              <a:rPr lang="en-GB" smtClean="0"/>
              <a:t>30/05/2020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9BB35A-A6FA-492F-AB4C-663E906BB91A}" type="slidenum">
              <a:rPr lang="en-GB" smtClean="0"/>
              <a:t>‹#›</a:t>
            </a:fld>
            <a:endParaRPr lang="en-GB"/>
          </a:p>
        </p:txBody>
      </p:sp>
    </p:spTree>
    <p:extLst>
      <p:ext uri="{BB962C8B-B14F-4D97-AF65-F5344CB8AC3E}">
        <p14:creationId xmlns:p14="http://schemas.microsoft.com/office/powerpoint/2010/main" val="3560619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D3C3F9-D722-41AB-A39A-8D53399D613D}" type="datetimeFigureOut">
              <a:rPr lang="en-GB" smtClean="0"/>
              <a:t>30/05/2020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9BB35A-A6FA-492F-AB4C-663E906BB91A}" type="slidenum">
              <a:rPr lang="en-GB" smtClean="0"/>
              <a:t>‹#›</a:t>
            </a:fld>
            <a:endParaRPr lang="en-GB"/>
          </a:p>
        </p:txBody>
      </p:sp>
    </p:spTree>
    <p:extLst>
      <p:ext uri="{BB962C8B-B14F-4D97-AF65-F5344CB8AC3E}">
        <p14:creationId xmlns:p14="http://schemas.microsoft.com/office/powerpoint/2010/main" val="3511949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D3C3F9-D722-41AB-A39A-8D53399D613D}" type="datetimeFigureOut">
              <a:rPr lang="en-GB" smtClean="0"/>
              <a:t>30/05/2020</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79BB35A-A6FA-492F-AB4C-663E906BB91A}" type="slidenum">
              <a:rPr lang="en-GB" smtClean="0"/>
              <a:t>‹#›</a:t>
            </a:fld>
            <a:endParaRPr lang="en-GB"/>
          </a:p>
        </p:txBody>
      </p:sp>
    </p:spTree>
    <p:extLst>
      <p:ext uri="{BB962C8B-B14F-4D97-AF65-F5344CB8AC3E}">
        <p14:creationId xmlns:p14="http://schemas.microsoft.com/office/powerpoint/2010/main" val="291391571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msyed187/Coursera_Capstone/blob/master/Neighbourhood%20Clustering%20MSyed.ipynb"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D9ACDE-8038-488C-AB0C-5FD1A373C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9D7B0C-56F6-411F-9A96-52EE75F45318}"/>
              </a:ext>
            </a:extLst>
          </p:cNvPr>
          <p:cNvSpPr>
            <a:spLocks noGrp="1"/>
          </p:cNvSpPr>
          <p:nvPr>
            <p:ph type="ctrTitle"/>
          </p:nvPr>
        </p:nvSpPr>
        <p:spPr>
          <a:xfrm>
            <a:off x="3854450" y="965200"/>
            <a:ext cx="7372350" cy="3404680"/>
          </a:xfrm>
        </p:spPr>
        <p:txBody>
          <a:bodyPr anchor="ctr">
            <a:normAutofit/>
          </a:bodyPr>
          <a:lstStyle/>
          <a:p>
            <a:pPr algn="l">
              <a:lnSpc>
                <a:spcPct val="90000"/>
              </a:lnSpc>
            </a:pPr>
            <a:r>
              <a:rPr lang="en-GB" sz="3600" dirty="0"/>
              <a:t>Comparing Neighbourhoods in Toronto and Manhattan Using </a:t>
            </a:r>
            <a:br>
              <a:rPr lang="en-GB" sz="3600" dirty="0"/>
            </a:br>
            <a:r>
              <a:rPr lang="en-GB" sz="3600" dirty="0"/>
              <a:t>K-Means Clustering</a:t>
            </a:r>
          </a:p>
        </p:txBody>
      </p:sp>
      <p:sp>
        <p:nvSpPr>
          <p:cNvPr id="3" name="Subtitle 2">
            <a:extLst>
              <a:ext uri="{FF2B5EF4-FFF2-40B4-BE49-F238E27FC236}">
                <a16:creationId xmlns:a16="http://schemas.microsoft.com/office/drawing/2014/main" id="{9E67B139-58FB-4ECB-8EBE-24C8CCA522A8}"/>
              </a:ext>
            </a:extLst>
          </p:cNvPr>
          <p:cNvSpPr>
            <a:spLocks noGrp="1"/>
          </p:cNvSpPr>
          <p:nvPr>
            <p:ph type="subTitle" idx="1"/>
          </p:nvPr>
        </p:nvSpPr>
        <p:spPr>
          <a:xfrm>
            <a:off x="3854450" y="4503906"/>
            <a:ext cx="7372350" cy="1388892"/>
          </a:xfrm>
        </p:spPr>
        <p:txBody>
          <a:bodyPr>
            <a:normAutofit/>
          </a:bodyPr>
          <a:lstStyle/>
          <a:p>
            <a:pPr algn="l"/>
            <a:r>
              <a:rPr lang="en-GB" dirty="0"/>
              <a:t>Dr Mehmood Syed</a:t>
            </a:r>
          </a:p>
          <a:p>
            <a:pPr algn="l"/>
            <a:r>
              <a:rPr lang="en-GB"/>
              <a:t>30</a:t>
            </a:r>
            <a:r>
              <a:rPr lang="en-GB" baseline="30000"/>
              <a:t>th</a:t>
            </a:r>
            <a:r>
              <a:rPr lang="en-GB"/>
              <a:t> May 2020</a:t>
            </a:r>
          </a:p>
        </p:txBody>
      </p:sp>
      <p:sp>
        <p:nvSpPr>
          <p:cNvPr id="10" name="Rectangle 9">
            <a:extLst>
              <a:ext uri="{FF2B5EF4-FFF2-40B4-BE49-F238E27FC236}">
                <a16:creationId xmlns:a16="http://schemas.microsoft.com/office/drawing/2014/main" id="{DA6C2449-5F66-4753-AAA3-4AD81E57A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2" name="Group 11">
            <a:extLst>
              <a:ext uri="{FF2B5EF4-FFF2-40B4-BE49-F238E27FC236}">
                <a16:creationId xmlns:a16="http://schemas.microsoft.com/office/drawing/2014/main" id="{329F7DAB-18F4-436A-A0D8-61013DEB6F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1424" y="1"/>
            <a:ext cx="3258129" cy="6858000"/>
            <a:chOff x="141424" y="1"/>
            <a:chExt cx="3258129" cy="6858000"/>
          </a:xfrm>
        </p:grpSpPr>
        <p:sp>
          <p:nvSpPr>
            <p:cNvPr id="13" name="Freeform 6">
              <a:extLst>
                <a:ext uri="{FF2B5EF4-FFF2-40B4-BE49-F238E27FC236}">
                  <a16:creationId xmlns:a16="http://schemas.microsoft.com/office/drawing/2014/main" id="{AA2A446D-5444-4251-A0C1-1C33937BB1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5233" y="1"/>
              <a:ext cx="858884" cy="2780957"/>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4" name="Freeform 7">
              <a:extLst>
                <a:ext uri="{FF2B5EF4-FFF2-40B4-BE49-F238E27FC236}">
                  <a16:creationId xmlns:a16="http://schemas.microsoft.com/office/drawing/2014/main" id="{E013EF53-9F7F-40D2-9E88-917DCF6430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1"/>
              <a:ext cx="835810" cy="2671495"/>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5" name="Freeform 12">
              <a:extLst>
                <a:ext uri="{FF2B5EF4-FFF2-40B4-BE49-F238E27FC236}">
                  <a16:creationId xmlns:a16="http://schemas.microsoft.com/office/drawing/2014/main" id="{210AE139-2815-4F3D-A56C-2608DB3D7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2585830"/>
              <a:ext cx="2175413" cy="4272171"/>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6" name="Freeform 13">
              <a:extLst>
                <a:ext uri="{FF2B5EF4-FFF2-40B4-BE49-F238E27FC236}">
                  <a16:creationId xmlns:a16="http://schemas.microsoft.com/office/drawing/2014/main" id="{7C52B438-B53F-4BCB-A9A8-183E8815A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9078" y="2695292"/>
              <a:ext cx="2690743" cy="4162709"/>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7" name="Freeform: Shape 16">
              <a:extLst>
                <a:ext uri="{FF2B5EF4-FFF2-40B4-BE49-F238E27FC236}">
                  <a16:creationId xmlns:a16="http://schemas.microsoft.com/office/drawing/2014/main" id="{557375C8-AF41-41DF-8F04-72401D4B9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5233" y="2690532"/>
              <a:ext cx="2904320" cy="4167469"/>
            </a:xfrm>
            <a:custGeom>
              <a:avLst/>
              <a:gdLst>
                <a:gd name="connsiteX0" fmla="*/ 0 w 2904320"/>
                <a:gd name="connsiteY0" fmla="*/ 0 h 4167469"/>
                <a:gd name="connsiteX1" fmla="*/ 288431 w 2904320"/>
                <a:gd name="connsiteY1" fmla="*/ 90425 h 4167469"/>
                <a:gd name="connsiteX2" fmla="*/ 2904320 w 2904320"/>
                <a:gd name="connsiteY2" fmla="*/ 3220465 h 4167469"/>
                <a:gd name="connsiteX3" fmla="*/ 2904320 w 2904320"/>
                <a:gd name="connsiteY3" fmla="*/ 4167469 h 4167469"/>
                <a:gd name="connsiteX4" fmla="*/ 2694589 w 2904320"/>
                <a:gd name="connsiteY4" fmla="*/ 4167469 h 4167469"/>
                <a:gd name="connsiteX5" fmla="*/ 3846 w 2904320"/>
                <a:gd name="connsiteY5" fmla="*/ 4759 h 4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4320" h="4167469">
                  <a:moveTo>
                    <a:pt x="0" y="0"/>
                  </a:moveTo>
                  <a:lnTo>
                    <a:pt x="288431" y="90425"/>
                  </a:lnTo>
                  <a:lnTo>
                    <a:pt x="2904320" y="3220465"/>
                  </a:lnTo>
                  <a:lnTo>
                    <a:pt x="2904320" y="4167469"/>
                  </a:lnTo>
                  <a:lnTo>
                    <a:pt x="2694589" y="4167469"/>
                  </a:lnTo>
                  <a:lnTo>
                    <a:pt x="3846" y="4759"/>
                  </a:lnTo>
                  <a:close/>
                </a:path>
              </a:pathLst>
            </a:custGeom>
            <a:solidFill>
              <a:schemeClr val="accent1">
                <a:lumMod val="75000"/>
              </a:schemeClr>
            </a:solidFill>
            <a:ln>
              <a:noFill/>
            </a:ln>
          </p:spPr>
        </p:sp>
        <p:sp>
          <p:nvSpPr>
            <p:cNvPr id="18" name="Freeform 15">
              <a:extLst>
                <a:ext uri="{FF2B5EF4-FFF2-40B4-BE49-F238E27FC236}">
                  <a16:creationId xmlns:a16="http://schemas.microsoft.com/office/drawing/2014/main" id="{1B37C1D7-483C-4CD7-85AB-F4EEA6E573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2581071"/>
              <a:ext cx="2894568" cy="427693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Tree>
    <p:extLst>
      <p:ext uri="{BB962C8B-B14F-4D97-AF65-F5344CB8AC3E}">
        <p14:creationId xmlns:p14="http://schemas.microsoft.com/office/powerpoint/2010/main" val="1654170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ECB417-EBFA-4F9B-914B-61904F2E9EA7}"/>
              </a:ext>
            </a:extLst>
          </p:cNvPr>
          <p:cNvSpPr txBox="1"/>
          <p:nvPr/>
        </p:nvSpPr>
        <p:spPr>
          <a:xfrm>
            <a:off x="2034283" y="557366"/>
            <a:ext cx="9452225" cy="584775"/>
          </a:xfrm>
          <a:prstGeom prst="rect">
            <a:avLst/>
          </a:prstGeom>
          <a:noFill/>
        </p:spPr>
        <p:txBody>
          <a:bodyPr wrap="square" rtlCol="0">
            <a:spAutoFit/>
          </a:bodyPr>
          <a:lstStyle/>
          <a:p>
            <a:r>
              <a:rPr lang="en-GB" sz="3200" b="1" dirty="0">
                <a:solidFill>
                  <a:schemeClr val="accent1">
                    <a:lumMod val="50000"/>
                  </a:schemeClr>
                </a:solidFill>
              </a:rPr>
              <a:t>Introduction</a:t>
            </a:r>
            <a:endParaRPr lang="en-GB" b="1" dirty="0">
              <a:solidFill>
                <a:schemeClr val="accent1">
                  <a:lumMod val="50000"/>
                </a:schemeClr>
              </a:solidFill>
            </a:endParaRPr>
          </a:p>
        </p:txBody>
      </p:sp>
      <p:sp>
        <p:nvSpPr>
          <p:cNvPr id="3" name="TextBox 2">
            <a:extLst>
              <a:ext uri="{FF2B5EF4-FFF2-40B4-BE49-F238E27FC236}">
                <a16:creationId xmlns:a16="http://schemas.microsoft.com/office/drawing/2014/main" id="{677BF4B3-36A3-4F89-BFB9-CA530C9F6554}"/>
              </a:ext>
            </a:extLst>
          </p:cNvPr>
          <p:cNvSpPr txBox="1"/>
          <p:nvPr/>
        </p:nvSpPr>
        <p:spPr>
          <a:xfrm>
            <a:off x="2034283" y="1483931"/>
            <a:ext cx="9452225" cy="4154984"/>
          </a:xfrm>
          <a:prstGeom prst="rect">
            <a:avLst/>
          </a:prstGeom>
          <a:noFill/>
        </p:spPr>
        <p:txBody>
          <a:bodyPr wrap="square" rtlCol="0">
            <a:spAutoFit/>
          </a:bodyPr>
          <a:lstStyle/>
          <a:p>
            <a:r>
              <a:rPr lang="en-GB" sz="2400" dirty="0"/>
              <a:t>John Smith is a 37 year old IT Professional living in the neighbourhood of St. James Town in Toronto, Canada. </a:t>
            </a:r>
          </a:p>
          <a:p>
            <a:endParaRPr lang="en-GB" sz="2400" dirty="0"/>
          </a:p>
          <a:p>
            <a:r>
              <a:rPr lang="en-GB" sz="2400" dirty="0"/>
              <a:t>John has a particular affinity to his current neighbourhood because of the eclectic mix of restaurants, bars, cafes and other venues in his immediate vicinity. </a:t>
            </a:r>
          </a:p>
          <a:p>
            <a:endParaRPr lang="en-GB" sz="2400" dirty="0"/>
          </a:p>
          <a:p>
            <a:r>
              <a:rPr lang="en-GB" sz="2400" dirty="0"/>
              <a:t>For personal reasons however, John is required to relocate to Manhattan, New York. He is therefore seeking a shortlist of suitable neighbourhoods in Manhattan to which to relocate which are similar to St. James Town in terms of the local mix of venues.</a:t>
            </a:r>
          </a:p>
        </p:txBody>
      </p:sp>
    </p:spTree>
    <p:extLst>
      <p:ext uri="{BB962C8B-B14F-4D97-AF65-F5344CB8AC3E}">
        <p14:creationId xmlns:p14="http://schemas.microsoft.com/office/powerpoint/2010/main" val="2296849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ECB417-EBFA-4F9B-914B-61904F2E9EA7}"/>
              </a:ext>
            </a:extLst>
          </p:cNvPr>
          <p:cNvSpPr txBox="1"/>
          <p:nvPr/>
        </p:nvSpPr>
        <p:spPr>
          <a:xfrm>
            <a:off x="2034283" y="557366"/>
            <a:ext cx="9452225" cy="584775"/>
          </a:xfrm>
          <a:prstGeom prst="rect">
            <a:avLst/>
          </a:prstGeom>
          <a:noFill/>
        </p:spPr>
        <p:txBody>
          <a:bodyPr wrap="square" rtlCol="0">
            <a:spAutoFit/>
          </a:bodyPr>
          <a:lstStyle/>
          <a:p>
            <a:r>
              <a:rPr lang="en-GB" sz="3200" b="1" dirty="0">
                <a:solidFill>
                  <a:schemeClr val="accent1">
                    <a:lumMod val="50000"/>
                  </a:schemeClr>
                </a:solidFill>
              </a:rPr>
              <a:t>Data</a:t>
            </a:r>
            <a:endParaRPr lang="en-GB" b="1" dirty="0">
              <a:solidFill>
                <a:schemeClr val="accent1">
                  <a:lumMod val="50000"/>
                </a:schemeClr>
              </a:solidFill>
            </a:endParaRPr>
          </a:p>
        </p:txBody>
      </p:sp>
      <p:sp>
        <p:nvSpPr>
          <p:cNvPr id="3" name="TextBox 2">
            <a:extLst>
              <a:ext uri="{FF2B5EF4-FFF2-40B4-BE49-F238E27FC236}">
                <a16:creationId xmlns:a16="http://schemas.microsoft.com/office/drawing/2014/main" id="{677BF4B3-36A3-4F89-BFB9-CA530C9F6554}"/>
              </a:ext>
            </a:extLst>
          </p:cNvPr>
          <p:cNvSpPr txBox="1"/>
          <p:nvPr/>
        </p:nvSpPr>
        <p:spPr>
          <a:xfrm>
            <a:off x="2034283" y="1483931"/>
            <a:ext cx="9883397" cy="3416320"/>
          </a:xfrm>
          <a:prstGeom prst="rect">
            <a:avLst/>
          </a:prstGeom>
          <a:noFill/>
        </p:spPr>
        <p:txBody>
          <a:bodyPr wrap="square" rtlCol="0">
            <a:spAutoFit/>
          </a:bodyPr>
          <a:lstStyle/>
          <a:p>
            <a:r>
              <a:rPr lang="en-GB" sz="2400" dirty="0"/>
              <a:t>To provide a suitable recommendation to John Smith on the neighbourhoods in Manhattan which are similar to St. James Town, all neighbourhoods in both Toronto and Manhattan will be clustered using k-means clustering. </a:t>
            </a:r>
          </a:p>
          <a:p>
            <a:endParaRPr lang="en-GB" sz="2400" dirty="0"/>
          </a:p>
          <a:p>
            <a:r>
              <a:rPr lang="en-GB" sz="2400" dirty="0"/>
              <a:t>The clustering will be based on the composition of the top 10 venues</a:t>
            </a:r>
          </a:p>
          <a:p>
            <a:r>
              <a:rPr lang="en-GB" sz="2400" dirty="0"/>
              <a:t>within a 500m radius of the geographic </a:t>
            </a:r>
            <a:r>
              <a:rPr lang="en-GB" sz="2400" dirty="0" err="1"/>
              <a:t>center</a:t>
            </a:r>
            <a:r>
              <a:rPr lang="en-GB" sz="2400" dirty="0"/>
              <a:t> of each neighbourhood. Those neighbourhoods in Manhattan which are also in the same cluster as St. James Town will then comprise the shortlist of neighbourhoods that John should consider relocating to.</a:t>
            </a:r>
          </a:p>
        </p:txBody>
      </p:sp>
    </p:spTree>
    <p:extLst>
      <p:ext uri="{BB962C8B-B14F-4D97-AF65-F5344CB8AC3E}">
        <p14:creationId xmlns:p14="http://schemas.microsoft.com/office/powerpoint/2010/main" val="4165056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ECB417-EBFA-4F9B-914B-61904F2E9EA7}"/>
              </a:ext>
            </a:extLst>
          </p:cNvPr>
          <p:cNvSpPr txBox="1"/>
          <p:nvPr/>
        </p:nvSpPr>
        <p:spPr>
          <a:xfrm>
            <a:off x="2034283" y="557366"/>
            <a:ext cx="9452225" cy="584775"/>
          </a:xfrm>
          <a:prstGeom prst="rect">
            <a:avLst/>
          </a:prstGeom>
          <a:noFill/>
        </p:spPr>
        <p:txBody>
          <a:bodyPr wrap="square" rtlCol="0">
            <a:spAutoFit/>
          </a:bodyPr>
          <a:lstStyle/>
          <a:p>
            <a:r>
              <a:rPr lang="en-GB" sz="3200" b="1" dirty="0">
                <a:solidFill>
                  <a:schemeClr val="accent1">
                    <a:lumMod val="50000"/>
                  </a:schemeClr>
                </a:solidFill>
              </a:rPr>
              <a:t>Data</a:t>
            </a:r>
            <a:endParaRPr lang="en-GB" b="1" dirty="0">
              <a:solidFill>
                <a:schemeClr val="accent1">
                  <a:lumMod val="50000"/>
                </a:schemeClr>
              </a:solidFill>
            </a:endParaRPr>
          </a:p>
        </p:txBody>
      </p:sp>
      <p:sp>
        <p:nvSpPr>
          <p:cNvPr id="3" name="TextBox 2">
            <a:extLst>
              <a:ext uri="{FF2B5EF4-FFF2-40B4-BE49-F238E27FC236}">
                <a16:creationId xmlns:a16="http://schemas.microsoft.com/office/drawing/2014/main" id="{677BF4B3-36A3-4F89-BFB9-CA530C9F6554}"/>
              </a:ext>
            </a:extLst>
          </p:cNvPr>
          <p:cNvSpPr txBox="1"/>
          <p:nvPr/>
        </p:nvSpPr>
        <p:spPr>
          <a:xfrm>
            <a:off x="2034283" y="1483931"/>
            <a:ext cx="9883397" cy="4154984"/>
          </a:xfrm>
          <a:prstGeom prst="rect">
            <a:avLst/>
          </a:prstGeom>
          <a:noFill/>
        </p:spPr>
        <p:txBody>
          <a:bodyPr wrap="square" rtlCol="0">
            <a:spAutoFit/>
          </a:bodyPr>
          <a:lstStyle/>
          <a:p>
            <a:r>
              <a:rPr lang="en-GB" sz="2400" dirty="0"/>
              <a:t>The FourSquare.com database has been queried previously and the top 10 venues within 500m of each neighbourhood in Manhattan have been identified. The latitude and longitude of each venue and each neighbourhood have been identified (see Coursera Capstone Project Week 3). Similarly, the top 10 venues within 500m of each neighbourhood of Toronto have been identified in the Capstone Project Week 3 Student Assignment.</a:t>
            </a:r>
          </a:p>
          <a:p>
            <a:endParaRPr lang="en-GB" sz="2400" dirty="0"/>
          </a:p>
          <a:p>
            <a:r>
              <a:rPr lang="en-GB" sz="2400" dirty="0"/>
              <a:t>The link to the </a:t>
            </a:r>
            <a:r>
              <a:rPr lang="en-GB" sz="2400" dirty="0" err="1"/>
              <a:t>Jupyter</a:t>
            </a:r>
            <a:r>
              <a:rPr lang="en-GB" sz="2400" dirty="0"/>
              <a:t> Notebook explaining that analysis can be found here:</a:t>
            </a:r>
          </a:p>
          <a:p>
            <a:endParaRPr lang="en-GB" sz="2400" dirty="0"/>
          </a:p>
          <a:p>
            <a:r>
              <a:rPr lang="en-GB" sz="2400" dirty="0">
                <a:hlinkClick r:id="rId2"/>
              </a:rPr>
              <a:t>https://github.com/msyed187/Coursera_Capstone/blob/master/Neighbourhood%20Clustering%20MSyed.ipynb</a:t>
            </a:r>
            <a:r>
              <a:rPr lang="en-GB" sz="2400" dirty="0"/>
              <a:t> </a:t>
            </a:r>
            <a:endParaRPr lang="en-GB" sz="3200" dirty="0"/>
          </a:p>
        </p:txBody>
      </p:sp>
    </p:spTree>
    <p:extLst>
      <p:ext uri="{BB962C8B-B14F-4D97-AF65-F5344CB8AC3E}">
        <p14:creationId xmlns:p14="http://schemas.microsoft.com/office/powerpoint/2010/main" val="717978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ECB417-EBFA-4F9B-914B-61904F2E9EA7}"/>
              </a:ext>
            </a:extLst>
          </p:cNvPr>
          <p:cNvSpPr txBox="1"/>
          <p:nvPr/>
        </p:nvSpPr>
        <p:spPr>
          <a:xfrm>
            <a:off x="2034283" y="506566"/>
            <a:ext cx="9452225" cy="584775"/>
          </a:xfrm>
          <a:prstGeom prst="rect">
            <a:avLst/>
          </a:prstGeom>
          <a:noFill/>
        </p:spPr>
        <p:txBody>
          <a:bodyPr wrap="square" rtlCol="0">
            <a:spAutoFit/>
          </a:bodyPr>
          <a:lstStyle/>
          <a:p>
            <a:r>
              <a:rPr lang="en-GB" sz="3200" b="1" dirty="0">
                <a:solidFill>
                  <a:schemeClr val="accent1">
                    <a:lumMod val="50000"/>
                  </a:schemeClr>
                </a:solidFill>
              </a:rPr>
              <a:t>Method</a:t>
            </a:r>
            <a:endParaRPr lang="en-GB" b="1" dirty="0">
              <a:solidFill>
                <a:schemeClr val="accent1">
                  <a:lumMod val="50000"/>
                </a:schemeClr>
              </a:solidFill>
            </a:endParaRPr>
          </a:p>
        </p:txBody>
      </p:sp>
      <p:sp>
        <p:nvSpPr>
          <p:cNvPr id="3" name="TextBox 2">
            <a:extLst>
              <a:ext uri="{FF2B5EF4-FFF2-40B4-BE49-F238E27FC236}">
                <a16:creationId xmlns:a16="http://schemas.microsoft.com/office/drawing/2014/main" id="{677BF4B3-36A3-4F89-BFB9-CA530C9F6554}"/>
              </a:ext>
            </a:extLst>
          </p:cNvPr>
          <p:cNvSpPr txBox="1"/>
          <p:nvPr/>
        </p:nvSpPr>
        <p:spPr>
          <a:xfrm>
            <a:off x="2034283" y="1483931"/>
            <a:ext cx="9883397" cy="4893647"/>
          </a:xfrm>
          <a:prstGeom prst="rect">
            <a:avLst/>
          </a:prstGeom>
          <a:noFill/>
        </p:spPr>
        <p:txBody>
          <a:bodyPr wrap="square" rtlCol="0">
            <a:spAutoFit/>
          </a:bodyPr>
          <a:lstStyle/>
          <a:p>
            <a:r>
              <a:rPr lang="en-GB" sz="2400" dirty="0"/>
              <a:t>The following approach has been used to derive the results. Details are provided in the Final Report and </a:t>
            </a:r>
            <a:r>
              <a:rPr lang="en-GB" sz="2400" dirty="0" err="1"/>
              <a:t>Jupyter</a:t>
            </a:r>
            <a:r>
              <a:rPr lang="en-GB" sz="2400" dirty="0"/>
              <a:t> Notebook associated with this assignment:</a:t>
            </a:r>
          </a:p>
          <a:p>
            <a:endParaRPr lang="en-GB" sz="2400" dirty="0"/>
          </a:p>
          <a:p>
            <a:pPr marL="457200" indent="-457200">
              <a:buFont typeface="Arial" panose="020B0604020202020204" pitchFamily="34" charset="0"/>
              <a:buChar char="•"/>
            </a:pPr>
            <a:r>
              <a:rPr lang="en-GB" sz="2400" dirty="0"/>
              <a:t>Reload data showing neighbourhoods and top 10 venues within 500m of each neighbourhood in both Manhattan and Toronto</a:t>
            </a:r>
          </a:p>
          <a:p>
            <a:pPr marL="457200" indent="-457200">
              <a:buFont typeface="Arial" panose="020B0604020202020204" pitchFamily="34" charset="0"/>
              <a:buChar char="•"/>
            </a:pPr>
            <a:r>
              <a:rPr lang="en-GB" sz="2400" dirty="0"/>
              <a:t>Data are combined into a single </a:t>
            </a:r>
            <a:r>
              <a:rPr lang="en-GB" sz="2400" dirty="0" err="1"/>
              <a:t>dataframe</a:t>
            </a:r>
            <a:endParaRPr lang="en-GB" sz="2400" dirty="0"/>
          </a:p>
          <a:p>
            <a:pPr marL="457200" indent="-457200">
              <a:buFont typeface="Arial" panose="020B0604020202020204" pitchFamily="34" charset="0"/>
              <a:buChar char="•"/>
            </a:pPr>
            <a:r>
              <a:rPr lang="en-GB" sz="2400" dirty="0"/>
              <a:t>K-Means Clustering is conducted on the combined </a:t>
            </a:r>
            <a:r>
              <a:rPr lang="en-GB" sz="2400" dirty="0" err="1"/>
              <a:t>dataframe</a:t>
            </a:r>
            <a:endParaRPr lang="en-GB" sz="2400" dirty="0"/>
          </a:p>
          <a:p>
            <a:pPr marL="457200" indent="-457200">
              <a:buFont typeface="Arial" panose="020B0604020202020204" pitchFamily="34" charset="0"/>
              <a:buChar char="•"/>
            </a:pPr>
            <a:r>
              <a:rPr lang="en-GB" sz="2400" dirty="0"/>
              <a:t>The Cluster in which John Smiths’ current hometown of St. James Town is identified. </a:t>
            </a:r>
          </a:p>
          <a:p>
            <a:pPr marL="457200" indent="-457200">
              <a:buFont typeface="Arial" panose="020B0604020202020204" pitchFamily="34" charset="0"/>
              <a:buChar char="•"/>
            </a:pPr>
            <a:r>
              <a:rPr lang="en-GB" sz="2400" dirty="0"/>
              <a:t>The neighbourhoods in Manhattan in the same cluster are identified, thus identifying the shortlist of possible neighbourhoods for John to consider in his search for a new home in Manhattan</a:t>
            </a:r>
            <a:endParaRPr lang="en-GB" sz="3200" dirty="0"/>
          </a:p>
        </p:txBody>
      </p:sp>
    </p:spTree>
    <p:extLst>
      <p:ext uri="{BB962C8B-B14F-4D97-AF65-F5344CB8AC3E}">
        <p14:creationId xmlns:p14="http://schemas.microsoft.com/office/powerpoint/2010/main" val="2771478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ECB417-EBFA-4F9B-914B-61904F2E9EA7}"/>
              </a:ext>
            </a:extLst>
          </p:cNvPr>
          <p:cNvSpPr txBox="1"/>
          <p:nvPr/>
        </p:nvSpPr>
        <p:spPr>
          <a:xfrm>
            <a:off x="2034283" y="506566"/>
            <a:ext cx="9452225" cy="584775"/>
          </a:xfrm>
          <a:prstGeom prst="rect">
            <a:avLst/>
          </a:prstGeom>
          <a:noFill/>
        </p:spPr>
        <p:txBody>
          <a:bodyPr wrap="square" rtlCol="0">
            <a:spAutoFit/>
          </a:bodyPr>
          <a:lstStyle/>
          <a:p>
            <a:r>
              <a:rPr lang="en-GB" sz="3200" b="1" dirty="0">
                <a:solidFill>
                  <a:schemeClr val="accent1">
                    <a:lumMod val="50000"/>
                  </a:schemeClr>
                </a:solidFill>
              </a:rPr>
              <a:t>Results</a:t>
            </a:r>
            <a:endParaRPr lang="en-GB" b="1" dirty="0">
              <a:solidFill>
                <a:schemeClr val="accent1">
                  <a:lumMod val="50000"/>
                </a:schemeClr>
              </a:solidFill>
            </a:endParaRPr>
          </a:p>
        </p:txBody>
      </p:sp>
      <p:sp>
        <p:nvSpPr>
          <p:cNvPr id="3" name="TextBox 2">
            <a:extLst>
              <a:ext uri="{FF2B5EF4-FFF2-40B4-BE49-F238E27FC236}">
                <a16:creationId xmlns:a16="http://schemas.microsoft.com/office/drawing/2014/main" id="{677BF4B3-36A3-4F89-BFB9-CA530C9F6554}"/>
              </a:ext>
            </a:extLst>
          </p:cNvPr>
          <p:cNvSpPr txBox="1"/>
          <p:nvPr/>
        </p:nvSpPr>
        <p:spPr>
          <a:xfrm>
            <a:off x="2034283" y="1483931"/>
            <a:ext cx="9883397" cy="3785652"/>
          </a:xfrm>
          <a:prstGeom prst="rect">
            <a:avLst/>
          </a:prstGeom>
          <a:noFill/>
        </p:spPr>
        <p:txBody>
          <a:bodyPr wrap="square" rtlCol="0">
            <a:spAutoFit/>
          </a:bodyPr>
          <a:lstStyle/>
          <a:p>
            <a:r>
              <a:rPr lang="en-GB" sz="2400" dirty="0"/>
              <a:t>4 possible neighbourhoods in Manhattan have been identified as being in the same cluster as</a:t>
            </a:r>
          </a:p>
          <a:p>
            <a:r>
              <a:rPr lang="en-GB" sz="2400" dirty="0"/>
              <a:t>St. James Town. </a:t>
            </a:r>
          </a:p>
          <a:p>
            <a:endParaRPr lang="en-GB" sz="2400" dirty="0"/>
          </a:p>
          <a:p>
            <a:r>
              <a:rPr lang="en-GB" sz="2400" dirty="0"/>
              <a:t>These are: </a:t>
            </a:r>
          </a:p>
          <a:p>
            <a:pPr marL="285750" indent="-285750">
              <a:buFont typeface="Arial" panose="020B0604020202020204" pitchFamily="34" charset="0"/>
              <a:buChar char="•"/>
            </a:pPr>
            <a:r>
              <a:rPr lang="en-GB" sz="2400" dirty="0"/>
              <a:t>Marble Hill </a:t>
            </a:r>
          </a:p>
          <a:p>
            <a:pPr marL="285750" indent="-285750">
              <a:buFont typeface="Arial" panose="020B0604020202020204" pitchFamily="34" charset="0"/>
              <a:buChar char="•"/>
            </a:pPr>
            <a:r>
              <a:rPr lang="en-GB" sz="2400" dirty="0"/>
              <a:t>Morningside Heights </a:t>
            </a:r>
          </a:p>
          <a:p>
            <a:pPr marL="285750" indent="-285750">
              <a:buFont typeface="Arial" panose="020B0604020202020204" pitchFamily="34" charset="0"/>
              <a:buChar char="•"/>
            </a:pPr>
            <a:r>
              <a:rPr lang="en-GB" sz="2400" dirty="0"/>
              <a:t>Battery Park City </a:t>
            </a:r>
          </a:p>
          <a:p>
            <a:pPr marL="285750" indent="-285750">
              <a:buFont typeface="Arial" panose="020B0604020202020204" pitchFamily="34" charset="0"/>
              <a:buChar char="•"/>
            </a:pPr>
            <a:r>
              <a:rPr lang="en-GB" sz="2400" dirty="0"/>
              <a:t>Financial District</a:t>
            </a:r>
          </a:p>
          <a:p>
            <a:pPr marL="285750" indent="-285750">
              <a:buFont typeface="Arial" panose="020B0604020202020204" pitchFamily="34" charset="0"/>
              <a:buChar char="•"/>
            </a:pPr>
            <a:r>
              <a:rPr lang="en-GB" sz="2400" dirty="0"/>
              <a:t>Carnegie Hill</a:t>
            </a:r>
            <a:endParaRPr lang="en-GB" sz="4000" dirty="0"/>
          </a:p>
        </p:txBody>
      </p:sp>
    </p:spTree>
    <p:extLst>
      <p:ext uri="{BB962C8B-B14F-4D97-AF65-F5344CB8AC3E}">
        <p14:creationId xmlns:p14="http://schemas.microsoft.com/office/powerpoint/2010/main" val="397023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ECB417-EBFA-4F9B-914B-61904F2E9EA7}"/>
              </a:ext>
            </a:extLst>
          </p:cNvPr>
          <p:cNvSpPr txBox="1"/>
          <p:nvPr/>
        </p:nvSpPr>
        <p:spPr>
          <a:xfrm>
            <a:off x="2034283" y="506566"/>
            <a:ext cx="9452225" cy="584775"/>
          </a:xfrm>
          <a:prstGeom prst="rect">
            <a:avLst/>
          </a:prstGeom>
          <a:noFill/>
        </p:spPr>
        <p:txBody>
          <a:bodyPr wrap="square" rtlCol="0">
            <a:spAutoFit/>
          </a:bodyPr>
          <a:lstStyle/>
          <a:p>
            <a:r>
              <a:rPr lang="en-GB" sz="3200" b="1" dirty="0">
                <a:solidFill>
                  <a:schemeClr val="accent1">
                    <a:lumMod val="50000"/>
                  </a:schemeClr>
                </a:solidFill>
              </a:rPr>
              <a:t>Map of Clusters in Toronto</a:t>
            </a:r>
            <a:endParaRPr lang="en-GB" b="1" dirty="0">
              <a:solidFill>
                <a:schemeClr val="accent1">
                  <a:lumMod val="50000"/>
                </a:schemeClr>
              </a:solidFill>
            </a:endParaRPr>
          </a:p>
        </p:txBody>
      </p:sp>
      <p:pic>
        <p:nvPicPr>
          <p:cNvPr id="4" name="Picture 3">
            <a:extLst>
              <a:ext uri="{FF2B5EF4-FFF2-40B4-BE49-F238E27FC236}">
                <a16:creationId xmlns:a16="http://schemas.microsoft.com/office/drawing/2014/main" id="{3059F872-3D32-4733-B338-FC9AFC27BD1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34282" y="1471135"/>
            <a:ext cx="9596063" cy="4323489"/>
          </a:xfrm>
          <a:prstGeom prst="rect">
            <a:avLst/>
          </a:prstGeom>
          <a:no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72032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ECB417-EBFA-4F9B-914B-61904F2E9EA7}"/>
              </a:ext>
            </a:extLst>
          </p:cNvPr>
          <p:cNvSpPr txBox="1"/>
          <p:nvPr/>
        </p:nvSpPr>
        <p:spPr>
          <a:xfrm>
            <a:off x="2034283" y="506566"/>
            <a:ext cx="9452225" cy="584775"/>
          </a:xfrm>
          <a:prstGeom prst="rect">
            <a:avLst/>
          </a:prstGeom>
          <a:noFill/>
        </p:spPr>
        <p:txBody>
          <a:bodyPr wrap="square" rtlCol="0">
            <a:spAutoFit/>
          </a:bodyPr>
          <a:lstStyle/>
          <a:p>
            <a:r>
              <a:rPr lang="en-GB" sz="3200" b="1" dirty="0">
                <a:solidFill>
                  <a:schemeClr val="accent1">
                    <a:lumMod val="50000"/>
                  </a:schemeClr>
                </a:solidFill>
              </a:rPr>
              <a:t>Map of Clusters in Manhattan</a:t>
            </a:r>
            <a:endParaRPr lang="en-GB" b="1" dirty="0">
              <a:solidFill>
                <a:schemeClr val="accent1">
                  <a:lumMod val="50000"/>
                </a:schemeClr>
              </a:solidFill>
            </a:endParaRPr>
          </a:p>
        </p:txBody>
      </p:sp>
      <p:pic>
        <p:nvPicPr>
          <p:cNvPr id="5" name="Picture 4">
            <a:extLst>
              <a:ext uri="{FF2B5EF4-FFF2-40B4-BE49-F238E27FC236}">
                <a16:creationId xmlns:a16="http://schemas.microsoft.com/office/drawing/2014/main" id="{5ACE53DF-5559-47F3-828A-2DDDF454104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62773" y="1514528"/>
            <a:ext cx="9452225" cy="4836906"/>
          </a:xfrm>
          <a:prstGeom prst="rect">
            <a:avLst/>
          </a:prstGeom>
          <a:noFill/>
        </p:spPr>
      </p:pic>
    </p:spTree>
    <p:extLst>
      <p:ext uri="{BB962C8B-B14F-4D97-AF65-F5344CB8AC3E}">
        <p14:creationId xmlns:p14="http://schemas.microsoft.com/office/powerpoint/2010/main" val="2066437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ECB417-EBFA-4F9B-914B-61904F2E9EA7}"/>
              </a:ext>
            </a:extLst>
          </p:cNvPr>
          <p:cNvSpPr txBox="1"/>
          <p:nvPr/>
        </p:nvSpPr>
        <p:spPr>
          <a:xfrm>
            <a:off x="2034283" y="506566"/>
            <a:ext cx="9452225" cy="584775"/>
          </a:xfrm>
          <a:prstGeom prst="rect">
            <a:avLst/>
          </a:prstGeom>
          <a:noFill/>
        </p:spPr>
        <p:txBody>
          <a:bodyPr wrap="square" rtlCol="0">
            <a:spAutoFit/>
          </a:bodyPr>
          <a:lstStyle/>
          <a:p>
            <a:r>
              <a:rPr lang="en-GB" sz="3200" b="1" dirty="0">
                <a:solidFill>
                  <a:schemeClr val="accent1">
                    <a:lumMod val="50000"/>
                  </a:schemeClr>
                </a:solidFill>
              </a:rPr>
              <a:t>Discussion &amp; Conclusion</a:t>
            </a:r>
            <a:endParaRPr lang="en-GB" b="1" dirty="0">
              <a:solidFill>
                <a:schemeClr val="accent1">
                  <a:lumMod val="50000"/>
                </a:schemeClr>
              </a:solidFill>
            </a:endParaRPr>
          </a:p>
        </p:txBody>
      </p:sp>
      <p:sp>
        <p:nvSpPr>
          <p:cNvPr id="3" name="TextBox 2">
            <a:extLst>
              <a:ext uri="{FF2B5EF4-FFF2-40B4-BE49-F238E27FC236}">
                <a16:creationId xmlns:a16="http://schemas.microsoft.com/office/drawing/2014/main" id="{677BF4B3-36A3-4F89-BFB9-CA530C9F6554}"/>
              </a:ext>
            </a:extLst>
          </p:cNvPr>
          <p:cNvSpPr txBox="1"/>
          <p:nvPr/>
        </p:nvSpPr>
        <p:spPr>
          <a:xfrm>
            <a:off x="2034283" y="1483931"/>
            <a:ext cx="9883397" cy="4893647"/>
          </a:xfrm>
          <a:prstGeom prst="rect">
            <a:avLst/>
          </a:prstGeom>
          <a:noFill/>
        </p:spPr>
        <p:txBody>
          <a:bodyPr wrap="square" rtlCol="0">
            <a:spAutoFit/>
          </a:bodyPr>
          <a:lstStyle/>
          <a:p>
            <a:r>
              <a:rPr lang="en-GB" sz="2400" dirty="0"/>
              <a:t>The above clustering of neighbourhoods in both Toronto and Manhattan successfully segments the neighbourhoods according to the mix of top 10 venues within a 500m radius of each neighbourhood. It is notable however, that several of the clusters contain multiple neighbourhoods and a lower value of k would result in too few clusters to make a meaningful recommendation.</a:t>
            </a:r>
          </a:p>
          <a:p>
            <a:endParaRPr lang="en-GB" sz="2400" dirty="0"/>
          </a:p>
          <a:p>
            <a:r>
              <a:rPr lang="en-GB" sz="2400" dirty="0"/>
              <a:t>K-means clustering is however an appropriate method of segmenting geographical neighbourhoods according to some distinct feature of each neighbourhood. In this example we have been able to make a shortlist of 4 neighbourhoods in Manhattan which are similar to John Smith’s current location of St. James Town, Toronto. Thus, John is able to confidently limit his search for a new home to the four areas listed in the Results Section.</a:t>
            </a:r>
          </a:p>
        </p:txBody>
      </p:sp>
    </p:spTree>
    <p:extLst>
      <p:ext uri="{BB962C8B-B14F-4D97-AF65-F5344CB8AC3E}">
        <p14:creationId xmlns:p14="http://schemas.microsoft.com/office/powerpoint/2010/main" val="34362184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56</TotalTime>
  <Words>610</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Corbel</vt:lpstr>
      <vt:lpstr>Parallax</vt:lpstr>
      <vt:lpstr>Comparing Neighbourhoods in Toronto and Manhattan Using  K-Means 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Neighbourhoods in Toronto and Manhattan using K-Means Clustering</dc:title>
  <dc:creator>Syed, Mehmood</dc:creator>
  <cp:lastModifiedBy>Syed, Mehmood</cp:lastModifiedBy>
  <cp:revision>4</cp:revision>
  <dcterms:created xsi:type="dcterms:W3CDTF">2020-05-30T18:16:50Z</dcterms:created>
  <dcterms:modified xsi:type="dcterms:W3CDTF">2020-05-30T19:13:35Z</dcterms:modified>
</cp:coreProperties>
</file>