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7" r:id="rId3"/>
    <p:sldId id="308" r:id="rId4"/>
    <p:sldId id="315" r:id="rId5"/>
    <p:sldId id="316" r:id="rId6"/>
    <p:sldId id="317" r:id="rId7"/>
    <p:sldId id="318" r:id="rId8"/>
    <p:sldId id="319" r:id="rId9"/>
    <p:sldId id="309" r:id="rId10"/>
    <p:sldId id="320" r:id="rId11"/>
    <p:sldId id="323" r:id="rId12"/>
    <p:sldId id="321" r:id="rId13"/>
    <p:sldId id="324" r:id="rId14"/>
    <p:sldId id="325" r:id="rId15"/>
    <p:sldId id="327" r:id="rId16"/>
    <p:sldId id="326" r:id="rId17"/>
    <p:sldId id="329" r:id="rId18"/>
    <p:sldId id="328" r:id="rId19"/>
    <p:sldId id="330" r:id="rId20"/>
    <p:sldId id="332" r:id="rId21"/>
    <p:sldId id="33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6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6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44D55-B95D-4BB0-8739-178D514EA1E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72D0-DE08-4605-82EC-E0FE6B21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861" y="2314678"/>
            <a:ext cx="7751928" cy="1221475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+mn-lt"/>
              </a:rPr>
              <a:t>Sistem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+mn-lt"/>
              </a:rPr>
              <a:t>Informasi</a:t>
            </a:r>
            <a:r>
              <a:rPr lang="en-US" sz="5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+mn-lt"/>
              </a:rPr>
              <a:t>Geografis</a:t>
            </a:r>
            <a:endParaRPr lang="en-US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02ABA-FF3E-405B-A511-E9E069B55FDE}"/>
              </a:ext>
            </a:extLst>
          </p:cNvPr>
          <p:cNvSpPr txBox="1"/>
          <p:nvPr/>
        </p:nvSpPr>
        <p:spPr>
          <a:xfrm>
            <a:off x="1516494" y="3674535"/>
            <a:ext cx="60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rgbClr val="002060"/>
                </a:solidFill>
              </a:rPr>
              <a:t>Pengantar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Teknologi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Geospasial</a:t>
            </a:r>
            <a:r>
              <a:rPr lang="en-US" sz="2400" dirty="0">
                <a:solidFill>
                  <a:srgbClr val="002060"/>
                </a:solidFill>
              </a:rPr>
              <a:t> – </a:t>
            </a:r>
            <a:r>
              <a:rPr lang="en-US" sz="2400" dirty="0" err="1">
                <a:solidFill>
                  <a:srgbClr val="002060"/>
                </a:solidFill>
              </a:rPr>
              <a:t>Pertemuan</a:t>
            </a:r>
            <a:r>
              <a:rPr lang="en-US" sz="2400" dirty="0">
                <a:solidFill>
                  <a:srgbClr val="002060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5120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564A1-336E-4F65-84CD-6B2D3F772DEA}"/>
              </a:ext>
            </a:extLst>
          </p:cNvPr>
          <p:cNvSpPr/>
          <p:nvPr/>
        </p:nvSpPr>
        <p:spPr>
          <a:xfrm>
            <a:off x="3260036" y="954154"/>
            <a:ext cx="5486400" cy="3432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Arsitektur</a:t>
            </a:r>
            <a:endParaRPr lang="en-US" sz="3200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10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4A2C3-902C-4841-B99A-5FF58D000DC6}"/>
              </a:ext>
            </a:extLst>
          </p:cNvPr>
          <p:cNvSpPr txBox="1"/>
          <p:nvPr/>
        </p:nvSpPr>
        <p:spPr>
          <a:xfrm>
            <a:off x="645662" y="2767148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Client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D9D61-5002-4DC3-912B-14C5A5ADEF8C}"/>
              </a:ext>
            </a:extLst>
          </p:cNvPr>
          <p:cNvSpPr txBox="1"/>
          <p:nvPr/>
        </p:nvSpPr>
        <p:spPr>
          <a:xfrm>
            <a:off x="5264335" y="4510229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Server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7170" name="Picture 2" descr="Image result for browser">
            <a:extLst>
              <a:ext uri="{FF2B5EF4-FFF2-40B4-BE49-F238E27FC236}">
                <a16:creationId xmlns:a16="http://schemas.microsoft.com/office/drawing/2014/main" id="{CD0E98A5-4545-48B1-8A6B-AB341566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09" y="2008648"/>
            <a:ext cx="1819721" cy="70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database">
            <a:extLst>
              <a:ext uri="{FF2B5EF4-FFF2-40B4-BE49-F238E27FC236}">
                <a16:creationId xmlns:a16="http://schemas.microsoft.com/office/drawing/2014/main" id="{6A4D68EA-9EF7-4DEC-922D-86E6210E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66" y="1721826"/>
            <a:ext cx="2135919" cy="12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4A8F7-F6F7-4B40-AE2A-4B526FE3A5C4}"/>
              </a:ext>
            </a:extLst>
          </p:cNvPr>
          <p:cNvSpPr txBox="1"/>
          <p:nvPr/>
        </p:nvSpPr>
        <p:spPr>
          <a:xfrm>
            <a:off x="6821172" y="2885110"/>
            <a:ext cx="13554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Spatial Database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0E98E0-23BA-44CB-B434-FB825F935CA3}"/>
              </a:ext>
            </a:extLst>
          </p:cNvPr>
          <p:cNvSpPr/>
          <p:nvPr/>
        </p:nvSpPr>
        <p:spPr>
          <a:xfrm>
            <a:off x="2484264" y="2447029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A92ABB-546E-4ABF-BC34-94E38DAF64A0}"/>
              </a:ext>
            </a:extLst>
          </p:cNvPr>
          <p:cNvSpPr/>
          <p:nvPr/>
        </p:nvSpPr>
        <p:spPr>
          <a:xfrm rot="10800000">
            <a:off x="2484264" y="2102841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A8BAF-643B-42F3-8635-29901E298C81}"/>
              </a:ext>
            </a:extLst>
          </p:cNvPr>
          <p:cNvSpPr txBox="1"/>
          <p:nvPr/>
        </p:nvSpPr>
        <p:spPr>
          <a:xfrm>
            <a:off x="3937743" y="3781561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Web Server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7172" name="Picture 4" descr="Image result for apache web server">
            <a:extLst>
              <a:ext uri="{FF2B5EF4-FFF2-40B4-BE49-F238E27FC236}">
                <a16:creationId xmlns:a16="http://schemas.microsoft.com/office/drawing/2014/main" id="{1FC988A3-7115-430A-A8E0-7A3444BB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01" y="2794745"/>
            <a:ext cx="1508700" cy="83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2DF0B3-0917-4AA8-91EB-58922018849A}"/>
              </a:ext>
            </a:extLst>
          </p:cNvPr>
          <p:cNvSpPr/>
          <p:nvPr/>
        </p:nvSpPr>
        <p:spPr>
          <a:xfrm rot="19853209">
            <a:off x="5851454" y="3377520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6010785-CC3F-4625-925E-BF343C759F0F}"/>
              </a:ext>
            </a:extLst>
          </p:cNvPr>
          <p:cNvSpPr/>
          <p:nvPr/>
        </p:nvSpPr>
        <p:spPr>
          <a:xfrm rot="9053209">
            <a:off x="5851454" y="3033332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Image result for geoserver">
            <a:extLst>
              <a:ext uri="{FF2B5EF4-FFF2-40B4-BE49-F238E27FC236}">
                <a16:creationId xmlns:a16="http://schemas.microsoft.com/office/drawing/2014/main" id="{A0218B73-BDDD-4D4D-AB89-04098EDB0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61" y="1203831"/>
            <a:ext cx="1710962" cy="40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B372D2-31FF-43EA-87F8-4202217159C4}"/>
              </a:ext>
            </a:extLst>
          </p:cNvPr>
          <p:cNvSpPr txBox="1"/>
          <p:nvPr/>
        </p:nvSpPr>
        <p:spPr>
          <a:xfrm>
            <a:off x="4033053" y="1735787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Map Server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38A5A70-F66F-4334-A9A6-AEB85C72AB60}"/>
              </a:ext>
            </a:extLst>
          </p:cNvPr>
          <p:cNvSpPr/>
          <p:nvPr/>
        </p:nvSpPr>
        <p:spPr>
          <a:xfrm rot="12927803">
            <a:off x="5830644" y="1900417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5596CF-F028-4E32-9FEE-EDEF7934CC03}"/>
              </a:ext>
            </a:extLst>
          </p:cNvPr>
          <p:cNvSpPr/>
          <p:nvPr/>
        </p:nvSpPr>
        <p:spPr>
          <a:xfrm rot="2127803">
            <a:off x="5830644" y="1556229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004A1-ABF5-4BCC-941A-D242BEE311C8}"/>
              </a:ext>
            </a:extLst>
          </p:cNvPr>
          <p:cNvSpPr txBox="1"/>
          <p:nvPr/>
        </p:nvSpPr>
        <p:spPr>
          <a:xfrm>
            <a:off x="645662" y="5828398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Map Service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23" name="Picture 2" descr="Image result for cesiumjs">
            <a:extLst>
              <a:ext uri="{FF2B5EF4-FFF2-40B4-BE49-F238E27FC236}">
                <a16:creationId xmlns:a16="http://schemas.microsoft.com/office/drawing/2014/main" id="{9230802D-15D6-4158-8A30-F446466F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6" y="4994362"/>
            <a:ext cx="1192806" cy="7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internet cloud">
            <a:extLst>
              <a:ext uri="{FF2B5EF4-FFF2-40B4-BE49-F238E27FC236}">
                <a16:creationId xmlns:a16="http://schemas.microsoft.com/office/drawing/2014/main" id="{E90A6050-B8D3-4DC0-9C82-D77A6AD9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07" y="3535221"/>
            <a:ext cx="1068817" cy="6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E5AFC9-1355-4754-B88B-93DC0F677613}"/>
              </a:ext>
            </a:extLst>
          </p:cNvPr>
          <p:cNvSpPr txBox="1"/>
          <p:nvPr/>
        </p:nvSpPr>
        <p:spPr>
          <a:xfrm>
            <a:off x="963714" y="4238233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Internet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CADC3A1-3319-4F0C-8590-0B4192E5C39D}"/>
              </a:ext>
            </a:extLst>
          </p:cNvPr>
          <p:cNvSpPr/>
          <p:nvPr/>
        </p:nvSpPr>
        <p:spPr>
          <a:xfrm rot="5400000">
            <a:off x="444190" y="4091011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1AF11CC-5B37-4EB5-B5E6-13D1E79AA0AB}"/>
              </a:ext>
            </a:extLst>
          </p:cNvPr>
          <p:cNvSpPr/>
          <p:nvPr/>
        </p:nvSpPr>
        <p:spPr>
          <a:xfrm rot="16200000">
            <a:off x="683162" y="3738046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Skripsi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11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1262E-4414-4184-92FD-61648881E807}"/>
              </a:ext>
            </a:extLst>
          </p:cNvPr>
          <p:cNvSpPr/>
          <p:nvPr/>
        </p:nvSpPr>
        <p:spPr>
          <a:xfrm>
            <a:off x="301105" y="981745"/>
            <a:ext cx="7755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Geografis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Web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Produksi</a:t>
            </a:r>
            <a:r>
              <a:rPr lang="en-US" sz="2800" dirty="0"/>
              <a:t> </a:t>
            </a:r>
            <a:r>
              <a:rPr lang="en-US" sz="2800" dirty="0" err="1"/>
              <a:t>Padi</a:t>
            </a:r>
            <a:r>
              <a:rPr lang="en-US" sz="2800" dirty="0"/>
              <a:t> di Indonesia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Opengeo</a:t>
            </a:r>
            <a:r>
              <a:rPr lang="en-US" sz="2800" dirty="0"/>
              <a:t> Suite 3.0 (</a:t>
            </a:r>
            <a:r>
              <a:rPr lang="en-US" sz="2800" dirty="0" err="1"/>
              <a:t>Wijayanti</a:t>
            </a:r>
            <a:r>
              <a:rPr lang="en-US" sz="2800" dirty="0"/>
              <a:t>, 2014)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0A676-5FBB-4828-8A38-73718DE6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74" y="2459504"/>
            <a:ext cx="5838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8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Skripsi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12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6411-D2AC-40D6-9FA3-D060B4D2B5CA}"/>
              </a:ext>
            </a:extLst>
          </p:cNvPr>
          <p:cNvSpPr txBox="1"/>
          <p:nvPr/>
        </p:nvSpPr>
        <p:spPr>
          <a:xfrm>
            <a:off x="301105" y="1933555"/>
            <a:ext cx="84983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/>
              <a:t>Pentingnya beras terhadap perekonomian dan menjadi makanan pokok bagi masyarakat Indonesia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Beras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gizi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energi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90% </a:t>
            </a:r>
            <a:r>
              <a:rPr lang="en-US" sz="2400" dirty="0" err="1"/>
              <a:t>penduduk</a:t>
            </a:r>
            <a:r>
              <a:rPr lang="en-US" sz="2400" dirty="0"/>
              <a:t> Indonesia (</a:t>
            </a:r>
            <a:r>
              <a:rPr lang="en-US" sz="2400" dirty="0" err="1"/>
              <a:t>Departemen</a:t>
            </a:r>
            <a:r>
              <a:rPr lang="en-US" sz="2400" dirty="0"/>
              <a:t> </a:t>
            </a:r>
            <a:r>
              <a:rPr lang="en-US" sz="2400" dirty="0" err="1"/>
              <a:t>Pertanian</a:t>
            </a:r>
            <a:r>
              <a:rPr lang="en-US" sz="2400" dirty="0"/>
              <a:t> 2005)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Banyak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di Indonesia yang </a:t>
            </a:r>
            <a:r>
              <a:rPr lang="en-US" sz="2400" dirty="0" err="1"/>
              <a:t>berpotensi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penghasil</a:t>
            </a:r>
            <a:r>
              <a:rPr lang="en-US" sz="2400" dirty="0"/>
              <a:t> </a:t>
            </a:r>
            <a:r>
              <a:rPr lang="en-US" sz="2400" dirty="0" err="1"/>
              <a:t>padi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didukung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memadai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E346-4D51-4BE9-B376-2EC29F3D6011}"/>
              </a:ext>
            </a:extLst>
          </p:cNvPr>
          <p:cNvSpPr/>
          <p:nvPr/>
        </p:nvSpPr>
        <p:spPr>
          <a:xfrm>
            <a:off x="508361" y="1096106"/>
            <a:ext cx="2310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Latar</a:t>
            </a:r>
            <a:r>
              <a:rPr lang="en-US" sz="2800" dirty="0"/>
              <a:t> </a:t>
            </a:r>
            <a:r>
              <a:rPr lang="en-US" sz="2800" dirty="0" err="1"/>
              <a:t>Belakang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0706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Skripsi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13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6411-D2AC-40D6-9FA3-D060B4D2B5CA}"/>
              </a:ext>
            </a:extLst>
          </p:cNvPr>
          <p:cNvSpPr txBox="1"/>
          <p:nvPr/>
        </p:nvSpPr>
        <p:spPr>
          <a:xfrm>
            <a:off x="301105" y="1827540"/>
            <a:ext cx="849833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err="1"/>
              <a:t>spasial</a:t>
            </a:r>
            <a:r>
              <a:rPr lang="en-US" sz="2400" dirty="0"/>
              <a:t>: </a:t>
            </a:r>
            <a:r>
              <a:rPr lang="en-US" sz="2400" dirty="0" err="1"/>
              <a:t>administrasi</a:t>
            </a:r>
            <a:r>
              <a:rPr lang="en-US" sz="2400" dirty="0"/>
              <a:t> yang </a:t>
            </a:r>
            <a:r>
              <a:rPr lang="en-US" sz="2400" dirty="0" err="1"/>
              <a:t>mencakup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 </a:t>
            </a:r>
            <a:r>
              <a:rPr lang="en-US" sz="2400" dirty="0" err="1"/>
              <a:t>kabupaten</a:t>
            </a:r>
            <a:r>
              <a:rPr lang="en-US" sz="2400" dirty="0"/>
              <a:t> di Indonesia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tabular: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padi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2000 </a:t>
            </a:r>
            <a:r>
              <a:rPr lang="en-US" sz="2400" dirty="0" err="1"/>
              <a:t>hingga</a:t>
            </a:r>
            <a:r>
              <a:rPr lang="en-US" sz="2400" dirty="0"/>
              <a:t> 2011, yang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www.deptan.go.id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E346-4D51-4BE9-B376-2EC29F3D6011}"/>
              </a:ext>
            </a:extLst>
          </p:cNvPr>
          <p:cNvSpPr/>
          <p:nvPr/>
        </p:nvSpPr>
        <p:spPr>
          <a:xfrm>
            <a:off x="508361" y="1096106"/>
            <a:ext cx="889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443C7-300F-44E9-A280-277C259E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40" y="3646422"/>
            <a:ext cx="7534275" cy="4219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343F5F-076B-4FE4-AD09-FDFB68CE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9036" y="3646422"/>
            <a:ext cx="4924176" cy="33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5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Skripsi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14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E346-4D51-4BE9-B376-2EC29F3D6011}"/>
              </a:ext>
            </a:extLst>
          </p:cNvPr>
          <p:cNvSpPr/>
          <p:nvPr/>
        </p:nvSpPr>
        <p:spPr>
          <a:xfrm>
            <a:off x="508361" y="1096106"/>
            <a:ext cx="889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4EC25-C6A8-40AD-BD46-F114372E1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93" y="2170250"/>
            <a:ext cx="5987297" cy="31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5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Skripsi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15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E346-4D51-4BE9-B376-2EC29F3D6011}"/>
              </a:ext>
            </a:extLst>
          </p:cNvPr>
          <p:cNvSpPr/>
          <p:nvPr/>
        </p:nvSpPr>
        <p:spPr>
          <a:xfrm>
            <a:off x="508361" y="1096106"/>
            <a:ext cx="889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BDFC5-65E4-47F7-9A3B-A3BC5BE9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72" y="978532"/>
            <a:ext cx="4980954" cy="557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7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Skripsi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16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E346-4D51-4BE9-B376-2EC29F3D6011}"/>
              </a:ext>
            </a:extLst>
          </p:cNvPr>
          <p:cNvSpPr/>
          <p:nvPr/>
        </p:nvSpPr>
        <p:spPr>
          <a:xfrm>
            <a:off x="508361" y="1096106"/>
            <a:ext cx="1625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Arsitektur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00BD0D-98B3-4E19-9C40-4B7507EB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58" y="2640287"/>
            <a:ext cx="7076734" cy="15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6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564A1-336E-4F65-84CD-6B2D3F772DEA}"/>
              </a:ext>
            </a:extLst>
          </p:cNvPr>
          <p:cNvSpPr/>
          <p:nvPr/>
        </p:nvSpPr>
        <p:spPr>
          <a:xfrm>
            <a:off x="3260036" y="954154"/>
            <a:ext cx="5486400" cy="5212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17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4A2C3-902C-4841-B99A-5FF58D000DC6}"/>
              </a:ext>
            </a:extLst>
          </p:cNvPr>
          <p:cNvSpPr txBox="1"/>
          <p:nvPr/>
        </p:nvSpPr>
        <p:spPr>
          <a:xfrm>
            <a:off x="645662" y="2767148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Client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D9D61-5002-4DC3-912B-14C5A5ADEF8C}"/>
              </a:ext>
            </a:extLst>
          </p:cNvPr>
          <p:cNvSpPr txBox="1"/>
          <p:nvPr/>
        </p:nvSpPr>
        <p:spPr>
          <a:xfrm>
            <a:off x="5143820" y="6287331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Server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7170" name="Picture 2" descr="Image result for browser">
            <a:extLst>
              <a:ext uri="{FF2B5EF4-FFF2-40B4-BE49-F238E27FC236}">
                <a16:creationId xmlns:a16="http://schemas.microsoft.com/office/drawing/2014/main" id="{CD0E98A5-4545-48B1-8A6B-AB341566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09" y="2008648"/>
            <a:ext cx="1819721" cy="70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database">
            <a:extLst>
              <a:ext uri="{FF2B5EF4-FFF2-40B4-BE49-F238E27FC236}">
                <a16:creationId xmlns:a16="http://schemas.microsoft.com/office/drawing/2014/main" id="{6A4D68EA-9EF7-4DEC-922D-86E6210E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66" y="1721826"/>
            <a:ext cx="2135919" cy="12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4A8F7-F6F7-4B40-AE2A-4B526FE3A5C4}"/>
              </a:ext>
            </a:extLst>
          </p:cNvPr>
          <p:cNvSpPr txBox="1"/>
          <p:nvPr/>
        </p:nvSpPr>
        <p:spPr>
          <a:xfrm>
            <a:off x="6821172" y="2885110"/>
            <a:ext cx="13554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Spatial Database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0E98E0-23BA-44CB-B434-FB825F935CA3}"/>
              </a:ext>
            </a:extLst>
          </p:cNvPr>
          <p:cNvSpPr/>
          <p:nvPr/>
        </p:nvSpPr>
        <p:spPr>
          <a:xfrm>
            <a:off x="2484264" y="2447029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A92ABB-546E-4ABF-BC34-94E38DAF64A0}"/>
              </a:ext>
            </a:extLst>
          </p:cNvPr>
          <p:cNvSpPr/>
          <p:nvPr/>
        </p:nvSpPr>
        <p:spPr>
          <a:xfrm rot="10800000">
            <a:off x="2484264" y="2102841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A8BAF-643B-42F3-8635-29901E298C81}"/>
              </a:ext>
            </a:extLst>
          </p:cNvPr>
          <p:cNvSpPr txBox="1"/>
          <p:nvPr/>
        </p:nvSpPr>
        <p:spPr>
          <a:xfrm>
            <a:off x="3937743" y="3781561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Web Server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7172" name="Picture 4" descr="Image result for apache web server">
            <a:extLst>
              <a:ext uri="{FF2B5EF4-FFF2-40B4-BE49-F238E27FC236}">
                <a16:creationId xmlns:a16="http://schemas.microsoft.com/office/drawing/2014/main" id="{1FC988A3-7115-430A-A8E0-7A3444BB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01" y="2794745"/>
            <a:ext cx="1508700" cy="83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2DF0B3-0917-4AA8-91EB-58922018849A}"/>
              </a:ext>
            </a:extLst>
          </p:cNvPr>
          <p:cNvSpPr/>
          <p:nvPr/>
        </p:nvSpPr>
        <p:spPr>
          <a:xfrm rot="19853209">
            <a:off x="5851454" y="3377520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6010785-CC3F-4625-925E-BF343C759F0F}"/>
              </a:ext>
            </a:extLst>
          </p:cNvPr>
          <p:cNvSpPr/>
          <p:nvPr/>
        </p:nvSpPr>
        <p:spPr>
          <a:xfrm rot="9053209">
            <a:off x="5851454" y="3033332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Image result for geoserver">
            <a:extLst>
              <a:ext uri="{FF2B5EF4-FFF2-40B4-BE49-F238E27FC236}">
                <a16:creationId xmlns:a16="http://schemas.microsoft.com/office/drawing/2014/main" id="{A0218B73-BDDD-4D4D-AB89-04098EDB0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61" y="1203831"/>
            <a:ext cx="1710962" cy="40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B372D2-31FF-43EA-87F8-4202217159C4}"/>
              </a:ext>
            </a:extLst>
          </p:cNvPr>
          <p:cNvSpPr txBox="1"/>
          <p:nvPr/>
        </p:nvSpPr>
        <p:spPr>
          <a:xfrm>
            <a:off x="4033053" y="1735787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Map Server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38A5A70-F66F-4334-A9A6-AEB85C72AB60}"/>
              </a:ext>
            </a:extLst>
          </p:cNvPr>
          <p:cNvSpPr/>
          <p:nvPr/>
        </p:nvSpPr>
        <p:spPr>
          <a:xfrm rot="12927803">
            <a:off x="5830644" y="1900417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5596CF-F028-4E32-9FEE-EDEF7934CC03}"/>
              </a:ext>
            </a:extLst>
          </p:cNvPr>
          <p:cNvSpPr/>
          <p:nvPr/>
        </p:nvSpPr>
        <p:spPr>
          <a:xfrm rot="2127803">
            <a:off x="5830644" y="1556229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004A1-ABF5-4BCC-941A-D242BEE311C8}"/>
              </a:ext>
            </a:extLst>
          </p:cNvPr>
          <p:cNvSpPr txBox="1"/>
          <p:nvPr/>
        </p:nvSpPr>
        <p:spPr>
          <a:xfrm>
            <a:off x="645662" y="5828398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Map Service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23" name="Picture 2" descr="Image result for cesiumjs">
            <a:extLst>
              <a:ext uri="{FF2B5EF4-FFF2-40B4-BE49-F238E27FC236}">
                <a16:creationId xmlns:a16="http://schemas.microsoft.com/office/drawing/2014/main" id="{9230802D-15D6-4158-8A30-F446466F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6" y="4994362"/>
            <a:ext cx="1192806" cy="7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internet cloud">
            <a:extLst>
              <a:ext uri="{FF2B5EF4-FFF2-40B4-BE49-F238E27FC236}">
                <a16:creationId xmlns:a16="http://schemas.microsoft.com/office/drawing/2014/main" id="{E90A6050-B8D3-4DC0-9C82-D77A6AD9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07" y="3535221"/>
            <a:ext cx="1068817" cy="6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E5AFC9-1355-4754-B88B-93DC0F677613}"/>
              </a:ext>
            </a:extLst>
          </p:cNvPr>
          <p:cNvSpPr txBox="1"/>
          <p:nvPr/>
        </p:nvSpPr>
        <p:spPr>
          <a:xfrm>
            <a:off x="963714" y="4238233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Internet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CADC3A1-3319-4F0C-8590-0B4192E5C39D}"/>
              </a:ext>
            </a:extLst>
          </p:cNvPr>
          <p:cNvSpPr/>
          <p:nvPr/>
        </p:nvSpPr>
        <p:spPr>
          <a:xfrm rot="5400000">
            <a:off x="444190" y="4091011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1AF11CC-5B37-4EB5-B5E6-13D1E79AA0AB}"/>
              </a:ext>
            </a:extLst>
          </p:cNvPr>
          <p:cNvSpPr/>
          <p:nvPr/>
        </p:nvSpPr>
        <p:spPr>
          <a:xfrm rot="16200000">
            <a:off x="683162" y="3738046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AF829E-2EB2-4811-8F64-F8BDBBD48BF8}"/>
              </a:ext>
            </a:extLst>
          </p:cNvPr>
          <p:cNvSpPr/>
          <p:nvPr/>
        </p:nvSpPr>
        <p:spPr>
          <a:xfrm>
            <a:off x="508361" y="1096106"/>
            <a:ext cx="1625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Arsitektur</a:t>
            </a:r>
            <a:endParaRPr lang="en-US" sz="2800" dirty="0"/>
          </a:p>
        </p:txBody>
      </p:sp>
      <p:sp>
        <p:nvSpPr>
          <p:cNvPr id="30" name="Shape 319">
            <a:extLst>
              <a:ext uri="{FF2B5EF4-FFF2-40B4-BE49-F238E27FC236}">
                <a16:creationId xmlns:a16="http://schemas.microsoft.com/office/drawing/2014/main" id="{4CC34905-085D-4C3C-84FB-8DDFDA683B59}"/>
              </a:ext>
            </a:extLst>
          </p:cNvPr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Skripsi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 1</a:t>
            </a:r>
          </a:p>
        </p:txBody>
      </p:sp>
      <p:pic>
        <p:nvPicPr>
          <p:cNvPr id="9218" name="Picture 2" descr="Image result for clustering">
            <a:extLst>
              <a:ext uri="{FF2B5EF4-FFF2-40B4-BE49-F238E27FC236}">
                <a16:creationId xmlns:a16="http://schemas.microsoft.com/office/drawing/2014/main" id="{B4565B3C-2CD4-4321-8CCC-8FFAB1E40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99" y="4206702"/>
            <a:ext cx="1916759" cy="110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4CA40A8B-9BC3-4508-B122-2000977665D3}"/>
              </a:ext>
            </a:extLst>
          </p:cNvPr>
          <p:cNvSpPr/>
          <p:nvPr/>
        </p:nvSpPr>
        <p:spPr>
          <a:xfrm rot="16200000">
            <a:off x="7237887" y="3776675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" descr="Image result for database">
            <a:extLst>
              <a:ext uri="{FF2B5EF4-FFF2-40B4-BE49-F238E27FC236}">
                <a16:creationId xmlns:a16="http://schemas.microsoft.com/office/drawing/2014/main" id="{B40E087B-9815-48F2-8695-E415627E9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854" y="4168386"/>
            <a:ext cx="2135919" cy="12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C4C72F-85DD-4094-84B3-9C45CC5B6791}"/>
              </a:ext>
            </a:extLst>
          </p:cNvPr>
          <p:cNvSpPr txBox="1"/>
          <p:nvPr/>
        </p:nvSpPr>
        <p:spPr>
          <a:xfrm>
            <a:off x="4587922" y="5349979"/>
            <a:ext cx="13554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Data </a:t>
            </a:r>
            <a:r>
              <a:rPr lang="en-US" sz="1600" dirty="0" err="1">
                <a:solidFill>
                  <a:srgbClr val="002060"/>
                </a:solidFill>
              </a:rPr>
              <a:t>Produksi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Padi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C6A0ED-3A8A-4BD7-8A4A-45DF3E03BB51}"/>
              </a:ext>
            </a:extLst>
          </p:cNvPr>
          <p:cNvSpPr txBox="1"/>
          <p:nvPr/>
        </p:nvSpPr>
        <p:spPr>
          <a:xfrm>
            <a:off x="6916193" y="5349979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Clustering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720B12B-9B05-47F7-A0E0-09658FD44DC7}"/>
              </a:ext>
            </a:extLst>
          </p:cNvPr>
          <p:cNvSpPr/>
          <p:nvPr/>
        </p:nvSpPr>
        <p:spPr>
          <a:xfrm>
            <a:off x="6017211" y="4757874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1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Skripsi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18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E346-4D51-4BE9-B376-2EC29F3D6011}"/>
              </a:ext>
            </a:extLst>
          </p:cNvPr>
          <p:cNvSpPr/>
          <p:nvPr/>
        </p:nvSpPr>
        <p:spPr>
          <a:xfrm>
            <a:off x="508361" y="1096106"/>
            <a:ext cx="865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Fitur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BAA73-1101-44F0-9073-B72312FADEA0}"/>
              </a:ext>
            </a:extLst>
          </p:cNvPr>
          <p:cNvSpPr txBox="1"/>
          <p:nvPr/>
        </p:nvSpPr>
        <p:spPr>
          <a:xfrm>
            <a:off x="301105" y="1933555"/>
            <a:ext cx="849833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</a:lstStyle>
          <a:p>
            <a:pPr marL="1028700" lvl="1"/>
            <a:r>
              <a:rPr lang="it-IT" dirty="0"/>
              <a:t>Menampilkan peta kabupaten di Indonesia</a:t>
            </a:r>
          </a:p>
          <a:p>
            <a:pPr marL="1028700" lvl="1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peta </a:t>
            </a:r>
          </a:p>
          <a:p>
            <a:pPr marL="1028700" lvl="1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SIG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padi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</a:p>
          <a:p>
            <a:pPr marL="1028700" lvl="1"/>
            <a:r>
              <a:rPr lang="en-US" dirty="0" err="1"/>
              <a:t>Pengelolaan</a:t>
            </a:r>
            <a:r>
              <a:rPr lang="en-US" dirty="0"/>
              <a:t> basis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administrator </a:t>
            </a:r>
          </a:p>
        </p:txBody>
      </p:sp>
    </p:spTree>
    <p:extLst>
      <p:ext uri="{BB962C8B-B14F-4D97-AF65-F5344CB8AC3E}">
        <p14:creationId xmlns:p14="http://schemas.microsoft.com/office/powerpoint/2010/main" val="2964583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Skripsi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19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E346-4D51-4BE9-B376-2EC29F3D6011}"/>
              </a:ext>
            </a:extLst>
          </p:cNvPr>
          <p:cNvSpPr/>
          <p:nvPr/>
        </p:nvSpPr>
        <p:spPr>
          <a:xfrm>
            <a:off x="508361" y="1096106"/>
            <a:ext cx="928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BAA73-1101-44F0-9073-B72312FADEA0}"/>
              </a:ext>
            </a:extLst>
          </p:cNvPr>
          <p:cNvSpPr txBox="1"/>
          <p:nvPr/>
        </p:nvSpPr>
        <p:spPr>
          <a:xfrm>
            <a:off x="301105" y="1933555"/>
            <a:ext cx="8498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</a:lstStyle>
          <a:p>
            <a:pPr marL="1028700" lvl="1"/>
            <a:r>
              <a:rPr lang="en-US" dirty="0"/>
              <a:t>PostgreSQL + </a:t>
            </a:r>
            <a:r>
              <a:rPr lang="en-US" dirty="0" err="1"/>
              <a:t>PostGIS</a:t>
            </a:r>
            <a:endParaRPr lang="en-US" dirty="0"/>
          </a:p>
          <a:p>
            <a:pPr marL="1028700" lvl="1"/>
            <a:r>
              <a:rPr lang="en-US" dirty="0" err="1"/>
              <a:t>OpenLayers</a:t>
            </a:r>
            <a:endParaRPr lang="en-US" dirty="0"/>
          </a:p>
          <a:p>
            <a:pPr marL="1028700" lvl="1"/>
            <a:r>
              <a:rPr lang="en-US" dirty="0" err="1"/>
              <a:t>GeoServer</a:t>
            </a:r>
            <a:endParaRPr lang="en-US" dirty="0"/>
          </a:p>
          <a:p>
            <a:pPr marL="1028700" lvl="1"/>
            <a:r>
              <a:rPr lang="en-US" dirty="0"/>
              <a:t>Weka</a:t>
            </a:r>
          </a:p>
          <a:p>
            <a:pPr marL="102870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9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9"/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2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6635" y="500145"/>
            <a:ext cx="7886700" cy="590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Outline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52D5D-E691-43BC-B9F8-DFB651CEA7ED}"/>
              </a:ext>
            </a:extLst>
          </p:cNvPr>
          <p:cNvSpPr txBox="1"/>
          <p:nvPr/>
        </p:nvSpPr>
        <p:spPr>
          <a:xfrm>
            <a:off x="1215505" y="2913318"/>
            <a:ext cx="302519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Pengenalan</a:t>
            </a:r>
            <a:r>
              <a:rPr lang="en-US" sz="2000" dirty="0">
                <a:solidFill>
                  <a:srgbClr val="002060"/>
                </a:solidFill>
              </a:rPr>
              <a:t> SIG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Contoh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Arsitektur</a:t>
            </a: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Contoh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Skripsi</a:t>
            </a:r>
            <a:r>
              <a:rPr lang="en-US" sz="2000" dirty="0">
                <a:solidFill>
                  <a:srgbClr val="002060"/>
                </a:solidFill>
              </a:rPr>
              <a:t> SIG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Contoh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Skripsi</a:t>
            </a:r>
            <a:r>
              <a:rPr lang="en-US" sz="2000" dirty="0">
                <a:solidFill>
                  <a:srgbClr val="002060"/>
                </a:solidFill>
              </a:rPr>
              <a:t> SIG 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5134D-94CE-4567-B711-4457B7B1174F}"/>
              </a:ext>
            </a:extLst>
          </p:cNvPr>
          <p:cNvSpPr txBox="1"/>
          <p:nvPr/>
        </p:nvSpPr>
        <p:spPr>
          <a:xfrm>
            <a:off x="5255380" y="2912923"/>
            <a:ext cx="302519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LKP 4 di LMS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DB45C9-2112-42DA-ABC4-4CC73C4B5350}"/>
              </a:ext>
            </a:extLst>
          </p:cNvPr>
          <p:cNvCxnSpPr/>
          <p:nvPr/>
        </p:nvCxnSpPr>
        <p:spPr>
          <a:xfrm>
            <a:off x="848139" y="1285461"/>
            <a:ext cx="768626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0054C9-33E3-4DB1-AC9D-B36D59CBAA02}"/>
              </a:ext>
            </a:extLst>
          </p:cNvPr>
          <p:cNvSpPr txBox="1"/>
          <p:nvPr/>
        </p:nvSpPr>
        <p:spPr>
          <a:xfrm>
            <a:off x="5255378" y="2276816"/>
            <a:ext cx="30251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</a:rPr>
              <a:t>TUGAS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A4FDD-4B08-439B-A3DB-41991B0FB734}"/>
              </a:ext>
            </a:extLst>
          </p:cNvPr>
          <p:cNvSpPr txBox="1"/>
          <p:nvPr/>
        </p:nvSpPr>
        <p:spPr>
          <a:xfrm>
            <a:off x="1202253" y="2276816"/>
            <a:ext cx="30251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</a:rPr>
              <a:t>DISKUSI</a:t>
            </a:r>
          </a:p>
        </p:txBody>
      </p:sp>
    </p:spTree>
    <p:extLst>
      <p:ext uri="{BB962C8B-B14F-4D97-AF65-F5344CB8AC3E}">
        <p14:creationId xmlns:p14="http://schemas.microsoft.com/office/powerpoint/2010/main" val="1991600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Skripsi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20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E346-4D51-4BE9-B376-2EC29F3D6011}"/>
              </a:ext>
            </a:extLst>
          </p:cNvPr>
          <p:cNvSpPr/>
          <p:nvPr/>
        </p:nvSpPr>
        <p:spPr>
          <a:xfrm>
            <a:off x="508361" y="1096106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Visualisasi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564931-6899-4191-9264-91712B47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49" y="1724439"/>
            <a:ext cx="60483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Skripsi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 1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21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E346-4D51-4BE9-B376-2EC29F3D6011}"/>
              </a:ext>
            </a:extLst>
          </p:cNvPr>
          <p:cNvSpPr/>
          <p:nvPr/>
        </p:nvSpPr>
        <p:spPr>
          <a:xfrm>
            <a:off x="508361" y="1096106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Visualisasi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D4FE7-472F-4E20-A520-091971CA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23" y="2152847"/>
            <a:ext cx="60293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7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Pengenalan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3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6411-D2AC-40D6-9FA3-D060B4D2B5CA}"/>
              </a:ext>
            </a:extLst>
          </p:cNvPr>
          <p:cNvSpPr txBox="1"/>
          <p:nvPr/>
        </p:nvSpPr>
        <p:spPr>
          <a:xfrm>
            <a:off x="301105" y="4356747"/>
            <a:ext cx="8498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Geografis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, </a:t>
            </a:r>
            <a:r>
              <a:rPr lang="en-US" sz="2400" dirty="0" err="1"/>
              <a:t>menyimpan</a:t>
            </a:r>
            <a:r>
              <a:rPr lang="en-US" sz="2400" dirty="0"/>
              <a:t>,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i="1" dirty="0"/>
              <a:t>query</a:t>
            </a:r>
            <a:r>
              <a:rPr lang="en-US" sz="2400" dirty="0"/>
              <a:t>, </a:t>
            </a:r>
            <a:r>
              <a:rPr lang="en-US" sz="2400" dirty="0" err="1"/>
              <a:t>menganalisis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data </a:t>
            </a:r>
            <a:r>
              <a:rPr lang="en-US" sz="2400" dirty="0" err="1"/>
              <a:t>geografi</a:t>
            </a:r>
            <a:r>
              <a:rPr lang="en-US" sz="2400" dirty="0"/>
              <a:t> (Chang 2002)</a:t>
            </a:r>
            <a:endParaRPr lang="en-US" sz="32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028" name="Picture 4" descr="Image result for sistem informasi">
            <a:extLst>
              <a:ext uri="{FF2B5EF4-FFF2-40B4-BE49-F238E27FC236}">
                <a16:creationId xmlns:a16="http://schemas.microsoft.com/office/drawing/2014/main" id="{EDF29398-0D2F-4436-A97E-6BC9081D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05" y="1285035"/>
            <a:ext cx="2410859" cy="24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patial data">
            <a:extLst>
              <a:ext uri="{FF2B5EF4-FFF2-40B4-BE49-F238E27FC236}">
                <a16:creationId xmlns:a16="http://schemas.microsoft.com/office/drawing/2014/main" id="{9E270EA1-A79D-4335-8AD3-B6ED20947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91" y="1285035"/>
            <a:ext cx="2619057" cy="261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CBDDC9-0974-4DCD-8AA9-F51E3636B1A7}"/>
              </a:ext>
            </a:extLst>
          </p:cNvPr>
          <p:cNvSpPr/>
          <p:nvPr/>
        </p:nvSpPr>
        <p:spPr>
          <a:xfrm rot="10800000">
            <a:off x="3445564" y="2342772"/>
            <a:ext cx="1016666" cy="5035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Pengenalan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4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6411-D2AC-40D6-9FA3-D060B4D2B5CA}"/>
              </a:ext>
            </a:extLst>
          </p:cNvPr>
          <p:cNvSpPr txBox="1"/>
          <p:nvPr/>
        </p:nvSpPr>
        <p:spPr>
          <a:xfrm>
            <a:off x="3326200" y="1626801"/>
            <a:ext cx="55792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Mengambil</a:t>
            </a:r>
            <a:r>
              <a:rPr lang="en-US" sz="2400" dirty="0"/>
              <a:t> data </a:t>
            </a:r>
            <a:r>
              <a:rPr lang="en-US" sz="2400" dirty="0" err="1"/>
              <a:t>spasial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non-</a:t>
            </a:r>
            <a:r>
              <a:rPr lang="en-US" sz="2400" dirty="0" err="1"/>
              <a:t>spasial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vector/raster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praproses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: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(</a:t>
            </a:r>
            <a:r>
              <a:rPr lang="en-US" sz="2400" dirty="0" err="1"/>
              <a:t>geometri</a:t>
            </a:r>
            <a:r>
              <a:rPr lang="en-US" sz="2400" dirty="0"/>
              <a:t>) </a:t>
            </a:r>
            <a:r>
              <a:rPr lang="en-US" sz="2400" dirty="0" err="1"/>
              <a:t>kosong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Noise: data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kebakaran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tanggal</a:t>
            </a:r>
            <a:r>
              <a:rPr lang="en-US" sz="2400" dirty="0"/>
              <a:t> di masa </a:t>
            </a:r>
            <a:r>
              <a:rPr lang="en-US" sz="2400" dirty="0" err="1"/>
              <a:t>depan</a:t>
            </a:r>
            <a:r>
              <a:rPr lang="en-US" sz="2400" dirty="0"/>
              <a:t> (</a:t>
            </a:r>
            <a:r>
              <a:rPr lang="en-US" sz="2400" dirty="0" err="1"/>
              <a:t>kesalahan</a:t>
            </a:r>
            <a:r>
              <a:rPr lang="en-US" sz="2400" dirty="0"/>
              <a:t> input)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konsisten</a:t>
            </a:r>
            <a:r>
              <a:rPr lang="en-US" sz="2400" dirty="0"/>
              <a:t>: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034" name="Picture 10" descr="Image result for spatial data">
            <a:extLst>
              <a:ext uri="{FF2B5EF4-FFF2-40B4-BE49-F238E27FC236}">
                <a16:creationId xmlns:a16="http://schemas.microsoft.com/office/drawing/2014/main" id="{9E270EA1-A79D-4335-8AD3-B6ED20947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1" y="2198596"/>
            <a:ext cx="2619057" cy="261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B3CC63-68BF-4341-8427-9C9B840EB35F}"/>
              </a:ext>
            </a:extLst>
          </p:cNvPr>
          <p:cNvSpPr/>
          <p:nvPr/>
        </p:nvSpPr>
        <p:spPr>
          <a:xfrm>
            <a:off x="508361" y="1188870"/>
            <a:ext cx="259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Mengambil</a:t>
            </a:r>
            <a:r>
              <a:rPr lang="en-US" sz="28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05630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Pengenalan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5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6411-D2AC-40D6-9FA3-D060B4D2B5CA}"/>
              </a:ext>
            </a:extLst>
          </p:cNvPr>
          <p:cNvSpPr txBox="1"/>
          <p:nvPr/>
        </p:nvSpPr>
        <p:spPr>
          <a:xfrm>
            <a:off x="3326200" y="1626801"/>
            <a:ext cx="5579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yang </a:t>
            </a:r>
            <a:r>
              <a:rPr lang="en-US" sz="2400" dirty="0" err="1"/>
              <a:t>mendukung</a:t>
            </a:r>
            <a:r>
              <a:rPr lang="en-US" sz="2400" dirty="0"/>
              <a:t> data </a:t>
            </a:r>
            <a:r>
              <a:rPr lang="en-US" sz="2400" dirty="0" err="1"/>
              <a:t>spasial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PostgreSQL + </a:t>
            </a:r>
            <a:r>
              <a:rPr lang="en-US" sz="2400" dirty="0" err="1"/>
              <a:t>PostGIS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SQL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Oracle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034" name="Picture 10" descr="Image result for spatial data">
            <a:extLst>
              <a:ext uri="{FF2B5EF4-FFF2-40B4-BE49-F238E27FC236}">
                <a16:creationId xmlns:a16="http://schemas.microsoft.com/office/drawing/2014/main" id="{9E270EA1-A79D-4335-8AD3-B6ED20947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1" y="2198596"/>
            <a:ext cx="2619057" cy="261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883081-CA9F-42BE-B2C0-FC3D8EDFCFDA}"/>
              </a:ext>
            </a:extLst>
          </p:cNvPr>
          <p:cNvSpPr/>
          <p:nvPr/>
        </p:nvSpPr>
        <p:spPr>
          <a:xfrm>
            <a:off x="508361" y="1188870"/>
            <a:ext cx="2691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Menyimpan</a:t>
            </a:r>
            <a:r>
              <a:rPr lang="en-US" sz="2800" dirty="0"/>
              <a:t> Data</a:t>
            </a:r>
          </a:p>
        </p:txBody>
      </p:sp>
      <p:pic>
        <p:nvPicPr>
          <p:cNvPr id="2052" name="Picture 4" descr="Image result for database">
            <a:extLst>
              <a:ext uri="{FF2B5EF4-FFF2-40B4-BE49-F238E27FC236}">
                <a16:creationId xmlns:a16="http://schemas.microsoft.com/office/drawing/2014/main" id="{C9BEF358-B841-4B75-BF00-7A726D71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99" y="3644348"/>
            <a:ext cx="4467997" cy="26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DE92C15-CD9B-4079-86C8-C8A510E85AFC}"/>
              </a:ext>
            </a:extLst>
          </p:cNvPr>
          <p:cNvSpPr/>
          <p:nvPr/>
        </p:nvSpPr>
        <p:spPr>
          <a:xfrm rot="2023622">
            <a:off x="3254434" y="4203803"/>
            <a:ext cx="1016666" cy="5035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8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Pengenalan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6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6411-D2AC-40D6-9FA3-D060B4D2B5CA}"/>
              </a:ext>
            </a:extLst>
          </p:cNvPr>
          <p:cNvSpPr txBox="1"/>
          <p:nvPr/>
        </p:nvSpPr>
        <p:spPr>
          <a:xfrm>
            <a:off x="3114165" y="1248267"/>
            <a:ext cx="55792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Me-load data </a:t>
            </a:r>
            <a:r>
              <a:rPr lang="en-US" sz="2400" dirty="0" err="1"/>
              <a:t>dari</a:t>
            </a:r>
            <a:r>
              <a:rPr lang="en-US" sz="2400" dirty="0"/>
              <a:t> database yang </a:t>
            </a:r>
            <a:r>
              <a:rPr lang="en-US" sz="2400" dirty="0" err="1"/>
              <a:t>relevan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request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operasi-operasi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data </a:t>
            </a:r>
            <a:r>
              <a:rPr lang="en-US" sz="2400" dirty="0" err="1"/>
              <a:t>spasial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st_astext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st_asgeojson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st_union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83081-CA9F-42BE-B2C0-FC3D8EDFCFDA}"/>
              </a:ext>
            </a:extLst>
          </p:cNvPr>
          <p:cNvSpPr/>
          <p:nvPr/>
        </p:nvSpPr>
        <p:spPr>
          <a:xfrm>
            <a:off x="508361" y="1056350"/>
            <a:ext cx="2769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i="1" dirty="0"/>
              <a:t>Query</a:t>
            </a:r>
          </a:p>
        </p:txBody>
      </p:sp>
      <p:pic>
        <p:nvPicPr>
          <p:cNvPr id="2052" name="Picture 4" descr="Image result for database">
            <a:extLst>
              <a:ext uri="{FF2B5EF4-FFF2-40B4-BE49-F238E27FC236}">
                <a16:creationId xmlns:a16="http://schemas.microsoft.com/office/drawing/2014/main" id="{C9BEF358-B841-4B75-BF00-7A726D71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922" y="1880480"/>
            <a:ext cx="4467997" cy="26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maps classification">
            <a:extLst>
              <a:ext uri="{FF2B5EF4-FFF2-40B4-BE49-F238E27FC236}">
                <a16:creationId xmlns:a16="http://schemas.microsoft.com/office/drawing/2014/main" id="{750600EB-7EAF-46D1-801D-9C3A6C71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75" y="4275593"/>
            <a:ext cx="3062080" cy="236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114BC28-F49F-4DBF-838E-BA0E06C7EC66}"/>
              </a:ext>
            </a:extLst>
          </p:cNvPr>
          <p:cNvSpPr/>
          <p:nvPr/>
        </p:nvSpPr>
        <p:spPr>
          <a:xfrm rot="2023622">
            <a:off x="2933161" y="4012177"/>
            <a:ext cx="1016666" cy="5035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Pengenalan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7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6411-D2AC-40D6-9FA3-D060B4D2B5CA}"/>
              </a:ext>
            </a:extLst>
          </p:cNvPr>
          <p:cNvSpPr txBox="1"/>
          <p:nvPr/>
        </p:nvSpPr>
        <p:spPr>
          <a:xfrm>
            <a:off x="-200507" y="1862188"/>
            <a:ext cx="39339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clustering, </a:t>
            </a:r>
            <a:r>
              <a:rPr lang="en-US" sz="2400" dirty="0" err="1"/>
              <a:t>klasifikasi</a:t>
            </a:r>
            <a:r>
              <a:rPr lang="en-US" sz="2400" dirty="0"/>
              <a:t>, </a:t>
            </a:r>
            <a:r>
              <a:rPr lang="en-US" sz="2400" dirty="0" err="1"/>
              <a:t>deteksi</a:t>
            </a:r>
            <a:r>
              <a:rPr lang="en-US" sz="2400" dirty="0"/>
              <a:t> outlier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Menganalisis</a:t>
            </a:r>
            <a:r>
              <a:rPr lang="en-US" sz="2400" dirty="0"/>
              <a:t> </a:t>
            </a:r>
            <a:r>
              <a:rPr lang="en-US" sz="2400" dirty="0" err="1"/>
              <a:t>kecenderungan</a:t>
            </a:r>
            <a:r>
              <a:rPr lang="en-US" sz="2400" dirty="0"/>
              <a:t> </a:t>
            </a:r>
            <a:r>
              <a:rPr lang="en-US" sz="2400" dirty="0" err="1"/>
              <a:t>penjualan</a:t>
            </a:r>
            <a:r>
              <a:rPr lang="en-US" sz="2400" dirty="0"/>
              <a:t> minimarket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sekitar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83081-CA9F-42BE-B2C0-FC3D8EDFCFDA}"/>
              </a:ext>
            </a:extLst>
          </p:cNvPr>
          <p:cNvSpPr/>
          <p:nvPr/>
        </p:nvSpPr>
        <p:spPr>
          <a:xfrm>
            <a:off x="296329" y="1188870"/>
            <a:ext cx="2080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Menganalisis</a:t>
            </a:r>
            <a:endParaRPr lang="en-US" sz="2800" i="1" dirty="0"/>
          </a:p>
        </p:txBody>
      </p:sp>
      <p:pic>
        <p:nvPicPr>
          <p:cNvPr id="8" name="Picture 2" descr="Image result for maps classification">
            <a:extLst>
              <a:ext uri="{FF2B5EF4-FFF2-40B4-BE49-F238E27FC236}">
                <a16:creationId xmlns:a16="http://schemas.microsoft.com/office/drawing/2014/main" id="{0C6D620B-9456-4A5D-A7D3-1F2364921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418" y="852463"/>
            <a:ext cx="5278061" cy="40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75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Pengenalan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SIG</a:t>
            </a: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8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6411-D2AC-40D6-9FA3-D060B4D2B5CA}"/>
              </a:ext>
            </a:extLst>
          </p:cNvPr>
          <p:cNvSpPr txBox="1"/>
          <p:nvPr/>
        </p:nvSpPr>
        <p:spPr>
          <a:xfrm>
            <a:off x="-200507" y="1862188"/>
            <a:ext cx="3933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Visualisasi</a:t>
            </a:r>
            <a:r>
              <a:rPr lang="en-US" sz="2400" dirty="0"/>
              <a:t> data </a:t>
            </a:r>
            <a:r>
              <a:rPr lang="en-US" sz="2400" dirty="0" err="1"/>
              <a:t>spasial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Web client side: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OpenLayers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Leaflet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Cesiumjs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83081-CA9F-42BE-B2C0-FC3D8EDFCFDA}"/>
              </a:ext>
            </a:extLst>
          </p:cNvPr>
          <p:cNvSpPr/>
          <p:nvPr/>
        </p:nvSpPr>
        <p:spPr>
          <a:xfrm>
            <a:off x="296329" y="1188870"/>
            <a:ext cx="2188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Menampilkan</a:t>
            </a:r>
            <a:endParaRPr lang="en-US" sz="2800" i="1" dirty="0"/>
          </a:p>
        </p:txBody>
      </p:sp>
      <p:pic>
        <p:nvPicPr>
          <p:cNvPr id="6146" name="Picture 2" descr="Image result for cesiumjs">
            <a:extLst>
              <a:ext uri="{FF2B5EF4-FFF2-40B4-BE49-F238E27FC236}">
                <a16:creationId xmlns:a16="http://schemas.microsoft.com/office/drawing/2014/main" id="{A560E4A0-ABF9-485B-A980-D730A2F8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28" y="2555965"/>
            <a:ext cx="5837364" cy="370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6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564A1-336E-4F65-84CD-6B2D3F772DEA}"/>
              </a:ext>
            </a:extLst>
          </p:cNvPr>
          <p:cNvSpPr/>
          <p:nvPr/>
        </p:nvSpPr>
        <p:spPr>
          <a:xfrm>
            <a:off x="3260036" y="980660"/>
            <a:ext cx="5486400" cy="2332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hape 319"/>
          <p:cNvSpPr txBox="1"/>
          <p:nvPr/>
        </p:nvSpPr>
        <p:spPr>
          <a:xfrm>
            <a:off x="-12676" y="261741"/>
            <a:ext cx="5684469" cy="440624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3200" spc="-15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spc="-150" dirty="0" err="1">
                <a:solidFill>
                  <a:schemeClr val="bg1"/>
                </a:solidFill>
                <a:latin typeface="+mj-lt"/>
              </a:rPr>
              <a:t>Arsitektur</a:t>
            </a:r>
            <a:endParaRPr lang="en-US" sz="3200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hape 319">
            <a:extLst>
              <a:ext uri="{FF2B5EF4-FFF2-40B4-BE49-F238E27FC236}">
                <a16:creationId xmlns:a16="http://schemas.microsoft.com/office/drawing/2014/main" id="{3D8D5DEF-B4B1-40CD-B64E-AA26C9E55CDB}"/>
              </a:ext>
            </a:extLst>
          </p:cNvPr>
          <p:cNvSpPr txBox="1"/>
          <p:nvPr/>
        </p:nvSpPr>
        <p:spPr>
          <a:xfrm>
            <a:off x="-2487" y="6549745"/>
            <a:ext cx="303592" cy="321902"/>
          </a:xfrm>
          <a:prstGeom prst="rect">
            <a:avLst/>
          </a:prstGeom>
          <a:solidFill>
            <a:srgbClr val="002060">
              <a:alpha val="80000"/>
            </a:srgbClr>
          </a:solidFill>
          <a:ln w="508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fld id="{D3220C83-D415-4D1B-801A-5A0A17D2D8AC}" type="slidenum">
              <a:rPr lang="en-US" sz="1200" b="1" smtClean="0">
                <a:solidFill>
                  <a:schemeClr val="bg1"/>
                </a:solidFill>
              </a:rPr>
              <a:t>9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4A2C3-902C-4841-B99A-5FF58D000DC6}"/>
              </a:ext>
            </a:extLst>
          </p:cNvPr>
          <p:cNvSpPr txBox="1"/>
          <p:nvPr/>
        </p:nvSpPr>
        <p:spPr>
          <a:xfrm>
            <a:off x="645662" y="2409339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Client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D9D61-5002-4DC3-912B-14C5A5ADEF8C}"/>
              </a:ext>
            </a:extLst>
          </p:cNvPr>
          <p:cNvSpPr txBox="1"/>
          <p:nvPr/>
        </p:nvSpPr>
        <p:spPr>
          <a:xfrm>
            <a:off x="5293160" y="3457124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Server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7170" name="Picture 2" descr="Image result for browser">
            <a:extLst>
              <a:ext uri="{FF2B5EF4-FFF2-40B4-BE49-F238E27FC236}">
                <a16:creationId xmlns:a16="http://schemas.microsoft.com/office/drawing/2014/main" id="{CD0E98A5-4545-48B1-8A6B-AB341566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09" y="1650839"/>
            <a:ext cx="1819721" cy="70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database">
            <a:extLst>
              <a:ext uri="{FF2B5EF4-FFF2-40B4-BE49-F238E27FC236}">
                <a16:creationId xmlns:a16="http://schemas.microsoft.com/office/drawing/2014/main" id="{6A4D68EA-9EF7-4DEC-922D-86E6210E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66" y="1218245"/>
            <a:ext cx="2135919" cy="12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4A8F7-F6F7-4B40-AE2A-4B526FE3A5C4}"/>
              </a:ext>
            </a:extLst>
          </p:cNvPr>
          <p:cNvSpPr txBox="1"/>
          <p:nvPr/>
        </p:nvSpPr>
        <p:spPr>
          <a:xfrm>
            <a:off x="6821172" y="2381529"/>
            <a:ext cx="13554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Spatial Database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0E98E0-23BA-44CB-B434-FB825F935CA3}"/>
              </a:ext>
            </a:extLst>
          </p:cNvPr>
          <p:cNvSpPr/>
          <p:nvPr/>
        </p:nvSpPr>
        <p:spPr>
          <a:xfrm>
            <a:off x="2484264" y="2089220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A92ABB-546E-4ABF-BC34-94E38DAF64A0}"/>
              </a:ext>
            </a:extLst>
          </p:cNvPr>
          <p:cNvSpPr/>
          <p:nvPr/>
        </p:nvSpPr>
        <p:spPr>
          <a:xfrm rot="10800000">
            <a:off x="2484264" y="1745032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A8BAF-643B-42F3-8635-29901E298C81}"/>
              </a:ext>
            </a:extLst>
          </p:cNvPr>
          <p:cNvSpPr txBox="1"/>
          <p:nvPr/>
        </p:nvSpPr>
        <p:spPr>
          <a:xfrm>
            <a:off x="3937743" y="2469595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Web Server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7172" name="Picture 4" descr="Image result for apache web server">
            <a:extLst>
              <a:ext uri="{FF2B5EF4-FFF2-40B4-BE49-F238E27FC236}">
                <a16:creationId xmlns:a16="http://schemas.microsoft.com/office/drawing/2014/main" id="{1FC988A3-7115-430A-A8E0-7A3444BB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01" y="1482779"/>
            <a:ext cx="1508700" cy="83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9AEB6684-218F-47E9-80B5-0A2CC64422A3}"/>
              </a:ext>
            </a:extLst>
          </p:cNvPr>
          <p:cNvSpPr/>
          <p:nvPr/>
        </p:nvSpPr>
        <p:spPr>
          <a:xfrm>
            <a:off x="5873623" y="2089220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444773B-52A5-4DD2-BB00-EA924208DC9B}"/>
              </a:ext>
            </a:extLst>
          </p:cNvPr>
          <p:cNvSpPr/>
          <p:nvPr/>
        </p:nvSpPr>
        <p:spPr>
          <a:xfrm rot="10800000">
            <a:off x="5873623" y="1745032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A581F-01D2-442B-9540-960C43D09FD9}"/>
              </a:ext>
            </a:extLst>
          </p:cNvPr>
          <p:cNvSpPr txBox="1"/>
          <p:nvPr/>
        </p:nvSpPr>
        <p:spPr>
          <a:xfrm>
            <a:off x="645662" y="5576607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Map Service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28" name="Picture 2" descr="Image result for cesiumjs">
            <a:extLst>
              <a:ext uri="{FF2B5EF4-FFF2-40B4-BE49-F238E27FC236}">
                <a16:creationId xmlns:a16="http://schemas.microsoft.com/office/drawing/2014/main" id="{A8A8A4FA-D2CE-4031-B559-D5AE7E3B2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6" y="4742571"/>
            <a:ext cx="1192806" cy="7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internet cloud">
            <a:extLst>
              <a:ext uri="{FF2B5EF4-FFF2-40B4-BE49-F238E27FC236}">
                <a16:creationId xmlns:a16="http://schemas.microsoft.com/office/drawing/2014/main" id="{0F952DA0-1F00-4D36-A3F2-C878257D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07" y="3283430"/>
            <a:ext cx="1068817" cy="6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033DEC4-204E-4761-AEC6-525AF0EF8BF7}"/>
              </a:ext>
            </a:extLst>
          </p:cNvPr>
          <p:cNvSpPr txBox="1"/>
          <p:nvPr/>
        </p:nvSpPr>
        <p:spPr>
          <a:xfrm>
            <a:off x="963714" y="3986442"/>
            <a:ext cx="13554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Internet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F7B4B49-0B60-4079-AE6D-870BAF027EAF}"/>
              </a:ext>
            </a:extLst>
          </p:cNvPr>
          <p:cNvSpPr/>
          <p:nvPr/>
        </p:nvSpPr>
        <p:spPr>
          <a:xfrm rot="5400000">
            <a:off x="444190" y="3839220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557100-85DC-47F9-946B-A94D6704682D}"/>
              </a:ext>
            </a:extLst>
          </p:cNvPr>
          <p:cNvSpPr/>
          <p:nvPr/>
        </p:nvSpPr>
        <p:spPr>
          <a:xfrm rot="16200000">
            <a:off x="683162" y="3486255"/>
            <a:ext cx="521984" cy="2585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4009</TotalTime>
  <Words>431</Words>
  <Application>Microsoft Office PowerPoint</Application>
  <PresentationFormat>On-screen Show (4:3)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Sistem Informasi Geografis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</dc:title>
  <dc:creator>anjar</dc:creator>
  <cp:lastModifiedBy>anjar</cp:lastModifiedBy>
  <cp:revision>440</cp:revision>
  <dcterms:created xsi:type="dcterms:W3CDTF">2017-05-18T04:26:12Z</dcterms:created>
  <dcterms:modified xsi:type="dcterms:W3CDTF">2017-10-12T02:05:32Z</dcterms:modified>
</cp:coreProperties>
</file>