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7" r:id="rId3"/>
    <p:sldId id="316" r:id="rId4"/>
    <p:sldId id="309" r:id="rId5"/>
    <p:sldId id="310" r:id="rId6"/>
    <p:sldId id="311" r:id="rId7"/>
    <p:sldId id="312" r:id="rId8"/>
    <p:sldId id="313" r:id="rId9"/>
    <p:sldId id="314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6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861" y="2314678"/>
            <a:ext cx="7751928" cy="122147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+mn-lt"/>
              </a:rPr>
              <a:t>Sistem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+mn-lt"/>
              </a:rPr>
              <a:t>Proyeksi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02ABA-FF3E-405B-A511-E9E069B55FDE}"/>
              </a:ext>
            </a:extLst>
          </p:cNvPr>
          <p:cNvSpPr txBox="1"/>
          <p:nvPr/>
        </p:nvSpPr>
        <p:spPr>
          <a:xfrm>
            <a:off x="1516494" y="3674535"/>
            <a:ext cx="60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rgbClr val="002060"/>
                </a:solidFill>
              </a:rPr>
              <a:t>Pengantar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Teknologi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Geospasial</a:t>
            </a:r>
            <a:r>
              <a:rPr lang="en-US" sz="2400" dirty="0">
                <a:solidFill>
                  <a:srgbClr val="002060"/>
                </a:solidFill>
              </a:rPr>
              <a:t> – </a:t>
            </a:r>
            <a:r>
              <a:rPr lang="en-US" sz="2400" dirty="0" err="1">
                <a:solidFill>
                  <a:srgbClr val="002060"/>
                </a:solidFill>
              </a:rPr>
              <a:t>Pertemuan</a:t>
            </a:r>
            <a:r>
              <a:rPr lang="en-US" sz="2400" dirty="0">
                <a:solidFill>
                  <a:srgbClr val="002060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120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Percobaan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2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09188-B101-478F-A473-D48E646374AC}"/>
              </a:ext>
            </a:extLst>
          </p:cNvPr>
          <p:cNvSpPr txBox="1"/>
          <p:nvPr/>
        </p:nvSpPr>
        <p:spPr>
          <a:xfrm>
            <a:off x="301105" y="1223855"/>
            <a:ext cx="807426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Pada</a:t>
            </a:r>
            <a:r>
              <a:rPr lang="en-US" sz="2000" dirty="0">
                <a:solidFill>
                  <a:srgbClr val="002060"/>
                </a:solidFill>
              </a:rPr>
              <a:t> Project Properties </a:t>
            </a:r>
            <a:r>
              <a:rPr lang="en-US" sz="2000" dirty="0" err="1">
                <a:solidFill>
                  <a:srgbClr val="002060"/>
                </a:solidFill>
              </a:rPr>
              <a:t>pilih</a:t>
            </a:r>
            <a:r>
              <a:rPr lang="en-US" sz="2000" dirty="0">
                <a:solidFill>
                  <a:srgbClr val="002060"/>
                </a:solidFill>
              </a:rPr>
              <a:t> CRS: ESPG4326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Buat</a:t>
            </a:r>
            <a:r>
              <a:rPr lang="en-US" sz="2000" dirty="0">
                <a:solidFill>
                  <a:srgbClr val="002060"/>
                </a:solidFill>
              </a:rPr>
              <a:t> 3 layer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Layer 1 point ESPG4326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Layer 2 point ESPG32633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Import layer </a:t>
            </a:r>
            <a:r>
              <a:rPr lang="en-GB" sz="2000" dirty="0">
                <a:solidFill>
                  <a:srgbClr val="002060"/>
                </a:solidFill>
              </a:rPr>
              <a:t>internet_users_2005_choropleth_lowres.json</a:t>
            </a: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Pada</a:t>
            </a:r>
            <a:r>
              <a:rPr lang="en-US" sz="2000" dirty="0">
                <a:solidFill>
                  <a:srgbClr val="002060"/>
                </a:solidFill>
              </a:rPr>
              <a:t> Project Properties </a:t>
            </a:r>
            <a:r>
              <a:rPr lang="en-US" sz="2000" dirty="0" err="1">
                <a:solidFill>
                  <a:srgbClr val="002060"/>
                </a:solidFill>
              </a:rPr>
              <a:t>pilih</a:t>
            </a:r>
            <a:r>
              <a:rPr lang="en-US" sz="2000" dirty="0">
                <a:solidFill>
                  <a:srgbClr val="002060"/>
                </a:solidFill>
              </a:rPr>
              <a:t> CRS: ESPG3857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7AD30-C355-4552-B4A0-30597135AF88}"/>
              </a:ext>
            </a:extLst>
          </p:cNvPr>
          <p:cNvSpPr txBox="1"/>
          <p:nvPr/>
        </p:nvSpPr>
        <p:spPr>
          <a:xfrm>
            <a:off x="321202" y="4037241"/>
            <a:ext cx="8074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002060"/>
                </a:solidFill>
              </a:rPr>
              <a:t>Ketika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menemukan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sumber</a:t>
            </a:r>
            <a:r>
              <a:rPr lang="en-US" sz="2000" dirty="0">
                <a:solidFill>
                  <a:srgbClr val="002060"/>
                </a:solidFill>
              </a:rPr>
              <a:t> data yang </a:t>
            </a:r>
            <a:r>
              <a:rPr lang="en-US" sz="2000" dirty="0" err="1">
                <a:solidFill>
                  <a:srgbClr val="002060"/>
                </a:solidFill>
              </a:rPr>
              <a:t>berbeda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CRSnya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tetapi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lokasi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pada</a:t>
            </a:r>
            <a:r>
              <a:rPr lang="en-US" sz="2000" dirty="0">
                <a:solidFill>
                  <a:srgbClr val="002060"/>
                </a:solidFill>
              </a:rPr>
              <a:t> peta </a:t>
            </a:r>
            <a:r>
              <a:rPr lang="en-US" sz="2000" dirty="0" err="1">
                <a:solidFill>
                  <a:srgbClr val="002060"/>
                </a:solidFill>
              </a:rPr>
              <a:t>sesuai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dengan</a:t>
            </a:r>
            <a:r>
              <a:rPr lang="en-US" sz="2000" dirty="0">
                <a:solidFill>
                  <a:srgbClr val="002060"/>
                </a:solidFill>
              </a:rPr>
              <a:t> base map, </a:t>
            </a:r>
            <a:r>
              <a:rPr lang="en-US" sz="2000" dirty="0" err="1">
                <a:solidFill>
                  <a:srgbClr val="002060"/>
                </a:solidFill>
              </a:rPr>
              <a:t>maka</a:t>
            </a:r>
            <a:r>
              <a:rPr lang="en-US" sz="2000" dirty="0">
                <a:solidFill>
                  <a:srgbClr val="002060"/>
                </a:solidFill>
              </a:rPr>
              <a:t> layer </a:t>
            </a:r>
            <a:r>
              <a:rPr lang="en-US" sz="2000" dirty="0" err="1">
                <a:solidFill>
                  <a:srgbClr val="002060"/>
                </a:solidFill>
              </a:rPr>
              <a:t>tersebut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tidak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usah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diubah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CRSnya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0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9"/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2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635" y="500145"/>
            <a:ext cx="7886700" cy="590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Outline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52D5D-E691-43BC-B9F8-DFB651CEA7ED}"/>
              </a:ext>
            </a:extLst>
          </p:cNvPr>
          <p:cNvSpPr txBox="1"/>
          <p:nvPr/>
        </p:nvSpPr>
        <p:spPr>
          <a:xfrm>
            <a:off x="1215505" y="2913318"/>
            <a:ext cx="3025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Sistem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Proyeksi</a:t>
            </a:r>
            <a:r>
              <a:rPr lang="en-US" sz="2000" dirty="0">
                <a:solidFill>
                  <a:srgbClr val="002060"/>
                </a:solidFill>
              </a:rPr>
              <a:t> di QGIS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5134D-94CE-4567-B711-4457B7B1174F}"/>
              </a:ext>
            </a:extLst>
          </p:cNvPr>
          <p:cNvSpPr txBox="1"/>
          <p:nvPr/>
        </p:nvSpPr>
        <p:spPr>
          <a:xfrm>
            <a:off x="5255380" y="2912923"/>
            <a:ext cx="302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LKP 3 di LMS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B45C9-2112-42DA-ABC4-4CC73C4B5350}"/>
              </a:ext>
            </a:extLst>
          </p:cNvPr>
          <p:cNvCxnSpPr/>
          <p:nvPr/>
        </p:nvCxnSpPr>
        <p:spPr>
          <a:xfrm>
            <a:off x="848139" y="1285461"/>
            <a:ext cx="768626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054C9-33E3-4DB1-AC9D-B36D59CBAA02}"/>
              </a:ext>
            </a:extLst>
          </p:cNvPr>
          <p:cNvSpPr txBox="1"/>
          <p:nvPr/>
        </p:nvSpPr>
        <p:spPr>
          <a:xfrm>
            <a:off x="5255378" y="2276816"/>
            <a:ext cx="30251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TUGAS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A4FDD-4B08-439B-A3DB-41991B0FB734}"/>
              </a:ext>
            </a:extLst>
          </p:cNvPr>
          <p:cNvSpPr txBox="1"/>
          <p:nvPr/>
        </p:nvSpPr>
        <p:spPr>
          <a:xfrm>
            <a:off x="1202253" y="2276816"/>
            <a:ext cx="30251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DISKUSI</a:t>
            </a:r>
          </a:p>
        </p:txBody>
      </p:sp>
    </p:spTree>
    <p:extLst>
      <p:ext uri="{BB962C8B-B14F-4D97-AF65-F5344CB8AC3E}">
        <p14:creationId xmlns:p14="http://schemas.microsoft.com/office/powerpoint/2010/main" val="199160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Sistem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Proyeksi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di QGIS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3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01105" y="1428016"/>
            <a:ext cx="849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Projection File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Predefined Coordinate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On-the-Fly Projections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8DDF95-C995-49EB-BEFA-2C8F7E9E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8" y="2778127"/>
            <a:ext cx="82010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Sistem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Proyeksi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OpenLayers</a:t>
            </a:r>
            <a:endParaRPr lang="en-US" sz="32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149309" y="1428016"/>
            <a:ext cx="849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On-the-Fly Projections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79E79-BDAE-40B5-AFE8-395EFCE8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7" y="2009287"/>
            <a:ext cx="8077200" cy="8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+mj-lt"/>
              </a:rPr>
              <a:t>Set Default CRS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5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A8AE2-AD2D-470A-B44C-653DDE2C2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62" b="74891"/>
          <a:stretch/>
        </p:blipFill>
        <p:spPr>
          <a:xfrm>
            <a:off x="275423" y="974757"/>
            <a:ext cx="4286121" cy="2297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29E36-0F25-44AC-9524-94CBA17D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46" y="3385414"/>
            <a:ext cx="6064940" cy="31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+mj-lt"/>
              </a:rPr>
              <a:t>Per-Layers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6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7873-7157-4B61-8378-754B12FC2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" t="24287" r="75252" b="23643"/>
          <a:stretch/>
        </p:blipFill>
        <p:spPr>
          <a:xfrm>
            <a:off x="310208" y="1126434"/>
            <a:ext cx="2923324" cy="3988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6D46A-9970-4AAA-A813-8D2275A5C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444"/>
          <a:stretch/>
        </p:blipFill>
        <p:spPr>
          <a:xfrm>
            <a:off x="3514736" y="1104002"/>
            <a:ext cx="523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+mj-lt"/>
              </a:rPr>
              <a:t>Create New Layer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7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DD3BC-BE4B-4255-9428-EC291F4E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7" y="1005221"/>
            <a:ext cx="4238625" cy="459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1683A-FA0F-40CB-8318-77E564F9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34" y="1005221"/>
            <a:ext cx="42957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Percobaan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8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09188-B101-478F-A473-D48E646374AC}"/>
              </a:ext>
            </a:extLst>
          </p:cNvPr>
          <p:cNvSpPr txBox="1"/>
          <p:nvPr/>
        </p:nvSpPr>
        <p:spPr>
          <a:xfrm>
            <a:off x="301105" y="1144343"/>
            <a:ext cx="807426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Pada</a:t>
            </a:r>
            <a:r>
              <a:rPr lang="en-US" sz="2000" dirty="0">
                <a:solidFill>
                  <a:srgbClr val="002060"/>
                </a:solidFill>
              </a:rPr>
              <a:t> Setting, </a:t>
            </a:r>
            <a:r>
              <a:rPr lang="en-US" sz="2000" dirty="0" err="1">
                <a:solidFill>
                  <a:srgbClr val="002060"/>
                </a:solidFill>
              </a:rPr>
              <a:t>pilih</a:t>
            </a:r>
            <a:r>
              <a:rPr lang="en-US" sz="2000" dirty="0">
                <a:solidFill>
                  <a:srgbClr val="002060"/>
                </a:solidFill>
              </a:rPr>
              <a:t> Don’t enable on the fly reprojection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Pada</a:t>
            </a:r>
            <a:r>
              <a:rPr lang="en-US" sz="2000" dirty="0">
                <a:solidFill>
                  <a:srgbClr val="002060"/>
                </a:solidFill>
              </a:rPr>
              <a:t> Project Properties </a:t>
            </a:r>
            <a:r>
              <a:rPr lang="en-US" sz="2000" dirty="0" err="1">
                <a:solidFill>
                  <a:srgbClr val="002060"/>
                </a:solidFill>
              </a:rPr>
              <a:t>pilih</a:t>
            </a:r>
            <a:r>
              <a:rPr lang="en-US" sz="2000" dirty="0">
                <a:solidFill>
                  <a:srgbClr val="002060"/>
                </a:solidFill>
              </a:rPr>
              <a:t> CRS: ESPG4326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Buat</a:t>
            </a:r>
            <a:r>
              <a:rPr lang="en-US" sz="2000" dirty="0">
                <a:solidFill>
                  <a:srgbClr val="002060"/>
                </a:solidFill>
              </a:rPr>
              <a:t> 1 layer </a:t>
            </a:r>
            <a:r>
              <a:rPr lang="en-US" sz="2000" dirty="0" err="1">
                <a:solidFill>
                  <a:srgbClr val="002060"/>
                </a:solidFill>
              </a:rPr>
              <a:t>berupa</a:t>
            </a:r>
            <a:r>
              <a:rPr lang="en-US" sz="2000" dirty="0">
                <a:solidFill>
                  <a:srgbClr val="002060"/>
                </a:solidFill>
              </a:rPr>
              <a:t> point CRS: ESPG4326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Ubah</a:t>
            </a:r>
            <a:r>
              <a:rPr lang="en-US" sz="2000" dirty="0">
                <a:solidFill>
                  <a:srgbClr val="002060"/>
                </a:solidFill>
              </a:rPr>
              <a:t> CRS </a:t>
            </a:r>
            <a:r>
              <a:rPr lang="en-US" sz="2000" dirty="0" err="1">
                <a:solidFill>
                  <a:srgbClr val="002060"/>
                </a:solidFill>
              </a:rPr>
              <a:t>pada</a:t>
            </a:r>
            <a:r>
              <a:rPr lang="en-US" sz="2000" dirty="0">
                <a:solidFill>
                  <a:srgbClr val="002060"/>
                </a:solidFill>
              </a:rPr>
              <a:t> layer </a:t>
            </a:r>
            <a:r>
              <a:rPr lang="en-US" sz="2000" dirty="0" err="1">
                <a:solidFill>
                  <a:srgbClr val="002060"/>
                </a:solidFill>
              </a:rPr>
              <a:t>tersebut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menjadi</a:t>
            </a:r>
            <a:r>
              <a:rPr lang="en-US" sz="2000" dirty="0">
                <a:solidFill>
                  <a:srgbClr val="002060"/>
                </a:solidFill>
              </a:rPr>
              <a:t> ESPG32633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A3581B-F22D-4C5F-9B11-96607726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69" y="1719386"/>
            <a:ext cx="6064940" cy="31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4302321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Percobaan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9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9AAF00-439A-4E9C-9831-D5BD1E39B5AB}"/>
              </a:ext>
            </a:extLst>
          </p:cNvPr>
          <p:cNvSpPr/>
          <p:nvPr/>
        </p:nvSpPr>
        <p:spPr>
          <a:xfrm>
            <a:off x="3374464" y="4946587"/>
            <a:ext cx="1365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CRS: </a:t>
            </a:r>
          </a:p>
          <a:p>
            <a:r>
              <a:rPr lang="en-US" dirty="0">
                <a:solidFill>
                  <a:srgbClr val="002060"/>
                </a:solidFill>
              </a:rPr>
              <a:t>ESPG4326</a:t>
            </a:r>
            <a:endParaRPr lang="en-US" dirty="0"/>
          </a:p>
        </p:txBody>
      </p:sp>
      <p:pic>
        <p:nvPicPr>
          <p:cNvPr id="10" name="Picture 2" descr="Image result for cartesian coordinates">
            <a:extLst>
              <a:ext uri="{FF2B5EF4-FFF2-40B4-BE49-F238E27FC236}">
                <a16:creationId xmlns:a16="http://schemas.microsoft.com/office/drawing/2014/main" id="{C04326EE-194C-4B5F-80A1-11C3F159B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3" t="-1" r="-1" b="41848"/>
          <a:stretch/>
        </p:blipFill>
        <p:spPr bwMode="auto">
          <a:xfrm>
            <a:off x="781883" y="2387811"/>
            <a:ext cx="2090308" cy="2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2FC599-9655-461B-BEC4-84D888B1CA6D}"/>
              </a:ext>
            </a:extLst>
          </p:cNvPr>
          <p:cNvSpPr/>
          <p:nvPr/>
        </p:nvSpPr>
        <p:spPr>
          <a:xfrm>
            <a:off x="1015580" y="3931802"/>
            <a:ext cx="322894" cy="322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8658F-5F58-4438-802F-AB4D346DBEBD}"/>
              </a:ext>
            </a:extLst>
          </p:cNvPr>
          <p:cNvSpPr/>
          <p:nvPr/>
        </p:nvSpPr>
        <p:spPr>
          <a:xfrm>
            <a:off x="1027202" y="4808088"/>
            <a:ext cx="1312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Koordinat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di </a:t>
            </a:r>
            <a:r>
              <a:rPr lang="en-US" dirty="0" err="1">
                <a:solidFill>
                  <a:srgbClr val="002060"/>
                </a:solidFill>
              </a:rPr>
              <a:t>Lapangan</a:t>
            </a:r>
            <a:endParaRPr lang="en-US" dirty="0"/>
          </a:p>
        </p:txBody>
      </p:sp>
      <p:pic>
        <p:nvPicPr>
          <p:cNvPr id="12" name="Picture 2" descr="Image result for cartesian coordinates">
            <a:extLst>
              <a:ext uri="{FF2B5EF4-FFF2-40B4-BE49-F238E27FC236}">
                <a16:creationId xmlns:a16="http://schemas.microsoft.com/office/drawing/2014/main" id="{43E85BC8-0221-408B-AF71-0C8BEC4B3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3" t="-1" r="-1" b="41848"/>
          <a:stretch/>
        </p:blipFill>
        <p:spPr bwMode="auto">
          <a:xfrm>
            <a:off x="3140767" y="2387811"/>
            <a:ext cx="2090308" cy="2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2ECE901-F5E0-44AA-9F9F-1BA1490FDE79}"/>
              </a:ext>
            </a:extLst>
          </p:cNvPr>
          <p:cNvSpPr/>
          <p:nvPr/>
        </p:nvSpPr>
        <p:spPr>
          <a:xfrm>
            <a:off x="3599751" y="3685051"/>
            <a:ext cx="322894" cy="322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6150BB-EBD8-4746-885C-B7EBC7F6A2DB}"/>
              </a:ext>
            </a:extLst>
          </p:cNvPr>
          <p:cNvSpPr/>
          <p:nvPr/>
        </p:nvSpPr>
        <p:spPr>
          <a:xfrm>
            <a:off x="3374464" y="5596729"/>
            <a:ext cx="750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r>
              <a:rPr lang="en-US" dirty="0"/>
              <a:t>X+1</a:t>
            </a:r>
          </a:p>
          <a:p>
            <a:r>
              <a:rPr lang="en-US" dirty="0"/>
              <a:t>Y+1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FFA95-B92F-4401-855E-B4982E8D00CD}"/>
              </a:ext>
            </a:extLst>
          </p:cNvPr>
          <p:cNvSpPr/>
          <p:nvPr/>
        </p:nvSpPr>
        <p:spPr>
          <a:xfrm>
            <a:off x="5733348" y="4946587"/>
            <a:ext cx="1365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CRS: </a:t>
            </a:r>
          </a:p>
          <a:p>
            <a:r>
              <a:rPr lang="en-US" dirty="0">
                <a:solidFill>
                  <a:srgbClr val="002060"/>
                </a:solidFill>
              </a:rPr>
              <a:t>ESPG4326</a:t>
            </a:r>
            <a:endParaRPr lang="en-US" dirty="0"/>
          </a:p>
        </p:txBody>
      </p:sp>
      <p:pic>
        <p:nvPicPr>
          <p:cNvPr id="16" name="Picture 2" descr="Image result for cartesian coordinates">
            <a:extLst>
              <a:ext uri="{FF2B5EF4-FFF2-40B4-BE49-F238E27FC236}">
                <a16:creationId xmlns:a16="http://schemas.microsoft.com/office/drawing/2014/main" id="{29217743-8849-4B88-94CF-6F6B9C267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3" t="-1" r="-1" b="41848"/>
          <a:stretch/>
        </p:blipFill>
        <p:spPr bwMode="auto">
          <a:xfrm>
            <a:off x="5499651" y="2387811"/>
            <a:ext cx="2090308" cy="2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D9A0394-7B47-44ED-9BEC-67292D93D0A3}"/>
              </a:ext>
            </a:extLst>
          </p:cNvPr>
          <p:cNvSpPr/>
          <p:nvPr/>
        </p:nvSpPr>
        <p:spPr>
          <a:xfrm>
            <a:off x="7267065" y="2349640"/>
            <a:ext cx="322894" cy="322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DF69B-2728-4829-845D-AB2F42A672D9}"/>
              </a:ext>
            </a:extLst>
          </p:cNvPr>
          <p:cNvSpPr/>
          <p:nvPr/>
        </p:nvSpPr>
        <p:spPr>
          <a:xfrm>
            <a:off x="5733348" y="1703309"/>
            <a:ext cx="1250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Layer CRS: </a:t>
            </a:r>
          </a:p>
          <a:p>
            <a:r>
              <a:rPr lang="en-US" dirty="0">
                <a:solidFill>
                  <a:srgbClr val="002060"/>
                </a:solidFill>
              </a:rPr>
              <a:t>ESPG32633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C0DE77-9A41-4690-9128-5E971AB4CF0B}"/>
              </a:ext>
            </a:extLst>
          </p:cNvPr>
          <p:cNvSpPr/>
          <p:nvPr/>
        </p:nvSpPr>
        <p:spPr>
          <a:xfrm>
            <a:off x="5733347" y="779979"/>
            <a:ext cx="750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r>
              <a:rPr lang="en-US" dirty="0"/>
              <a:t>X+7</a:t>
            </a:r>
          </a:p>
          <a:p>
            <a:r>
              <a:rPr lang="en-US" dirty="0"/>
              <a:t>Y+7</a:t>
            </a:r>
          </a:p>
        </p:txBody>
      </p:sp>
    </p:spTree>
    <p:extLst>
      <p:ext uri="{BB962C8B-B14F-4D97-AF65-F5344CB8AC3E}">
        <p14:creationId xmlns:p14="http://schemas.microsoft.com/office/powerpoint/2010/main" val="22775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4260</TotalTime>
  <Words>183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Sistem Proyeksi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</dc:title>
  <dc:creator>anjar</dc:creator>
  <cp:lastModifiedBy>anjar</cp:lastModifiedBy>
  <cp:revision>526</cp:revision>
  <dcterms:created xsi:type="dcterms:W3CDTF">2017-05-18T04:26:12Z</dcterms:created>
  <dcterms:modified xsi:type="dcterms:W3CDTF">2017-10-12T08:05:22Z</dcterms:modified>
</cp:coreProperties>
</file>