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E2638-CB45-4E03-98EC-B708CEC70915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35803-7A6C-493B-8A07-6142729C0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69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55CB7-1031-41E2-82A2-693E5526881E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7271-9CC3-4AD1-B3FB-D6FF16A44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52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55CB7-1031-41E2-82A2-693E5526881E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7271-9CC3-4AD1-B3FB-D6FF16A44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7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55CB7-1031-41E2-82A2-693E5526881E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7271-9CC3-4AD1-B3FB-D6FF16A44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62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55CB7-1031-41E2-82A2-693E5526881E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7271-9CC3-4AD1-B3FB-D6FF16A44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46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55CB7-1031-41E2-82A2-693E5526881E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7271-9CC3-4AD1-B3FB-D6FF16A44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11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55CB7-1031-41E2-82A2-693E5526881E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7271-9CC3-4AD1-B3FB-D6FF16A44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44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55CB7-1031-41E2-82A2-693E5526881E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7271-9CC3-4AD1-B3FB-D6FF16A44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43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55CB7-1031-41E2-82A2-693E5526881E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7271-9CC3-4AD1-B3FB-D6FF16A44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024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55CB7-1031-41E2-82A2-693E5526881E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7271-9CC3-4AD1-B3FB-D6FF16A44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45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55CB7-1031-41E2-82A2-693E5526881E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7271-9CC3-4AD1-B3FB-D6FF16A44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59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55CB7-1031-41E2-82A2-693E5526881E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7271-9CC3-4AD1-B3FB-D6FF16A44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07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55CB7-1031-41E2-82A2-693E5526881E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67271-9CC3-4AD1-B3FB-D6FF16A44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97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664" y="1449811"/>
            <a:ext cx="9978682" cy="39363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02499" y="776614"/>
            <a:ext cx="2895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Each column = one ribosome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627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3463" y="817943"/>
            <a:ext cx="12212875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%        1         : </a:t>
            </a:r>
            <a:r>
              <a:rPr lang="en-US" sz="1600" dirty="0" smtClean="0"/>
              <a:t>1</a:t>
            </a:r>
            <a:r>
              <a:rPr lang="en-US" sz="1600" dirty="0"/>
              <a:t>: </a:t>
            </a:r>
            <a:r>
              <a:rPr lang="en-US" sz="1600" dirty="0" smtClean="0"/>
              <a:t>is the expressome, i.e. ribosome interact with RNAP.   </a:t>
            </a:r>
            <a:r>
              <a:rPr lang="en-US" sz="1600" dirty="0"/>
              <a:t>3: not </a:t>
            </a:r>
            <a:endParaRPr lang="en-US" sz="1600" dirty="0" smtClean="0"/>
          </a:p>
          <a:p>
            <a:r>
              <a:rPr lang="en-US" sz="1600" dirty="0" smtClean="0"/>
              <a:t>%        </a:t>
            </a:r>
            <a:r>
              <a:rPr lang="en-US" sz="1600" dirty="0"/>
              <a:t>2         : </a:t>
            </a:r>
          </a:p>
          <a:p>
            <a:r>
              <a:rPr lang="en-US" sz="1600" dirty="0"/>
              <a:t>%        3         : </a:t>
            </a:r>
          </a:p>
          <a:p>
            <a:r>
              <a:rPr lang="en-US" sz="1600" dirty="0"/>
              <a:t>%        4         : local particle seq. Note this local </a:t>
            </a:r>
            <a:r>
              <a:rPr lang="en-US" sz="1600" dirty="0" err="1"/>
              <a:t>seq</a:t>
            </a:r>
            <a:r>
              <a:rPr lang="en-US" sz="1600" dirty="0"/>
              <a:t> is just a relative </a:t>
            </a:r>
            <a:r>
              <a:rPr lang="en-US" sz="1600" dirty="0" err="1"/>
              <a:t>seq</a:t>
            </a:r>
            <a:r>
              <a:rPr lang="en-US" sz="1600" dirty="0"/>
              <a:t> in each </a:t>
            </a:r>
            <a:r>
              <a:rPr lang="en-US" sz="1600" dirty="0" err="1"/>
              <a:t>tomo</a:t>
            </a:r>
            <a:r>
              <a:rPr lang="en-US" sz="1600" dirty="0"/>
              <a:t> </a:t>
            </a:r>
            <a:endParaRPr lang="en-US" sz="1600" dirty="0" smtClean="0"/>
          </a:p>
          <a:p>
            <a:r>
              <a:rPr lang="en-US" sz="1600" dirty="0" smtClean="0">
                <a:solidFill>
                  <a:srgbClr val="00B0F0"/>
                </a:solidFill>
              </a:rPr>
              <a:t>%        </a:t>
            </a:r>
            <a:r>
              <a:rPr lang="en-US" sz="1600" dirty="0">
                <a:solidFill>
                  <a:srgbClr val="00B0F0"/>
                </a:solidFill>
              </a:rPr>
              <a:t>5         : </a:t>
            </a:r>
            <a:r>
              <a:rPr lang="en-US" sz="1600" dirty="0" err="1" smtClean="0">
                <a:solidFill>
                  <a:srgbClr val="00B0F0"/>
                </a:solidFill>
              </a:rPr>
              <a:t>tomoNum</a:t>
            </a:r>
            <a:r>
              <a:rPr lang="en-US" sz="1600" dirty="0" smtClean="0">
                <a:solidFill>
                  <a:srgbClr val="00B0F0"/>
                </a:solidFill>
              </a:rPr>
              <a:t>, identifier for one tomogram</a:t>
            </a:r>
            <a:endParaRPr lang="en-US" sz="1600" dirty="0">
              <a:solidFill>
                <a:srgbClr val="00B0F0"/>
              </a:solidFill>
            </a:endParaRPr>
          </a:p>
          <a:p>
            <a:r>
              <a:rPr lang="en-US" sz="1600" dirty="0">
                <a:solidFill>
                  <a:srgbClr val="00B0F0"/>
                </a:solidFill>
              </a:rPr>
              <a:t>%        6         : polysome </a:t>
            </a:r>
            <a:r>
              <a:rPr lang="en-US" sz="1600" dirty="0" smtClean="0">
                <a:solidFill>
                  <a:srgbClr val="00B0F0"/>
                </a:solidFill>
              </a:rPr>
              <a:t>identifier in one tomogram.</a:t>
            </a:r>
            <a:r>
              <a:rPr lang="en-US" sz="1600" dirty="0" smtClean="0"/>
              <a:t> For ribosome belongs </a:t>
            </a:r>
            <a:r>
              <a:rPr lang="en-US" sz="1600" dirty="0"/>
              <a:t>to the same polysome, they will have </a:t>
            </a:r>
            <a:r>
              <a:rPr lang="en-US" sz="1600" dirty="0" smtClean="0"/>
              <a:t>the same </a:t>
            </a:r>
            <a:r>
              <a:rPr lang="en-US" sz="1600" dirty="0"/>
              <a:t>non-zero number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          For single ribosome, the value will be zero.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         Note, polysome Id  is not unique between tomograms so need to use </a:t>
            </a:r>
            <a:r>
              <a:rPr lang="en-US" sz="1600" dirty="0" err="1" smtClean="0"/>
              <a:t>tomoNum</a:t>
            </a:r>
            <a:r>
              <a:rPr lang="en-US" sz="1600" dirty="0" smtClean="0"/>
              <a:t> &amp; polysome ID specify a polysome</a:t>
            </a:r>
          </a:p>
          <a:p>
            <a:r>
              <a:rPr lang="en-US" sz="1600" dirty="0" smtClean="0">
                <a:solidFill>
                  <a:srgbClr val="00B0F0"/>
                </a:solidFill>
              </a:rPr>
              <a:t>%        </a:t>
            </a:r>
            <a:r>
              <a:rPr lang="en-US" sz="1600" dirty="0">
                <a:solidFill>
                  <a:srgbClr val="00B0F0"/>
                </a:solidFill>
              </a:rPr>
              <a:t>7         : The relative </a:t>
            </a:r>
            <a:r>
              <a:rPr lang="en-US" sz="1600" dirty="0" smtClean="0">
                <a:solidFill>
                  <a:srgbClr val="00B0F0"/>
                </a:solidFill>
              </a:rPr>
              <a:t>rank </a:t>
            </a:r>
            <a:r>
              <a:rPr lang="en-US" sz="1600" dirty="0">
                <a:solidFill>
                  <a:srgbClr val="00B0F0"/>
                </a:solidFill>
              </a:rPr>
              <a:t>of this ribosome in the </a:t>
            </a:r>
            <a:r>
              <a:rPr lang="en-US" sz="1600" dirty="0" smtClean="0">
                <a:solidFill>
                  <a:srgbClr val="00B0F0"/>
                </a:solidFill>
              </a:rPr>
              <a:t>polysome it belongs to.    Sequence is min -&gt; -&gt; max</a:t>
            </a:r>
            <a:endParaRPr lang="en-US" sz="1600" dirty="0">
              <a:solidFill>
                <a:srgbClr val="00B0F0"/>
              </a:solidFill>
            </a:endParaRPr>
          </a:p>
          <a:p>
            <a:r>
              <a:rPr lang="en-US" sz="1600" dirty="0">
                <a:solidFill>
                  <a:srgbClr val="00B0F0"/>
                </a:solidFill>
              </a:rPr>
              <a:t>%        8         : </a:t>
            </a:r>
            <a:r>
              <a:rPr lang="en-US" sz="1600" dirty="0" smtClean="0">
                <a:solidFill>
                  <a:srgbClr val="00B0F0"/>
                </a:solidFill>
              </a:rPr>
              <a:t>x-coordinate of ribosome mass center </a:t>
            </a:r>
            <a:r>
              <a:rPr lang="en-US" sz="1600" dirty="0">
                <a:solidFill>
                  <a:srgbClr val="00B0F0"/>
                </a:solidFill>
              </a:rPr>
              <a:t>in full </a:t>
            </a:r>
            <a:r>
              <a:rPr lang="en-US" sz="1600" dirty="0" smtClean="0">
                <a:solidFill>
                  <a:srgbClr val="00B0F0"/>
                </a:solidFill>
              </a:rPr>
              <a:t>tomogram(3708x3708x1800). The scale is pixels. One pixel=0.17nm</a:t>
            </a:r>
            <a:endParaRPr lang="en-US" sz="1600" dirty="0">
              <a:solidFill>
                <a:srgbClr val="00B0F0"/>
              </a:solidFill>
            </a:endParaRPr>
          </a:p>
          <a:p>
            <a:r>
              <a:rPr lang="en-US" sz="1600" dirty="0">
                <a:solidFill>
                  <a:srgbClr val="00B0F0"/>
                </a:solidFill>
              </a:rPr>
              <a:t>%        9         : y-coordinate in full tomogram</a:t>
            </a:r>
          </a:p>
          <a:p>
            <a:r>
              <a:rPr lang="en-US" sz="1600" dirty="0">
                <a:solidFill>
                  <a:srgbClr val="00B0F0"/>
                </a:solidFill>
              </a:rPr>
              <a:t>%        10        : z-coordinate in full tomogram</a:t>
            </a:r>
          </a:p>
          <a:p>
            <a:r>
              <a:rPr lang="en-US" sz="1600" dirty="0"/>
              <a:t>%        11        : calculated mRNA entry site:  x in full tomogram</a:t>
            </a:r>
          </a:p>
          <a:p>
            <a:r>
              <a:rPr lang="en-US" sz="1600" dirty="0"/>
              <a:t>%        12        : calculated mRNA entry site:  y in full tomogram</a:t>
            </a:r>
          </a:p>
          <a:p>
            <a:r>
              <a:rPr lang="en-US" sz="1600" dirty="0"/>
              <a:t>%        13        : calculated mRNA entry site:  z in full tomogram</a:t>
            </a:r>
          </a:p>
          <a:p>
            <a:r>
              <a:rPr lang="en-US" sz="1600" dirty="0"/>
              <a:t>%        14        : calculated mRNA exit site:  x in full tomogram</a:t>
            </a:r>
          </a:p>
          <a:p>
            <a:r>
              <a:rPr lang="en-US" sz="1600" dirty="0"/>
              <a:t>%        15        : calculated mRNA exit site:  y in full tomogram</a:t>
            </a:r>
          </a:p>
          <a:p>
            <a:r>
              <a:rPr lang="en-US" sz="1600" dirty="0"/>
              <a:t>%        16        : calculated mRNA exit site:  z in full tomogram</a:t>
            </a:r>
          </a:p>
          <a:p>
            <a:r>
              <a:rPr lang="en-US" sz="1600" dirty="0"/>
              <a:t>%        17        : rot in RELION. </a:t>
            </a:r>
            <a:r>
              <a:rPr lang="en-US" sz="1600" dirty="0" err="1"/>
              <a:t>aound</a:t>
            </a:r>
            <a:r>
              <a:rPr lang="en-US" sz="1600" dirty="0"/>
              <a:t> z axis</a:t>
            </a:r>
          </a:p>
          <a:p>
            <a:r>
              <a:rPr lang="en-US" sz="1600" dirty="0"/>
              <a:t>%        18        : tilt in RELION.  </a:t>
            </a:r>
            <a:r>
              <a:rPr lang="en-US" sz="1600" dirty="0" err="1"/>
              <a:t>aound</a:t>
            </a:r>
            <a:r>
              <a:rPr lang="en-US" sz="1600" dirty="0"/>
              <a:t> new Y axis</a:t>
            </a:r>
          </a:p>
          <a:p>
            <a:r>
              <a:rPr lang="en-US" sz="1600" dirty="0"/>
              <a:t>%        19        : psi in RELION. </a:t>
            </a:r>
            <a:r>
              <a:rPr lang="en-US" sz="1600" dirty="0" err="1"/>
              <a:t>aound</a:t>
            </a:r>
            <a:r>
              <a:rPr lang="en-US" sz="1600" dirty="0"/>
              <a:t> new z axis</a:t>
            </a:r>
          </a:p>
          <a:p>
            <a:r>
              <a:rPr lang="en-US" sz="1600" dirty="0">
                <a:solidFill>
                  <a:srgbClr val="00B0F0"/>
                </a:solidFill>
              </a:rPr>
              <a:t>%        </a:t>
            </a:r>
            <a:r>
              <a:rPr lang="en-US" sz="1600" b="1" dirty="0">
                <a:solidFill>
                  <a:srgbClr val="00B0F0"/>
                </a:solidFill>
              </a:rPr>
              <a:t>20</a:t>
            </a:r>
            <a:r>
              <a:rPr lang="en-US" sz="1600" dirty="0">
                <a:solidFill>
                  <a:srgbClr val="00B0F0"/>
                </a:solidFill>
              </a:rPr>
              <a:t>        : ribosome class </a:t>
            </a:r>
            <a:r>
              <a:rPr lang="en-US" sz="1600" dirty="0" smtClean="0">
                <a:solidFill>
                  <a:srgbClr val="00B0F0"/>
                </a:solidFill>
              </a:rPr>
              <a:t>No</a:t>
            </a:r>
            <a:r>
              <a:rPr lang="en-US" sz="1600" dirty="0">
                <a:solidFill>
                  <a:srgbClr val="00B0F0"/>
                </a:solidFill>
              </a:rPr>
              <a:t>. label</a:t>
            </a:r>
            <a:r>
              <a:rPr lang="en-US" sz="1600" dirty="0" smtClean="0">
                <a:solidFill>
                  <a:srgbClr val="00B0F0"/>
                </a:solidFill>
              </a:rPr>
              <a:t>.   </a:t>
            </a:r>
            <a:r>
              <a:rPr lang="en-US" sz="1600" dirty="0">
                <a:solidFill>
                  <a:srgbClr val="00B0F0"/>
                </a:solidFill>
              </a:rPr>
              <a:t>used to track ribosome classification results.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6406" y="53855"/>
            <a:ext cx="1365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Row format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51261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292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EMBL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Liang Xue</dc:creator>
  <cp:lastModifiedBy>Liang Xue</cp:lastModifiedBy>
  <cp:revision>14</cp:revision>
  <dcterms:created xsi:type="dcterms:W3CDTF">2020-10-29T03:46:39Z</dcterms:created>
  <dcterms:modified xsi:type="dcterms:W3CDTF">2021-03-03T05:50:00Z</dcterms:modified>
</cp:coreProperties>
</file>