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9575" cx="12195175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48">
          <p15:clr>
            <a:srgbClr val="A4A3A4"/>
          </p15:clr>
        </p15:guide>
        <p15:guide id="2" pos="29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5" roundtripDataSignature="AMtx7mh1HyfRqO4OJqimhpgSY5hrRyQD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48" orient="horz"/>
        <p:guide pos="2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5275" spcFirstLastPara="1" rIns="95275" wrap="square" tIns="468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361950" y="892175"/>
            <a:ext cx="6378575" cy="3589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/>
          <p:nvPr/>
        </p:nvSpPr>
        <p:spPr>
          <a:xfrm>
            <a:off x="6616700" y="9804400"/>
            <a:ext cx="411163" cy="31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5275" spcFirstLastPara="1" rIns="95275" wrap="square" tIns="468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/>
          <p:nvPr>
            <p:ph idx="2" type="sldImg"/>
          </p:nvPr>
        </p:nvSpPr>
        <p:spPr>
          <a:xfrm>
            <a:off x="361950" y="892175"/>
            <a:ext cx="6378575" cy="3589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1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5275" spcFirstLastPara="1" rIns="95275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f7bc3aa0f_0_0:notes"/>
          <p:cNvSpPr txBox="1"/>
          <p:nvPr>
            <p:ph idx="1" type="body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anchorCtr="0" anchor="t" bIns="46800" lIns="95275" spcFirstLastPara="1" rIns="95275" wrap="square" tIns="468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df7bc3aa0f_0_0:notes"/>
          <p:cNvSpPr/>
          <p:nvPr>
            <p:ph idx="2" type="sldImg"/>
          </p:nvPr>
        </p:nvSpPr>
        <p:spPr>
          <a:xfrm>
            <a:off x="361950" y="892175"/>
            <a:ext cx="6378600" cy="358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f7bc3aa0f_0_35:notes"/>
          <p:cNvSpPr txBox="1"/>
          <p:nvPr>
            <p:ph idx="1" type="body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anchorCtr="0" anchor="t" bIns="46800" lIns="95275" spcFirstLastPara="1" rIns="95275" wrap="square" tIns="468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df7bc3aa0f_0_35:notes"/>
          <p:cNvSpPr/>
          <p:nvPr>
            <p:ph idx="2" type="sldImg"/>
          </p:nvPr>
        </p:nvSpPr>
        <p:spPr>
          <a:xfrm>
            <a:off x="361950" y="892175"/>
            <a:ext cx="6378600" cy="358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f7bc3aa0f_0_170:notes"/>
          <p:cNvSpPr txBox="1"/>
          <p:nvPr>
            <p:ph idx="1" type="body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anchorCtr="0" anchor="t" bIns="46800" lIns="95275" spcFirstLastPara="1" rIns="95275" wrap="square" tIns="468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df7bc3aa0f_0_170:notes"/>
          <p:cNvSpPr/>
          <p:nvPr>
            <p:ph idx="2" type="sldImg"/>
          </p:nvPr>
        </p:nvSpPr>
        <p:spPr>
          <a:xfrm>
            <a:off x="361950" y="892175"/>
            <a:ext cx="6378600" cy="358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f7bc3aa0f_0_7:notes"/>
          <p:cNvSpPr txBox="1"/>
          <p:nvPr>
            <p:ph idx="1" type="body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anchorCtr="0" anchor="t" bIns="46800" lIns="95275" spcFirstLastPara="1" rIns="95275" wrap="square" tIns="468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df7bc3aa0f_0_7:notes"/>
          <p:cNvSpPr/>
          <p:nvPr>
            <p:ph idx="2" type="sldImg"/>
          </p:nvPr>
        </p:nvSpPr>
        <p:spPr>
          <a:xfrm>
            <a:off x="361950" y="892175"/>
            <a:ext cx="6378600" cy="358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f7bc3aa0f_0_13:notes"/>
          <p:cNvSpPr txBox="1"/>
          <p:nvPr>
            <p:ph idx="1" type="body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anchorCtr="0" anchor="t" bIns="46800" lIns="95275" spcFirstLastPara="1" rIns="95275" wrap="square" tIns="468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df7bc3aa0f_0_13:notes"/>
          <p:cNvSpPr/>
          <p:nvPr>
            <p:ph idx="2" type="sldImg"/>
          </p:nvPr>
        </p:nvSpPr>
        <p:spPr>
          <a:xfrm>
            <a:off x="361950" y="892175"/>
            <a:ext cx="6378600" cy="358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f7bc3aa0f_0_177:notes"/>
          <p:cNvSpPr txBox="1"/>
          <p:nvPr>
            <p:ph idx="1" type="body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anchorCtr="0" anchor="t" bIns="46800" lIns="95275" spcFirstLastPara="1" rIns="95275" wrap="square" tIns="468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df7bc3aa0f_0_177:notes"/>
          <p:cNvSpPr/>
          <p:nvPr>
            <p:ph idx="2" type="sldImg"/>
          </p:nvPr>
        </p:nvSpPr>
        <p:spPr>
          <a:xfrm>
            <a:off x="361950" y="892175"/>
            <a:ext cx="6378600" cy="358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f7bc3aa0f_0_19:notes"/>
          <p:cNvSpPr txBox="1"/>
          <p:nvPr>
            <p:ph idx="1" type="body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anchorCtr="0" anchor="t" bIns="46800" lIns="95275" spcFirstLastPara="1" rIns="95275" wrap="square" tIns="468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df7bc3aa0f_0_19:notes"/>
          <p:cNvSpPr/>
          <p:nvPr>
            <p:ph idx="2" type="sldImg"/>
          </p:nvPr>
        </p:nvSpPr>
        <p:spPr>
          <a:xfrm>
            <a:off x="361950" y="892175"/>
            <a:ext cx="6378600" cy="358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f7bc3aa0f_0_25:notes"/>
          <p:cNvSpPr txBox="1"/>
          <p:nvPr>
            <p:ph idx="1" type="body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anchorCtr="0" anchor="t" bIns="46800" lIns="95275" spcFirstLastPara="1" rIns="95275" wrap="square" tIns="468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df7bc3aa0f_0_25:notes"/>
          <p:cNvSpPr/>
          <p:nvPr>
            <p:ph idx="2" type="sldImg"/>
          </p:nvPr>
        </p:nvSpPr>
        <p:spPr>
          <a:xfrm>
            <a:off x="361950" y="892175"/>
            <a:ext cx="6378600" cy="358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25" name="Google Shape;25;p3"/>
            <p:cNvSpPr/>
            <p:nvPr/>
          </p:nvSpPr>
          <p:spPr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3"/>
          <p:cNvSpPr txBox="1"/>
          <p:nvPr>
            <p:ph type="ctrTitle"/>
          </p:nvPr>
        </p:nvSpPr>
        <p:spPr>
          <a:xfrm>
            <a:off x="239248" y="76226"/>
            <a:ext cx="11258940" cy="2555839"/>
          </a:xfrm>
          <a:prstGeom prst="rect">
            <a:avLst/>
          </a:prstGeom>
          <a:noFill/>
          <a:ln>
            <a:noFill/>
          </a:ln>
        </p:spPr>
        <p:txBody>
          <a:bodyPr anchorCtr="1" anchor="b" bIns="60950" lIns="121925" spcFirstLastPara="1" rIns="121925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00659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"/>
          <p:cNvSpPr txBox="1"/>
          <p:nvPr>
            <p:ph idx="1" type="subTitle"/>
          </p:nvPr>
        </p:nvSpPr>
        <p:spPr>
          <a:xfrm>
            <a:off x="239248" y="3074354"/>
            <a:ext cx="11258940" cy="1440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Arial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9pPr>
          </a:lstStyle>
          <a:p/>
        </p:txBody>
      </p:sp>
      <p:grpSp>
        <p:nvGrpSpPr>
          <p:cNvPr id="221" name="Google Shape;221;p3"/>
          <p:cNvGrpSpPr/>
          <p:nvPr/>
        </p:nvGrpSpPr>
        <p:grpSpPr>
          <a:xfrm>
            <a:off x="11642203" y="6335668"/>
            <a:ext cx="362046" cy="406494"/>
            <a:chOff x="5494" y="4030"/>
            <a:chExt cx="179" cy="201"/>
          </a:xfrm>
        </p:grpSpPr>
        <p:sp>
          <p:nvSpPr>
            <p:cNvPr id="222" name="Google Shape;222;p3"/>
            <p:cNvSpPr/>
            <p:nvPr/>
          </p:nvSpPr>
          <p:spPr>
            <a:xfrm>
              <a:off x="5494" y="4030"/>
              <a:ext cx="160" cy="201"/>
            </a:xfrm>
            <a:custGeom>
              <a:rect b="b" l="l" r="r" t="t"/>
              <a:pathLst>
                <a:path extrusionOk="0" h="319" w="254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494" y="4030"/>
              <a:ext cx="100" cy="201"/>
            </a:xfrm>
            <a:custGeom>
              <a:rect b="b" l="l" r="r" t="t"/>
              <a:pathLst>
                <a:path extrusionOk="0" h="319" w="158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cap="flat" cmpd="sng" w="9525">
              <a:solidFill>
                <a:srgbClr val="C32D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575" y="4069"/>
              <a:ext cx="79" cy="162"/>
            </a:xfrm>
            <a:custGeom>
              <a:rect b="b" l="l" r="r" t="t"/>
              <a:pathLst>
                <a:path extrusionOk="0" h="256" w="12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cap="flat" cmpd="sng" w="9525">
              <a:solidFill>
                <a:srgbClr val="C32D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cap="flat" cmpd="sng" w="9525">
              <a:solidFill>
                <a:srgbClr val="C32D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643" y="4044"/>
              <a:ext cx="7" cy="11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0" y="4145"/>
              <a:ext cx="80" cy="68"/>
            </a:xfrm>
            <a:custGeom>
              <a:rect b="b" l="l" r="r" t="t"/>
              <a:pathLst>
                <a:path extrusionOk="0" h="106" w="12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6" y="4187"/>
              <a:ext cx="17" cy="17"/>
            </a:xfrm>
            <a:custGeom>
              <a:rect b="b" l="l" r="r" t="t"/>
              <a:pathLst>
                <a:path extrusionOk="0" h="27" w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"/>
          <p:cNvSpPr txBox="1"/>
          <p:nvPr>
            <p:ph idx="2" type="body"/>
          </p:nvPr>
        </p:nvSpPr>
        <p:spPr>
          <a:xfrm>
            <a:off x="239245" y="4775200"/>
            <a:ext cx="11258942" cy="1423988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25" spcFirstLastPara="1" rIns="121925" wrap="square" tIns="6095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560"/>
              <a:buFont typeface="Calibri"/>
              <a:buNone/>
              <a:defRPr b="0" sz="2400">
                <a:solidFill>
                  <a:srgbClr val="5F5F5F"/>
                </a:solidFill>
              </a:defRPr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9pPr>
          </a:lstStyle>
          <a:p/>
        </p:txBody>
      </p:sp>
      <p:pic>
        <p:nvPicPr>
          <p:cNvPr id="231" name="Google Shape;2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07189" y="182438"/>
            <a:ext cx="372088" cy="37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/>
          <p:nvPr>
            <p:ph type="title"/>
          </p:nvPr>
        </p:nvSpPr>
        <p:spPr>
          <a:xfrm>
            <a:off x="841004" y="42082"/>
            <a:ext cx="10513168" cy="75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"/>
          <p:cNvSpPr txBox="1"/>
          <p:nvPr>
            <p:ph idx="1" type="body"/>
          </p:nvPr>
        </p:nvSpPr>
        <p:spPr>
          <a:xfrm>
            <a:off x="154563" y="914886"/>
            <a:ext cx="11849688" cy="5474967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25" spcFirstLastPara="1" rIns="121925" wrap="square" tIns="6095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317500" lvl="2" marL="1371600" algn="l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Char char="•"/>
              <a:defRPr b="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9pPr>
          </a:lstStyle>
          <a:p/>
        </p:txBody>
      </p:sp>
      <p:sp>
        <p:nvSpPr>
          <p:cNvPr id="235" name="Google Shape;235;p4"/>
          <p:cNvSpPr txBox="1"/>
          <p:nvPr>
            <p:ph idx="11" type="ftr"/>
          </p:nvPr>
        </p:nvSpPr>
        <p:spPr>
          <a:xfrm>
            <a:off x="154560" y="6513443"/>
            <a:ext cx="4943439" cy="30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"/>
          <p:cNvSpPr txBox="1"/>
          <p:nvPr>
            <p:ph idx="12" type="sldNum"/>
          </p:nvPr>
        </p:nvSpPr>
        <p:spPr>
          <a:xfrm>
            <a:off x="5377736" y="6508672"/>
            <a:ext cx="1439708" cy="306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 txBox="1"/>
          <p:nvPr>
            <p:ph type="title"/>
          </p:nvPr>
        </p:nvSpPr>
        <p:spPr>
          <a:xfrm>
            <a:off x="841004" y="42082"/>
            <a:ext cx="10513168" cy="75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"/>
          <p:cNvSpPr txBox="1"/>
          <p:nvPr>
            <p:ph idx="11" type="ftr"/>
          </p:nvPr>
        </p:nvSpPr>
        <p:spPr>
          <a:xfrm>
            <a:off x="154560" y="6513443"/>
            <a:ext cx="4943439" cy="30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"/>
          <p:cNvSpPr txBox="1"/>
          <p:nvPr>
            <p:ph idx="12" type="sldNum"/>
          </p:nvPr>
        </p:nvSpPr>
        <p:spPr>
          <a:xfrm>
            <a:off x="5377736" y="6508672"/>
            <a:ext cx="1439708" cy="306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Background">
  <p:cSld name="Dark Background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/>
          <p:nvPr/>
        </p:nvSpPr>
        <p:spPr>
          <a:xfrm>
            <a:off x="0" y="799496"/>
            <a:ext cx="12195175" cy="60600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841004" y="42082"/>
            <a:ext cx="10513168" cy="75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1" type="ftr"/>
          </p:nvPr>
        </p:nvSpPr>
        <p:spPr>
          <a:xfrm>
            <a:off x="154560" y="6513443"/>
            <a:ext cx="4943439" cy="30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12" type="sldNum"/>
          </p:nvPr>
        </p:nvSpPr>
        <p:spPr>
          <a:xfrm>
            <a:off x="5377736" y="6508672"/>
            <a:ext cx="1439708" cy="306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6" name="Google Shape;246;p6"/>
          <p:cNvGrpSpPr/>
          <p:nvPr/>
        </p:nvGrpSpPr>
        <p:grpSpPr>
          <a:xfrm>
            <a:off x="11642203" y="6335668"/>
            <a:ext cx="362046" cy="406494"/>
            <a:chOff x="5494" y="4030"/>
            <a:chExt cx="179" cy="201"/>
          </a:xfrm>
        </p:grpSpPr>
        <p:sp>
          <p:nvSpPr>
            <p:cNvPr id="247" name="Google Shape;247;p6"/>
            <p:cNvSpPr/>
            <p:nvPr/>
          </p:nvSpPr>
          <p:spPr>
            <a:xfrm>
              <a:off x="5494" y="4030"/>
              <a:ext cx="160" cy="201"/>
            </a:xfrm>
            <a:custGeom>
              <a:rect b="b" l="l" r="r" t="t"/>
              <a:pathLst>
                <a:path extrusionOk="0" h="319" w="254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494" y="4030"/>
              <a:ext cx="100" cy="201"/>
            </a:xfrm>
            <a:custGeom>
              <a:rect b="b" l="l" r="r" t="t"/>
              <a:pathLst>
                <a:path extrusionOk="0" h="319" w="158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575" y="4069"/>
              <a:ext cx="79" cy="162"/>
            </a:xfrm>
            <a:custGeom>
              <a:rect b="b" l="l" r="r" t="t"/>
              <a:pathLst>
                <a:path extrusionOk="0" h="256" w="12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643" y="4044"/>
              <a:ext cx="7" cy="11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50" y="4145"/>
              <a:ext cx="80" cy="68"/>
            </a:xfrm>
            <a:custGeom>
              <a:rect b="b" l="l" r="r" t="t"/>
              <a:pathLst>
                <a:path extrusionOk="0" h="106" w="12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656" y="4187"/>
              <a:ext cx="17" cy="17"/>
            </a:xfrm>
            <a:custGeom>
              <a:rect b="b" l="l" r="r" t="t"/>
              <a:pathLst>
                <a:path extrusionOk="0" h="27" w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2 Column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/>
          <p:nvPr>
            <p:ph type="title"/>
          </p:nvPr>
        </p:nvSpPr>
        <p:spPr>
          <a:xfrm>
            <a:off x="841004" y="44463"/>
            <a:ext cx="10513168" cy="75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7"/>
          <p:cNvSpPr txBox="1"/>
          <p:nvPr>
            <p:ph idx="1" type="body"/>
          </p:nvPr>
        </p:nvSpPr>
        <p:spPr>
          <a:xfrm>
            <a:off x="154562" y="908261"/>
            <a:ext cx="5803294" cy="5474967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25" spcFirstLastPara="1" rIns="121925" wrap="square" tIns="6095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9pPr>
          </a:lstStyle>
          <a:p/>
        </p:txBody>
      </p:sp>
      <p:sp>
        <p:nvSpPr>
          <p:cNvPr id="258" name="Google Shape;258;p7"/>
          <p:cNvSpPr txBox="1"/>
          <p:nvPr>
            <p:ph idx="2" type="body"/>
          </p:nvPr>
        </p:nvSpPr>
        <p:spPr>
          <a:xfrm>
            <a:off x="6169599" y="908261"/>
            <a:ext cx="5805411" cy="5474967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25" spcFirstLastPara="1" rIns="121925" wrap="square" tIns="6095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9pPr>
          </a:lstStyle>
          <a:p/>
        </p:txBody>
      </p:sp>
      <p:sp>
        <p:nvSpPr>
          <p:cNvPr id="259" name="Google Shape;259;p7"/>
          <p:cNvSpPr txBox="1"/>
          <p:nvPr>
            <p:ph idx="11" type="ftr"/>
          </p:nvPr>
        </p:nvSpPr>
        <p:spPr>
          <a:xfrm>
            <a:off x="154560" y="6513443"/>
            <a:ext cx="4943439" cy="30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"/>
          <p:cNvSpPr txBox="1"/>
          <p:nvPr>
            <p:ph idx="12" type="sldNum"/>
          </p:nvPr>
        </p:nvSpPr>
        <p:spPr>
          <a:xfrm>
            <a:off x="5377736" y="6508672"/>
            <a:ext cx="1439708" cy="306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841004" y="42082"/>
            <a:ext cx="10513168" cy="75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154563" y="914886"/>
            <a:ext cx="11849688" cy="5474967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25" spcFirstLastPara="1" rIns="121925" wrap="square" tIns="60950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AA3D8"/>
              </a:buClr>
              <a:buSzPts val="208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337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AA3D8"/>
              </a:buClr>
              <a:buSzPts val="1650"/>
              <a:buFont typeface="Calibri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2AA3D8"/>
              </a:buClr>
              <a:buSzPts val="14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2AA3D8"/>
              </a:buClr>
              <a:buSzPts val="1625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40"/>
              </a:spcBef>
              <a:spcAft>
                <a:spcPts val="0"/>
              </a:spcAft>
              <a:buClr>
                <a:srgbClr val="2AA3D8"/>
              </a:buClr>
              <a:buSzPts val="143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0679" lvl="5" marL="2743200" marR="0" rtl="0" algn="l">
              <a:spcBef>
                <a:spcPts val="640"/>
              </a:spcBef>
              <a:spcAft>
                <a:spcPts val="0"/>
              </a:spcAft>
              <a:buClr>
                <a:srgbClr val="2AA3D8"/>
              </a:buClr>
              <a:buSzPts val="20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60679" lvl="6" marL="3200400" marR="0" rtl="0" algn="l">
              <a:spcBef>
                <a:spcPts val="640"/>
              </a:spcBef>
              <a:spcAft>
                <a:spcPts val="0"/>
              </a:spcAft>
              <a:buClr>
                <a:srgbClr val="2AA3D8"/>
              </a:buClr>
              <a:buSzPts val="20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60679" lvl="7" marL="3657600" marR="0" rtl="0" algn="l">
              <a:spcBef>
                <a:spcPts val="640"/>
              </a:spcBef>
              <a:spcAft>
                <a:spcPts val="0"/>
              </a:spcAft>
              <a:buClr>
                <a:srgbClr val="2AA3D8"/>
              </a:buClr>
              <a:buSzPts val="20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60679" lvl="8" marL="4114800" marR="0" rtl="0" algn="l">
              <a:spcBef>
                <a:spcPts val="640"/>
              </a:spcBef>
              <a:spcAft>
                <a:spcPts val="0"/>
              </a:spcAft>
              <a:buClr>
                <a:srgbClr val="2AA3D8"/>
              </a:buClr>
              <a:buSzPts val="20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154560" y="6513443"/>
            <a:ext cx="4943439" cy="30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5377736" y="6508672"/>
            <a:ext cx="1439708" cy="306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642203" y="6335668"/>
            <a:ext cx="362046" cy="406494"/>
            <a:chOff x="5494" y="4030"/>
            <a:chExt cx="179" cy="201"/>
          </a:xfrm>
        </p:grpSpPr>
        <p:sp>
          <p:nvSpPr>
            <p:cNvPr id="13" name="Google Shape;13;p2"/>
            <p:cNvSpPr/>
            <p:nvPr/>
          </p:nvSpPr>
          <p:spPr>
            <a:xfrm>
              <a:off x="5494" y="4030"/>
              <a:ext cx="160" cy="201"/>
            </a:xfrm>
            <a:custGeom>
              <a:rect b="b" l="l" r="r" t="t"/>
              <a:pathLst>
                <a:path extrusionOk="0" h="319" w="254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4" y="4030"/>
              <a:ext cx="100" cy="201"/>
            </a:xfrm>
            <a:custGeom>
              <a:rect b="b" l="l" r="r" t="t"/>
              <a:pathLst>
                <a:path extrusionOk="0" h="319" w="158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575" y="4069"/>
              <a:ext cx="79" cy="162"/>
            </a:xfrm>
            <a:custGeom>
              <a:rect b="b" l="l" r="r" t="t"/>
              <a:pathLst>
                <a:path extrusionOk="0" h="256" w="12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43" y="4044"/>
              <a:ext cx="7" cy="11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50" y="4145"/>
              <a:ext cx="80" cy="68"/>
            </a:xfrm>
            <a:custGeom>
              <a:rect b="b" l="l" r="r" t="t"/>
              <a:pathLst>
                <a:path extrusionOk="0" h="106" w="12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56" y="4187"/>
              <a:ext cx="17" cy="17"/>
            </a:xfrm>
            <a:custGeom>
              <a:rect b="b" l="l" r="r" t="t"/>
              <a:pathLst>
                <a:path extrusionOk="0" h="27" w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tuwien.ac.at/fileadmin/t/tuwien/downloads/cd/CD_NEU_2009/TU_Logos_2009/TU_Signet_white.png" id="22" name="Google Shape;2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86193" y="91283"/>
            <a:ext cx="617839" cy="61783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owtokenprice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d3-graph-gallery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"/>
          <p:cNvSpPr txBox="1"/>
          <p:nvPr>
            <p:ph type="ctrTitle"/>
          </p:nvPr>
        </p:nvSpPr>
        <p:spPr>
          <a:xfrm>
            <a:off x="239248" y="1845619"/>
            <a:ext cx="11258940" cy="2160240"/>
          </a:xfrm>
          <a:prstGeom prst="rect">
            <a:avLst/>
          </a:prstGeom>
          <a:noFill/>
          <a:ln>
            <a:noFill/>
          </a:ln>
        </p:spPr>
        <p:txBody>
          <a:bodyPr anchorCtr="1" anchor="b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/>
              <a:t>UE Informationsvisualisierung (186.143)</a:t>
            </a:r>
            <a:br>
              <a:rPr lang="en-US" sz="4400"/>
            </a:br>
            <a:r>
              <a:rPr lang="en-US" sz="4400"/>
              <a:t>Visualising World of Warcraft Token Prices</a:t>
            </a:r>
            <a:endParaRPr/>
          </a:p>
        </p:txBody>
      </p:sp>
      <p:sp>
        <p:nvSpPr>
          <p:cNvPr id="266" name="Google Shape;266;p1"/>
          <p:cNvSpPr txBox="1"/>
          <p:nvPr>
            <p:ph idx="1" type="subTitle"/>
          </p:nvPr>
        </p:nvSpPr>
        <p:spPr>
          <a:xfrm>
            <a:off x="239248" y="4221882"/>
            <a:ext cx="11258940" cy="1584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i="1" lang="en-US"/>
              <a:t>Martin Szalay ()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i="1" lang="en-US"/>
              <a:t>Johannes Temme (00306409)</a:t>
            </a:r>
            <a:endParaRPr i="1"/>
          </a:p>
        </p:txBody>
      </p:sp>
      <p:sp>
        <p:nvSpPr>
          <p:cNvPr id="267" name="Google Shape;267;p1"/>
          <p:cNvSpPr txBox="1"/>
          <p:nvPr>
            <p:ph idx="2" type="body"/>
          </p:nvPr>
        </p:nvSpPr>
        <p:spPr>
          <a:xfrm>
            <a:off x="239245" y="6215360"/>
            <a:ext cx="11259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60"/>
              <a:buFont typeface="Calibri"/>
              <a:buNone/>
            </a:pPr>
            <a:r>
              <a:rPr lang="en-US"/>
              <a:t>Institute of Visual Computing &amp; Human-Centered Technology, TU Wien, Austria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f7bc3aa0f_0_0"/>
          <p:cNvSpPr txBox="1"/>
          <p:nvPr>
            <p:ph type="title"/>
          </p:nvPr>
        </p:nvSpPr>
        <p:spPr>
          <a:xfrm>
            <a:off x="841004" y="42082"/>
            <a:ext cx="10513200" cy="7575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WoW and Token Background</a:t>
            </a:r>
            <a:endParaRPr/>
          </a:p>
        </p:txBody>
      </p:sp>
      <p:sp>
        <p:nvSpPr>
          <p:cNvPr id="273" name="Google Shape;273;gdf7bc3aa0f_0_0"/>
          <p:cNvSpPr txBox="1"/>
          <p:nvPr>
            <p:ph idx="1" type="body"/>
          </p:nvPr>
        </p:nvSpPr>
        <p:spPr>
          <a:xfrm>
            <a:off x="154563" y="914886"/>
            <a:ext cx="11849700" cy="5475000"/>
          </a:xfrm>
          <a:prstGeom prst="rect">
            <a:avLst/>
          </a:prstGeom>
        </p:spPr>
        <p:txBody>
          <a:bodyPr anchorCtr="0" anchor="t" bIns="60950" lIns="121925" spcFirstLastPara="1" rIns="121925" wrap="square" tIns="60950">
            <a:noAutofit/>
          </a:bodyPr>
          <a:lstStyle/>
          <a:p>
            <a:pPr indent="-431800" lvl="0" marL="457200" rtl="0" algn="l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World of Warcraft (WoW) is a multiplayer online role-playing game of Blizzard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WoW tokens are items that players may purchase for real money (in EU: €20 EUR) and then sell to other players for gold (in-game currency).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Players who purchase tokens can use them to </a:t>
            </a:r>
            <a:r>
              <a:rPr b="1" lang="en-US"/>
              <a:t>add game time</a:t>
            </a:r>
            <a:r>
              <a:rPr lang="en-US"/>
              <a:t> to their WoW subscription or </a:t>
            </a:r>
            <a:r>
              <a:rPr b="1" lang="en-US"/>
              <a:t>add money to their Battle.net balance</a:t>
            </a:r>
            <a:r>
              <a:rPr lang="en-US"/>
              <a:t> (used to purchase e.g. other games of Blizzard).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df7bc3aa0f_0_0"/>
          <p:cNvSpPr txBox="1"/>
          <p:nvPr>
            <p:ph idx="12" type="sldNum"/>
          </p:nvPr>
        </p:nvSpPr>
        <p:spPr>
          <a:xfrm>
            <a:off x="5377736" y="6508672"/>
            <a:ext cx="1439700" cy="3066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7bc3aa0f_0_35"/>
          <p:cNvSpPr txBox="1"/>
          <p:nvPr>
            <p:ph type="title"/>
          </p:nvPr>
        </p:nvSpPr>
        <p:spPr>
          <a:xfrm>
            <a:off x="841004" y="44463"/>
            <a:ext cx="10513200" cy="7575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Main Question</a:t>
            </a:r>
            <a:endParaRPr/>
          </a:p>
        </p:txBody>
      </p:sp>
      <p:sp>
        <p:nvSpPr>
          <p:cNvPr id="280" name="Google Shape;280;gdf7bc3aa0f_0_35"/>
          <p:cNvSpPr txBox="1"/>
          <p:nvPr>
            <p:ph idx="1" type="body"/>
          </p:nvPr>
        </p:nvSpPr>
        <p:spPr>
          <a:xfrm>
            <a:off x="154550" y="908250"/>
            <a:ext cx="11874000" cy="1087500"/>
          </a:xfrm>
          <a:prstGeom prst="rect">
            <a:avLst/>
          </a:prstGeom>
        </p:spPr>
        <p:txBody>
          <a:bodyPr anchorCtr="0" anchor="t" bIns="60950" lIns="121925" spcFirstLastPara="1" rIns="121925" wrap="square" tIns="60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exchange rate of token vs. gold depends on supply and demand (determined separately for 5 different regions)</a:t>
            </a:r>
            <a:endParaRPr/>
          </a:p>
        </p:txBody>
      </p:sp>
      <p:sp>
        <p:nvSpPr>
          <p:cNvPr id="281" name="Google Shape;281;gdf7bc3aa0f_0_35"/>
          <p:cNvSpPr txBox="1"/>
          <p:nvPr>
            <p:ph idx="12" type="sldNum"/>
          </p:nvPr>
        </p:nvSpPr>
        <p:spPr>
          <a:xfrm>
            <a:off x="5377736" y="6508672"/>
            <a:ext cx="1439700" cy="3066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gdf7bc3aa0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138" y="1995752"/>
            <a:ext cx="7582825" cy="48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7bc3aa0f_0_170"/>
          <p:cNvSpPr txBox="1"/>
          <p:nvPr>
            <p:ph type="title"/>
          </p:nvPr>
        </p:nvSpPr>
        <p:spPr>
          <a:xfrm>
            <a:off x="841004" y="44463"/>
            <a:ext cx="10513200" cy="7575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Question</a:t>
            </a:r>
            <a:endParaRPr/>
          </a:p>
        </p:txBody>
      </p:sp>
      <p:sp>
        <p:nvSpPr>
          <p:cNvPr id="288" name="Google Shape;288;gdf7bc3aa0f_0_170"/>
          <p:cNvSpPr txBox="1"/>
          <p:nvPr>
            <p:ph idx="1" type="body"/>
          </p:nvPr>
        </p:nvSpPr>
        <p:spPr>
          <a:xfrm>
            <a:off x="154550" y="908250"/>
            <a:ext cx="11874000" cy="1087500"/>
          </a:xfrm>
          <a:prstGeom prst="rect">
            <a:avLst/>
          </a:prstGeom>
        </p:spPr>
        <p:txBody>
          <a:bodyPr anchorCtr="0" anchor="t" bIns="60950" lIns="121925" spcFirstLastPara="1" rIns="121925" wrap="square" tIns="60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AA3D8"/>
                </a:solidFill>
              </a:rPr>
              <a:t>Question:</a:t>
            </a:r>
            <a:r>
              <a:rPr b="1" lang="en-US"/>
              <a:t> </a:t>
            </a:r>
            <a:r>
              <a:rPr lang="en-US"/>
              <a:t>Do game/ patch releases of Blizzard influence the token-gold exchange rate?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df7bc3aa0f_0_170"/>
          <p:cNvSpPr txBox="1"/>
          <p:nvPr>
            <p:ph idx="12" type="sldNum"/>
          </p:nvPr>
        </p:nvSpPr>
        <p:spPr>
          <a:xfrm>
            <a:off x="5377736" y="6508672"/>
            <a:ext cx="1439700" cy="3066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gdf7bc3aa0f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138" y="1995752"/>
            <a:ext cx="7582825" cy="48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f7bc3aa0f_0_7"/>
          <p:cNvSpPr txBox="1"/>
          <p:nvPr>
            <p:ph type="title"/>
          </p:nvPr>
        </p:nvSpPr>
        <p:spPr>
          <a:xfrm>
            <a:off x="841004" y="42082"/>
            <a:ext cx="10513200" cy="7575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Preprocessing</a:t>
            </a:r>
            <a:endParaRPr/>
          </a:p>
        </p:txBody>
      </p:sp>
      <p:sp>
        <p:nvSpPr>
          <p:cNvPr id="296" name="Google Shape;296;gdf7bc3aa0f_0_7"/>
          <p:cNvSpPr txBox="1"/>
          <p:nvPr>
            <p:ph idx="1" type="body"/>
          </p:nvPr>
        </p:nvSpPr>
        <p:spPr>
          <a:xfrm>
            <a:off x="154563" y="914886"/>
            <a:ext cx="11849700" cy="5475000"/>
          </a:xfrm>
          <a:prstGeom prst="rect">
            <a:avLst/>
          </a:prstGeom>
        </p:spPr>
        <p:txBody>
          <a:bodyPr anchorCtr="0" anchor="t" bIns="60950" lIns="121925" spcFirstLastPara="1" rIns="121925" wrap="square" tIns="60950">
            <a:noAutofit/>
          </a:bodyPr>
          <a:lstStyle/>
          <a:p>
            <a:pPr indent="-436244" lvl="0" marL="457200" rtl="0" algn="l">
              <a:spcBef>
                <a:spcPts val="360"/>
              </a:spcBef>
              <a:spcAft>
                <a:spcPts val="0"/>
              </a:spcAft>
              <a:buSzPts val="3270"/>
              <a:buAutoNum type="arabicPeriod"/>
            </a:pPr>
            <a:r>
              <a:rPr lang="en-US"/>
              <a:t>publicly available historic token-gold exchange rates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WoWTokenPrices - Price and History Tracker</a:t>
            </a:r>
            <a:r>
              <a:rPr lang="en-US"/>
              <a:t> (tracking rates every ~20 minutes). </a:t>
            </a:r>
            <a:br>
              <a:rPr lang="en-US"/>
            </a:br>
            <a:r>
              <a:rPr lang="en-US" sz="3000"/>
              <a:t>preprocessing: 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fill </a:t>
            </a:r>
            <a:r>
              <a:rPr lang="en-US"/>
              <a:t>missings (backward fill per region)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adjust date format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determine daily average prices</a:t>
            </a:r>
            <a:endParaRPr/>
          </a:p>
          <a:p>
            <a:pPr indent="-436244" lvl="0" marL="457200" rtl="0" algn="l">
              <a:spcBef>
                <a:spcPts val="0"/>
              </a:spcBef>
              <a:spcAft>
                <a:spcPts val="0"/>
              </a:spcAft>
              <a:buSzPts val="3270"/>
              <a:buAutoNum type="arabicPeriod"/>
            </a:pPr>
            <a:r>
              <a:rPr lang="en-US"/>
              <a:t>manually assembled data on game and patch releases of Blizzard/ WoW</a:t>
            </a:r>
            <a:endParaRPr/>
          </a:p>
        </p:txBody>
      </p:sp>
      <p:sp>
        <p:nvSpPr>
          <p:cNvPr id="297" name="Google Shape;297;gdf7bc3aa0f_0_7"/>
          <p:cNvSpPr txBox="1"/>
          <p:nvPr>
            <p:ph idx="12" type="sldNum"/>
          </p:nvPr>
        </p:nvSpPr>
        <p:spPr>
          <a:xfrm>
            <a:off x="5377736" y="6508672"/>
            <a:ext cx="1439700" cy="3066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7bc3aa0f_0_13"/>
          <p:cNvSpPr txBox="1"/>
          <p:nvPr>
            <p:ph type="title"/>
          </p:nvPr>
        </p:nvSpPr>
        <p:spPr>
          <a:xfrm>
            <a:off x="841004" y="42082"/>
            <a:ext cx="10513200" cy="7575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Visualisation and Interaction Methods</a:t>
            </a:r>
            <a:endParaRPr/>
          </a:p>
        </p:txBody>
      </p:sp>
      <p:sp>
        <p:nvSpPr>
          <p:cNvPr id="303" name="Google Shape;303;gdf7bc3aa0f_0_13"/>
          <p:cNvSpPr txBox="1"/>
          <p:nvPr>
            <p:ph idx="1" type="body"/>
          </p:nvPr>
        </p:nvSpPr>
        <p:spPr>
          <a:xfrm>
            <a:off x="154563" y="914886"/>
            <a:ext cx="11849700" cy="5475000"/>
          </a:xfrm>
          <a:prstGeom prst="rect">
            <a:avLst/>
          </a:prstGeom>
        </p:spPr>
        <p:txBody>
          <a:bodyPr anchorCtr="0" anchor="t" bIns="60950" lIns="121925" spcFirstLastPara="1" rIns="121925" wrap="square" tIns="60950">
            <a:noAutofit/>
          </a:bodyPr>
          <a:lstStyle/>
          <a:p>
            <a:pPr indent="-431800" lvl="0" marL="457200" rtl="0" algn="l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b="1" lang="en-US"/>
              <a:t>line chart</a:t>
            </a:r>
            <a:r>
              <a:rPr lang="en-US"/>
              <a:t> to visualise token-gold rates (vertical axis) versus time (horizontal axis)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separate line charts for each region toggled by dropdown menu to avoid spaghetti charts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brush line chart to further zoom into chart by selecing time interval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visualise game/patch releases by </a:t>
            </a:r>
            <a:r>
              <a:rPr b="1" lang="en-US"/>
              <a:t>vertical lines</a:t>
            </a:r>
            <a:r>
              <a:rPr lang="en-US"/>
              <a:t> 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coloured by type of release (game, content-patch, minor-patch, raid-patch)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displays </a:t>
            </a:r>
            <a:r>
              <a:rPr lang="en-US"/>
              <a:t>further information</a:t>
            </a:r>
            <a:r>
              <a:rPr lang="en-US"/>
              <a:t> on mouse-over (name of the game/ patch, date) and click (youtube video in case of game/ content-patch release)</a:t>
            </a:r>
            <a:endParaRPr/>
          </a:p>
        </p:txBody>
      </p:sp>
      <p:sp>
        <p:nvSpPr>
          <p:cNvPr id="304" name="Google Shape;304;gdf7bc3aa0f_0_13"/>
          <p:cNvSpPr txBox="1"/>
          <p:nvPr>
            <p:ph idx="12" type="sldNum"/>
          </p:nvPr>
        </p:nvSpPr>
        <p:spPr>
          <a:xfrm>
            <a:off x="5377736" y="6508672"/>
            <a:ext cx="1439700" cy="3066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f7bc3aa0f_0_177"/>
          <p:cNvSpPr txBox="1"/>
          <p:nvPr>
            <p:ph type="title"/>
          </p:nvPr>
        </p:nvSpPr>
        <p:spPr>
          <a:xfrm>
            <a:off x="841004" y="42082"/>
            <a:ext cx="10513200" cy="7575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Visualisation and Interaction Methods</a:t>
            </a:r>
            <a:endParaRPr/>
          </a:p>
        </p:txBody>
      </p:sp>
      <p:sp>
        <p:nvSpPr>
          <p:cNvPr id="310" name="Google Shape;310;gdf7bc3aa0f_0_177"/>
          <p:cNvSpPr txBox="1"/>
          <p:nvPr>
            <p:ph idx="12" type="sldNum"/>
          </p:nvPr>
        </p:nvSpPr>
        <p:spPr>
          <a:xfrm>
            <a:off x="5377736" y="6508672"/>
            <a:ext cx="1439700" cy="3066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gdf7bc3aa0f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811" y="914875"/>
            <a:ext cx="7607590" cy="55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f7bc3aa0f_0_19"/>
          <p:cNvSpPr txBox="1"/>
          <p:nvPr>
            <p:ph type="title"/>
          </p:nvPr>
        </p:nvSpPr>
        <p:spPr>
          <a:xfrm>
            <a:off x="841004" y="42082"/>
            <a:ext cx="10513200" cy="7575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317" name="Google Shape;317;gdf7bc3aa0f_0_19"/>
          <p:cNvSpPr txBox="1"/>
          <p:nvPr>
            <p:ph idx="1" type="body"/>
          </p:nvPr>
        </p:nvSpPr>
        <p:spPr>
          <a:xfrm>
            <a:off x="154563" y="914886"/>
            <a:ext cx="11849700" cy="5475000"/>
          </a:xfrm>
          <a:prstGeom prst="rect">
            <a:avLst/>
          </a:prstGeom>
        </p:spPr>
        <p:txBody>
          <a:bodyPr anchorCtr="0" anchor="t" bIns="60950" lIns="121925" spcFirstLastPara="1" rIns="121925" wrap="square" tIns="60950">
            <a:noAutofit/>
          </a:bodyPr>
          <a:lstStyle/>
          <a:p>
            <a:pPr indent="-431800" lvl="0" marL="457200" rtl="0" algn="l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using d3, js, python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based on 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skeleton of Exercise 2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amended implementations available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www.d3-graph-gallery.com</a:t>
            </a:r>
            <a:r>
              <a:rPr lang="en-US"/>
              <a:t> (brushing, line charts) and bl.ocks.org (tool-tip on mouse-over)</a:t>
            </a:r>
            <a:endParaRPr/>
          </a:p>
        </p:txBody>
      </p:sp>
      <p:sp>
        <p:nvSpPr>
          <p:cNvPr id="318" name="Google Shape;318;gdf7bc3aa0f_0_19"/>
          <p:cNvSpPr txBox="1"/>
          <p:nvPr>
            <p:ph idx="12" type="sldNum"/>
          </p:nvPr>
        </p:nvSpPr>
        <p:spPr>
          <a:xfrm>
            <a:off x="5377736" y="6508672"/>
            <a:ext cx="1439700" cy="3066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7bc3aa0f_0_25"/>
          <p:cNvSpPr txBox="1"/>
          <p:nvPr>
            <p:ph type="title"/>
          </p:nvPr>
        </p:nvSpPr>
        <p:spPr>
          <a:xfrm>
            <a:off x="841004" y="42082"/>
            <a:ext cx="10513200" cy="7575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 to Our Main Question</a:t>
            </a:r>
            <a:endParaRPr/>
          </a:p>
        </p:txBody>
      </p:sp>
      <p:sp>
        <p:nvSpPr>
          <p:cNvPr id="324" name="Google Shape;324;gdf7bc3aa0f_0_25"/>
          <p:cNvSpPr txBox="1"/>
          <p:nvPr>
            <p:ph idx="1" type="body"/>
          </p:nvPr>
        </p:nvSpPr>
        <p:spPr>
          <a:xfrm>
            <a:off x="154563" y="914886"/>
            <a:ext cx="11849700" cy="5475000"/>
          </a:xfrm>
          <a:prstGeom prst="rect">
            <a:avLst/>
          </a:prstGeom>
        </p:spPr>
        <p:txBody>
          <a:bodyPr anchorCtr="0" anchor="t" bIns="60950" lIns="121925" spcFirstLastPara="1" rIns="121925" wrap="square" tIns="60950">
            <a:noAutofit/>
          </a:bodyPr>
          <a:lstStyle/>
          <a:p>
            <a:pPr indent="-431800" lvl="0" marL="457200" rtl="0" algn="l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especially game and content-patches seem to explain spikes in the line charts (changes of the gold-token price)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spikes are differently pronounced across regions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not all spikes can be </a:t>
            </a:r>
            <a:r>
              <a:rPr lang="en-US"/>
              <a:t>attributed</a:t>
            </a:r>
            <a:r>
              <a:rPr lang="en-US"/>
              <a:t> to recent game/ patch releases</a:t>
            </a:r>
            <a:endParaRPr/>
          </a:p>
        </p:txBody>
      </p:sp>
      <p:sp>
        <p:nvSpPr>
          <p:cNvPr id="325" name="Google Shape;325;gdf7bc3aa0f_0_25"/>
          <p:cNvSpPr txBox="1"/>
          <p:nvPr>
            <p:ph idx="12" type="sldNum"/>
          </p:nvPr>
        </p:nvSpPr>
        <p:spPr>
          <a:xfrm>
            <a:off x="5377736" y="6508672"/>
            <a:ext cx="1439700" cy="306600"/>
          </a:xfrm>
          <a:prstGeom prst="rect">
            <a:avLst/>
          </a:prstGeom>
        </p:spPr>
        <p:txBody>
          <a:bodyPr anchorCtr="0" anchor="ctr" bIns="60950" lIns="121925" spcFirstLastPara="1" rIns="121925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2009-05-18T22:11:47Z</dcterms:created>
</cp:coreProperties>
</file>