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66" r:id="rId13"/>
    <p:sldId id="268" r:id="rId14"/>
    <p:sldId id="270" r:id="rId15"/>
    <p:sldId id="263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rpi\Desktop\PRIR%20Projekt%20-%20Badania%20FF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rpi\Desktop\PRIR%20Projekt%20-%20Badania%20FF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rpi\Desktop\PRIR%20Projekt%20-%20Badania%20FF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rpi\Desktop\PRIR%20Projekt%20-%20Badania%20FF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400" b="0" i="1" strike="noStrike" spc="-1">
                <a:solidFill>
                  <a:srgbClr val="595959"/>
                </a:solidFill>
                <a:latin typeface="Calibri"/>
              </a:defRPr>
            </a:pPr>
            <a:r>
              <a:rPr lang="pl-PL" sz="1400" b="0" i="1" strike="noStrike" spc="-1">
                <a:solidFill>
                  <a:srgbClr val="595959"/>
                </a:solidFill>
                <a:latin typeface="Calibri"/>
              </a:rPr>
              <a:t>Czas wykonania algorytmu</a:t>
            </a:r>
            <a:r>
              <a:rPr lang="pl-PL" sz="1400" b="0" i="1" strike="noStrike" spc="-1" baseline="0">
                <a:solidFill>
                  <a:srgbClr val="595959"/>
                </a:solidFill>
                <a:latin typeface="Calibri"/>
              </a:rPr>
              <a:t> właściwego w zależności od liczby użytych jednostek obliczeniowych</a:t>
            </a:r>
            <a:endParaRPr lang="pl-PL" sz="1400" b="0" i="1" strike="noStrike" spc="-1">
              <a:solidFill>
                <a:srgbClr val="595959"/>
              </a:solidFill>
              <a:latin typeface="Calibri"/>
            </a:endParaRP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Badania!$B$2</c:f>
              <c:strCache>
                <c:ptCount val="1"/>
                <c:pt idx="0">
                  <c:v>1024</c:v>
                </c:pt>
              </c:strCache>
            </c:strRef>
          </c:tx>
          <c:spPr>
            <a:ln w="28800">
              <a:solidFill>
                <a:srgbClr val="ED7D31"/>
              </a:solidFill>
              <a:round/>
            </a:ln>
          </c:spPr>
          <c:marker>
            <c:spPr>
              <a:solidFill>
                <a:srgbClr val="ED7D31"/>
              </a:solidFill>
              <a:ln>
                <a:solidFill>
                  <a:srgbClr val="ED7D31"/>
                </a:solidFill>
              </a:ln>
            </c:spPr>
          </c:marker>
          <c:xVal>
            <c:numRef>
              <c:f>Badania!$C$2:$C$7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Badania!$D$2:$D$7</c:f>
              <c:numCache>
                <c:formatCode>0.000000</c:formatCode>
                <c:ptCount val="6"/>
                <c:pt idx="0">
                  <c:v>8.2116999999999996E-2</c:v>
                </c:pt>
                <c:pt idx="1">
                  <c:v>5.0478000000000002E-2</c:v>
                </c:pt>
                <c:pt idx="2" formatCode="General">
                  <c:v>3.7272E-2</c:v>
                </c:pt>
                <c:pt idx="3" formatCode="General">
                  <c:v>3.4474999999999999E-2</c:v>
                </c:pt>
                <c:pt idx="4" formatCode="General">
                  <c:v>3.1268999999999998E-2</c:v>
                </c:pt>
                <c:pt idx="5" formatCode="General">
                  <c:v>2.9964000000000001E-2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3B-4177-97AD-058946AE7E6F}"/>
            </c:ext>
          </c:extLst>
        </c:ser>
        <c:ser>
          <c:idx val="1"/>
          <c:order val="1"/>
          <c:tx>
            <c:strRef>
              <c:f>Badania!$B$8</c:f>
              <c:strCache>
                <c:ptCount val="1"/>
                <c:pt idx="0">
                  <c:v>8192</c:v>
                </c:pt>
              </c:strCache>
            </c:strRef>
          </c:tx>
          <c:spPr>
            <a:ln w="28800">
              <a:solidFill>
                <a:srgbClr val="579D1C"/>
              </a:solidFill>
              <a:round/>
            </a:ln>
          </c:spPr>
          <c:marker>
            <c:spPr>
              <a:solidFill>
                <a:srgbClr val="579D1C"/>
              </a:solidFill>
              <a:ln>
                <a:solidFill>
                  <a:srgbClr val="579D1C"/>
                </a:solidFill>
              </a:ln>
            </c:spPr>
          </c:marker>
          <c:xVal>
            <c:numRef>
              <c:f>Badania!$C$8:$C$13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Badania!$D$8:$D$13</c:f>
              <c:numCache>
                <c:formatCode>0.000000</c:formatCode>
                <c:ptCount val="6"/>
                <c:pt idx="0">
                  <c:v>0.84548599999999996</c:v>
                </c:pt>
                <c:pt idx="1">
                  <c:v>0.51801399999999997</c:v>
                </c:pt>
                <c:pt idx="2">
                  <c:v>0.43288500000000002</c:v>
                </c:pt>
                <c:pt idx="3">
                  <c:v>0.31309500000000001</c:v>
                </c:pt>
                <c:pt idx="4">
                  <c:v>0.249949</c:v>
                </c:pt>
                <c:pt idx="5">
                  <c:v>0.23594000000000001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F3B-4177-97AD-058946AE7E6F}"/>
            </c:ext>
          </c:extLst>
        </c:ser>
        <c:ser>
          <c:idx val="2"/>
          <c:order val="2"/>
          <c:tx>
            <c:strRef>
              <c:f>Badania!$B$14</c:f>
              <c:strCache>
                <c:ptCount val="1"/>
                <c:pt idx="0">
                  <c:v>32768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pPr>
              <a:solidFill>
                <a:srgbClr val="FF420E"/>
              </a:solidFill>
              <a:ln>
                <a:solidFill>
                  <a:srgbClr val="FF420E"/>
                </a:solidFill>
              </a:ln>
            </c:spPr>
          </c:marker>
          <c:xVal>
            <c:numRef>
              <c:f>Badania!$C$14:$C$19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Badania!$D$14:$D$19</c:f>
              <c:numCache>
                <c:formatCode>0.000000</c:formatCode>
                <c:ptCount val="6"/>
                <c:pt idx="0">
                  <c:v>4.4733330000000002</c:v>
                </c:pt>
                <c:pt idx="1">
                  <c:v>2.6644429999999999</c:v>
                </c:pt>
                <c:pt idx="2">
                  <c:v>2.2803710000000001</c:v>
                </c:pt>
                <c:pt idx="3">
                  <c:v>1.6094329999999999</c:v>
                </c:pt>
                <c:pt idx="4">
                  <c:v>1.1262890000000001</c:v>
                </c:pt>
                <c:pt idx="5">
                  <c:v>0.84895699999999996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F3B-4177-97AD-058946AE7E6F}"/>
            </c:ext>
          </c:extLst>
        </c:ser>
        <c:ser>
          <c:idx val="3"/>
          <c:order val="3"/>
          <c:tx>
            <c:strRef>
              <c:f>Badania!$B$20</c:f>
              <c:strCache>
                <c:ptCount val="1"/>
                <c:pt idx="0">
                  <c:v>131072</c:v>
                </c:pt>
              </c:strCache>
            </c:strRef>
          </c:tx>
          <c:spPr>
            <a:ln w="28800">
              <a:solidFill>
                <a:srgbClr val="FFC000"/>
              </a:solidFill>
              <a:round/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xVal>
            <c:numRef>
              <c:f>Badania!$C$20:$C$25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Badania!$D$20:$D$25</c:f>
              <c:numCache>
                <c:formatCode>0.000000</c:formatCode>
                <c:ptCount val="6"/>
                <c:pt idx="0">
                  <c:v>21.796237000000001</c:v>
                </c:pt>
                <c:pt idx="1">
                  <c:v>12.131159999999999</c:v>
                </c:pt>
                <c:pt idx="2">
                  <c:v>8.9725020000000004</c:v>
                </c:pt>
                <c:pt idx="3">
                  <c:v>6.5902620000000001</c:v>
                </c:pt>
                <c:pt idx="4">
                  <c:v>4.8145199999999999</c:v>
                </c:pt>
                <c:pt idx="5">
                  <c:v>3.7222780000000002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F3B-4177-97AD-058946AE7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21808"/>
        <c:axId val="55283045"/>
      </c:scatterChart>
      <c:valAx>
        <c:axId val="62421808"/>
        <c:scaling>
          <c:orientation val="minMax"/>
          <c:max val="34"/>
          <c:min val="0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Calibri"/>
                  </a:defRPr>
                </a:pPr>
                <a:r>
                  <a:rPr lang="pl-PL" sz="1000" b="0" strike="noStrike" spc="-1">
                    <a:solidFill>
                      <a:srgbClr val="595959"/>
                    </a:solidFill>
                    <a:latin typeface="Calibri"/>
                  </a:rPr>
                  <a:t>Liczba procesorów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Calibri"/>
              </a:defRPr>
            </a:pPr>
            <a:endParaRPr lang="pl-PL"/>
          </a:p>
        </c:txPr>
        <c:crossAx val="55283045"/>
        <c:crosses val="autoZero"/>
        <c:crossBetween val="midCat"/>
        <c:majorUnit val="4"/>
        <c:minorUnit val="2"/>
      </c:valAx>
      <c:valAx>
        <c:axId val="5528304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Calibri"/>
                  </a:defRPr>
                </a:pPr>
                <a:r>
                  <a:rPr lang="pl-PL" sz="1000" b="0" strike="noStrike" spc="-1">
                    <a:solidFill>
                      <a:srgbClr val="595959"/>
                    </a:solidFill>
                    <a:latin typeface="Calibri"/>
                  </a:rPr>
                  <a:t>Czas [s]</a:t>
                </a:r>
              </a:p>
            </c:rich>
          </c:tx>
          <c:overlay val="0"/>
        </c:title>
        <c:numFmt formatCode="0.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Calibri"/>
              </a:defRPr>
            </a:pPr>
            <a:endParaRPr lang="pl-PL"/>
          </a:p>
        </c:txPr>
        <c:crossAx val="62421808"/>
        <c:crosses val="autoZero"/>
        <c:crossBetween val="midCat"/>
        <c:majorUnit val="2"/>
        <c:minorUnit val="1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900" b="0" strike="noStrike" spc="-1">
              <a:solidFill>
                <a:srgbClr val="595959"/>
              </a:solidFill>
              <a:latin typeface="Calibri"/>
            </a:defRPr>
          </a:pPr>
          <a:endParaRPr lang="pl-PL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400" b="0" i="1" strike="noStrike" spc="-1">
                <a:solidFill>
                  <a:srgbClr val="595959"/>
                </a:solidFill>
                <a:latin typeface="Calibri"/>
              </a:defRPr>
            </a:pPr>
            <a:r>
              <a:rPr lang="pl-PL" sz="1400" b="0" i="1" strike="noStrike" spc="-1">
                <a:solidFill>
                  <a:srgbClr val="595959"/>
                </a:solidFill>
                <a:latin typeface="Calibri"/>
              </a:rPr>
              <a:t>Czas wykonania algorytmu</a:t>
            </a:r>
            <a:r>
              <a:rPr lang="pl-PL" sz="1400" b="0" i="1" strike="noStrike" spc="-1" baseline="0">
                <a:solidFill>
                  <a:srgbClr val="595959"/>
                </a:solidFill>
                <a:latin typeface="Calibri"/>
              </a:rPr>
              <a:t> właściwego w zależności od liczby użytych jednostek obliczeniowych</a:t>
            </a:r>
            <a:endParaRPr lang="pl-PL" sz="1400" b="0" i="1" strike="noStrike" spc="-1">
              <a:solidFill>
                <a:srgbClr val="595959"/>
              </a:solidFill>
              <a:latin typeface="Calibri"/>
            </a:endParaRP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Badania!$B$2</c:f>
              <c:strCache>
                <c:ptCount val="1"/>
                <c:pt idx="0">
                  <c:v>1024</c:v>
                </c:pt>
              </c:strCache>
            </c:strRef>
          </c:tx>
          <c:spPr>
            <a:ln w="28800">
              <a:solidFill>
                <a:schemeClr val="accent2"/>
              </a:solidFill>
              <a:round/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dPt>
            <c:idx val="4"/>
            <c:bubble3D val="0"/>
            <c:spPr>
              <a:ln w="28800">
                <a:solidFill>
                  <a:srgbClr val="ED7D31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1250-4808-937B-D669DD82CF7A}"/>
              </c:ext>
            </c:extLst>
          </c:dPt>
          <c:xVal>
            <c:numRef>
              <c:f>Badania!$C$2:$C$7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Badania!$D$2:$D$7</c:f>
              <c:numCache>
                <c:formatCode>0.000000</c:formatCode>
                <c:ptCount val="6"/>
                <c:pt idx="0">
                  <c:v>8.2116999999999996E-2</c:v>
                </c:pt>
                <c:pt idx="1">
                  <c:v>5.0478000000000002E-2</c:v>
                </c:pt>
                <c:pt idx="2" formatCode="General">
                  <c:v>3.7272E-2</c:v>
                </c:pt>
                <c:pt idx="3" formatCode="General">
                  <c:v>3.4474999999999999E-2</c:v>
                </c:pt>
                <c:pt idx="4" formatCode="General">
                  <c:v>3.1268999999999998E-2</c:v>
                </c:pt>
                <c:pt idx="5" formatCode="General">
                  <c:v>2.9964000000000001E-2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250-4808-937B-D669DD82CF7A}"/>
            </c:ext>
          </c:extLst>
        </c:ser>
        <c:ser>
          <c:idx val="1"/>
          <c:order val="1"/>
          <c:tx>
            <c:strRef>
              <c:f>Badania!$B$8</c:f>
              <c:strCache>
                <c:ptCount val="1"/>
                <c:pt idx="0">
                  <c:v>8192</c:v>
                </c:pt>
              </c:strCache>
            </c:strRef>
          </c:tx>
          <c:spPr>
            <a:ln w="28800">
              <a:solidFill>
                <a:schemeClr val="accent6">
                  <a:lumMod val="75000"/>
                </a:schemeClr>
              </a:solidFill>
              <a:round/>
            </a:ln>
          </c:spPr>
          <c:marker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xVal>
            <c:numRef>
              <c:f>Badania!$C$8:$C$13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Badania!$D$8:$D$13</c:f>
              <c:numCache>
                <c:formatCode>0.000000</c:formatCode>
                <c:ptCount val="6"/>
                <c:pt idx="0">
                  <c:v>0.84548599999999996</c:v>
                </c:pt>
                <c:pt idx="1">
                  <c:v>0.51801399999999997</c:v>
                </c:pt>
                <c:pt idx="2">
                  <c:v>0.43288500000000002</c:v>
                </c:pt>
                <c:pt idx="3">
                  <c:v>0.31309500000000001</c:v>
                </c:pt>
                <c:pt idx="4">
                  <c:v>0.249949</c:v>
                </c:pt>
                <c:pt idx="5">
                  <c:v>0.23594000000000001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250-4808-937B-D669DD82CF7A}"/>
            </c:ext>
          </c:extLst>
        </c:ser>
        <c:ser>
          <c:idx val="2"/>
          <c:order val="2"/>
          <c:tx>
            <c:strRef>
              <c:f>Badania!$B$14</c:f>
              <c:strCache>
                <c:ptCount val="1"/>
                <c:pt idx="0">
                  <c:v>32768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pPr>
              <a:solidFill>
                <a:srgbClr val="FF420E"/>
              </a:solidFill>
              <a:ln>
                <a:solidFill>
                  <a:srgbClr val="FF420E"/>
                </a:solidFill>
              </a:ln>
            </c:spPr>
          </c:marker>
          <c:xVal>
            <c:numRef>
              <c:f>Badania!$C$14:$C$19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Badania!$D$14:$D$19</c:f>
              <c:numCache>
                <c:formatCode>0.000000</c:formatCode>
                <c:ptCount val="6"/>
                <c:pt idx="0">
                  <c:v>4.4733330000000002</c:v>
                </c:pt>
                <c:pt idx="1">
                  <c:v>2.6644429999999999</c:v>
                </c:pt>
                <c:pt idx="2">
                  <c:v>2.2803710000000001</c:v>
                </c:pt>
                <c:pt idx="3">
                  <c:v>1.6094329999999999</c:v>
                </c:pt>
                <c:pt idx="4">
                  <c:v>1.1262890000000001</c:v>
                </c:pt>
                <c:pt idx="5">
                  <c:v>0.84895699999999996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250-4808-937B-D669DD82CF7A}"/>
            </c:ext>
          </c:extLst>
        </c:ser>
        <c:ser>
          <c:idx val="3"/>
          <c:order val="3"/>
          <c:tx>
            <c:strRef>
              <c:f>Badania!$B$20</c:f>
              <c:strCache>
                <c:ptCount val="1"/>
                <c:pt idx="0">
                  <c:v>131072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xVal>
            <c:numRef>
              <c:f>Badania!$C$20:$C$25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Badania!$D$20:$D$25</c:f>
              <c:numCache>
                <c:formatCode>0.000000</c:formatCode>
                <c:ptCount val="6"/>
                <c:pt idx="0">
                  <c:v>21.796237000000001</c:v>
                </c:pt>
                <c:pt idx="1">
                  <c:v>12.131159999999999</c:v>
                </c:pt>
                <c:pt idx="2">
                  <c:v>8.9725020000000004</c:v>
                </c:pt>
                <c:pt idx="3">
                  <c:v>6.5902620000000001</c:v>
                </c:pt>
                <c:pt idx="4">
                  <c:v>4.8145199999999999</c:v>
                </c:pt>
                <c:pt idx="5">
                  <c:v>3.7222780000000002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250-4808-937B-D669DD82C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21808"/>
        <c:axId val="55283045"/>
      </c:scatterChart>
      <c:valAx>
        <c:axId val="62421808"/>
        <c:scaling>
          <c:orientation val="minMax"/>
          <c:max val="34"/>
          <c:min val="0"/>
        </c:scaling>
        <c:delete val="0"/>
        <c:axPos val="b"/>
        <c:title>
          <c:tx>
            <c:rich>
              <a:bodyPr rot="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Calibri"/>
                  </a:defRPr>
                </a:pPr>
                <a:r>
                  <a:rPr lang="pl-PL" sz="1000" b="0" strike="noStrike" spc="-1">
                    <a:solidFill>
                      <a:srgbClr val="595959"/>
                    </a:solidFill>
                    <a:latin typeface="Calibri"/>
                  </a:rPr>
                  <a:t>Liczba procesorów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Calibri"/>
              </a:defRPr>
            </a:pPr>
            <a:endParaRPr lang="pl-PL"/>
          </a:p>
        </c:txPr>
        <c:crossAx val="55283045"/>
        <c:crossesAt val="1.0000000000000002E-2"/>
        <c:crossBetween val="midCat"/>
        <c:majorUnit val="4"/>
        <c:minorUnit val="2"/>
      </c:valAx>
      <c:valAx>
        <c:axId val="55283045"/>
        <c:scaling>
          <c:logBase val="10"/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Calibri"/>
                  </a:defRPr>
                </a:pPr>
                <a:r>
                  <a:rPr lang="pl-PL" sz="1000" b="0" strike="noStrike" spc="-1">
                    <a:solidFill>
                      <a:srgbClr val="595959"/>
                    </a:solidFill>
                    <a:latin typeface="Calibri"/>
                  </a:rPr>
                  <a:t>Czas [s]</a:t>
                </a:r>
              </a:p>
            </c:rich>
          </c:tx>
          <c:overlay val="0"/>
        </c:title>
        <c:numFmt formatCode="0.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Calibri"/>
              </a:defRPr>
            </a:pPr>
            <a:endParaRPr lang="pl-PL"/>
          </a:p>
        </c:txPr>
        <c:crossAx val="62421808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900" b="0" strike="noStrike" spc="-1">
              <a:solidFill>
                <a:srgbClr val="595959"/>
              </a:solidFill>
              <a:latin typeface="Calibri"/>
            </a:defRPr>
          </a:pPr>
          <a:endParaRPr lang="pl-PL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400" b="0" i="1" strike="noStrike" spc="-1">
                <a:solidFill>
                  <a:srgbClr val="595959"/>
                </a:solidFill>
                <a:latin typeface="Calibri"/>
              </a:defRPr>
            </a:pPr>
            <a:r>
              <a:rPr lang="pl-PL" sz="1400" b="0" i="1" strike="noStrike" spc="-1">
                <a:solidFill>
                  <a:srgbClr val="595959"/>
                </a:solidFill>
                <a:latin typeface="Calibri"/>
              </a:rPr>
              <a:t>Przyspieszenie w zależności od liczby użytych jednostek obliczeniowych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Badania!$B$2</c:f>
              <c:strCache>
                <c:ptCount val="1"/>
                <c:pt idx="0">
                  <c:v>1024</c:v>
                </c:pt>
              </c:strCache>
            </c:strRef>
          </c:tx>
          <c:spPr>
            <a:ln w="28800">
              <a:solidFill>
                <a:srgbClr val="FF950E"/>
              </a:solidFill>
              <a:round/>
            </a:ln>
          </c:spPr>
          <c:marker>
            <c:spPr>
              <a:solidFill>
                <a:srgbClr val="FF950E"/>
              </a:solidFill>
              <a:ln>
                <a:solidFill>
                  <a:srgbClr val="ED7D31"/>
                </a:solidFill>
              </a:ln>
            </c:spPr>
          </c:marker>
          <c:dPt>
            <c:idx val="5"/>
            <c:marker>
              <c:spPr>
                <a:solidFill>
                  <a:srgbClr val="ED7D31"/>
                </a:solidFill>
                <a:ln>
                  <a:solidFill>
                    <a:srgbClr val="ED7D31"/>
                  </a:solidFill>
                </a:ln>
              </c:spPr>
            </c:marker>
            <c:bubble3D val="0"/>
            <c:spPr>
              <a:ln w="28800">
                <a:solidFill>
                  <a:srgbClr val="ED7D31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0AA0-4840-8D1B-4C483929F6AF}"/>
              </c:ext>
            </c:extLst>
          </c:dPt>
          <c:xVal>
            <c:numRef>
              <c:f>Badania!$C$2:$C$7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Badania!$E$2:$E$7</c:f>
              <c:numCache>
                <c:formatCode>0.000</c:formatCode>
                <c:ptCount val="6"/>
                <c:pt idx="0">
                  <c:v>1</c:v>
                </c:pt>
                <c:pt idx="1">
                  <c:v>1.6267879076033123</c:v>
                </c:pt>
                <c:pt idx="2">
                  <c:v>2.2031820133075768</c:v>
                </c:pt>
                <c:pt idx="3">
                  <c:v>2.3819289340101522</c:v>
                </c:pt>
                <c:pt idx="4">
                  <c:v>2.6261473024401165</c:v>
                </c:pt>
                <c:pt idx="5">
                  <c:v>2.7405219596849548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A0-4840-8D1B-4C483929F6AF}"/>
            </c:ext>
          </c:extLst>
        </c:ser>
        <c:ser>
          <c:idx val="1"/>
          <c:order val="1"/>
          <c:tx>
            <c:strRef>
              <c:f>Badania!$B$8</c:f>
              <c:strCache>
                <c:ptCount val="1"/>
                <c:pt idx="0">
                  <c:v>8192</c:v>
                </c:pt>
              </c:strCache>
            </c:strRef>
          </c:tx>
          <c:spPr>
            <a:ln w="28800">
              <a:solidFill>
                <a:srgbClr val="579D1C"/>
              </a:solidFill>
              <a:round/>
            </a:ln>
          </c:spPr>
          <c:marker>
            <c:spPr>
              <a:solidFill>
                <a:srgbClr val="579D1C"/>
              </a:solidFill>
              <a:ln>
                <a:solidFill>
                  <a:srgbClr val="579D1C"/>
                </a:solidFill>
              </a:ln>
            </c:spPr>
          </c:marker>
          <c:xVal>
            <c:numRef>
              <c:f>Badania!$C$8:$C$13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Badania!$E$8:$E$13</c:f>
              <c:numCache>
                <c:formatCode>0.000</c:formatCode>
                <c:ptCount val="6"/>
                <c:pt idx="0">
                  <c:v>1</c:v>
                </c:pt>
                <c:pt idx="1">
                  <c:v>1.6321682425571509</c:v>
                </c:pt>
                <c:pt idx="2">
                  <c:v>1.9531422895226214</c:v>
                </c:pt>
                <c:pt idx="3">
                  <c:v>2.7004136124818343</c:v>
                </c:pt>
                <c:pt idx="4">
                  <c:v>3.3826340573476985</c:v>
                </c:pt>
                <c:pt idx="5">
                  <c:v>3.5834788505552257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AA0-4840-8D1B-4C483929F6AF}"/>
            </c:ext>
          </c:extLst>
        </c:ser>
        <c:ser>
          <c:idx val="2"/>
          <c:order val="2"/>
          <c:tx>
            <c:strRef>
              <c:f>Badania!$B$14</c:f>
              <c:strCache>
                <c:ptCount val="1"/>
                <c:pt idx="0">
                  <c:v>32768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pPr>
              <a:solidFill>
                <a:srgbClr val="FF420E"/>
              </a:solidFill>
              <a:ln>
                <a:solidFill>
                  <a:srgbClr val="FF420E"/>
                </a:solidFill>
              </a:ln>
            </c:spPr>
          </c:marker>
          <c:xVal>
            <c:numRef>
              <c:f>Badania!$C$14:$C$19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Badania!$E$14:$E$19</c:f>
              <c:numCache>
                <c:formatCode>0.000</c:formatCode>
                <c:ptCount val="6"/>
                <c:pt idx="0">
                  <c:v>1</c:v>
                </c:pt>
                <c:pt idx="1">
                  <c:v>1.6788998676271176</c:v>
                </c:pt>
                <c:pt idx="2">
                  <c:v>1.9616689564987451</c:v>
                </c:pt>
                <c:pt idx="3">
                  <c:v>2.779446550431115</c:v>
                </c:pt>
                <c:pt idx="4">
                  <c:v>3.9717452625391885</c:v>
                </c:pt>
                <c:pt idx="5">
                  <c:v>5.2692103369193024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AA0-4840-8D1B-4C483929F6AF}"/>
            </c:ext>
          </c:extLst>
        </c:ser>
        <c:ser>
          <c:idx val="3"/>
          <c:order val="3"/>
          <c:tx>
            <c:strRef>
              <c:f>Badania!$B$20</c:f>
              <c:strCache>
                <c:ptCount val="1"/>
                <c:pt idx="0">
                  <c:v>131072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xVal>
            <c:numRef>
              <c:f>Badania!$C$20:$C$25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Badania!$E$20:$E$25</c:f>
              <c:numCache>
                <c:formatCode>0.000</c:formatCode>
                <c:ptCount val="6"/>
                <c:pt idx="0">
                  <c:v>1</c:v>
                </c:pt>
                <c:pt idx="1">
                  <c:v>1.7967149885089309</c:v>
                </c:pt>
                <c:pt idx="2">
                  <c:v>2.4292262069153066</c:v>
                </c:pt>
                <c:pt idx="3">
                  <c:v>3.3073399813239597</c:v>
                </c:pt>
                <c:pt idx="4">
                  <c:v>4.5271879647399951</c:v>
                </c:pt>
                <c:pt idx="5">
                  <c:v>5.8556177158181093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AA0-4840-8D1B-4C483929F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42498"/>
        <c:axId val="39191243"/>
      </c:scatterChart>
      <c:valAx>
        <c:axId val="74242498"/>
        <c:scaling>
          <c:orientation val="minMax"/>
          <c:max val="34"/>
          <c:min val="0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Calibri"/>
                  </a:defRPr>
                </a:pPr>
                <a:r>
                  <a:rPr lang="pl-PL" sz="1000" b="0" strike="noStrike" spc="-1">
                    <a:solidFill>
                      <a:srgbClr val="595959"/>
                    </a:solidFill>
                    <a:latin typeface="Calibri"/>
                  </a:rPr>
                  <a:t>Liczba procesorów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Calibri"/>
              </a:defRPr>
            </a:pPr>
            <a:endParaRPr lang="pl-PL"/>
          </a:p>
        </c:txPr>
        <c:crossAx val="39191243"/>
        <c:crosses val="autoZero"/>
        <c:crossBetween val="midCat"/>
        <c:majorUnit val="4"/>
        <c:minorUnit val="2"/>
      </c:valAx>
      <c:valAx>
        <c:axId val="39191243"/>
        <c:scaling>
          <c:orientation val="minMax"/>
          <c:max val="6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Calibri"/>
                  </a:defRPr>
                </a:pPr>
                <a:r>
                  <a:rPr lang="pl-PL" sz="1000" b="0" strike="noStrike" spc="-1">
                    <a:solidFill>
                      <a:srgbClr val="595959"/>
                    </a:solidFill>
                    <a:latin typeface="Calibri"/>
                  </a:rPr>
                  <a:t>Przyśpieszenie</a:t>
                </a:r>
              </a:p>
            </c:rich>
          </c:tx>
          <c:overlay val="0"/>
        </c:title>
        <c:numFmt formatCode="0.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Calibri"/>
              </a:defRPr>
            </a:pPr>
            <a:endParaRPr lang="pl-PL"/>
          </a:p>
        </c:txPr>
        <c:crossAx val="74242498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900" b="0" strike="noStrike" spc="-1">
              <a:solidFill>
                <a:srgbClr val="595959"/>
              </a:solidFill>
              <a:latin typeface="Calibri"/>
            </a:defRPr>
          </a:pPr>
          <a:endParaRPr lang="pl-PL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400" b="0" i="1" strike="noStrike" spc="-1">
                <a:solidFill>
                  <a:srgbClr val="595959"/>
                </a:solidFill>
                <a:latin typeface="Calibri"/>
              </a:defRPr>
            </a:pPr>
            <a:r>
              <a:rPr lang="pl-PL" sz="1400" b="0" i="1" strike="noStrike" spc="-1">
                <a:solidFill>
                  <a:srgbClr val="595959"/>
                </a:solidFill>
                <a:latin typeface="Calibri"/>
              </a:rPr>
              <a:t>Efektywność</a:t>
            </a:r>
            <a:r>
              <a:rPr lang="pl-PL" sz="1400" b="0" i="1" strike="noStrike" spc="-1" baseline="0">
                <a:solidFill>
                  <a:srgbClr val="595959"/>
                </a:solidFill>
                <a:latin typeface="Calibri"/>
              </a:rPr>
              <a:t> zrównoleglania </a:t>
            </a:r>
            <a:r>
              <a:rPr lang="pl-PL" sz="1400" b="0" i="1" strike="noStrike" spc="-1">
                <a:solidFill>
                  <a:srgbClr val="595959"/>
                </a:solidFill>
                <a:latin typeface="Calibri"/>
              </a:rPr>
              <a:t>w zależności od liczby użytych jednostek obliczeniowych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Badania!$B$2</c:f>
              <c:strCache>
                <c:ptCount val="1"/>
                <c:pt idx="0">
                  <c:v>1024</c:v>
                </c:pt>
              </c:strCache>
            </c:strRef>
          </c:tx>
          <c:spPr>
            <a:ln w="28800">
              <a:solidFill>
                <a:srgbClr val="ED7D31"/>
              </a:solidFill>
              <a:round/>
            </a:ln>
          </c:spPr>
          <c:marker>
            <c:symbol val="none"/>
          </c:marker>
          <c:xVal>
            <c:numRef>
              <c:f>Badania!$C$2:$C$7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Badania!$F$2:$F$7</c:f>
              <c:numCache>
                <c:formatCode>0%</c:formatCode>
                <c:ptCount val="6"/>
                <c:pt idx="0">
                  <c:v>1</c:v>
                </c:pt>
                <c:pt idx="1">
                  <c:v>0.81339395380165613</c:v>
                </c:pt>
                <c:pt idx="2">
                  <c:v>0.5507955033268942</c:v>
                </c:pt>
                <c:pt idx="3">
                  <c:v>0.29774111675126902</c:v>
                </c:pt>
                <c:pt idx="4">
                  <c:v>0.16413420640250728</c:v>
                </c:pt>
                <c:pt idx="5">
                  <c:v>8.5641311240154838E-2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D8-44C0-BD55-F21E8BF77090}"/>
            </c:ext>
          </c:extLst>
        </c:ser>
        <c:ser>
          <c:idx val="1"/>
          <c:order val="1"/>
          <c:tx>
            <c:strRef>
              <c:f>Badania!$B$8</c:f>
              <c:strCache>
                <c:ptCount val="1"/>
                <c:pt idx="0">
                  <c:v>8192</c:v>
                </c:pt>
              </c:strCache>
            </c:strRef>
          </c:tx>
          <c:spPr>
            <a:ln w="28800">
              <a:solidFill>
                <a:srgbClr val="579D1C"/>
              </a:solidFill>
              <a:round/>
            </a:ln>
          </c:spPr>
          <c:marker>
            <c:symbol val="none"/>
          </c:marker>
          <c:xVal>
            <c:numRef>
              <c:f>Badania!$C$8:$C$13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Badania!$F$8:$F$13</c:f>
              <c:numCache>
                <c:formatCode>0%</c:formatCode>
                <c:ptCount val="6"/>
                <c:pt idx="0">
                  <c:v>1</c:v>
                </c:pt>
                <c:pt idx="1">
                  <c:v>0.81608412127857544</c:v>
                </c:pt>
                <c:pt idx="2">
                  <c:v>0.48828557238065534</c:v>
                </c:pt>
                <c:pt idx="3">
                  <c:v>0.33755170156022929</c:v>
                </c:pt>
                <c:pt idx="4">
                  <c:v>0.21141462858423116</c:v>
                </c:pt>
                <c:pt idx="5">
                  <c:v>0.1119837140798508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CD8-44C0-BD55-F21E8BF77090}"/>
            </c:ext>
          </c:extLst>
        </c:ser>
        <c:ser>
          <c:idx val="2"/>
          <c:order val="2"/>
          <c:tx>
            <c:strRef>
              <c:f>Badania!$B$14</c:f>
              <c:strCache>
                <c:ptCount val="1"/>
                <c:pt idx="0">
                  <c:v>32768</c:v>
                </c:pt>
              </c:strCache>
            </c:strRef>
          </c:tx>
          <c:spPr>
            <a:ln w="28800">
              <a:solidFill>
                <a:srgbClr val="FF420E"/>
              </a:solidFill>
              <a:round/>
            </a:ln>
          </c:spPr>
          <c:marker>
            <c:symbol val="none"/>
          </c:marker>
          <c:xVal>
            <c:numRef>
              <c:f>Badania!$C$14:$C$19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Badania!$F$14:$F$19</c:f>
              <c:numCache>
                <c:formatCode>0%</c:formatCode>
                <c:ptCount val="6"/>
                <c:pt idx="0">
                  <c:v>1</c:v>
                </c:pt>
                <c:pt idx="1">
                  <c:v>0.83944993381355881</c:v>
                </c:pt>
                <c:pt idx="2">
                  <c:v>0.49041723912468627</c:v>
                </c:pt>
                <c:pt idx="3">
                  <c:v>0.34743081880388937</c:v>
                </c:pt>
                <c:pt idx="4">
                  <c:v>0.24823407890869928</c:v>
                </c:pt>
                <c:pt idx="5">
                  <c:v>0.1646628230287282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CD8-44C0-BD55-F21E8BF77090}"/>
            </c:ext>
          </c:extLst>
        </c:ser>
        <c:ser>
          <c:idx val="3"/>
          <c:order val="3"/>
          <c:tx>
            <c:strRef>
              <c:f>Badania!$B$20</c:f>
              <c:strCache>
                <c:ptCount val="1"/>
                <c:pt idx="0">
                  <c:v>131072</c:v>
                </c:pt>
              </c:strCache>
            </c:strRef>
          </c:tx>
          <c:spPr>
            <a:ln w="28800">
              <a:solidFill>
                <a:srgbClr val="FFD320"/>
              </a:solidFill>
              <a:round/>
            </a:ln>
          </c:spPr>
          <c:marker>
            <c:symbol val="none"/>
          </c:marker>
          <c:xVal>
            <c:numRef>
              <c:f>Badania!$C$20:$C$25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xVal>
          <c:yVal>
            <c:numRef>
              <c:f>Badania!$F$20:$F$25</c:f>
              <c:numCache>
                <c:formatCode>0%</c:formatCode>
                <c:ptCount val="6"/>
                <c:pt idx="0">
                  <c:v>1</c:v>
                </c:pt>
                <c:pt idx="1">
                  <c:v>0.89835749425446543</c:v>
                </c:pt>
                <c:pt idx="2">
                  <c:v>0.60730655172882664</c:v>
                </c:pt>
                <c:pt idx="3">
                  <c:v>0.41341749766549496</c:v>
                </c:pt>
                <c:pt idx="4">
                  <c:v>0.28294924779624969</c:v>
                </c:pt>
                <c:pt idx="5">
                  <c:v>0.18298805361931592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CD8-44C0-BD55-F21E8BF77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421808"/>
        <c:axId val="55283045"/>
      </c:scatterChart>
      <c:valAx>
        <c:axId val="62421808"/>
        <c:scaling>
          <c:orientation val="minMax"/>
          <c:max val="34"/>
          <c:min val="0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Calibri"/>
                  </a:defRPr>
                </a:pPr>
                <a:r>
                  <a:rPr lang="pl-PL" sz="1000" b="0" strike="noStrike" spc="-1">
                    <a:solidFill>
                      <a:srgbClr val="595959"/>
                    </a:solidFill>
                    <a:latin typeface="Calibri"/>
                  </a:rPr>
                  <a:t>Liczba procesorów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Calibri"/>
              </a:defRPr>
            </a:pPr>
            <a:endParaRPr lang="pl-PL"/>
          </a:p>
        </c:txPr>
        <c:crossAx val="55283045"/>
        <c:crosses val="autoZero"/>
        <c:crossBetween val="midCat"/>
        <c:majorUnit val="4"/>
        <c:minorUnit val="2"/>
      </c:valAx>
      <c:valAx>
        <c:axId val="55283045"/>
        <c:scaling>
          <c:orientation val="minMax"/>
          <c:max val="1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000" b="0" strike="noStrike" spc="-1">
                    <a:solidFill>
                      <a:srgbClr val="595959"/>
                    </a:solidFill>
                    <a:latin typeface="Calibri"/>
                  </a:defRPr>
                </a:pPr>
                <a:r>
                  <a:rPr lang="pl-PL" sz="1000" b="0" strike="noStrike" spc="-1">
                    <a:solidFill>
                      <a:srgbClr val="595959"/>
                    </a:solidFill>
                    <a:latin typeface="Calibri"/>
                  </a:rPr>
                  <a:t>Efektywność</a:t>
                </a:r>
              </a:p>
            </c:rich>
          </c:tx>
          <c:overlay val="0"/>
        </c:title>
        <c:numFmt formatCode="0.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sz="900" b="0" strike="noStrike" spc="-1">
                <a:solidFill>
                  <a:srgbClr val="595959"/>
                </a:solidFill>
                <a:latin typeface="Calibri"/>
              </a:defRPr>
            </a:pPr>
            <a:endParaRPr lang="pl-PL"/>
          </a:p>
        </c:txPr>
        <c:crossAx val="62421808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/>
        <a:lstStyle/>
        <a:p>
          <a:pPr>
            <a:defRPr sz="900" b="0" strike="noStrike" spc="-1">
              <a:solidFill>
                <a:srgbClr val="595959"/>
              </a:solidFill>
              <a:latin typeface="Calibri"/>
            </a:defRPr>
          </a:pPr>
          <a:endParaRPr lang="pl-PL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9D9D9"/>
      </a:solidFill>
      <a:round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2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533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66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718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75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8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05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98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377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7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Szlachetka, Mateusz Kurpet</a:t>
            </a:r>
          </a:p>
        </p:txBody>
      </p:sp>
    </p:spTree>
    <p:extLst>
      <p:ext uri="{BB962C8B-B14F-4D97-AF65-F5344CB8AC3E}">
        <p14:creationId xmlns:p14="http://schemas.microsoft.com/office/powerpoint/2010/main" val="371122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82E30A-EC77-4F77-A8BF-103507B7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309707"/>
            <a:ext cx="10515600" cy="785296"/>
          </a:xfrm>
        </p:spPr>
        <p:txBody>
          <a:bodyPr/>
          <a:lstStyle/>
          <a:p>
            <a:r>
              <a:rPr lang="pl-PL" dirty="0"/>
              <a:t>Wyniki badań – Czas wykonania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130594BA-BAF3-4891-A339-03D2E8712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676463"/>
              </p:ext>
            </p:extLst>
          </p:nvPr>
        </p:nvGraphicFramePr>
        <p:xfrm>
          <a:off x="1515865" y="1334334"/>
          <a:ext cx="9160270" cy="487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95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82E30A-EC77-4F77-A8BF-103507B7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309707"/>
            <a:ext cx="10515600" cy="785296"/>
          </a:xfrm>
        </p:spPr>
        <p:txBody>
          <a:bodyPr/>
          <a:lstStyle/>
          <a:p>
            <a:r>
              <a:rPr lang="pl-PL" dirty="0"/>
              <a:t>Wyniki badań – Czas wykonania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71274109-64F8-4FA3-ABFA-DB6D8690D3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385571"/>
              </p:ext>
            </p:extLst>
          </p:nvPr>
        </p:nvGraphicFramePr>
        <p:xfrm>
          <a:off x="1515865" y="1334335"/>
          <a:ext cx="9160270" cy="4876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328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82E30A-EC77-4F77-A8BF-103507B7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309707"/>
            <a:ext cx="10515600" cy="785296"/>
          </a:xfrm>
        </p:spPr>
        <p:txBody>
          <a:bodyPr/>
          <a:lstStyle/>
          <a:p>
            <a:r>
              <a:rPr lang="pl-PL" dirty="0"/>
              <a:t>Wyniki badań - Przyśpieszenie</a:t>
            </a:r>
          </a:p>
        </p:txBody>
      </p:sp>
      <p:graphicFrame>
        <p:nvGraphicFramePr>
          <p:cNvPr id="7" name="Wykres 6">
            <a:extLst>
              <a:ext uri="{FF2B5EF4-FFF2-40B4-BE49-F238E27FC236}">
                <a16:creationId xmlns:a16="http://schemas.microsoft.com/office/drawing/2014/main" id="{B5E067CD-665C-413C-864C-F0307C83C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022661"/>
              </p:ext>
            </p:extLst>
          </p:nvPr>
        </p:nvGraphicFramePr>
        <p:xfrm>
          <a:off x="1515865" y="1334335"/>
          <a:ext cx="9160270" cy="4876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848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82E30A-EC77-4F77-A8BF-103507B7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309707"/>
            <a:ext cx="10515600" cy="785296"/>
          </a:xfrm>
        </p:spPr>
        <p:txBody>
          <a:bodyPr/>
          <a:lstStyle/>
          <a:p>
            <a:r>
              <a:rPr lang="pl-PL" dirty="0"/>
              <a:t>Wyniki badań - Efektywność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E1F91575-9FA7-4BF8-B246-62B1972D26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528319"/>
              </p:ext>
            </p:extLst>
          </p:nvPr>
        </p:nvGraphicFramePr>
        <p:xfrm>
          <a:off x="1515865" y="1334334"/>
          <a:ext cx="9160270" cy="487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26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C9A252-E7DC-4E2C-A49C-A2DC9582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0302EC-2F67-4CBB-AE0E-DE4A0190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942"/>
            <a:ext cx="10515600" cy="484259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pl-PL" dirty="0"/>
              <a:t>Zrównoleglenie obliczeń przyniosło pożądany efekt. Dla wszystkich badanych częstotliwości można było zaobserwować przyśpieszenie przy zrównolegleniu obliczeń.</a:t>
            </a:r>
          </a:p>
          <a:p>
            <a:pPr lvl="0"/>
            <a:r>
              <a:rPr lang="pl-PL" dirty="0"/>
              <a:t>Najlepsze wyniki zostały osiągnięte dla największych badanych wartości częstotliwości próbkowania: 131072 oraz 32768.</a:t>
            </a:r>
          </a:p>
          <a:p>
            <a:pPr lvl="0"/>
            <a:r>
              <a:rPr lang="pl-PL" dirty="0"/>
              <a:t>Wykorzystanie 32 jednostek obliczeniowych dla częstotliwości próbkowania 8192 nie daje znaczącego wzrostu przyśpieszenia.</a:t>
            </a:r>
          </a:p>
          <a:p>
            <a:pPr lvl="0"/>
            <a:r>
              <a:rPr lang="pl-PL" dirty="0"/>
              <a:t>Wykorzystanie więcej niż 4 jednostek obliczeniowych dla częstotliwości próbkowania 1024, nie daje zbyt dużego wzrostu przyśpieszenia.</a:t>
            </a:r>
          </a:p>
          <a:p>
            <a:pPr lvl="0"/>
            <a:r>
              <a:rPr lang="pl-PL" dirty="0"/>
              <a:t>Im większa częstotliwości próbkowania tym dłużej można obserwować wzrost przyśpieszenia przy równoczesnym wzroście liczby jednostek obliczeniowych.</a:t>
            </a:r>
          </a:p>
          <a:p>
            <a:pPr lvl="0"/>
            <a:r>
              <a:rPr lang="pl-PL" dirty="0"/>
              <a:t>Zależność efektywności zrównoleglania względem liczby wykorzystanych jednostek obliczeniowych jest podobna dla wszystkich badanych częstotliwości próbkowania – efektywność w podobny sposób maleje wraz ze wzrostem liczby wykorzystanych jednostek obliczeniowych.</a:t>
            </a:r>
          </a:p>
        </p:txBody>
      </p:sp>
    </p:spTree>
    <p:extLst>
      <p:ext uri="{BB962C8B-B14F-4D97-AF65-F5344CB8AC3E}">
        <p14:creationId xmlns:p14="http://schemas.microsoft.com/office/powerpoint/2010/main" val="114960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Parallel Computing, Second Edition </a:t>
            </a:r>
            <a:endParaRPr lang="pl-PL" dirty="0"/>
          </a:p>
          <a:p>
            <a:r>
              <a:rPr lang="pl-PL" dirty="0"/>
              <a:t>https://cs.wmich.edu/gupta/teaching/cs5260/5260Sp15web/studentProjects/tiba&amp;hussein/03278999.pdf</a:t>
            </a:r>
          </a:p>
          <a:p>
            <a:r>
              <a:rPr lang="pl-PL" dirty="0"/>
              <a:t>http://wazniak.mimuw.edu.pl/index.php?title=MN10</a:t>
            </a:r>
          </a:p>
        </p:txBody>
      </p:sp>
    </p:spTree>
    <p:extLst>
      <p:ext uri="{BB962C8B-B14F-4D97-AF65-F5344CB8AC3E}">
        <p14:creationId xmlns:p14="http://schemas.microsoft.com/office/powerpoint/2010/main" val="354283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2" y="0"/>
            <a:ext cx="10515600" cy="1325563"/>
          </a:xfrm>
        </p:spPr>
        <p:txBody>
          <a:bodyPr/>
          <a:lstStyle/>
          <a:p>
            <a:r>
              <a:rPr lang="pl-PL" dirty="0"/>
              <a:t>Transformata Fouriera</a:t>
            </a:r>
          </a:p>
        </p:txBody>
      </p:sp>
      <p:pic>
        <p:nvPicPr>
          <p:cNvPr id="1026" name="Picture 2" descr="Znalezione obrazy dla zapytania ff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15" y="1514140"/>
            <a:ext cx="7436734" cy="47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9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9631" y="169985"/>
                <a:ext cx="10468708" cy="6429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4000" dirty="0"/>
                  <a:t>Matematycznie DFT: X(m)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sz="4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169985"/>
                <a:ext cx="10468708" cy="642933"/>
              </a:xfrm>
              <a:prstGeom prst="rect">
                <a:avLst/>
              </a:prstGeom>
              <a:blipFill rotWithShape="0">
                <a:blip r:embed="rId2"/>
                <a:stretch>
                  <a:fillRect l="-2910" t="-20000" b="-4761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15203" y="4794738"/>
            <a:ext cx="1067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3682" y="5564178"/>
                <a:ext cx="1496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44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44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2" y="5564178"/>
                <a:ext cx="1496885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16260" t="-15873" r="-15854" b="-380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11448" y="4821341"/>
            <a:ext cx="979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FFT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5356" y="5411450"/>
            <a:ext cx="2811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O(n*log(n))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0834" y="4794736"/>
            <a:ext cx="367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FFT równolegle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5870" y="5411450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O(?)</a:t>
            </a:r>
          </a:p>
          <a:p>
            <a:endParaRPr lang="pl-P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9630" y="1743784"/>
                <a:ext cx="2803203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X(1)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∗1∗/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" y="1743784"/>
                <a:ext cx="2803203" cy="381579"/>
              </a:xfrm>
              <a:prstGeom prst="rect">
                <a:avLst/>
              </a:prstGeom>
              <a:blipFill rotWithShape="0">
                <a:blip r:embed="rId4"/>
                <a:stretch>
                  <a:fillRect l="-1739" t="-112698" b="-17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631" y="2169847"/>
                <a:ext cx="2803203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X(2)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∗2∗/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2169847"/>
                <a:ext cx="2803203" cy="381579"/>
              </a:xfrm>
              <a:prstGeom prst="rect">
                <a:avLst/>
              </a:prstGeom>
              <a:blipFill rotWithShape="0">
                <a:blip r:embed="rId5"/>
                <a:stretch>
                  <a:fillRect l="-1739" t="-112698" b="-17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9630" y="2571526"/>
                <a:ext cx="2803203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X(3)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∗3∗/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" y="2571526"/>
                <a:ext cx="2803203" cy="381579"/>
              </a:xfrm>
              <a:prstGeom prst="rect">
                <a:avLst/>
              </a:prstGeom>
              <a:blipFill rotWithShape="0">
                <a:blip r:embed="rId6"/>
                <a:stretch>
                  <a:fillRect l="-1739" t="-114516" b="-1822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9629" y="3492342"/>
                <a:ext cx="2918619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X(m)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∗1∗/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29" y="3492342"/>
                <a:ext cx="2918619" cy="381579"/>
              </a:xfrm>
              <a:prstGeom prst="rect">
                <a:avLst/>
              </a:prstGeom>
              <a:blipFill rotWithShape="0">
                <a:blip r:embed="rId7"/>
                <a:stretch>
                  <a:fillRect l="-1670" t="-114516" b="-1822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40895" y="3029936"/>
            <a:ext cx="74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...</a:t>
            </a:r>
          </a:p>
        </p:txBody>
      </p:sp>
      <p:pic>
        <p:nvPicPr>
          <p:cNvPr id="2050" name="Picture 2" descr="Znalezione obrazy dla zapytania ff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73" y="1582359"/>
            <a:ext cx="3786954" cy="271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968358" y="1695380"/>
            <a:ext cx="2180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271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0"/>
            <a:ext cx="10515600" cy="1325563"/>
          </a:xfrm>
        </p:spPr>
        <p:txBody>
          <a:bodyPr/>
          <a:lstStyle/>
          <a:p>
            <a:r>
              <a:rPr lang="pl-PL" dirty="0"/>
              <a:t>FFT na jednej jednostce obliczeniowej</a:t>
            </a:r>
          </a:p>
        </p:txBody>
      </p:sp>
      <p:pic>
        <p:nvPicPr>
          <p:cNvPr id="3074" name="Picture 2" descr="Znalezione obrazy dla zapytania ff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1" y="1356703"/>
            <a:ext cx="69252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89127" y="3071447"/>
                <a:ext cx="3446584" cy="73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l-PL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27" y="3071447"/>
                <a:ext cx="3446584" cy="7309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1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0"/>
            <a:ext cx="10515600" cy="1325563"/>
          </a:xfrm>
        </p:spPr>
        <p:txBody>
          <a:bodyPr/>
          <a:lstStyle/>
          <a:p>
            <a:r>
              <a:rPr lang="pl-PL" dirty="0"/>
              <a:t>FFT równlolegle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1" y="1018132"/>
            <a:ext cx="6459414" cy="5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0"/>
            <a:ext cx="10515600" cy="1325563"/>
          </a:xfrm>
        </p:spPr>
        <p:txBody>
          <a:bodyPr/>
          <a:lstStyle/>
          <a:p>
            <a:r>
              <a:rPr lang="pl-PL" dirty="0"/>
              <a:t>I tak dalej i tak dalej ....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48" y="895995"/>
            <a:ext cx="5662246" cy="56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2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Przebieg równoległego FFT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108"/>
                <a:ext cx="10515600" cy="469985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Zaokrąglij liczbę danych wejściowych do najbliższej wyższej potęgi 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Wylicz współczynniki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pl-P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Rozdziel dane równo pomiędzy jednostki obliczeniowe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Dopóki liczba elementów krzyżyjących się jest mniejsza od ilości danych na jednostce, obliczaj FFT lokalnie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W przeciwnym razie wymieniaj wszystkie aktualne wyliczenia z odpowiednią jednostką w strukturze motyla i wylicz FTT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/>
                  <a:t>Po ostatniej wymianie zbierz wyniki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108"/>
                <a:ext cx="10515600" cy="4699855"/>
              </a:xfrm>
              <a:blipFill rotWithShape="0">
                <a:blip r:embed="rId2"/>
                <a:stretch>
                  <a:fillRect l="-1217" t="-2205" r="-11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85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C9A252-E7DC-4E2C-A49C-A2DC9582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0302EC-2F67-4CBB-AE0E-DE4A01908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942"/>
            <a:ext cx="10910978" cy="4351338"/>
          </a:xfrm>
        </p:spPr>
        <p:txBody>
          <a:bodyPr/>
          <a:lstStyle/>
          <a:p>
            <a:r>
              <a:rPr lang="pl-PL" dirty="0"/>
              <a:t>Stały czas pomiaru = 64 sekundy</a:t>
            </a:r>
          </a:p>
          <a:p>
            <a:r>
              <a:rPr lang="pl-PL" dirty="0"/>
              <a:t>4 różne częstotliwości próbkowania:</a:t>
            </a:r>
          </a:p>
          <a:p>
            <a:pPr lvl="1"/>
            <a:r>
              <a:rPr lang="pl-PL" dirty="0"/>
              <a:t>1024</a:t>
            </a:r>
          </a:p>
          <a:p>
            <a:pPr lvl="1"/>
            <a:r>
              <a:rPr lang="pl-PL" dirty="0"/>
              <a:t>8192</a:t>
            </a:r>
          </a:p>
          <a:p>
            <a:pPr lvl="1"/>
            <a:r>
              <a:rPr lang="pl-PL" dirty="0"/>
              <a:t>32768</a:t>
            </a:r>
          </a:p>
          <a:p>
            <a:pPr lvl="1"/>
            <a:r>
              <a:rPr lang="pl-PL" dirty="0"/>
              <a:t>131072</a:t>
            </a:r>
          </a:p>
          <a:p>
            <a:r>
              <a:rPr lang="pl-PL" dirty="0"/>
              <a:t>Badania przeprowadzono dla 1, 2, 4, 8, 16, 32 jednostek obliczeniowych.</a:t>
            </a:r>
          </a:p>
          <a:p>
            <a:r>
              <a:rPr lang="pl-PL" dirty="0"/>
              <a:t>Sygnał wejściowy – fala sinusoidalna</a:t>
            </a:r>
          </a:p>
        </p:txBody>
      </p:sp>
    </p:spTree>
    <p:extLst>
      <p:ext uri="{BB962C8B-B14F-4D97-AF65-F5344CB8AC3E}">
        <p14:creationId xmlns:p14="http://schemas.microsoft.com/office/powerpoint/2010/main" val="23744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82E30A-EC77-4F77-A8BF-103507B7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309707"/>
            <a:ext cx="10515600" cy="785296"/>
          </a:xfrm>
        </p:spPr>
        <p:txBody>
          <a:bodyPr/>
          <a:lstStyle/>
          <a:p>
            <a:r>
              <a:rPr lang="pl-PL" dirty="0"/>
              <a:t>Wyniki badań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15B2B98-9280-4019-B791-352A89436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423216"/>
              </p:ext>
            </p:extLst>
          </p:nvPr>
        </p:nvGraphicFramePr>
        <p:xfrm>
          <a:off x="2427094" y="1107920"/>
          <a:ext cx="6561958" cy="54403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086">
                  <a:extLst>
                    <a:ext uri="{9D8B030D-6E8A-4147-A177-3AD203B41FA5}">
                      <a16:colId xmlns:a16="http://schemas.microsoft.com/office/drawing/2014/main" val="3380946497"/>
                    </a:ext>
                  </a:extLst>
                </a:gridCol>
                <a:gridCol w="1150043">
                  <a:extLst>
                    <a:ext uri="{9D8B030D-6E8A-4147-A177-3AD203B41FA5}">
                      <a16:colId xmlns:a16="http://schemas.microsoft.com/office/drawing/2014/main" val="1304830972"/>
                    </a:ext>
                  </a:extLst>
                </a:gridCol>
                <a:gridCol w="985245">
                  <a:extLst>
                    <a:ext uri="{9D8B030D-6E8A-4147-A177-3AD203B41FA5}">
                      <a16:colId xmlns:a16="http://schemas.microsoft.com/office/drawing/2014/main" val="863751653"/>
                    </a:ext>
                  </a:extLst>
                </a:gridCol>
                <a:gridCol w="1133812">
                  <a:extLst>
                    <a:ext uri="{9D8B030D-6E8A-4147-A177-3AD203B41FA5}">
                      <a16:colId xmlns:a16="http://schemas.microsoft.com/office/drawing/2014/main" val="1435134236"/>
                    </a:ext>
                  </a:extLst>
                </a:gridCol>
                <a:gridCol w="1165094">
                  <a:extLst>
                    <a:ext uri="{9D8B030D-6E8A-4147-A177-3AD203B41FA5}">
                      <a16:colId xmlns:a16="http://schemas.microsoft.com/office/drawing/2014/main" val="2141005104"/>
                    </a:ext>
                  </a:extLst>
                </a:gridCol>
                <a:gridCol w="1085678">
                  <a:extLst>
                    <a:ext uri="{9D8B030D-6E8A-4147-A177-3AD203B41FA5}">
                      <a16:colId xmlns:a16="http://schemas.microsoft.com/office/drawing/2014/main" val="238580117"/>
                    </a:ext>
                  </a:extLst>
                </a:gridCol>
              </a:tblGrid>
              <a:tr h="5788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Czas pomiaru [s]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Częstotliwość próbkowania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Liczba procesorów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Średni czas [s]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Przyśpieszenie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Efektywność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447351384"/>
                  </a:ext>
                </a:extLst>
              </a:tr>
              <a:tr h="199638">
                <a:tc rowSpan="2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b="1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pl-PL" sz="13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404" marR="96404" marT="48202" marB="48202" anchor="ctr">
                    <a:solidFill>
                      <a:srgbClr val="D2DEE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b="1" dirty="0">
                          <a:effectLst/>
                        </a:rPr>
                        <a:t>1024</a:t>
                      </a:r>
                      <a:endParaRPr lang="pl-PL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404" marR="96404" marT="48202" marB="48202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0,082117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1,000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100%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503762704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0,050478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1,627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81%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983178477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0,037272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2,203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55%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561531068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0,034475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2,382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30%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1897358896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0,031269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2,626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16%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147459088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0,029964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2,741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9%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1823000533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b="1" dirty="0">
                          <a:effectLst/>
                        </a:rPr>
                        <a:t>8192</a:t>
                      </a:r>
                      <a:endParaRPr lang="pl-PL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404" marR="96404" marT="48202" marB="4820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0,845486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1,000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100%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1272006699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0,518014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1,632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82%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802781402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0,432885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1,953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49%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536624392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0,313095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2,700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34%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1712425136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0,249949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3,383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21%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503203145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0,235940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3,583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11%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1910487813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b="1" dirty="0">
                          <a:effectLst/>
                        </a:rPr>
                        <a:t>32768</a:t>
                      </a:r>
                      <a:endParaRPr lang="pl-PL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404" marR="96404" marT="48202" marB="4820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4,473333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1,000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100%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3202510781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2,664443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1,679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84%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648996382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2,280371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1,962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49%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536000833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1,609433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2,779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35%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049741673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1,126289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3,972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25%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3450503223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0,848957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5,269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16%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1729035982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b="1" dirty="0">
                          <a:effectLst/>
                        </a:rPr>
                        <a:t>131072</a:t>
                      </a:r>
                      <a:endParaRPr lang="pl-PL" sz="13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404" marR="96404" marT="48202" marB="4820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21,796237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1,000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100%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897981921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12,131160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1,797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90%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1443803162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8,972502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2,429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61%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863336325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6,590262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3,307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41%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98350379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4,814520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4,527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28%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3192205042"/>
                  </a:ext>
                </a:extLst>
              </a:tr>
              <a:tr h="199638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3,722278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5,856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18%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864" marR="74864" marT="0" marB="0" anchor="ctr"/>
                </a:tc>
                <a:extLst>
                  <a:ext uri="{0D108BD9-81ED-4DB2-BD59-A6C34878D82A}">
                    <a16:rowId xmlns:a16="http://schemas.microsoft.com/office/drawing/2014/main" val="218382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4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552</Words>
  <Application>Microsoft Office PowerPoint</Application>
  <PresentationFormat>Panoramiczny</PresentationFormat>
  <Paragraphs>171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FFT</vt:lpstr>
      <vt:lpstr>Transformata Fouriera</vt:lpstr>
      <vt:lpstr>Prezentacja programu PowerPoint</vt:lpstr>
      <vt:lpstr>FFT na jednej jednostce obliczeniowej</vt:lpstr>
      <vt:lpstr>FFT równlolegle</vt:lpstr>
      <vt:lpstr>I tak dalej i tak dalej ....</vt:lpstr>
      <vt:lpstr>Przebieg równoległego FFT</vt:lpstr>
      <vt:lpstr>Badania</vt:lpstr>
      <vt:lpstr>Wyniki badań</vt:lpstr>
      <vt:lpstr>Wyniki badań – Czas wykonania</vt:lpstr>
      <vt:lpstr>Wyniki badań – Czas wykonania</vt:lpstr>
      <vt:lpstr>Wyniki badań - Przyśpieszenie</vt:lpstr>
      <vt:lpstr>Wyniki badań - Efektywność</vt:lpstr>
      <vt:lpstr>Wnioski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</dc:title>
  <dc:creator>Szlachetka Michał</dc:creator>
  <cp:lastModifiedBy>Mateusz Kurpet</cp:lastModifiedBy>
  <cp:revision>13</cp:revision>
  <dcterms:created xsi:type="dcterms:W3CDTF">2018-06-04T16:31:58Z</dcterms:created>
  <dcterms:modified xsi:type="dcterms:W3CDTF">2018-06-04T21:29:30Z</dcterms:modified>
</cp:coreProperties>
</file>