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9" r:id="rId3"/>
    <p:sldId id="262" r:id="rId4"/>
    <p:sldId id="263" r:id="rId5"/>
    <p:sldId id="258" r:id="rId6"/>
    <p:sldId id="300" r:id="rId7"/>
    <p:sldId id="264" r:id="rId8"/>
    <p:sldId id="265" r:id="rId9"/>
    <p:sldId id="266" r:id="rId10"/>
    <p:sldId id="267" r:id="rId11"/>
    <p:sldId id="268" r:id="rId12"/>
    <p:sldId id="270" r:id="rId13"/>
    <p:sldId id="271" r:id="rId14"/>
    <p:sldId id="280" r:id="rId15"/>
    <p:sldId id="281" r:id="rId16"/>
    <p:sldId id="287" r:id="rId17"/>
    <p:sldId id="282" r:id="rId18"/>
    <p:sldId id="283" r:id="rId19"/>
    <p:sldId id="284" r:id="rId20"/>
    <p:sldId id="285" r:id="rId21"/>
    <p:sldId id="286" r:id="rId22"/>
    <p:sldId id="288" r:id="rId23"/>
    <p:sldId id="289" r:id="rId24"/>
    <p:sldId id="290" r:id="rId25"/>
    <p:sldId id="291" r:id="rId26"/>
    <p:sldId id="272" r:id="rId27"/>
    <p:sldId id="273" r:id="rId28"/>
    <p:sldId id="274" r:id="rId29"/>
    <p:sldId id="275" r:id="rId30"/>
    <p:sldId id="296" r:id="rId31"/>
    <p:sldId id="297" r:id="rId32"/>
    <p:sldId id="298" r:id="rId33"/>
    <p:sldId id="299" r:id="rId34"/>
    <p:sldId id="294" r:id="rId35"/>
    <p:sldId id="295" r:id="rId36"/>
    <p:sldId id="293" r:id="rId37"/>
    <p:sldId id="30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autoAdjust="0"/>
    <p:restoredTop sz="94660"/>
  </p:normalViewPr>
  <p:slideViewPr>
    <p:cSldViewPr>
      <p:cViewPr varScale="1">
        <p:scale>
          <a:sx n="84" d="100"/>
          <a:sy n="84" d="100"/>
        </p:scale>
        <p:origin x="-612"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62DC02-BBA2-479E-85D1-942240EB1ACE}" type="datetimeFigureOut">
              <a:rPr lang="en-US" smtClean="0"/>
              <a:t>6/11/2010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9E5EB-1B2B-4EE1-9418-C68366FCD91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Goals of this work:</a:t>
            </a:r>
          </a:p>
          <a:p>
            <a:r>
              <a:rPr lang="en-US" dirty="0" smtClean="0"/>
              <a:t>1.) To gain a better understanding of the behavior of expectation maximization with the widely used standard knowledge tracing model</a:t>
            </a:r>
          </a:p>
          <a:p>
            <a:r>
              <a:rPr lang="en-US" dirty="0" smtClean="0"/>
              <a:t>2.)</a:t>
            </a:r>
            <a:r>
              <a:rPr lang="en-US" baseline="0" dirty="0" smtClean="0"/>
              <a:t> T</a:t>
            </a:r>
            <a:r>
              <a:rPr lang="en-US" dirty="0" smtClean="0"/>
              <a:t>o explore the potential of a new model which is an extension to knowledge tracing</a:t>
            </a:r>
          </a:p>
          <a:p>
            <a:endParaRPr lang="en-US" dirty="0"/>
          </a:p>
        </p:txBody>
      </p:sp>
      <p:sp>
        <p:nvSpPr>
          <p:cNvPr id="4" name="Slide Number Placeholder 3"/>
          <p:cNvSpPr>
            <a:spLocks noGrp="1"/>
          </p:cNvSpPr>
          <p:nvPr>
            <p:ph type="sldNum" sz="quarter" idx="10"/>
          </p:nvPr>
        </p:nvSpPr>
        <p:spPr/>
        <p:txBody>
          <a:bodyPr/>
          <a:lstStyle/>
          <a:p>
            <a:fld id="{23AA4670-6D1D-4F7E-BE35-01896774E9A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Effective and </a:t>
            </a:r>
            <a:r>
              <a:rPr lang="en-US" b="1" smtClean="0"/>
              <a:t>efficient </a:t>
            </a:r>
            <a:r>
              <a:rPr lang="en-US" b="0" smtClean="0"/>
              <a:t>learning</a:t>
            </a:r>
            <a:endParaRPr lang="en-US" b="0" dirty="0"/>
          </a:p>
        </p:txBody>
      </p:sp>
      <p:sp>
        <p:nvSpPr>
          <p:cNvPr id="4" name="Slide Number Placeholder 3"/>
          <p:cNvSpPr>
            <a:spLocks noGrp="1"/>
          </p:cNvSpPr>
          <p:nvPr>
            <p:ph type="sldNum" sz="quarter" idx="10"/>
          </p:nvPr>
        </p:nvSpPr>
        <p:spPr/>
        <p:txBody>
          <a:bodyPr/>
          <a:lstStyle/>
          <a:p>
            <a:fld id="{A2E1A951-0772-4140-9BAA-0FF86E72B977}" type="slidenum">
              <a:rPr lang="en-US" smtClean="0"/>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Effective and </a:t>
            </a:r>
            <a:r>
              <a:rPr lang="en-US" b="1" smtClean="0"/>
              <a:t>efficient </a:t>
            </a:r>
            <a:r>
              <a:rPr lang="en-US" b="0" smtClean="0"/>
              <a:t>learning</a:t>
            </a:r>
            <a:endParaRPr lang="en-US" b="0" dirty="0"/>
          </a:p>
        </p:txBody>
      </p:sp>
      <p:sp>
        <p:nvSpPr>
          <p:cNvPr id="4" name="Slide Number Placeholder 3"/>
          <p:cNvSpPr>
            <a:spLocks noGrp="1"/>
          </p:cNvSpPr>
          <p:nvPr>
            <p:ph type="sldNum" sz="quarter" idx="10"/>
          </p:nvPr>
        </p:nvSpPr>
        <p:spPr/>
        <p:txBody>
          <a:bodyPr/>
          <a:lstStyle/>
          <a:p>
            <a:fld id="{A2E1A951-0772-4140-9BAA-0FF86E72B977}" type="slidenum">
              <a:rPr lang="en-US" smtClean="0"/>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Effective and </a:t>
            </a:r>
            <a:r>
              <a:rPr lang="en-US" b="1" smtClean="0"/>
              <a:t>efficient </a:t>
            </a:r>
            <a:r>
              <a:rPr lang="en-US" b="0" smtClean="0"/>
              <a:t>learning</a:t>
            </a:r>
            <a:endParaRPr lang="en-US" b="0" dirty="0"/>
          </a:p>
        </p:txBody>
      </p:sp>
      <p:sp>
        <p:nvSpPr>
          <p:cNvPr id="4" name="Slide Number Placeholder 3"/>
          <p:cNvSpPr>
            <a:spLocks noGrp="1"/>
          </p:cNvSpPr>
          <p:nvPr>
            <p:ph type="sldNum" sz="quarter" idx="10"/>
          </p:nvPr>
        </p:nvSpPr>
        <p:spPr/>
        <p:txBody>
          <a:bodyPr/>
          <a:lstStyle/>
          <a:p>
            <a:fld id="{A2E1A951-0772-4140-9BAA-0FF86E72B977}" type="slidenum">
              <a:rPr lang="en-US" smtClean="0"/>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Effective and </a:t>
            </a:r>
            <a:r>
              <a:rPr lang="en-US" b="1" smtClean="0"/>
              <a:t>efficient </a:t>
            </a:r>
            <a:r>
              <a:rPr lang="en-US" b="0" smtClean="0"/>
              <a:t>learning</a:t>
            </a:r>
            <a:endParaRPr lang="en-US" b="0" dirty="0"/>
          </a:p>
        </p:txBody>
      </p:sp>
      <p:sp>
        <p:nvSpPr>
          <p:cNvPr id="4" name="Slide Number Placeholder 3"/>
          <p:cNvSpPr>
            <a:spLocks noGrp="1"/>
          </p:cNvSpPr>
          <p:nvPr>
            <p:ph type="sldNum" sz="quarter" idx="10"/>
          </p:nvPr>
        </p:nvSpPr>
        <p:spPr/>
        <p:txBody>
          <a:bodyPr/>
          <a:lstStyle/>
          <a:p>
            <a:fld id="{A2E1A951-0772-4140-9BAA-0FF86E72B977}" type="slidenum">
              <a:rPr lang="en-US" smtClean="0"/>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Effective and </a:t>
            </a:r>
            <a:r>
              <a:rPr lang="en-US" b="1" smtClean="0"/>
              <a:t>efficient </a:t>
            </a:r>
            <a:r>
              <a:rPr lang="en-US" b="0" smtClean="0"/>
              <a:t>learning</a:t>
            </a:r>
            <a:endParaRPr lang="en-US" b="0" dirty="0"/>
          </a:p>
        </p:txBody>
      </p:sp>
      <p:sp>
        <p:nvSpPr>
          <p:cNvPr id="4" name="Slide Number Placeholder 3"/>
          <p:cNvSpPr>
            <a:spLocks noGrp="1"/>
          </p:cNvSpPr>
          <p:nvPr>
            <p:ph type="sldNum" sz="quarter" idx="10"/>
          </p:nvPr>
        </p:nvSpPr>
        <p:spPr/>
        <p:txBody>
          <a:bodyPr/>
          <a:lstStyle/>
          <a:p>
            <a:fld id="{A2E1A951-0772-4140-9BAA-0FF86E72B977}"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034F85-D9CE-4454-9600-6481166E7838}" type="datetimeFigureOut">
              <a:rPr lang="en-US" smtClean="0"/>
              <a:t>6/11/2010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53A52-EC90-496A-82C8-6E11F458734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34F85-D9CE-4454-9600-6481166E7838}" type="datetimeFigureOut">
              <a:rPr lang="en-US" smtClean="0"/>
              <a:t>6/11/2010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53A52-EC90-496A-82C8-6E11F45873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34F85-D9CE-4454-9600-6481166E7838}" type="datetimeFigureOut">
              <a:rPr lang="en-US" smtClean="0"/>
              <a:t>6/11/2010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53A52-EC90-496A-82C8-6E11F45873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34F85-D9CE-4454-9600-6481166E7838}" type="datetimeFigureOut">
              <a:rPr lang="en-US" smtClean="0"/>
              <a:t>6/11/2010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53A52-EC90-496A-82C8-6E11F458734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034F85-D9CE-4454-9600-6481166E7838}" type="datetimeFigureOut">
              <a:rPr lang="en-US" smtClean="0"/>
              <a:t>6/11/2010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53A52-EC90-496A-82C8-6E11F458734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034F85-D9CE-4454-9600-6481166E7838}" type="datetimeFigureOut">
              <a:rPr lang="en-US" smtClean="0"/>
              <a:t>6/11/2010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53A52-EC90-496A-82C8-6E11F458734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034F85-D9CE-4454-9600-6481166E7838}" type="datetimeFigureOut">
              <a:rPr lang="en-US" smtClean="0"/>
              <a:t>6/11/2010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53A52-EC90-496A-82C8-6E11F458734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034F85-D9CE-4454-9600-6481166E7838}" type="datetimeFigureOut">
              <a:rPr lang="en-US" smtClean="0"/>
              <a:t>6/11/2010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53A52-EC90-496A-82C8-6E11F458734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34F85-D9CE-4454-9600-6481166E7838}" type="datetimeFigureOut">
              <a:rPr lang="en-US" smtClean="0"/>
              <a:t>6/11/2010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53A52-EC90-496A-82C8-6E11F45873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34F85-D9CE-4454-9600-6481166E7838}" type="datetimeFigureOut">
              <a:rPr lang="en-US" smtClean="0"/>
              <a:t>6/11/2010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53A52-EC90-496A-82C8-6E11F458734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34F85-D9CE-4454-9600-6481166E7838}" type="datetimeFigureOut">
              <a:rPr lang="en-US" smtClean="0"/>
              <a:t>6/11/2010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53A52-EC90-496A-82C8-6E11F458734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34F85-D9CE-4454-9600-6481166E7838}" type="datetimeFigureOut">
              <a:rPr lang="en-US" smtClean="0"/>
              <a:t>6/11/2010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53A52-EC90-496A-82C8-6E11F45873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image" Target="../media/image1.emf"/></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5.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emf"/><Relationship Id="rId4" Type="http://schemas.openxmlformats.org/officeDocument/2006/relationships/image" Target="../media/image1.emf"/></Relationships>
</file>

<file path=ppt/slides/_rels/slide3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3.emf"/><Relationship Id="rId7" Type="http://schemas.openxmlformats.org/officeDocument/2006/relationships/image" Target="../media/image25.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emf"/><Relationship Id="rId4" Type="http://schemas.openxmlformats.org/officeDocument/2006/relationships/image" Target="../media/image1.emf"/><Relationship Id="rId9" Type="http://schemas.openxmlformats.org/officeDocument/2006/relationships/image" Target="../media/image2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wpi.edu/~zpardo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normAutofit/>
          </a:bodyPr>
          <a:lstStyle/>
          <a:p>
            <a:r>
              <a:rPr lang="en-US" sz="3600" dirty="0" smtClean="0"/>
              <a:t>Navigating the parameter space of Bayesian Knowledge Tracing models</a:t>
            </a:r>
            <a:endParaRPr lang="en-US" sz="3600" dirty="0"/>
          </a:p>
        </p:txBody>
      </p:sp>
      <p:sp>
        <p:nvSpPr>
          <p:cNvPr id="3" name="Subtitle 2"/>
          <p:cNvSpPr>
            <a:spLocks noGrp="1"/>
          </p:cNvSpPr>
          <p:nvPr>
            <p:ph type="subTitle" idx="1"/>
          </p:nvPr>
        </p:nvSpPr>
        <p:spPr>
          <a:xfrm>
            <a:off x="1066800" y="4038600"/>
            <a:ext cx="7162800" cy="1295400"/>
          </a:xfrm>
          <a:ln>
            <a:noFill/>
          </a:ln>
        </p:spPr>
        <p:txBody>
          <a:bodyPr>
            <a:normAutofit/>
          </a:bodyPr>
          <a:lstStyle/>
          <a:p>
            <a:r>
              <a:rPr lang="en-US" sz="2800" dirty="0" smtClean="0">
                <a:solidFill>
                  <a:schemeClr val="tx1">
                    <a:lumMod val="75000"/>
                    <a:lumOff val="25000"/>
                  </a:schemeClr>
                </a:solidFill>
              </a:rPr>
              <a:t>Visualizations of the convergence of the Expectation Maximization algorithm</a:t>
            </a:r>
            <a:endParaRPr lang="en-US" sz="2800" dirty="0">
              <a:solidFill>
                <a:schemeClr val="tx1">
                  <a:lumMod val="75000"/>
                  <a:lumOff val="25000"/>
                </a:schemeClr>
              </a:solidFill>
            </a:endParaRPr>
          </a:p>
        </p:txBody>
      </p:sp>
      <p:pic>
        <p:nvPicPr>
          <p:cNvPr id="16" name="Picture 15" descr="30-30-KT-nt.emf"/>
          <p:cNvPicPr>
            <a:picLocks noChangeAspect="1"/>
          </p:cNvPicPr>
          <p:nvPr/>
        </p:nvPicPr>
        <p:blipFill>
          <a:blip r:embed="rId3" cstate="print"/>
          <a:srcRect l="13268" t="7911" r="9730" b="10877"/>
          <a:stretch>
            <a:fillRect/>
          </a:stretch>
        </p:blipFill>
        <p:spPr>
          <a:xfrm>
            <a:off x="2069844" y="1447800"/>
            <a:ext cx="2584565" cy="2438399"/>
          </a:xfrm>
          <a:prstGeom prst="rect">
            <a:avLst/>
          </a:prstGeom>
        </p:spPr>
      </p:pic>
      <p:pic>
        <p:nvPicPr>
          <p:cNvPr id="17" name="Picture 16" descr="30-30-PPS-nt.emf"/>
          <p:cNvPicPr>
            <a:picLocks noChangeAspect="1"/>
          </p:cNvPicPr>
          <p:nvPr/>
        </p:nvPicPr>
        <p:blipFill>
          <a:blip r:embed="rId4" cstate="print"/>
          <a:srcRect l="13268" t="7911" r="9730" b="10877"/>
          <a:stretch>
            <a:fillRect/>
          </a:stretch>
        </p:blipFill>
        <p:spPr>
          <a:xfrm>
            <a:off x="4654409" y="1447800"/>
            <a:ext cx="2584591" cy="2438400"/>
          </a:xfrm>
          <a:prstGeom prst="rect">
            <a:avLst/>
          </a:prstGeom>
        </p:spPr>
      </p:pic>
      <p:sp>
        <p:nvSpPr>
          <p:cNvPr id="19" name="Subtitle 2"/>
          <p:cNvSpPr txBox="1">
            <a:spLocks/>
          </p:cNvSpPr>
          <p:nvPr/>
        </p:nvSpPr>
        <p:spPr>
          <a:xfrm>
            <a:off x="2133600" y="4876800"/>
            <a:ext cx="7543800" cy="917575"/>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Zachary A. Pardos, Neil T. Heffernan</a:t>
            </a:r>
            <a:endParaRPr kumimoji="0" lang="en-US" sz="30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pic>
        <p:nvPicPr>
          <p:cNvPr id="20" name="Picture 6" descr="zach"/>
          <p:cNvPicPr>
            <a:picLocks noChangeAspect="1" noChangeArrowheads="1"/>
          </p:cNvPicPr>
          <p:nvPr/>
        </p:nvPicPr>
        <p:blipFill>
          <a:blip r:embed="rId5" cstate="print"/>
          <a:srcRect/>
          <a:stretch>
            <a:fillRect/>
          </a:stretch>
        </p:blipFill>
        <p:spPr bwMode="auto">
          <a:xfrm>
            <a:off x="228600" y="5390518"/>
            <a:ext cx="914400" cy="1162682"/>
          </a:xfrm>
          <a:prstGeom prst="rect">
            <a:avLst/>
          </a:prstGeom>
          <a:noFill/>
        </p:spPr>
      </p:pic>
      <p:pic>
        <p:nvPicPr>
          <p:cNvPr id="21" name="Picture 20" descr="image004.jpg"/>
          <p:cNvPicPr>
            <a:picLocks noChangeAspect="1"/>
          </p:cNvPicPr>
          <p:nvPr/>
        </p:nvPicPr>
        <p:blipFill>
          <a:blip r:embed="rId6" cstate="print"/>
          <a:stretch>
            <a:fillRect/>
          </a:stretch>
        </p:blipFill>
        <p:spPr>
          <a:xfrm>
            <a:off x="1295400" y="5390517"/>
            <a:ext cx="685800" cy="1155031"/>
          </a:xfrm>
          <a:prstGeom prst="rect">
            <a:avLst/>
          </a:prstGeom>
        </p:spPr>
      </p:pic>
      <p:sp>
        <p:nvSpPr>
          <p:cNvPr id="22" name="TextBox 21"/>
          <p:cNvSpPr txBox="1"/>
          <p:nvPr/>
        </p:nvSpPr>
        <p:spPr>
          <a:xfrm>
            <a:off x="2133600" y="5802489"/>
            <a:ext cx="4876800" cy="830997"/>
          </a:xfrm>
          <a:prstGeom prst="rect">
            <a:avLst/>
          </a:prstGeom>
          <a:noFill/>
        </p:spPr>
        <p:txBody>
          <a:bodyPr wrap="square" rtlCol="0">
            <a:spAutoFit/>
          </a:bodyPr>
          <a:lstStyle/>
          <a:p>
            <a:r>
              <a:rPr lang="en-US" sz="2400" dirty="0" smtClean="0"/>
              <a:t>Worcester Polytechnic Institute</a:t>
            </a:r>
          </a:p>
          <a:p>
            <a:r>
              <a:rPr lang="en-US" sz="2400" dirty="0" smtClean="0"/>
              <a:t>Department of Computer Science</a:t>
            </a:r>
            <a:endParaRPr lang="en-US" sz="2400" dirty="0"/>
          </a:p>
        </p:txBody>
      </p:sp>
      <p:pic>
        <p:nvPicPr>
          <p:cNvPr id="23" name="Picture 751" descr="Logo_color"/>
          <p:cNvPicPr>
            <a:picLocks noChangeAspect="1" noChangeArrowheads="1"/>
          </p:cNvPicPr>
          <p:nvPr/>
        </p:nvPicPr>
        <p:blipFill>
          <a:blip r:embed="rId7" cstate="print"/>
          <a:srcRect/>
          <a:stretch>
            <a:fillRect/>
          </a:stretch>
        </p:blipFill>
        <p:spPr bwMode="auto">
          <a:xfrm>
            <a:off x="6629400" y="5715000"/>
            <a:ext cx="2514600" cy="93941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id.gif"/>
          <p:cNvPicPr>
            <a:picLocks noChangeAspect="1"/>
          </p:cNvPicPr>
          <p:nvPr/>
        </p:nvPicPr>
        <p:blipFill>
          <a:blip r:embed="rId3" cstate="print"/>
          <a:stretch>
            <a:fillRect/>
          </a:stretch>
        </p:blipFill>
        <p:spPr>
          <a:xfrm>
            <a:off x="1905000" y="2971800"/>
            <a:ext cx="2362200" cy="2362200"/>
          </a:xfrm>
          <a:prstGeom prst="rect">
            <a:avLst/>
          </a:prstGeom>
        </p:spPr>
      </p:pic>
      <p:sp>
        <p:nvSpPr>
          <p:cNvPr id="6" name="TextBox 5"/>
          <p:cNvSpPr txBox="1"/>
          <p:nvPr/>
        </p:nvSpPr>
        <p:spPr>
          <a:xfrm>
            <a:off x="1981200" y="2590800"/>
            <a:ext cx="2198422" cy="369332"/>
          </a:xfrm>
          <a:prstGeom prst="rect">
            <a:avLst/>
          </a:prstGeom>
          <a:noFill/>
        </p:spPr>
        <p:txBody>
          <a:bodyPr wrap="none" rtlCol="0">
            <a:spAutoFit/>
          </a:bodyPr>
          <a:lstStyle/>
          <a:p>
            <a:r>
              <a:rPr lang="en-US" dirty="0" smtClean="0"/>
              <a:t>Initial EM parameters</a:t>
            </a:r>
            <a:endParaRPr lang="en-US" dirty="0"/>
          </a:p>
        </p:txBody>
      </p:sp>
      <p:sp>
        <p:nvSpPr>
          <p:cNvPr id="9" name="TextBox 8"/>
          <p:cNvSpPr txBox="1"/>
          <p:nvPr/>
        </p:nvSpPr>
        <p:spPr>
          <a:xfrm>
            <a:off x="6324600" y="1905000"/>
            <a:ext cx="2819400" cy="923330"/>
          </a:xfrm>
          <a:prstGeom prst="rect">
            <a:avLst/>
          </a:prstGeom>
          <a:noFill/>
        </p:spPr>
        <p:txBody>
          <a:bodyPr wrap="square" rtlCol="0">
            <a:spAutoFit/>
          </a:bodyPr>
          <a:lstStyle/>
          <a:p>
            <a:r>
              <a:rPr lang="en-US" dirty="0" smtClean="0"/>
              <a:t>Bad fit</a:t>
            </a:r>
          </a:p>
          <a:p>
            <a:pPr>
              <a:buFont typeface="Arial" pitchFamily="34" charset="0"/>
              <a:buChar char="•"/>
            </a:pPr>
            <a:r>
              <a:rPr lang="en-US" dirty="0"/>
              <a:t> </a:t>
            </a:r>
            <a:r>
              <a:rPr lang="en-US" dirty="0" smtClean="0"/>
              <a:t>Ineffective learning</a:t>
            </a:r>
          </a:p>
          <a:p>
            <a:pPr>
              <a:buFont typeface="Arial" pitchFamily="34" charset="0"/>
              <a:buChar char="•"/>
            </a:pPr>
            <a:r>
              <a:rPr lang="en-US" dirty="0"/>
              <a:t> </a:t>
            </a:r>
            <a:r>
              <a:rPr lang="en-US" dirty="0" smtClean="0"/>
              <a:t>Bad pedagogical decisions</a:t>
            </a:r>
            <a:endParaRPr lang="en-US" dirty="0"/>
          </a:p>
        </p:txBody>
      </p:sp>
      <p:sp>
        <p:nvSpPr>
          <p:cNvPr id="12" name="TextBox 11"/>
          <p:cNvSpPr txBox="1"/>
          <p:nvPr/>
        </p:nvSpPr>
        <p:spPr>
          <a:xfrm>
            <a:off x="6324600" y="4715470"/>
            <a:ext cx="2819400" cy="1200329"/>
          </a:xfrm>
          <a:prstGeom prst="rect">
            <a:avLst/>
          </a:prstGeom>
          <a:noFill/>
        </p:spPr>
        <p:txBody>
          <a:bodyPr wrap="square" rtlCol="0">
            <a:spAutoFit/>
          </a:bodyPr>
          <a:lstStyle/>
          <a:p>
            <a:r>
              <a:rPr lang="en-US" dirty="0" smtClean="0"/>
              <a:t>Good fit</a:t>
            </a:r>
          </a:p>
          <a:p>
            <a:pPr>
              <a:buFont typeface="Arial" pitchFamily="34" charset="0"/>
              <a:buChar char="•"/>
            </a:pPr>
            <a:r>
              <a:rPr lang="en-US" dirty="0"/>
              <a:t> E</a:t>
            </a:r>
            <a:r>
              <a:rPr lang="en-US" dirty="0" smtClean="0"/>
              <a:t>ffective learning</a:t>
            </a:r>
          </a:p>
          <a:p>
            <a:pPr>
              <a:buFont typeface="Arial" pitchFamily="34" charset="0"/>
              <a:buChar char="•"/>
            </a:pPr>
            <a:r>
              <a:rPr lang="en-US" dirty="0"/>
              <a:t> </a:t>
            </a:r>
            <a:r>
              <a:rPr lang="en-US" dirty="0" smtClean="0"/>
              <a:t>Many publications</a:t>
            </a:r>
          </a:p>
          <a:p>
            <a:pPr>
              <a:buFont typeface="Arial" pitchFamily="34" charset="0"/>
              <a:buChar char="•"/>
            </a:pPr>
            <a:r>
              <a:rPr lang="en-US" dirty="0"/>
              <a:t> </a:t>
            </a:r>
            <a:r>
              <a:rPr lang="en-US" dirty="0" smtClean="0"/>
              <a:t>You’re a hero</a:t>
            </a:r>
            <a:endParaRPr lang="en-US" dirty="0"/>
          </a:p>
        </p:txBody>
      </p:sp>
      <p:sp>
        <p:nvSpPr>
          <p:cNvPr id="15" name="Oval 14"/>
          <p:cNvSpPr/>
          <p:nvPr/>
        </p:nvSpPr>
        <p:spPr>
          <a:xfrm>
            <a:off x="3429000" y="35052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 name="Straight Arrow Connector 7"/>
          <p:cNvCxnSpPr/>
          <p:nvPr/>
        </p:nvCxnSpPr>
        <p:spPr>
          <a:xfrm flipV="1">
            <a:off x="3505200" y="2286000"/>
            <a:ext cx="26670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743200" y="44196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4" name="Straight Arrow Connector 13"/>
          <p:cNvCxnSpPr/>
          <p:nvPr/>
        </p:nvCxnSpPr>
        <p:spPr>
          <a:xfrm>
            <a:off x="2819400" y="4495800"/>
            <a:ext cx="33528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3400" y="191869"/>
            <a:ext cx="5410200" cy="923330"/>
          </a:xfrm>
          <a:prstGeom prst="rect">
            <a:avLst/>
          </a:prstGeom>
          <a:noFill/>
        </p:spPr>
        <p:txBody>
          <a:bodyPr wrap="square" rtlCol="0">
            <a:spAutoFit/>
          </a:bodyPr>
          <a:lstStyle/>
          <a:p>
            <a:r>
              <a:rPr lang="en-US" u="sng" dirty="0" smtClean="0"/>
              <a:t>Bayesian Knowledge Tracing</a:t>
            </a:r>
            <a:r>
              <a:rPr lang="en-US" dirty="0" smtClean="0"/>
              <a:t>: Method for estimating if a student knows a skill or not based on the student’s past responses and the parameter values of the skill</a:t>
            </a:r>
            <a:endParaRPr lang="en-US" dirty="0"/>
          </a:p>
        </p:txBody>
      </p:sp>
      <p:sp>
        <p:nvSpPr>
          <p:cNvPr id="19" name="TextBox 18"/>
          <p:cNvSpPr txBox="1"/>
          <p:nvPr/>
        </p:nvSpPr>
        <p:spPr>
          <a:xfrm>
            <a:off x="533400" y="1182469"/>
            <a:ext cx="5410200" cy="646331"/>
          </a:xfrm>
          <a:prstGeom prst="rect">
            <a:avLst/>
          </a:prstGeom>
          <a:noFill/>
        </p:spPr>
        <p:txBody>
          <a:bodyPr wrap="square" rtlCol="0">
            <a:spAutoFit/>
          </a:bodyPr>
          <a:lstStyle/>
          <a:p>
            <a:r>
              <a:rPr lang="en-US" u="sng" dirty="0" smtClean="0"/>
              <a:t>Expectation Maximization (EM)</a:t>
            </a:r>
            <a:r>
              <a:rPr lang="en-US" dirty="0" smtClean="0"/>
              <a:t>: Method for estimating the skill parameters for Bayesian Knowledge Tracing</a:t>
            </a:r>
            <a:endParaRPr lang="en-US" dirty="0"/>
          </a:p>
        </p:txBody>
      </p:sp>
      <p:sp>
        <p:nvSpPr>
          <p:cNvPr id="20" name="TextBox 19"/>
          <p:cNvSpPr txBox="1"/>
          <p:nvPr/>
        </p:nvSpPr>
        <p:spPr>
          <a:xfrm>
            <a:off x="990600" y="5562600"/>
            <a:ext cx="4343400" cy="646331"/>
          </a:xfrm>
          <a:prstGeom prst="rect">
            <a:avLst/>
          </a:prstGeom>
          <a:noFill/>
        </p:spPr>
        <p:txBody>
          <a:bodyPr wrap="square" rtlCol="0">
            <a:spAutoFit/>
          </a:bodyPr>
          <a:lstStyle/>
          <a:p>
            <a:pPr marL="342900" indent="-342900">
              <a:buFont typeface="Arial" pitchFamily="34" charset="0"/>
              <a:buChar char="•"/>
            </a:pPr>
            <a:r>
              <a:rPr lang="en-US" dirty="0" smtClean="0"/>
              <a:t>EM needs starting values for the parameters to begin its search</a:t>
            </a:r>
            <a:endParaRPr lang="en-US" dirty="0"/>
          </a:p>
        </p:txBody>
      </p:sp>
      <p:sp>
        <p:nvSpPr>
          <p:cNvPr id="13" name="TextBox 12"/>
          <p:cNvSpPr txBox="1"/>
          <p:nvPr/>
        </p:nvSpPr>
        <p:spPr>
          <a:xfrm>
            <a:off x="6324600" y="0"/>
            <a:ext cx="2819400" cy="461665"/>
          </a:xfrm>
          <a:prstGeom prst="rect">
            <a:avLst/>
          </a:prstGeom>
          <a:noFill/>
        </p:spPr>
        <p:txBody>
          <a:bodyPr wrap="square" rtlCol="0">
            <a:spAutoFit/>
          </a:bodyPr>
          <a:lstStyle/>
          <a:p>
            <a:r>
              <a:rPr lang="en-US" sz="2400" dirty="0" smtClean="0"/>
              <a:t>Research Overview</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17" grpId="0" animBg="1"/>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id.gif"/>
          <p:cNvPicPr>
            <a:picLocks noChangeAspect="1"/>
          </p:cNvPicPr>
          <p:nvPr/>
        </p:nvPicPr>
        <p:blipFill>
          <a:blip r:embed="rId3" cstate="print"/>
          <a:stretch>
            <a:fillRect/>
          </a:stretch>
        </p:blipFill>
        <p:spPr>
          <a:xfrm>
            <a:off x="1905000" y="2971800"/>
            <a:ext cx="2362200" cy="2362200"/>
          </a:xfrm>
          <a:prstGeom prst="rect">
            <a:avLst/>
          </a:prstGeom>
        </p:spPr>
      </p:pic>
      <p:sp>
        <p:nvSpPr>
          <p:cNvPr id="6" name="TextBox 5"/>
          <p:cNvSpPr txBox="1"/>
          <p:nvPr/>
        </p:nvSpPr>
        <p:spPr>
          <a:xfrm>
            <a:off x="1981200" y="2590800"/>
            <a:ext cx="2198422" cy="369332"/>
          </a:xfrm>
          <a:prstGeom prst="rect">
            <a:avLst/>
          </a:prstGeom>
          <a:noFill/>
        </p:spPr>
        <p:txBody>
          <a:bodyPr wrap="none" rtlCol="0">
            <a:spAutoFit/>
          </a:bodyPr>
          <a:lstStyle/>
          <a:p>
            <a:r>
              <a:rPr lang="en-US" dirty="0" smtClean="0"/>
              <a:t>Initial EM parameters</a:t>
            </a:r>
            <a:endParaRPr lang="en-US" dirty="0"/>
          </a:p>
        </p:txBody>
      </p:sp>
      <p:sp>
        <p:nvSpPr>
          <p:cNvPr id="9" name="TextBox 8"/>
          <p:cNvSpPr txBox="1"/>
          <p:nvPr/>
        </p:nvSpPr>
        <p:spPr>
          <a:xfrm>
            <a:off x="6324600" y="1905000"/>
            <a:ext cx="2819400" cy="923330"/>
          </a:xfrm>
          <a:prstGeom prst="rect">
            <a:avLst/>
          </a:prstGeom>
          <a:noFill/>
        </p:spPr>
        <p:txBody>
          <a:bodyPr wrap="square" rtlCol="0">
            <a:spAutoFit/>
          </a:bodyPr>
          <a:lstStyle/>
          <a:p>
            <a:r>
              <a:rPr lang="en-US" dirty="0" smtClean="0"/>
              <a:t>Bad fit</a:t>
            </a:r>
          </a:p>
          <a:p>
            <a:pPr>
              <a:buFont typeface="Arial" pitchFamily="34" charset="0"/>
              <a:buChar char="•"/>
            </a:pPr>
            <a:r>
              <a:rPr lang="en-US" dirty="0"/>
              <a:t> </a:t>
            </a:r>
            <a:r>
              <a:rPr lang="en-US" dirty="0" smtClean="0"/>
              <a:t>Ineffective learning</a:t>
            </a:r>
          </a:p>
          <a:p>
            <a:pPr>
              <a:buFont typeface="Arial" pitchFamily="34" charset="0"/>
              <a:buChar char="•"/>
            </a:pPr>
            <a:r>
              <a:rPr lang="en-US" dirty="0"/>
              <a:t> </a:t>
            </a:r>
            <a:r>
              <a:rPr lang="en-US" dirty="0" smtClean="0"/>
              <a:t>Bad pedagogical decisions</a:t>
            </a:r>
            <a:endParaRPr lang="en-US" dirty="0"/>
          </a:p>
        </p:txBody>
      </p:sp>
      <p:sp>
        <p:nvSpPr>
          <p:cNvPr id="12" name="TextBox 11"/>
          <p:cNvSpPr txBox="1"/>
          <p:nvPr/>
        </p:nvSpPr>
        <p:spPr>
          <a:xfrm>
            <a:off x="6324600" y="4715470"/>
            <a:ext cx="2819400" cy="1200329"/>
          </a:xfrm>
          <a:prstGeom prst="rect">
            <a:avLst/>
          </a:prstGeom>
          <a:noFill/>
        </p:spPr>
        <p:txBody>
          <a:bodyPr wrap="square" rtlCol="0">
            <a:spAutoFit/>
          </a:bodyPr>
          <a:lstStyle/>
          <a:p>
            <a:r>
              <a:rPr lang="en-US" dirty="0" smtClean="0"/>
              <a:t>Good fit</a:t>
            </a:r>
          </a:p>
          <a:p>
            <a:pPr>
              <a:buFont typeface="Arial" pitchFamily="34" charset="0"/>
              <a:buChar char="•"/>
            </a:pPr>
            <a:r>
              <a:rPr lang="en-US" dirty="0"/>
              <a:t> E</a:t>
            </a:r>
            <a:r>
              <a:rPr lang="en-US" dirty="0" smtClean="0"/>
              <a:t>ffective learning</a:t>
            </a:r>
          </a:p>
          <a:p>
            <a:pPr>
              <a:buFont typeface="Arial" pitchFamily="34" charset="0"/>
              <a:buChar char="•"/>
            </a:pPr>
            <a:r>
              <a:rPr lang="en-US" dirty="0"/>
              <a:t> </a:t>
            </a:r>
            <a:r>
              <a:rPr lang="en-US" dirty="0" smtClean="0"/>
              <a:t>Many publications</a:t>
            </a:r>
          </a:p>
          <a:p>
            <a:pPr>
              <a:buFont typeface="Arial" pitchFamily="34" charset="0"/>
              <a:buChar char="•"/>
            </a:pPr>
            <a:r>
              <a:rPr lang="en-US" dirty="0"/>
              <a:t> </a:t>
            </a:r>
            <a:r>
              <a:rPr lang="en-US" dirty="0" smtClean="0"/>
              <a:t>You’re a hero</a:t>
            </a:r>
            <a:endParaRPr lang="en-US" dirty="0"/>
          </a:p>
        </p:txBody>
      </p:sp>
      <p:sp>
        <p:nvSpPr>
          <p:cNvPr id="15" name="Oval 14"/>
          <p:cNvSpPr/>
          <p:nvPr/>
        </p:nvSpPr>
        <p:spPr>
          <a:xfrm>
            <a:off x="3429000" y="35052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 name="Straight Arrow Connector 7"/>
          <p:cNvCxnSpPr/>
          <p:nvPr/>
        </p:nvCxnSpPr>
        <p:spPr>
          <a:xfrm flipV="1">
            <a:off x="3505200" y="2286000"/>
            <a:ext cx="26670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743200" y="44196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4" name="Straight Arrow Connector 13"/>
          <p:cNvCxnSpPr/>
          <p:nvPr/>
        </p:nvCxnSpPr>
        <p:spPr>
          <a:xfrm>
            <a:off x="2819400" y="4495800"/>
            <a:ext cx="33528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3400" y="191869"/>
            <a:ext cx="5410200" cy="923330"/>
          </a:xfrm>
          <a:prstGeom prst="rect">
            <a:avLst/>
          </a:prstGeom>
          <a:noFill/>
        </p:spPr>
        <p:txBody>
          <a:bodyPr wrap="square" rtlCol="0">
            <a:spAutoFit/>
          </a:bodyPr>
          <a:lstStyle/>
          <a:p>
            <a:r>
              <a:rPr lang="en-US" u="sng" dirty="0" smtClean="0"/>
              <a:t>Bayesian Knowledge Tracing</a:t>
            </a:r>
            <a:r>
              <a:rPr lang="en-US" dirty="0" smtClean="0"/>
              <a:t>: Method for estimating if a student knows a skill or not based on the student’s past responses and the parameter values of the skill</a:t>
            </a:r>
            <a:endParaRPr lang="en-US" dirty="0"/>
          </a:p>
        </p:txBody>
      </p:sp>
      <p:sp>
        <p:nvSpPr>
          <p:cNvPr id="19" name="TextBox 18"/>
          <p:cNvSpPr txBox="1"/>
          <p:nvPr/>
        </p:nvSpPr>
        <p:spPr>
          <a:xfrm>
            <a:off x="533400" y="1182469"/>
            <a:ext cx="5410200" cy="646331"/>
          </a:xfrm>
          <a:prstGeom prst="rect">
            <a:avLst/>
          </a:prstGeom>
          <a:noFill/>
        </p:spPr>
        <p:txBody>
          <a:bodyPr wrap="square" rtlCol="0">
            <a:spAutoFit/>
          </a:bodyPr>
          <a:lstStyle/>
          <a:p>
            <a:r>
              <a:rPr lang="en-US" u="sng" dirty="0" smtClean="0"/>
              <a:t>Expectation Maximization (EM)</a:t>
            </a:r>
            <a:r>
              <a:rPr lang="en-US" dirty="0" smtClean="0"/>
              <a:t>: Method for estimating the skill parameters for Bayesian Knowledge Tracing</a:t>
            </a:r>
            <a:endParaRPr lang="en-US" dirty="0"/>
          </a:p>
        </p:txBody>
      </p:sp>
      <p:sp>
        <p:nvSpPr>
          <p:cNvPr id="20" name="TextBox 19"/>
          <p:cNvSpPr txBox="1"/>
          <p:nvPr/>
        </p:nvSpPr>
        <p:spPr>
          <a:xfrm>
            <a:off x="990600" y="5562600"/>
            <a:ext cx="4343400" cy="646331"/>
          </a:xfrm>
          <a:prstGeom prst="rect">
            <a:avLst/>
          </a:prstGeom>
          <a:noFill/>
        </p:spPr>
        <p:txBody>
          <a:bodyPr wrap="square" rtlCol="0">
            <a:spAutoFit/>
          </a:bodyPr>
          <a:lstStyle/>
          <a:p>
            <a:pPr marL="342900" indent="-342900">
              <a:buFont typeface="Arial" pitchFamily="34" charset="0"/>
              <a:buChar char="•"/>
            </a:pPr>
            <a:r>
              <a:rPr lang="en-US" dirty="0" smtClean="0"/>
              <a:t>EM needs starting values for the parameters to begin its search</a:t>
            </a:r>
            <a:endParaRPr lang="en-US" dirty="0"/>
          </a:p>
        </p:txBody>
      </p:sp>
      <p:sp>
        <p:nvSpPr>
          <p:cNvPr id="13" name="TextBox 12"/>
          <p:cNvSpPr txBox="1"/>
          <p:nvPr/>
        </p:nvSpPr>
        <p:spPr>
          <a:xfrm>
            <a:off x="0" y="2590800"/>
            <a:ext cx="2133600" cy="1200329"/>
          </a:xfrm>
          <a:prstGeom prst="rect">
            <a:avLst/>
          </a:prstGeom>
          <a:noFill/>
        </p:spPr>
        <p:txBody>
          <a:bodyPr wrap="square" rtlCol="0">
            <a:spAutoFit/>
          </a:bodyPr>
          <a:lstStyle/>
          <a:p>
            <a:r>
              <a:rPr lang="en-US" b="1" dirty="0" smtClean="0"/>
              <a:t>Are the starting locations that lead to good fit scattered randomly?</a:t>
            </a:r>
            <a:endParaRPr lang="en-US" b="1" dirty="0"/>
          </a:p>
        </p:txBody>
      </p:sp>
      <p:sp>
        <p:nvSpPr>
          <p:cNvPr id="16" name="Oval 15"/>
          <p:cNvSpPr/>
          <p:nvPr/>
        </p:nvSpPr>
        <p:spPr>
          <a:xfrm>
            <a:off x="3200400" y="38862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p:cNvSpPr/>
          <p:nvPr/>
        </p:nvSpPr>
        <p:spPr>
          <a:xfrm>
            <a:off x="3581400" y="48006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p:cNvSpPr/>
          <p:nvPr/>
        </p:nvSpPr>
        <p:spPr>
          <a:xfrm>
            <a:off x="2362200" y="37338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p:cNvSpPr/>
          <p:nvPr/>
        </p:nvSpPr>
        <p:spPr>
          <a:xfrm>
            <a:off x="2819400" y="48006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Oval 27"/>
          <p:cNvSpPr/>
          <p:nvPr/>
        </p:nvSpPr>
        <p:spPr>
          <a:xfrm>
            <a:off x="2209800" y="31242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p:cNvSpPr/>
          <p:nvPr/>
        </p:nvSpPr>
        <p:spPr>
          <a:xfrm>
            <a:off x="2209800" y="47244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p:cNvSpPr/>
          <p:nvPr/>
        </p:nvSpPr>
        <p:spPr>
          <a:xfrm>
            <a:off x="2514600" y="34290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p:cNvSpPr/>
          <p:nvPr/>
        </p:nvSpPr>
        <p:spPr>
          <a:xfrm>
            <a:off x="3657600" y="38862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p:cNvSpPr/>
          <p:nvPr/>
        </p:nvSpPr>
        <p:spPr>
          <a:xfrm>
            <a:off x="3200400" y="31242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p:cNvSpPr/>
          <p:nvPr/>
        </p:nvSpPr>
        <p:spPr>
          <a:xfrm>
            <a:off x="2895600" y="50292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TextBox 48"/>
          <p:cNvSpPr txBox="1"/>
          <p:nvPr/>
        </p:nvSpPr>
        <p:spPr>
          <a:xfrm>
            <a:off x="0" y="2209800"/>
            <a:ext cx="2091855" cy="369332"/>
          </a:xfrm>
          <a:prstGeom prst="rect">
            <a:avLst/>
          </a:prstGeom>
          <a:noFill/>
        </p:spPr>
        <p:txBody>
          <a:bodyPr wrap="none" rtlCol="0">
            <a:spAutoFit/>
          </a:bodyPr>
          <a:lstStyle/>
          <a:p>
            <a:r>
              <a:rPr lang="en-US" dirty="0" smtClean="0"/>
              <a:t>Research Questions:</a:t>
            </a:r>
            <a:endParaRPr lang="en-US" dirty="0"/>
          </a:p>
        </p:txBody>
      </p:sp>
      <p:sp>
        <p:nvSpPr>
          <p:cNvPr id="50" name="TextBox 49"/>
          <p:cNvSpPr txBox="1"/>
          <p:nvPr/>
        </p:nvSpPr>
        <p:spPr>
          <a:xfrm>
            <a:off x="6324600" y="-4465"/>
            <a:ext cx="2819400" cy="461665"/>
          </a:xfrm>
          <a:prstGeom prst="rect">
            <a:avLst/>
          </a:prstGeom>
          <a:noFill/>
        </p:spPr>
        <p:txBody>
          <a:bodyPr wrap="square" rtlCol="0">
            <a:spAutoFit/>
          </a:bodyPr>
          <a:lstStyle/>
          <a:p>
            <a:r>
              <a:rPr lang="en-US" sz="2400" dirty="0" smtClean="0"/>
              <a:t>Research Overview</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id.gif"/>
          <p:cNvPicPr>
            <a:picLocks noChangeAspect="1"/>
          </p:cNvPicPr>
          <p:nvPr/>
        </p:nvPicPr>
        <p:blipFill>
          <a:blip r:embed="rId3" cstate="print"/>
          <a:stretch>
            <a:fillRect/>
          </a:stretch>
        </p:blipFill>
        <p:spPr>
          <a:xfrm>
            <a:off x="1905000" y="2971800"/>
            <a:ext cx="2362200" cy="2362200"/>
          </a:xfrm>
          <a:prstGeom prst="rect">
            <a:avLst/>
          </a:prstGeom>
        </p:spPr>
      </p:pic>
      <p:sp>
        <p:nvSpPr>
          <p:cNvPr id="6" name="TextBox 5"/>
          <p:cNvSpPr txBox="1"/>
          <p:nvPr/>
        </p:nvSpPr>
        <p:spPr>
          <a:xfrm>
            <a:off x="1981200" y="2590800"/>
            <a:ext cx="2198422" cy="369332"/>
          </a:xfrm>
          <a:prstGeom prst="rect">
            <a:avLst/>
          </a:prstGeom>
          <a:noFill/>
        </p:spPr>
        <p:txBody>
          <a:bodyPr wrap="none" rtlCol="0">
            <a:spAutoFit/>
          </a:bodyPr>
          <a:lstStyle/>
          <a:p>
            <a:r>
              <a:rPr lang="en-US" dirty="0" smtClean="0"/>
              <a:t>Initial EM parameters</a:t>
            </a:r>
            <a:endParaRPr lang="en-US" dirty="0"/>
          </a:p>
        </p:txBody>
      </p:sp>
      <p:sp>
        <p:nvSpPr>
          <p:cNvPr id="9" name="TextBox 8"/>
          <p:cNvSpPr txBox="1"/>
          <p:nvPr/>
        </p:nvSpPr>
        <p:spPr>
          <a:xfrm>
            <a:off x="6324600" y="1905000"/>
            <a:ext cx="2819400" cy="923330"/>
          </a:xfrm>
          <a:prstGeom prst="rect">
            <a:avLst/>
          </a:prstGeom>
          <a:noFill/>
        </p:spPr>
        <p:txBody>
          <a:bodyPr wrap="square" rtlCol="0">
            <a:spAutoFit/>
          </a:bodyPr>
          <a:lstStyle/>
          <a:p>
            <a:r>
              <a:rPr lang="en-US" dirty="0" smtClean="0"/>
              <a:t>Bad fit</a:t>
            </a:r>
          </a:p>
          <a:p>
            <a:pPr>
              <a:buFont typeface="Arial" pitchFamily="34" charset="0"/>
              <a:buChar char="•"/>
            </a:pPr>
            <a:r>
              <a:rPr lang="en-US" dirty="0"/>
              <a:t> </a:t>
            </a:r>
            <a:r>
              <a:rPr lang="en-US" dirty="0" smtClean="0"/>
              <a:t>Ineffective learning</a:t>
            </a:r>
          </a:p>
          <a:p>
            <a:pPr>
              <a:buFont typeface="Arial" pitchFamily="34" charset="0"/>
              <a:buChar char="•"/>
            </a:pPr>
            <a:r>
              <a:rPr lang="en-US" dirty="0"/>
              <a:t> </a:t>
            </a:r>
            <a:r>
              <a:rPr lang="en-US" dirty="0" smtClean="0"/>
              <a:t>Bad pedagogical decisions</a:t>
            </a:r>
            <a:endParaRPr lang="en-US" dirty="0"/>
          </a:p>
        </p:txBody>
      </p:sp>
      <p:sp>
        <p:nvSpPr>
          <p:cNvPr id="12" name="TextBox 11"/>
          <p:cNvSpPr txBox="1"/>
          <p:nvPr/>
        </p:nvSpPr>
        <p:spPr>
          <a:xfrm>
            <a:off x="6324600" y="4715470"/>
            <a:ext cx="2819400" cy="1200329"/>
          </a:xfrm>
          <a:prstGeom prst="rect">
            <a:avLst/>
          </a:prstGeom>
          <a:noFill/>
        </p:spPr>
        <p:txBody>
          <a:bodyPr wrap="square" rtlCol="0">
            <a:spAutoFit/>
          </a:bodyPr>
          <a:lstStyle/>
          <a:p>
            <a:r>
              <a:rPr lang="en-US" dirty="0" smtClean="0"/>
              <a:t>Good fit</a:t>
            </a:r>
          </a:p>
          <a:p>
            <a:pPr>
              <a:buFont typeface="Arial" pitchFamily="34" charset="0"/>
              <a:buChar char="•"/>
            </a:pPr>
            <a:r>
              <a:rPr lang="en-US" dirty="0"/>
              <a:t> E</a:t>
            </a:r>
            <a:r>
              <a:rPr lang="en-US" dirty="0" smtClean="0"/>
              <a:t>ffective learning</a:t>
            </a:r>
          </a:p>
          <a:p>
            <a:pPr>
              <a:buFont typeface="Arial" pitchFamily="34" charset="0"/>
              <a:buChar char="•"/>
            </a:pPr>
            <a:r>
              <a:rPr lang="en-US" dirty="0"/>
              <a:t> </a:t>
            </a:r>
            <a:r>
              <a:rPr lang="en-US" dirty="0" smtClean="0"/>
              <a:t>Many publications</a:t>
            </a:r>
          </a:p>
          <a:p>
            <a:pPr>
              <a:buFont typeface="Arial" pitchFamily="34" charset="0"/>
              <a:buChar char="•"/>
            </a:pPr>
            <a:r>
              <a:rPr lang="en-US" dirty="0"/>
              <a:t> </a:t>
            </a:r>
            <a:r>
              <a:rPr lang="en-US" dirty="0" smtClean="0"/>
              <a:t>You’re a hero</a:t>
            </a:r>
            <a:endParaRPr lang="en-US" dirty="0"/>
          </a:p>
        </p:txBody>
      </p:sp>
      <p:sp>
        <p:nvSpPr>
          <p:cNvPr id="15" name="Oval 14"/>
          <p:cNvSpPr/>
          <p:nvPr/>
        </p:nvSpPr>
        <p:spPr>
          <a:xfrm>
            <a:off x="3429000" y="35052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 name="Straight Arrow Connector 7"/>
          <p:cNvCxnSpPr/>
          <p:nvPr/>
        </p:nvCxnSpPr>
        <p:spPr>
          <a:xfrm flipV="1">
            <a:off x="3505200" y="2286000"/>
            <a:ext cx="26670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743200" y="44196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4" name="Straight Arrow Connector 13"/>
          <p:cNvCxnSpPr/>
          <p:nvPr/>
        </p:nvCxnSpPr>
        <p:spPr>
          <a:xfrm>
            <a:off x="2819400" y="4495800"/>
            <a:ext cx="33528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3400" y="191869"/>
            <a:ext cx="5410200" cy="923330"/>
          </a:xfrm>
          <a:prstGeom prst="rect">
            <a:avLst/>
          </a:prstGeom>
          <a:noFill/>
        </p:spPr>
        <p:txBody>
          <a:bodyPr wrap="square" rtlCol="0">
            <a:spAutoFit/>
          </a:bodyPr>
          <a:lstStyle/>
          <a:p>
            <a:r>
              <a:rPr lang="en-US" u="sng" dirty="0" smtClean="0"/>
              <a:t>Bayesian Knowledge Tracing</a:t>
            </a:r>
            <a:r>
              <a:rPr lang="en-US" dirty="0" smtClean="0"/>
              <a:t>: Method for estimating if a student knows a skill or not based on the student’s past responses and the parameter values of the skill</a:t>
            </a:r>
            <a:endParaRPr lang="en-US" dirty="0"/>
          </a:p>
        </p:txBody>
      </p:sp>
      <p:sp>
        <p:nvSpPr>
          <p:cNvPr id="19" name="TextBox 18"/>
          <p:cNvSpPr txBox="1"/>
          <p:nvPr/>
        </p:nvSpPr>
        <p:spPr>
          <a:xfrm>
            <a:off x="533400" y="1182469"/>
            <a:ext cx="5410200" cy="646331"/>
          </a:xfrm>
          <a:prstGeom prst="rect">
            <a:avLst/>
          </a:prstGeom>
          <a:noFill/>
        </p:spPr>
        <p:txBody>
          <a:bodyPr wrap="square" rtlCol="0">
            <a:spAutoFit/>
          </a:bodyPr>
          <a:lstStyle/>
          <a:p>
            <a:r>
              <a:rPr lang="en-US" u="sng" dirty="0" smtClean="0"/>
              <a:t>Expectation Maximization (EM)</a:t>
            </a:r>
            <a:r>
              <a:rPr lang="en-US" dirty="0" smtClean="0"/>
              <a:t>: Method for estimating the skill parameters for Bayesian Knowledge Tracing</a:t>
            </a:r>
            <a:endParaRPr lang="en-US" dirty="0"/>
          </a:p>
        </p:txBody>
      </p:sp>
      <p:sp>
        <p:nvSpPr>
          <p:cNvPr id="20" name="TextBox 19"/>
          <p:cNvSpPr txBox="1"/>
          <p:nvPr/>
        </p:nvSpPr>
        <p:spPr>
          <a:xfrm>
            <a:off x="990600" y="5562600"/>
            <a:ext cx="4343400" cy="646331"/>
          </a:xfrm>
          <a:prstGeom prst="rect">
            <a:avLst/>
          </a:prstGeom>
          <a:noFill/>
        </p:spPr>
        <p:txBody>
          <a:bodyPr wrap="square" rtlCol="0">
            <a:spAutoFit/>
          </a:bodyPr>
          <a:lstStyle/>
          <a:p>
            <a:pPr marL="342900" indent="-342900">
              <a:buFont typeface="Arial" pitchFamily="34" charset="0"/>
              <a:buChar char="•"/>
            </a:pPr>
            <a:r>
              <a:rPr lang="en-US" dirty="0" smtClean="0"/>
              <a:t>EM needs starting values for the parameters to begin its search</a:t>
            </a:r>
            <a:endParaRPr lang="en-US" dirty="0"/>
          </a:p>
        </p:txBody>
      </p:sp>
      <p:sp>
        <p:nvSpPr>
          <p:cNvPr id="13" name="Oval 12"/>
          <p:cNvSpPr/>
          <p:nvPr/>
        </p:nvSpPr>
        <p:spPr>
          <a:xfrm>
            <a:off x="3581400" y="37338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p:cNvSpPr/>
          <p:nvPr/>
        </p:nvSpPr>
        <p:spPr>
          <a:xfrm>
            <a:off x="2819400" y="33528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p:cNvSpPr/>
          <p:nvPr/>
        </p:nvSpPr>
        <p:spPr>
          <a:xfrm>
            <a:off x="2971800" y="36576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p:cNvSpPr/>
          <p:nvPr/>
        </p:nvSpPr>
        <p:spPr>
          <a:xfrm>
            <a:off x="3429000" y="38862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p:cNvSpPr/>
          <p:nvPr/>
        </p:nvSpPr>
        <p:spPr>
          <a:xfrm>
            <a:off x="3962400" y="41148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p:cNvSpPr/>
          <p:nvPr/>
        </p:nvSpPr>
        <p:spPr>
          <a:xfrm>
            <a:off x="3962400" y="35052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Oval 24"/>
          <p:cNvSpPr/>
          <p:nvPr/>
        </p:nvSpPr>
        <p:spPr>
          <a:xfrm>
            <a:off x="3124200" y="31242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p:cNvSpPr/>
          <p:nvPr/>
        </p:nvSpPr>
        <p:spPr>
          <a:xfrm>
            <a:off x="2362200" y="32766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Oval 26"/>
          <p:cNvSpPr/>
          <p:nvPr/>
        </p:nvSpPr>
        <p:spPr>
          <a:xfrm>
            <a:off x="2438400" y="36576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p:cNvSpPr/>
          <p:nvPr/>
        </p:nvSpPr>
        <p:spPr>
          <a:xfrm>
            <a:off x="2209800" y="42672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Oval 29"/>
          <p:cNvSpPr/>
          <p:nvPr/>
        </p:nvSpPr>
        <p:spPr>
          <a:xfrm>
            <a:off x="2895600" y="41910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3429000" y="43434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Oval 31"/>
          <p:cNvSpPr/>
          <p:nvPr/>
        </p:nvSpPr>
        <p:spPr>
          <a:xfrm>
            <a:off x="2209800" y="39624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Oval 32"/>
          <p:cNvSpPr/>
          <p:nvPr/>
        </p:nvSpPr>
        <p:spPr>
          <a:xfrm>
            <a:off x="3352800" y="47244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p:cNvSpPr/>
          <p:nvPr/>
        </p:nvSpPr>
        <p:spPr>
          <a:xfrm>
            <a:off x="2362200" y="48768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p:cNvSpPr/>
          <p:nvPr/>
        </p:nvSpPr>
        <p:spPr>
          <a:xfrm>
            <a:off x="2209800" y="46482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2743200" y="49530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p:cNvSpPr/>
          <p:nvPr/>
        </p:nvSpPr>
        <p:spPr>
          <a:xfrm>
            <a:off x="3581400" y="49530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Oval 37"/>
          <p:cNvSpPr/>
          <p:nvPr/>
        </p:nvSpPr>
        <p:spPr>
          <a:xfrm>
            <a:off x="3048000" y="49530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p:cNvSpPr/>
          <p:nvPr/>
        </p:nvSpPr>
        <p:spPr>
          <a:xfrm>
            <a:off x="3962400" y="48768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p:cNvSpPr/>
          <p:nvPr/>
        </p:nvSpPr>
        <p:spPr>
          <a:xfrm>
            <a:off x="2895600" y="46482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p:cNvSpPr/>
          <p:nvPr/>
        </p:nvSpPr>
        <p:spPr>
          <a:xfrm>
            <a:off x="2590800" y="40386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p:cNvSpPr/>
          <p:nvPr/>
        </p:nvSpPr>
        <p:spPr>
          <a:xfrm>
            <a:off x="3810000" y="44958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TextBox 42"/>
          <p:cNvSpPr txBox="1"/>
          <p:nvPr/>
        </p:nvSpPr>
        <p:spPr>
          <a:xfrm>
            <a:off x="0" y="2590800"/>
            <a:ext cx="2133600" cy="1200329"/>
          </a:xfrm>
          <a:prstGeom prst="rect">
            <a:avLst/>
          </a:prstGeom>
          <a:noFill/>
        </p:spPr>
        <p:txBody>
          <a:bodyPr wrap="square" rtlCol="0">
            <a:spAutoFit/>
          </a:bodyPr>
          <a:lstStyle/>
          <a:p>
            <a:r>
              <a:rPr lang="en-US" dirty="0" smtClean="0"/>
              <a:t>Are the starting locations that lead to good fit scattered randomly?</a:t>
            </a:r>
            <a:endParaRPr lang="en-US" dirty="0"/>
          </a:p>
        </p:txBody>
      </p:sp>
      <p:sp>
        <p:nvSpPr>
          <p:cNvPr id="44" name="TextBox 43"/>
          <p:cNvSpPr txBox="1"/>
          <p:nvPr/>
        </p:nvSpPr>
        <p:spPr>
          <a:xfrm>
            <a:off x="0" y="3733800"/>
            <a:ext cx="2133600" cy="646331"/>
          </a:xfrm>
          <a:prstGeom prst="rect">
            <a:avLst/>
          </a:prstGeom>
          <a:noFill/>
        </p:spPr>
        <p:txBody>
          <a:bodyPr wrap="square" rtlCol="0">
            <a:spAutoFit/>
          </a:bodyPr>
          <a:lstStyle/>
          <a:p>
            <a:r>
              <a:rPr lang="en-US" b="1" dirty="0" smtClean="0"/>
              <a:t>Do they exist within boundaries?</a:t>
            </a:r>
            <a:endParaRPr lang="en-US" b="1" dirty="0"/>
          </a:p>
        </p:txBody>
      </p:sp>
      <p:sp>
        <p:nvSpPr>
          <p:cNvPr id="45" name="TextBox 44"/>
          <p:cNvSpPr txBox="1"/>
          <p:nvPr/>
        </p:nvSpPr>
        <p:spPr>
          <a:xfrm>
            <a:off x="0" y="2221468"/>
            <a:ext cx="2091855" cy="369332"/>
          </a:xfrm>
          <a:prstGeom prst="rect">
            <a:avLst/>
          </a:prstGeom>
          <a:noFill/>
        </p:spPr>
        <p:txBody>
          <a:bodyPr wrap="none" rtlCol="0">
            <a:spAutoFit/>
          </a:bodyPr>
          <a:lstStyle/>
          <a:p>
            <a:r>
              <a:rPr lang="en-US" dirty="0" smtClean="0"/>
              <a:t>Research Questions:</a:t>
            </a:r>
            <a:endParaRPr lang="en-US" dirty="0"/>
          </a:p>
        </p:txBody>
      </p:sp>
      <p:sp>
        <p:nvSpPr>
          <p:cNvPr id="46" name="TextBox 45"/>
          <p:cNvSpPr txBox="1"/>
          <p:nvPr/>
        </p:nvSpPr>
        <p:spPr>
          <a:xfrm>
            <a:off x="6324600" y="0"/>
            <a:ext cx="2819400" cy="461665"/>
          </a:xfrm>
          <a:prstGeom prst="rect">
            <a:avLst/>
          </a:prstGeom>
          <a:noFill/>
        </p:spPr>
        <p:txBody>
          <a:bodyPr wrap="square" rtlCol="0">
            <a:spAutoFit/>
          </a:bodyPr>
          <a:lstStyle/>
          <a:p>
            <a:r>
              <a:rPr lang="en-US" sz="2400" dirty="0" smtClean="0"/>
              <a:t>Research Overview</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id.gif"/>
          <p:cNvPicPr>
            <a:picLocks noChangeAspect="1"/>
          </p:cNvPicPr>
          <p:nvPr/>
        </p:nvPicPr>
        <p:blipFill>
          <a:blip r:embed="rId3" cstate="print"/>
          <a:stretch>
            <a:fillRect/>
          </a:stretch>
        </p:blipFill>
        <p:spPr>
          <a:xfrm>
            <a:off x="1905000" y="2971800"/>
            <a:ext cx="2362200" cy="2362200"/>
          </a:xfrm>
          <a:prstGeom prst="rect">
            <a:avLst/>
          </a:prstGeom>
        </p:spPr>
      </p:pic>
      <p:sp>
        <p:nvSpPr>
          <p:cNvPr id="6" name="TextBox 5"/>
          <p:cNvSpPr txBox="1"/>
          <p:nvPr/>
        </p:nvSpPr>
        <p:spPr>
          <a:xfrm>
            <a:off x="1981200" y="2590800"/>
            <a:ext cx="2198422" cy="369332"/>
          </a:xfrm>
          <a:prstGeom prst="rect">
            <a:avLst/>
          </a:prstGeom>
          <a:noFill/>
        </p:spPr>
        <p:txBody>
          <a:bodyPr wrap="none" rtlCol="0">
            <a:spAutoFit/>
          </a:bodyPr>
          <a:lstStyle/>
          <a:p>
            <a:r>
              <a:rPr lang="en-US" dirty="0" smtClean="0"/>
              <a:t>Initial EM parameters</a:t>
            </a:r>
            <a:endParaRPr lang="en-US" dirty="0"/>
          </a:p>
        </p:txBody>
      </p:sp>
      <p:sp>
        <p:nvSpPr>
          <p:cNvPr id="9" name="TextBox 8"/>
          <p:cNvSpPr txBox="1"/>
          <p:nvPr/>
        </p:nvSpPr>
        <p:spPr>
          <a:xfrm>
            <a:off x="6324600" y="1905000"/>
            <a:ext cx="2819400" cy="923330"/>
          </a:xfrm>
          <a:prstGeom prst="rect">
            <a:avLst/>
          </a:prstGeom>
          <a:noFill/>
        </p:spPr>
        <p:txBody>
          <a:bodyPr wrap="square" rtlCol="0">
            <a:spAutoFit/>
          </a:bodyPr>
          <a:lstStyle/>
          <a:p>
            <a:r>
              <a:rPr lang="en-US" dirty="0" smtClean="0"/>
              <a:t>Bad fit</a:t>
            </a:r>
          </a:p>
          <a:p>
            <a:pPr>
              <a:buFont typeface="Arial" pitchFamily="34" charset="0"/>
              <a:buChar char="•"/>
            </a:pPr>
            <a:r>
              <a:rPr lang="en-US" dirty="0"/>
              <a:t> </a:t>
            </a:r>
            <a:r>
              <a:rPr lang="en-US" dirty="0" smtClean="0"/>
              <a:t>Ineffective learning</a:t>
            </a:r>
          </a:p>
          <a:p>
            <a:pPr>
              <a:buFont typeface="Arial" pitchFamily="34" charset="0"/>
              <a:buChar char="•"/>
            </a:pPr>
            <a:r>
              <a:rPr lang="en-US" dirty="0"/>
              <a:t> </a:t>
            </a:r>
            <a:r>
              <a:rPr lang="en-US" dirty="0" smtClean="0"/>
              <a:t>Bad pedagogical decisions</a:t>
            </a:r>
            <a:endParaRPr lang="en-US" dirty="0"/>
          </a:p>
        </p:txBody>
      </p:sp>
      <p:sp>
        <p:nvSpPr>
          <p:cNvPr id="12" name="TextBox 11"/>
          <p:cNvSpPr txBox="1"/>
          <p:nvPr/>
        </p:nvSpPr>
        <p:spPr>
          <a:xfrm>
            <a:off x="6324600" y="4715470"/>
            <a:ext cx="2819400" cy="1200329"/>
          </a:xfrm>
          <a:prstGeom prst="rect">
            <a:avLst/>
          </a:prstGeom>
          <a:noFill/>
        </p:spPr>
        <p:txBody>
          <a:bodyPr wrap="square" rtlCol="0">
            <a:spAutoFit/>
          </a:bodyPr>
          <a:lstStyle/>
          <a:p>
            <a:r>
              <a:rPr lang="en-US" dirty="0" smtClean="0"/>
              <a:t>Good fit</a:t>
            </a:r>
          </a:p>
          <a:p>
            <a:pPr>
              <a:buFont typeface="Arial" pitchFamily="34" charset="0"/>
              <a:buChar char="•"/>
            </a:pPr>
            <a:r>
              <a:rPr lang="en-US" dirty="0"/>
              <a:t> E</a:t>
            </a:r>
            <a:r>
              <a:rPr lang="en-US" dirty="0" smtClean="0"/>
              <a:t>ffective learning</a:t>
            </a:r>
          </a:p>
          <a:p>
            <a:pPr>
              <a:buFont typeface="Arial" pitchFamily="34" charset="0"/>
              <a:buChar char="•"/>
            </a:pPr>
            <a:r>
              <a:rPr lang="en-US" dirty="0"/>
              <a:t> </a:t>
            </a:r>
            <a:r>
              <a:rPr lang="en-US" dirty="0" smtClean="0"/>
              <a:t>Many publications</a:t>
            </a:r>
          </a:p>
          <a:p>
            <a:pPr>
              <a:buFont typeface="Arial" pitchFamily="34" charset="0"/>
              <a:buChar char="•"/>
            </a:pPr>
            <a:r>
              <a:rPr lang="en-US" dirty="0"/>
              <a:t> </a:t>
            </a:r>
            <a:r>
              <a:rPr lang="en-US" dirty="0" smtClean="0"/>
              <a:t>You’re a hero</a:t>
            </a:r>
            <a:endParaRPr lang="en-US" dirty="0"/>
          </a:p>
        </p:txBody>
      </p:sp>
      <p:sp>
        <p:nvSpPr>
          <p:cNvPr id="17" name="Oval 16"/>
          <p:cNvSpPr/>
          <p:nvPr/>
        </p:nvSpPr>
        <p:spPr>
          <a:xfrm>
            <a:off x="2743200" y="44196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4" name="Straight Arrow Connector 13"/>
          <p:cNvCxnSpPr/>
          <p:nvPr/>
        </p:nvCxnSpPr>
        <p:spPr>
          <a:xfrm>
            <a:off x="2819400" y="4495800"/>
            <a:ext cx="33528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3400" y="191869"/>
            <a:ext cx="5410200" cy="923330"/>
          </a:xfrm>
          <a:prstGeom prst="rect">
            <a:avLst/>
          </a:prstGeom>
          <a:noFill/>
        </p:spPr>
        <p:txBody>
          <a:bodyPr wrap="square" rtlCol="0">
            <a:spAutoFit/>
          </a:bodyPr>
          <a:lstStyle/>
          <a:p>
            <a:r>
              <a:rPr lang="en-US" u="sng" dirty="0" smtClean="0"/>
              <a:t>Bayesian Knowledge Tracing</a:t>
            </a:r>
            <a:r>
              <a:rPr lang="en-US" dirty="0" smtClean="0"/>
              <a:t>: Method for estimating if a student knows a skill or not based on the student’s past responses and the parameter values of the skill</a:t>
            </a:r>
            <a:endParaRPr lang="en-US" dirty="0"/>
          </a:p>
        </p:txBody>
      </p:sp>
      <p:sp>
        <p:nvSpPr>
          <p:cNvPr id="19" name="TextBox 18"/>
          <p:cNvSpPr txBox="1"/>
          <p:nvPr/>
        </p:nvSpPr>
        <p:spPr>
          <a:xfrm>
            <a:off x="533400" y="1182469"/>
            <a:ext cx="5410200" cy="646331"/>
          </a:xfrm>
          <a:prstGeom prst="rect">
            <a:avLst/>
          </a:prstGeom>
          <a:noFill/>
        </p:spPr>
        <p:txBody>
          <a:bodyPr wrap="square" rtlCol="0">
            <a:spAutoFit/>
          </a:bodyPr>
          <a:lstStyle/>
          <a:p>
            <a:r>
              <a:rPr lang="en-US" u="sng" dirty="0" smtClean="0"/>
              <a:t>Expectation Maximization (EM)</a:t>
            </a:r>
            <a:r>
              <a:rPr lang="en-US" dirty="0" smtClean="0"/>
              <a:t>: Method for estimating the skill parameters for Bayesian Knowledge Tracing</a:t>
            </a:r>
            <a:endParaRPr lang="en-US" dirty="0"/>
          </a:p>
        </p:txBody>
      </p:sp>
      <p:sp>
        <p:nvSpPr>
          <p:cNvPr id="20" name="TextBox 19"/>
          <p:cNvSpPr txBox="1"/>
          <p:nvPr/>
        </p:nvSpPr>
        <p:spPr>
          <a:xfrm>
            <a:off x="990600" y="5562600"/>
            <a:ext cx="4343400" cy="646331"/>
          </a:xfrm>
          <a:prstGeom prst="rect">
            <a:avLst/>
          </a:prstGeom>
          <a:noFill/>
        </p:spPr>
        <p:txBody>
          <a:bodyPr wrap="square" rtlCol="0">
            <a:spAutoFit/>
          </a:bodyPr>
          <a:lstStyle/>
          <a:p>
            <a:pPr marL="342900" indent="-342900">
              <a:buFont typeface="Arial" pitchFamily="34" charset="0"/>
              <a:buChar char="•"/>
            </a:pPr>
            <a:r>
              <a:rPr lang="en-US" dirty="0" smtClean="0"/>
              <a:t>EM needs starting values for the parameters to begin its search</a:t>
            </a:r>
            <a:endParaRPr lang="en-US" dirty="0"/>
          </a:p>
        </p:txBody>
      </p:sp>
      <p:sp>
        <p:nvSpPr>
          <p:cNvPr id="13" name="TextBox 12"/>
          <p:cNvSpPr txBox="1"/>
          <p:nvPr/>
        </p:nvSpPr>
        <p:spPr>
          <a:xfrm>
            <a:off x="0" y="2590800"/>
            <a:ext cx="2133600" cy="1200329"/>
          </a:xfrm>
          <a:prstGeom prst="rect">
            <a:avLst/>
          </a:prstGeom>
          <a:noFill/>
        </p:spPr>
        <p:txBody>
          <a:bodyPr wrap="square" rtlCol="0">
            <a:spAutoFit/>
          </a:bodyPr>
          <a:lstStyle/>
          <a:p>
            <a:r>
              <a:rPr lang="en-US" dirty="0" smtClean="0"/>
              <a:t>Are the starting locations that lead to good fit scattered randomly?</a:t>
            </a:r>
            <a:endParaRPr lang="en-US" dirty="0"/>
          </a:p>
        </p:txBody>
      </p:sp>
      <p:sp>
        <p:nvSpPr>
          <p:cNvPr id="16" name="TextBox 15"/>
          <p:cNvSpPr txBox="1"/>
          <p:nvPr/>
        </p:nvSpPr>
        <p:spPr>
          <a:xfrm>
            <a:off x="0" y="3733800"/>
            <a:ext cx="2133600" cy="646331"/>
          </a:xfrm>
          <a:prstGeom prst="rect">
            <a:avLst/>
          </a:prstGeom>
          <a:noFill/>
        </p:spPr>
        <p:txBody>
          <a:bodyPr wrap="square" rtlCol="0">
            <a:spAutoFit/>
          </a:bodyPr>
          <a:lstStyle/>
          <a:p>
            <a:r>
              <a:rPr lang="en-US" dirty="0" smtClean="0"/>
              <a:t>Do they exist within boundaries?</a:t>
            </a:r>
            <a:endParaRPr lang="en-US" dirty="0"/>
          </a:p>
        </p:txBody>
      </p:sp>
      <p:sp>
        <p:nvSpPr>
          <p:cNvPr id="21" name="TextBox 20"/>
          <p:cNvSpPr txBox="1"/>
          <p:nvPr/>
        </p:nvSpPr>
        <p:spPr>
          <a:xfrm>
            <a:off x="0" y="4343400"/>
            <a:ext cx="2133600" cy="923330"/>
          </a:xfrm>
          <a:prstGeom prst="rect">
            <a:avLst/>
          </a:prstGeom>
          <a:noFill/>
        </p:spPr>
        <p:txBody>
          <a:bodyPr wrap="square" rtlCol="0">
            <a:spAutoFit/>
          </a:bodyPr>
          <a:lstStyle/>
          <a:p>
            <a:r>
              <a:rPr lang="en-US" b="1" dirty="0" smtClean="0"/>
              <a:t>Can good convergence always be achieved?</a:t>
            </a:r>
            <a:endParaRPr lang="en-US" b="1" dirty="0"/>
          </a:p>
        </p:txBody>
      </p:sp>
      <p:sp>
        <p:nvSpPr>
          <p:cNvPr id="22" name="Oval 21"/>
          <p:cNvSpPr/>
          <p:nvPr/>
        </p:nvSpPr>
        <p:spPr>
          <a:xfrm>
            <a:off x="3200400" y="42672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p:cNvSpPr/>
          <p:nvPr/>
        </p:nvSpPr>
        <p:spPr>
          <a:xfrm>
            <a:off x="2438400" y="40386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p:cNvSpPr/>
          <p:nvPr/>
        </p:nvSpPr>
        <p:spPr>
          <a:xfrm>
            <a:off x="3505200" y="38862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Oval 24"/>
          <p:cNvSpPr/>
          <p:nvPr/>
        </p:nvSpPr>
        <p:spPr>
          <a:xfrm>
            <a:off x="3048000" y="39624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p:cNvSpPr/>
          <p:nvPr/>
        </p:nvSpPr>
        <p:spPr>
          <a:xfrm>
            <a:off x="2743200" y="36576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Oval 26"/>
          <p:cNvSpPr/>
          <p:nvPr/>
        </p:nvSpPr>
        <p:spPr>
          <a:xfrm>
            <a:off x="3276600" y="35052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Oval 27"/>
          <p:cNvSpPr/>
          <p:nvPr/>
        </p:nvSpPr>
        <p:spPr>
          <a:xfrm>
            <a:off x="3276600" y="47244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p:cNvSpPr/>
          <p:nvPr/>
        </p:nvSpPr>
        <p:spPr>
          <a:xfrm>
            <a:off x="3657600" y="33528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Oval 29"/>
          <p:cNvSpPr/>
          <p:nvPr/>
        </p:nvSpPr>
        <p:spPr>
          <a:xfrm>
            <a:off x="2209800" y="32766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Oval 30"/>
          <p:cNvSpPr/>
          <p:nvPr/>
        </p:nvSpPr>
        <p:spPr>
          <a:xfrm>
            <a:off x="1981200" y="49530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Oval 31"/>
          <p:cNvSpPr/>
          <p:nvPr/>
        </p:nvSpPr>
        <p:spPr>
          <a:xfrm>
            <a:off x="2590800" y="49530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Oval 32"/>
          <p:cNvSpPr/>
          <p:nvPr/>
        </p:nvSpPr>
        <p:spPr>
          <a:xfrm>
            <a:off x="2362200" y="47244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p:cNvSpPr/>
          <p:nvPr/>
        </p:nvSpPr>
        <p:spPr>
          <a:xfrm>
            <a:off x="3581400" y="51054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p:cNvSpPr/>
          <p:nvPr/>
        </p:nvSpPr>
        <p:spPr>
          <a:xfrm>
            <a:off x="2895600" y="32766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p:cNvSpPr/>
          <p:nvPr/>
        </p:nvSpPr>
        <p:spPr>
          <a:xfrm>
            <a:off x="3886200" y="39624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p:cNvSpPr/>
          <p:nvPr/>
        </p:nvSpPr>
        <p:spPr>
          <a:xfrm>
            <a:off x="3733800" y="43434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p:cNvSpPr txBox="1"/>
          <p:nvPr/>
        </p:nvSpPr>
        <p:spPr>
          <a:xfrm>
            <a:off x="0" y="2209800"/>
            <a:ext cx="2091855" cy="369332"/>
          </a:xfrm>
          <a:prstGeom prst="rect">
            <a:avLst/>
          </a:prstGeom>
          <a:noFill/>
        </p:spPr>
        <p:txBody>
          <a:bodyPr wrap="none" rtlCol="0">
            <a:spAutoFit/>
          </a:bodyPr>
          <a:lstStyle/>
          <a:p>
            <a:r>
              <a:rPr lang="en-US" dirty="0" smtClean="0"/>
              <a:t>Research Questions:</a:t>
            </a:r>
            <a:endParaRPr lang="en-US" dirty="0"/>
          </a:p>
        </p:txBody>
      </p:sp>
      <p:cxnSp>
        <p:nvCxnSpPr>
          <p:cNvPr id="40" name="Straight Connector 39"/>
          <p:cNvCxnSpPr/>
          <p:nvPr/>
        </p:nvCxnSpPr>
        <p:spPr>
          <a:xfrm>
            <a:off x="6324600" y="1905000"/>
            <a:ext cx="2590800" cy="8382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flipV="1">
            <a:off x="6324600" y="1981200"/>
            <a:ext cx="2514600" cy="838200"/>
          </a:xfrm>
          <a:prstGeom prst="line">
            <a:avLst/>
          </a:prstGeom>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6324600" y="0"/>
            <a:ext cx="2819400" cy="461665"/>
          </a:xfrm>
          <a:prstGeom prst="rect">
            <a:avLst/>
          </a:prstGeom>
          <a:noFill/>
        </p:spPr>
        <p:txBody>
          <a:bodyPr wrap="square" rtlCol="0">
            <a:spAutoFit/>
          </a:bodyPr>
          <a:lstStyle/>
          <a:p>
            <a:r>
              <a:rPr lang="en-US" sz="2400" dirty="0" smtClean="0"/>
              <a:t>Research Overview</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work and relevance</a:t>
            </a:r>
            <a:endParaRPr lang="en-US" dirty="0"/>
          </a:p>
        </p:txBody>
      </p:sp>
      <p:sp>
        <p:nvSpPr>
          <p:cNvPr id="3" name="Content Placeholder 2"/>
          <p:cNvSpPr>
            <a:spLocks noGrp="1"/>
          </p:cNvSpPr>
          <p:nvPr>
            <p:ph idx="1"/>
          </p:nvPr>
        </p:nvSpPr>
        <p:spPr/>
        <p:txBody>
          <a:bodyPr/>
          <a:lstStyle/>
          <a:p>
            <a:r>
              <a:rPr lang="en-US" dirty="0" smtClean="0"/>
              <a:t>Past work lacks the benefit of knowing the </a:t>
            </a:r>
            <a:r>
              <a:rPr lang="en-US" dirty="0" smtClean="0"/>
              <a:t>ground truth parameters</a:t>
            </a:r>
            <a:endParaRPr lang="en-US" dirty="0" smtClean="0"/>
          </a:p>
          <a:p>
            <a:r>
              <a:rPr lang="en-US" dirty="0" smtClean="0"/>
              <a:t>This makes it difficult to study the behavior of EM and measure the accuracy of learned parameters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 Simulation</a:t>
            </a:r>
            <a:endParaRPr lang="en-US" dirty="0"/>
          </a:p>
        </p:txBody>
      </p:sp>
      <p:sp>
        <p:nvSpPr>
          <p:cNvPr id="3" name="Content Placeholder 2"/>
          <p:cNvSpPr>
            <a:spLocks noGrp="1"/>
          </p:cNvSpPr>
          <p:nvPr>
            <p:ph idx="1"/>
          </p:nvPr>
        </p:nvSpPr>
        <p:spPr/>
        <p:txBody>
          <a:bodyPr/>
          <a:lstStyle/>
          <a:p>
            <a:r>
              <a:rPr lang="en-US" dirty="0" smtClean="0"/>
              <a:t>Approach of this work is to</a:t>
            </a:r>
          </a:p>
          <a:p>
            <a:pPr lvl="1"/>
            <a:r>
              <a:rPr lang="en-US" dirty="0" smtClean="0"/>
              <a:t>construct a </a:t>
            </a:r>
            <a:r>
              <a:rPr lang="en-US" dirty="0" smtClean="0"/>
              <a:t>BKT </a:t>
            </a:r>
            <a:r>
              <a:rPr lang="en-US" dirty="0" smtClean="0"/>
              <a:t>model with known parameters</a:t>
            </a:r>
          </a:p>
          <a:p>
            <a:pPr lvl="1"/>
            <a:r>
              <a:rPr lang="en-US" dirty="0" smtClean="0"/>
              <a:t>simulate student responses </a:t>
            </a:r>
            <a:r>
              <a:rPr lang="en-US" dirty="0" smtClean="0"/>
              <a:t>by sampling from that </a:t>
            </a:r>
            <a:r>
              <a:rPr lang="en-US" dirty="0" smtClean="0"/>
              <a:t>model </a:t>
            </a:r>
          </a:p>
          <a:p>
            <a:pPr lvl="1"/>
            <a:r>
              <a:rPr lang="en-US" dirty="0" smtClean="0"/>
              <a:t>explore how EM converges or does not converge to the </a:t>
            </a:r>
            <a:r>
              <a:rPr lang="en-US" dirty="0" smtClean="0"/>
              <a:t>ground truth parameters </a:t>
            </a:r>
            <a:r>
              <a:rPr lang="en-US" dirty="0" smtClean="0"/>
              <a:t>based </a:t>
            </a:r>
            <a:r>
              <a:rPr lang="en-US" dirty="0" smtClean="0"/>
              <a:t>a grid-search of initial </a:t>
            </a:r>
            <a:r>
              <a:rPr lang="en-US" dirty="0" smtClean="0"/>
              <a:t>parameter starting positions</a:t>
            </a:r>
          </a:p>
          <a:p>
            <a:pPr lvl="1"/>
            <a:r>
              <a:rPr lang="en-US" dirty="0" smtClean="0"/>
              <a:t>since we know the true parameters we can now study the accuracy of parameter learning in depth</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id.gif"/>
          <p:cNvPicPr>
            <a:picLocks noChangeAspect="1"/>
          </p:cNvPicPr>
          <p:nvPr/>
        </p:nvPicPr>
        <p:blipFill>
          <a:blip r:embed="rId3" cstate="print"/>
          <a:stretch>
            <a:fillRect/>
          </a:stretch>
        </p:blipFill>
        <p:spPr>
          <a:xfrm>
            <a:off x="1905000" y="2971800"/>
            <a:ext cx="2362200" cy="2362200"/>
          </a:xfrm>
          <a:prstGeom prst="rect">
            <a:avLst/>
          </a:prstGeom>
        </p:spPr>
      </p:pic>
      <p:sp>
        <p:nvSpPr>
          <p:cNvPr id="6" name="TextBox 5"/>
          <p:cNvSpPr txBox="1"/>
          <p:nvPr/>
        </p:nvSpPr>
        <p:spPr>
          <a:xfrm>
            <a:off x="1981200" y="2590800"/>
            <a:ext cx="2198422" cy="369332"/>
          </a:xfrm>
          <a:prstGeom prst="rect">
            <a:avLst/>
          </a:prstGeom>
          <a:noFill/>
        </p:spPr>
        <p:txBody>
          <a:bodyPr wrap="none" rtlCol="0">
            <a:spAutoFit/>
          </a:bodyPr>
          <a:lstStyle/>
          <a:p>
            <a:r>
              <a:rPr lang="en-US" dirty="0" smtClean="0"/>
              <a:t>Initial EM parameters</a:t>
            </a:r>
            <a:endParaRPr lang="en-US" dirty="0"/>
          </a:p>
        </p:txBody>
      </p:sp>
      <p:sp>
        <p:nvSpPr>
          <p:cNvPr id="9" name="TextBox 8"/>
          <p:cNvSpPr txBox="1"/>
          <p:nvPr/>
        </p:nvSpPr>
        <p:spPr>
          <a:xfrm>
            <a:off x="6324600" y="1905000"/>
            <a:ext cx="2819400" cy="923330"/>
          </a:xfrm>
          <a:prstGeom prst="rect">
            <a:avLst/>
          </a:prstGeom>
          <a:noFill/>
        </p:spPr>
        <p:txBody>
          <a:bodyPr wrap="square" rtlCol="0">
            <a:spAutoFit/>
          </a:bodyPr>
          <a:lstStyle/>
          <a:p>
            <a:r>
              <a:rPr lang="en-US" dirty="0" smtClean="0"/>
              <a:t>Bad fit</a:t>
            </a:r>
          </a:p>
          <a:p>
            <a:pPr>
              <a:buFont typeface="Arial" pitchFamily="34" charset="0"/>
              <a:buChar char="•"/>
            </a:pPr>
            <a:r>
              <a:rPr lang="en-US" dirty="0"/>
              <a:t> </a:t>
            </a:r>
            <a:r>
              <a:rPr lang="en-US" dirty="0" smtClean="0"/>
              <a:t>Ineffective learning</a:t>
            </a:r>
          </a:p>
          <a:p>
            <a:pPr>
              <a:buFont typeface="Arial" pitchFamily="34" charset="0"/>
              <a:buChar char="•"/>
            </a:pPr>
            <a:r>
              <a:rPr lang="en-US" dirty="0"/>
              <a:t> </a:t>
            </a:r>
            <a:r>
              <a:rPr lang="en-US" dirty="0" smtClean="0"/>
              <a:t>Bad pedagogical decisions</a:t>
            </a:r>
            <a:endParaRPr lang="en-US" dirty="0"/>
          </a:p>
        </p:txBody>
      </p:sp>
      <p:sp>
        <p:nvSpPr>
          <p:cNvPr id="12" name="TextBox 11"/>
          <p:cNvSpPr txBox="1"/>
          <p:nvPr/>
        </p:nvSpPr>
        <p:spPr>
          <a:xfrm>
            <a:off x="6324600" y="4715470"/>
            <a:ext cx="2819400" cy="1200329"/>
          </a:xfrm>
          <a:prstGeom prst="rect">
            <a:avLst/>
          </a:prstGeom>
          <a:noFill/>
        </p:spPr>
        <p:txBody>
          <a:bodyPr wrap="square" rtlCol="0">
            <a:spAutoFit/>
          </a:bodyPr>
          <a:lstStyle/>
          <a:p>
            <a:r>
              <a:rPr lang="en-US" dirty="0" smtClean="0"/>
              <a:t>Good fit</a:t>
            </a:r>
          </a:p>
          <a:p>
            <a:pPr>
              <a:buFont typeface="Arial" pitchFamily="34" charset="0"/>
              <a:buChar char="•"/>
            </a:pPr>
            <a:r>
              <a:rPr lang="en-US" dirty="0"/>
              <a:t> E</a:t>
            </a:r>
            <a:r>
              <a:rPr lang="en-US" dirty="0" smtClean="0"/>
              <a:t>ffective learning</a:t>
            </a:r>
          </a:p>
          <a:p>
            <a:pPr>
              <a:buFont typeface="Arial" pitchFamily="34" charset="0"/>
              <a:buChar char="•"/>
            </a:pPr>
            <a:r>
              <a:rPr lang="en-US" dirty="0"/>
              <a:t> </a:t>
            </a:r>
            <a:r>
              <a:rPr lang="en-US" dirty="0" smtClean="0"/>
              <a:t>Many publications</a:t>
            </a:r>
          </a:p>
          <a:p>
            <a:pPr>
              <a:buFont typeface="Arial" pitchFamily="34" charset="0"/>
              <a:buChar char="•"/>
            </a:pPr>
            <a:r>
              <a:rPr lang="en-US" dirty="0"/>
              <a:t> </a:t>
            </a:r>
            <a:r>
              <a:rPr lang="en-US" dirty="0" smtClean="0"/>
              <a:t>You’re a hero</a:t>
            </a:r>
            <a:endParaRPr lang="en-US" dirty="0"/>
          </a:p>
        </p:txBody>
      </p:sp>
      <p:sp>
        <p:nvSpPr>
          <p:cNvPr id="15" name="Oval 14"/>
          <p:cNvSpPr/>
          <p:nvPr/>
        </p:nvSpPr>
        <p:spPr>
          <a:xfrm>
            <a:off x="3429000" y="35052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 name="Straight Arrow Connector 7"/>
          <p:cNvCxnSpPr/>
          <p:nvPr/>
        </p:nvCxnSpPr>
        <p:spPr>
          <a:xfrm flipV="1">
            <a:off x="3505200" y="2286000"/>
            <a:ext cx="26670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743200" y="44196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4" name="Straight Arrow Connector 13"/>
          <p:cNvCxnSpPr/>
          <p:nvPr/>
        </p:nvCxnSpPr>
        <p:spPr>
          <a:xfrm>
            <a:off x="2819400" y="4495800"/>
            <a:ext cx="33528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200400" y="38862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p:cNvSpPr/>
          <p:nvPr/>
        </p:nvSpPr>
        <p:spPr>
          <a:xfrm>
            <a:off x="3581400" y="48006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Oval 23"/>
          <p:cNvSpPr/>
          <p:nvPr/>
        </p:nvSpPr>
        <p:spPr>
          <a:xfrm>
            <a:off x="2362200" y="37338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p:cNvSpPr/>
          <p:nvPr/>
        </p:nvSpPr>
        <p:spPr>
          <a:xfrm>
            <a:off x="2819400" y="48006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Oval 27"/>
          <p:cNvSpPr/>
          <p:nvPr/>
        </p:nvSpPr>
        <p:spPr>
          <a:xfrm>
            <a:off x="2209800" y="3124200"/>
            <a:ext cx="152400" cy="152400"/>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p:cNvSpPr/>
          <p:nvPr/>
        </p:nvSpPr>
        <p:spPr>
          <a:xfrm>
            <a:off x="2209800" y="47244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p:cNvSpPr/>
          <p:nvPr/>
        </p:nvSpPr>
        <p:spPr>
          <a:xfrm>
            <a:off x="2514600" y="34290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p:cNvSpPr/>
          <p:nvPr/>
        </p:nvSpPr>
        <p:spPr>
          <a:xfrm>
            <a:off x="3657600" y="38862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p:cNvSpPr/>
          <p:nvPr/>
        </p:nvSpPr>
        <p:spPr>
          <a:xfrm>
            <a:off x="3200400" y="31242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p:cNvSpPr/>
          <p:nvPr/>
        </p:nvSpPr>
        <p:spPr>
          <a:xfrm>
            <a:off x="2895600" y="5029200"/>
            <a:ext cx="152400" cy="152400"/>
          </a:xfrm>
          <a:prstGeom prst="ellipse">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TextBox 49"/>
          <p:cNvSpPr txBox="1"/>
          <p:nvPr/>
        </p:nvSpPr>
        <p:spPr>
          <a:xfrm>
            <a:off x="6324600" y="-4465"/>
            <a:ext cx="2819400" cy="461665"/>
          </a:xfrm>
          <a:prstGeom prst="rect">
            <a:avLst/>
          </a:prstGeom>
          <a:noFill/>
        </p:spPr>
        <p:txBody>
          <a:bodyPr wrap="square" rtlCol="0">
            <a:spAutoFit/>
          </a:bodyPr>
          <a:lstStyle/>
          <a:p>
            <a:r>
              <a:rPr lang="en-US" sz="2400" dirty="0" smtClean="0"/>
              <a:t>Research Overview</a:t>
            </a:r>
            <a:endParaRPr lang="en-US" sz="2400" dirty="0"/>
          </a:p>
        </p:txBody>
      </p:sp>
      <p:sp>
        <p:nvSpPr>
          <p:cNvPr id="27" name="TextBox 26"/>
          <p:cNvSpPr txBox="1"/>
          <p:nvPr/>
        </p:nvSpPr>
        <p:spPr>
          <a:xfrm>
            <a:off x="6324600" y="1905000"/>
            <a:ext cx="141923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Inaccurate fit</a:t>
            </a:r>
            <a:endParaRPr lang="en-US" dirty="0"/>
          </a:p>
        </p:txBody>
      </p:sp>
      <p:sp>
        <p:nvSpPr>
          <p:cNvPr id="29" name="TextBox 28"/>
          <p:cNvSpPr txBox="1"/>
          <p:nvPr/>
        </p:nvSpPr>
        <p:spPr>
          <a:xfrm>
            <a:off x="6324600" y="4648200"/>
            <a:ext cx="1295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Accurate fit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trips(down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strips(downLeft)">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Procedure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t>KTmodel.lrate</a:t>
            </a:r>
            <a:r>
              <a:rPr lang="en-US" dirty="0" smtClean="0"/>
              <a:t> = 0.09</a:t>
            </a:r>
          </a:p>
          <a:p>
            <a:pPr>
              <a:buNone/>
            </a:pPr>
            <a:r>
              <a:rPr lang="en-US" dirty="0" err="1" smtClean="0"/>
              <a:t>KTmodel.guess</a:t>
            </a:r>
            <a:r>
              <a:rPr lang="en-US" dirty="0" smtClean="0"/>
              <a:t> = 0.14</a:t>
            </a:r>
          </a:p>
          <a:p>
            <a:pPr>
              <a:buNone/>
            </a:pPr>
            <a:r>
              <a:rPr lang="en-US" dirty="0" err="1" smtClean="0"/>
              <a:t>KTmodel.slip</a:t>
            </a:r>
            <a:r>
              <a:rPr lang="en-US" dirty="0" smtClean="0"/>
              <a:t> = 0.09</a:t>
            </a:r>
          </a:p>
          <a:p>
            <a:pPr>
              <a:buNone/>
            </a:pPr>
            <a:r>
              <a:rPr lang="en-US" dirty="0" err="1" smtClean="0"/>
              <a:t>KTmodel.num_questions</a:t>
            </a:r>
            <a:r>
              <a:rPr lang="en-US" dirty="0" smtClean="0"/>
              <a:t> = 4</a:t>
            </a:r>
          </a:p>
          <a:p>
            <a:pPr>
              <a:buNone/>
            </a:pPr>
            <a:r>
              <a:rPr lang="en-US" dirty="0" smtClean="0"/>
              <a:t>For user 1 to 100</a:t>
            </a:r>
          </a:p>
          <a:p>
            <a:pPr>
              <a:buNone/>
            </a:pPr>
            <a:r>
              <a:rPr lang="en-US" dirty="0"/>
              <a:t> </a:t>
            </a:r>
            <a:r>
              <a:rPr lang="en-US" dirty="0" smtClean="0"/>
              <a:t>   prior(user) = rand()</a:t>
            </a:r>
          </a:p>
          <a:p>
            <a:pPr>
              <a:buNone/>
            </a:pPr>
            <a:r>
              <a:rPr lang="en-US" dirty="0"/>
              <a:t> </a:t>
            </a:r>
            <a:r>
              <a:rPr lang="en-US" dirty="0" smtClean="0"/>
              <a:t>   </a:t>
            </a:r>
            <a:r>
              <a:rPr lang="en-US" dirty="0" err="1" smtClean="0"/>
              <a:t>KTmodel.prior</a:t>
            </a:r>
            <a:r>
              <a:rPr lang="en-US" dirty="0" smtClean="0"/>
              <a:t> = prior(user)</a:t>
            </a:r>
          </a:p>
          <a:p>
            <a:pPr>
              <a:buNone/>
            </a:pPr>
            <a:r>
              <a:rPr lang="en-US" dirty="0"/>
              <a:t> </a:t>
            </a:r>
            <a:r>
              <a:rPr lang="en-US" dirty="0" smtClean="0"/>
              <a:t>   </a:t>
            </a:r>
            <a:r>
              <a:rPr lang="en-US" dirty="0" err="1" smtClean="0"/>
              <a:t>sim_responses</a:t>
            </a:r>
            <a:r>
              <a:rPr lang="en-US" dirty="0" smtClean="0"/>
              <a:t>(user) = </a:t>
            </a:r>
            <a:r>
              <a:rPr lang="en-US" dirty="0" err="1" smtClean="0"/>
              <a:t>sample.KTmodel</a:t>
            </a:r>
            <a:endParaRPr lang="en-US" dirty="0" smtClean="0"/>
          </a:p>
          <a:p>
            <a:pPr>
              <a:buNone/>
            </a:pPr>
            <a:r>
              <a:rPr lang="en-US" dirty="0" smtClean="0"/>
              <a:t>End For</a:t>
            </a:r>
          </a:p>
          <a:p>
            <a:pPr>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Procedure</a:t>
            </a:r>
            <a:endParaRPr lang="en-US" dirty="0"/>
          </a:p>
        </p:txBody>
      </p:sp>
      <p:sp>
        <p:nvSpPr>
          <p:cNvPr id="3" name="Content Placeholder 2"/>
          <p:cNvSpPr>
            <a:spLocks noGrp="1"/>
          </p:cNvSpPr>
          <p:nvPr>
            <p:ph idx="1"/>
          </p:nvPr>
        </p:nvSpPr>
        <p:spPr/>
        <p:txBody>
          <a:bodyPr>
            <a:normAutofit/>
          </a:bodyPr>
          <a:lstStyle/>
          <a:p>
            <a:r>
              <a:rPr lang="en-US" dirty="0" smtClean="0"/>
              <a:t>Simulation produces a vector of responses for each student probabilistically based on underlying parameter values</a:t>
            </a:r>
          </a:p>
          <a:p>
            <a:r>
              <a:rPr lang="en-US" dirty="0" smtClean="0"/>
              <a:t>EM can now try to learn back the true parameters from the simulated student data</a:t>
            </a:r>
          </a:p>
          <a:p>
            <a:r>
              <a:rPr lang="en-US" dirty="0" smtClean="0"/>
              <a:t>EM allows the user to specify which initialization values of the KT parameters should be fixed and which should be learned</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Procedure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start to build intuition about EM by fixing the prior and learn rate and having only two free parameter to learn (Guess and Slip)</a:t>
            </a:r>
          </a:p>
          <a:p>
            <a:pPr lvl="1"/>
            <a:r>
              <a:rPr lang="en-US" dirty="0" smtClean="0"/>
              <a:t>Prior: 0.49 (fixed)</a:t>
            </a:r>
          </a:p>
          <a:p>
            <a:pPr lvl="1"/>
            <a:r>
              <a:rPr lang="en-US" dirty="0" smtClean="0"/>
              <a:t>Learn rate: 0.09 (fixed)</a:t>
            </a:r>
          </a:p>
          <a:p>
            <a:pPr lvl="1"/>
            <a:r>
              <a:rPr lang="en-US" dirty="0" smtClean="0"/>
              <a:t>Guess: learned</a:t>
            </a:r>
          </a:p>
          <a:p>
            <a:pPr lvl="1"/>
            <a:r>
              <a:rPr lang="en-US" dirty="0" smtClean="0"/>
              <a:t>Slip: learned</a:t>
            </a:r>
          </a:p>
          <a:p>
            <a:r>
              <a:rPr lang="en-US" dirty="0" smtClean="0"/>
              <a:t>We can see how well EM does with two free parameters and then then later step up </a:t>
            </a:r>
            <a:r>
              <a:rPr lang="en-US" dirty="0" smtClean="0"/>
              <a:t>to the more complexity four free parameter case</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2438400" y="1447801"/>
            <a:ext cx="5105400" cy="3962399"/>
          </a:xfrm>
        </p:spPr>
        <p:txBody>
          <a:bodyPr>
            <a:normAutofit/>
          </a:bodyPr>
          <a:lstStyle/>
          <a:p>
            <a:r>
              <a:rPr lang="en-US" dirty="0" smtClean="0"/>
              <a:t>Introduction</a:t>
            </a:r>
          </a:p>
          <a:p>
            <a:pPr lvl="1"/>
            <a:r>
              <a:rPr lang="en-US" dirty="0" smtClean="0"/>
              <a:t>Knowledge Tracing/EM</a:t>
            </a:r>
          </a:p>
          <a:p>
            <a:pPr lvl="1"/>
            <a:r>
              <a:rPr lang="en-US" dirty="0" smtClean="0"/>
              <a:t>Past work</a:t>
            </a:r>
          </a:p>
          <a:p>
            <a:pPr lvl="1"/>
            <a:r>
              <a:rPr lang="en-US" dirty="0" smtClean="0"/>
              <a:t>Research Overview</a:t>
            </a:r>
          </a:p>
          <a:p>
            <a:r>
              <a:rPr lang="en-US" dirty="0" smtClean="0"/>
              <a:t>Analysis Procedure</a:t>
            </a:r>
          </a:p>
          <a:p>
            <a:r>
              <a:rPr lang="en-US" dirty="0" smtClean="0"/>
              <a:t>Results (pretty pictures)</a:t>
            </a:r>
          </a:p>
          <a:p>
            <a:r>
              <a:rPr lang="en-US" dirty="0" smtClean="0"/>
              <a:t>Contributions</a:t>
            </a:r>
          </a:p>
          <a:p>
            <a:pPr>
              <a:buNone/>
            </a:pPr>
            <a:endParaRPr lang="en-US" dirty="0" smtClean="0"/>
          </a:p>
          <a:p>
            <a:endParaRPr lang="en-US" dirty="0"/>
          </a:p>
        </p:txBody>
      </p:sp>
      <p:sp>
        <p:nvSpPr>
          <p:cNvPr id="4" name="TextBox 3"/>
          <p:cNvSpPr txBox="1"/>
          <p:nvPr/>
        </p:nvSpPr>
        <p:spPr>
          <a:xfrm>
            <a:off x="1066800" y="5511225"/>
            <a:ext cx="7772400" cy="584775"/>
          </a:xfrm>
          <a:prstGeom prst="rect">
            <a:avLst/>
          </a:prstGeom>
          <a:noFill/>
        </p:spPr>
        <p:txBody>
          <a:bodyPr wrap="square" rtlCol="0">
            <a:spAutoFit/>
          </a:bodyPr>
          <a:lstStyle/>
          <a:p>
            <a:r>
              <a:rPr lang="en-US" sz="3200" dirty="0" smtClean="0"/>
              <a:t>Presentation available: wpi.edu/~zpardos</a:t>
            </a: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Grid-search Procedure</a:t>
            </a:r>
            <a:endParaRPr lang="en-US" dirty="0"/>
          </a:p>
        </p:txBody>
      </p:sp>
      <p:graphicFrame>
        <p:nvGraphicFramePr>
          <p:cNvPr id="4" name="Content Placeholder 3"/>
          <p:cNvGraphicFramePr>
            <a:graphicFrameLocks noGrp="1"/>
          </p:cNvGraphicFramePr>
          <p:nvPr>
            <p:ph idx="1"/>
          </p:nvPr>
        </p:nvGraphicFramePr>
        <p:xfrm>
          <a:off x="457200" y="2438400"/>
          <a:ext cx="8229600" cy="7416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err="1" smtClean="0"/>
                        <a:t>GuessT</a:t>
                      </a:r>
                      <a:r>
                        <a:rPr lang="en-US" baseline="0" dirty="0" smtClean="0"/>
                        <a:t> (true parameter)</a:t>
                      </a:r>
                      <a:endParaRPr lang="en-US" dirty="0"/>
                    </a:p>
                  </a:txBody>
                  <a:tcPr/>
                </a:tc>
                <a:tc>
                  <a:txBody>
                    <a:bodyPr/>
                    <a:lstStyle/>
                    <a:p>
                      <a:r>
                        <a:rPr lang="en-US" dirty="0" err="1" smtClean="0"/>
                        <a:t>SlipT</a:t>
                      </a:r>
                      <a:r>
                        <a:rPr lang="en-US" dirty="0" smtClean="0"/>
                        <a:t> (true parameter)</a:t>
                      </a:r>
                      <a:endParaRPr lang="en-US" dirty="0"/>
                    </a:p>
                  </a:txBody>
                  <a:tcPr/>
                </a:tc>
              </a:tr>
              <a:tr h="370840">
                <a:tc>
                  <a:txBody>
                    <a:bodyPr/>
                    <a:lstStyle/>
                    <a:p>
                      <a:r>
                        <a:rPr lang="en-US" dirty="0" smtClean="0"/>
                        <a:t>0.14</a:t>
                      </a:r>
                      <a:endParaRPr lang="en-US" dirty="0"/>
                    </a:p>
                  </a:txBody>
                  <a:tcPr/>
                </a:tc>
                <a:tc>
                  <a:txBody>
                    <a:bodyPr/>
                    <a:lstStyle/>
                    <a:p>
                      <a:r>
                        <a:rPr lang="en-US" dirty="0" smtClean="0"/>
                        <a:t>0.09</a:t>
                      </a:r>
                      <a:endParaRPr lang="en-US" dirty="0"/>
                    </a:p>
                  </a:txBody>
                  <a:tcPr/>
                </a:tc>
              </a:tr>
            </a:tbl>
          </a:graphicData>
        </a:graphic>
      </p:graphicFrame>
      <p:graphicFrame>
        <p:nvGraphicFramePr>
          <p:cNvPr id="5" name="Content Placeholder 3"/>
          <p:cNvGraphicFramePr>
            <a:graphicFrameLocks/>
          </p:cNvGraphicFramePr>
          <p:nvPr/>
        </p:nvGraphicFramePr>
        <p:xfrm>
          <a:off x="457200" y="3449320"/>
          <a:ext cx="8229600" cy="7416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err="1" smtClean="0">
                          <a:latin typeface="Times New Roman" pitchFamily="18" charset="0"/>
                          <a:cs typeface="Times New Roman" pitchFamily="18" charset="0"/>
                        </a:rPr>
                        <a:t>GuessI</a:t>
                      </a:r>
                      <a:r>
                        <a:rPr lang="en-US" baseline="0" dirty="0" smtClean="0"/>
                        <a:t> (EM initial parameter)</a:t>
                      </a:r>
                      <a:endParaRPr lang="en-US" dirty="0"/>
                    </a:p>
                  </a:txBody>
                  <a:tcPr/>
                </a:tc>
                <a:tc>
                  <a:txBody>
                    <a:bodyPr/>
                    <a:lstStyle/>
                    <a:p>
                      <a:r>
                        <a:rPr lang="en-US" dirty="0" err="1" smtClean="0">
                          <a:latin typeface="Times New Roman" pitchFamily="18" charset="0"/>
                          <a:cs typeface="Times New Roman" pitchFamily="18" charset="0"/>
                        </a:rPr>
                        <a:t>SlipI</a:t>
                      </a:r>
                      <a:r>
                        <a:rPr lang="en-US" dirty="0" smtClean="0">
                          <a:latin typeface="Times New Roman" pitchFamily="18" charset="0"/>
                          <a:cs typeface="Times New Roman" pitchFamily="18" charset="0"/>
                        </a:rPr>
                        <a:t> (EM</a:t>
                      </a:r>
                      <a:r>
                        <a:rPr lang="en-US" baseline="0" dirty="0" smtClean="0">
                          <a:latin typeface="Times New Roman" pitchFamily="18" charset="0"/>
                          <a:cs typeface="Times New Roman" pitchFamily="18" charset="0"/>
                        </a:rPr>
                        <a:t> initial parameter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370840">
                <a:tc>
                  <a:txBody>
                    <a:bodyPr/>
                    <a:lstStyle/>
                    <a:p>
                      <a:r>
                        <a:rPr lang="en-US" dirty="0" smtClean="0"/>
                        <a:t>0.36</a:t>
                      </a:r>
                      <a:endParaRPr lang="en-US" dirty="0"/>
                    </a:p>
                  </a:txBody>
                  <a:tcPr/>
                </a:tc>
                <a:tc>
                  <a:txBody>
                    <a:bodyPr/>
                    <a:lstStyle/>
                    <a:p>
                      <a:r>
                        <a:rPr lang="en-US" dirty="0" smtClean="0"/>
                        <a:t>0.40</a:t>
                      </a:r>
                      <a:endParaRPr lang="en-US" dirty="0"/>
                    </a:p>
                  </a:txBody>
                  <a:tcPr/>
                </a:tc>
              </a:tr>
            </a:tbl>
          </a:graphicData>
        </a:graphic>
      </p:graphicFrame>
      <p:graphicFrame>
        <p:nvGraphicFramePr>
          <p:cNvPr id="6" name="Content Placeholder 3"/>
          <p:cNvGraphicFramePr>
            <a:graphicFrameLocks/>
          </p:cNvGraphicFramePr>
          <p:nvPr/>
        </p:nvGraphicFramePr>
        <p:xfrm>
          <a:off x="457200" y="4495800"/>
          <a:ext cx="8229600" cy="7416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err="1" smtClean="0">
                          <a:latin typeface="Times New Roman" pitchFamily="18" charset="0"/>
                          <a:cs typeface="Times New Roman" pitchFamily="18" charset="0"/>
                        </a:rPr>
                        <a:t>GuessL</a:t>
                      </a:r>
                      <a:r>
                        <a:rPr lang="en-US" baseline="0" dirty="0" smtClean="0"/>
                        <a:t> (EM learned parameter)</a:t>
                      </a:r>
                      <a:endParaRPr lang="en-US" dirty="0"/>
                    </a:p>
                  </a:txBody>
                  <a:tcPr/>
                </a:tc>
                <a:tc>
                  <a:txBody>
                    <a:bodyPr/>
                    <a:lstStyle/>
                    <a:p>
                      <a:r>
                        <a:rPr lang="en-US" dirty="0" err="1" smtClean="0">
                          <a:latin typeface="Times New Roman" pitchFamily="18" charset="0"/>
                          <a:cs typeface="Times New Roman" pitchFamily="18" charset="0"/>
                        </a:rPr>
                        <a:t>SlipL</a:t>
                      </a:r>
                      <a:r>
                        <a:rPr lang="en-US" dirty="0" smtClean="0">
                          <a:latin typeface="Times New Roman" pitchFamily="18" charset="0"/>
                          <a:cs typeface="Times New Roman" pitchFamily="18" charset="0"/>
                        </a:rPr>
                        <a:t> (EM</a:t>
                      </a:r>
                      <a:r>
                        <a:rPr lang="en-US" baseline="0" dirty="0" smtClean="0">
                          <a:latin typeface="Times New Roman" pitchFamily="18" charset="0"/>
                          <a:cs typeface="Times New Roman" pitchFamily="18" charset="0"/>
                        </a:rPr>
                        <a:t> learned parameter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370840">
                <a:tc>
                  <a:txBody>
                    <a:bodyPr/>
                    <a:lstStyle/>
                    <a:p>
                      <a:r>
                        <a:rPr lang="en-US" dirty="0" smtClean="0"/>
                        <a:t>0.23</a:t>
                      </a:r>
                      <a:endParaRPr lang="en-US" dirty="0"/>
                    </a:p>
                  </a:txBody>
                  <a:tcPr/>
                </a:tc>
                <a:tc>
                  <a:txBody>
                    <a:bodyPr/>
                    <a:lstStyle/>
                    <a:p>
                      <a:r>
                        <a:rPr lang="en-US" dirty="0" smtClean="0"/>
                        <a:t>0.11</a:t>
                      </a:r>
                      <a:endParaRPr lang="en-US" dirty="0"/>
                    </a:p>
                  </a:txBody>
                  <a:tcPr/>
                </a:tc>
              </a:tr>
            </a:tbl>
          </a:graphicData>
        </a:graphic>
      </p:graphicFrame>
      <p:sp>
        <p:nvSpPr>
          <p:cNvPr id="7" name="TextBox 6"/>
          <p:cNvSpPr txBox="1"/>
          <p:nvPr/>
        </p:nvSpPr>
        <p:spPr>
          <a:xfrm>
            <a:off x="914400" y="5710535"/>
            <a:ext cx="7086600" cy="461665"/>
          </a:xfrm>
          <a:prstGeom prst="rect">
            <a:avLst/>
          </a:prstGeom>
          <a:noFill/>
        </p:spPr>
        <p:txBody>
          <a:bodyPr wrap="square" rtlCol="0">
            <a:spAutoFit/>
          </a:bodyPr>
          <a:lstStyle/>
          <a:p>
            <a:r>
              <a:rPr lang="en-US" sz="2400" dirty="0" smtClean="0"/>
              <a:t>Error = (abs(</a:t>
            </a:r>
            <a:r>
              <a:rPr lang="en-US" sz="2400" dirty="0" err="1" smtClean="0"/>
              <a:t>GuessT</a:t>
            </a:r>
            <a:r>
              <a:rPr lang="en-US" sz="2400" dirty="0" smtClean="0"/>
              <a:t> – </a:t>
            </a:r>
            <a:r>
              <a:rPr lang="en-US" sz="2400" dirty="0" err="1" smtClean="0"/>
              <a:t>GuessL</a:t>
            </a:r>
            <a:r>
              <a:rPr lang="en-US" sz="2400" dirty="0" smtClean="0"/>
              <a:t>) + abs(</a:t>
            </a:r>
            <a:r>
              <a:rPr lang="en-US" sz="2400" dirty="0" err="1" smtClean="0"/>
              <a:t>SlipT</a:t>
            </a:r>
            <a:r>
              <a:rPr lang="en-US" sz="2400" dirty="0" smtClean="0"/>
              <a:t> – </a:t>
            </a:r>
            <a:r>
              <a:rPr lang="en-US" sz="2400" dirty="0" err="1" smtClean="0"/>
              <a:t>SlipL</a:t>
            </a:r>
            <a:r>
              <a:rPr lang="en-US" sz="2400" dirty="0" smtClean="0"/>
              <a:t>)) / 2</a:t>
            </a:r>
            <a:endParaRPr lang="en-US" sz="2400" dirty="0"/>
          </a:p>
        </p:txBody>
      </p:sp>
      <p:sp>
        <p:nvSpPr>
          <p:cNvPr id="8" name="TextBox 7"/>
          <p:cNvSpPr txBox="1"/>
          <p:nvPr/>
        </p:nvSpPr>
        <p:spPr>
          <a:xfrm>
            <a:off x="1524000" y="1487269"/>
            <a:ext cx="6629400" cy="707886"/>
          </a:xfrm>
          <a:prstGeom prst="rect">
            <a:avLst/>
          </a:prstGeom>
          <a:noFill/>
        </p:spPr>
        <p:txBody>
          <a:bodyPr wrap="square" rtlCol="0">
            <a:spAutoFit/>
          </a:bodyPr>
          <a:lstStyle/>
          <a:p>
            <a:pPr>
              <a:buFont typeface="Arial" pitchFamily="34" charset="0"/>
              <a:buChar char="•"/>
            </a:pPr>
            <a:r>
              <a:rPr lang="en-US" sz="2000" dirty="0" smtClean="0"/>
              <a:t>  Learning the Guess and Slip parameter from Data</a:t>
            </a:r>
          </a:p>
          <a:p>
            <a:pPr>
              <a:buFont typeface="Arial" pitchFamily="34" charset="0"/>
              <a:buChar char="•"/>
            </a:pPr>
            <a:r>
              <a:rPr lang="en-US" sz="2000" dirty="0" smtClean="0"/>
              <a:t>  Prior and Learn rate already known (fixed)</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Grid-search Procedure</a:t>
            </a:r>
            <a:endParaRPr lang="en-US" dirty="0"/>
          </a:p>
        </p:txBody>
      </p:sp>
      <p:graphicFrame>
        <p:nvGraphicFramePr>
          <p:cNvPr id="4" name="Content Placeholder 3"/>
          <p:cNvGraphicFramePr>
            <a:graphicFrameLocks noGrp="1"/>
          </p:cNvGraphicFramePr>
          <p:nvPr>
            <p:ph idx="1"/>
          </p:nvPr>
        </p:nvGraphicFramePr>
        <p:xfrm>
          <a:off x="457200" y="3185160"/>
          <a:ext cx="8229600" cy="222504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370840">
                <a:tc>
                  <a:txBody>
                    <a:bodyPr/>
                    <a:lstStyle/>
                    <a:p>
                      <a:r>
                        <a:rPr lang="en-US" dirty="0" err="1" smtClean="0"/>
                        <a:t>GuessT</a:t>
                      </a:r>
                      <a:endParaRPr lang="en-US" dirty="0"/>
                    </a:p>
                  </a:txBody>
                  <a:tcPr/>
                </a:tc>
                <a:tc>
                  <a:txBody>
                    <a:bodyPr/>
                    <a:lstStyle/>
                    <a:p>
                      <a:r>
                        <a:rPr lang="en-US" dirty="0" err="1" smtClean="0"/>
                        <a:t>SlipT</a:t>
                      </a:r>
                      <a:endParaRPr lang="en-US" dirty="0"/>
                    </a:p>
                  </a:txBody>
                  <a:tcPr/>
                </a:tc>
                <a:tc>
                  <a:txBody>
                    <a:bodyPr/>
                    <a:lstStyle/>
                    <a:p>
                      <a:r>
                        <a:rPr lang="en-US" dirty="0" err="1" smtClean="0">
                          <a:latin typeface="Times New Roman" pitchFamily="18" charset="0"/>
                          <a:cs typeface="Times New Roman" pitchFamily="18" charset="0"/>
                        </a:rPr>
                        <a:t>GuessI</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SlipI</a:t>
                      </a:r>
                      <a:endParaRPr lang="en-US" dirty="0">
                        <a:latin typeface="Times New Roman" pitchFamily="18" charset="0"/>
                        <a:cs typeface="Times New Roman" pitchFamily="18" charset="0"/>
                      </a:endParaRPr>
                    </a:p>
                  </a:txBody>
                  <a:tcPr/>
                </a:tc>
                <a:tc>
                  <a:txBody>
                    <a:bodyPr/>
                    <a:lstStyle/>
                    <a:p>
                      <a:r>
                        <a:rPr lang="en-US" dirty="0" err="1" smtClean="0"/>
                        <a:t>GuessL</a:t>
                      </a:r>
                      <a:endParaRPr lang="en-US" dirty="0"/>
                    </a:p>
                  </a:txBody>
                  <a:tcPr/>
                </a:tc>
                <a:tc>
                  <a:txBody>
                    <a:bodyPr/>
                    <a:lstStyle/>
                    <a:p>
                      <a:r>
                        <a:rPr lang="en-US" dirty="0" err="1" smtClean="0"/>
                        <a:t>SlipL</a:t>
                      </a:r>
                      <a:endParaRPr lang="en-US" dirty="0"/>
                    </a:p>
                  </a:txBody>
                  <a:tcPr/>
                </a:tc>
                <a:tc>
                  <a:txBody>
                    <a:bodyPr/>
                    <a:lstStyle/>
                    <a:p>
                      <a:r>
                        <a:rPr lang="en-US" dirty="0" smtClean="0"/>
                        <a:t>Error</a:t>
                      </a:r>
                      <a:endParaRPr lang="en-US" dirty="0"/>
                    </a:p>
                  </a:txBody>
                  <a:tcPr/>
                </a:tc>
                <a:tc>
                  <a:txBody>
                    <a:bodyPr/>
                    <a:lstStyle/>
                    <a:p>
                      <a:r>
                        <a:rPr lang="en-US" dirty="0" err="1" smtClean="0"/>
                        <a:t>LLstart</a:t>
                      </a:r>
                      <a:endParaRPr lang="en-US" dirty="0"/>
                    </a:p>
                  </a:txBody>
                  <a:tcPr/>
                </a:tc>
                <a:tc>
                  <a:txBody>
                    <a:bodyPr/>
                    <a:lstStyle/>
                    <a:p>
                      <a:r>
                        <a:rPr lang="en-US" dirty="0" err="1" smtClean="0"/>
                        <a:t>LLend</a:t>
                      </a:r>
                      <a:endParaRPr lang="en-US" dirty="0"/>
                    </a:p>
                  </a:txBody>
                  <a:tcPr/>
                </a:tc>
              </a:tr>
              <a:tr h="370840">
                <a:tc>
                  <a:txBody>
                    <a:bodyPr/>
                    <a:lstStyle/>
                    <a:p>
                      <a:r>
                        <a:rPr lang="en-US" dirty="0" smtClean="0"/>
                        <a:t>0.14</a:t>
                      </a:r>
                      <a:endParaRPr lang="en-US" dirty="0"/>
                    </a:p>
                  </a:txBody>
                  <a:tcPr/>
                </a:tc>
                <a:tc>
                  <a:txBody>
                    <a:bodyPr/>
                    <a:lstStyle/>
                    <a:p>
                      <a:r>
                        <a:rPr lang="en-US" dirty="0" smtClean="0"/>
                        <a:t>0.09</a:t>
                      </a:r>
                      <a:endParaRPr lang="en-US" dirty="0"/>
                    </a:p>
                  </a:txBody>
                  <a:tcPr/>
                </a:tc>
                <a:tc>
                  <a:txBody>
                    <a:bodyPr/>
                    <a:lstStyle/>
                    <a:p>
                      <a:r>
                        <a:rPr lang="en-US" dirty="0" smtClean="0"/>
                        <a:t>0.00</a:t>
                      </a:r>
                      <a:endParaRPr lang="en-US" dirty="0"/>
                    </a:p>
                  </a:txBody>
                  <a:tcPr/>
                </a:tc>
                <a:tc>
                  <a:txBody>
                    <a:bodyPr/>
                    <a:lstStyle/>
                    <a:p>
                      <a:r>
                        <a:rPr lang="en-US" dirty="0" smtClean="0"/>
                        <a:t>0.00</a:t>
                      </a:r>
                      <a:endParaRPr lang="en-US" dirty="0"/>
                    </a:p>
                  </a:txBody>
                  <a:tcPr/>
                </a:tc>
                <a:tc>
                  <a:txBody>
                    <a:bodyPr/>
                    <a:lstStyle/>
                    <a:p>
                      <a:r>
                        <a:rPr lang="en-US" dirty="0" smtClean="0"/>
                        <a:t>0.00</a:t>
                      </a:r>
                      <a:endParaRPr lang="en-US" dirty="0"/>
                    </a:p>
                  </a:txBody>
                  <a:tcPr/>
                </a:tc>
                <a:tc>
                  <a:txBody>
                    <a:bodyPr/>
                    <a:lstStyle/>
                    <a:p>
                      <a:r>
                        <a:rPr lang="en-US" dirty="0" smtClean="0"/>
                        <a:t>0.00</a:t>
                      </a:r>
                      <a:endParaRPr lang="en-US" dirty="0"/>
                    </a:p>
                  </a:txBody>
                  <a:tcPr/>
                </a:tc>
                <a:tc>
                  <a:txBody>
                    <a:bodyPr/>
                    <a:lstStyle/>
                    <a:p>
                      <a:r>
                        <a:rPr lang="en-US" dirty="0" smtClean="0"/>
                        <a:t>0.1150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-1508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-1508</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0.14</a:t>
                      </a:r>
                      <a:endParaRPr lang="en-US" dirty="0"/>
                    </a:p>
                  </a:txBody>
                  <a:tcPr/>
                </a:tc>
                <a:tc>
                  <a:txBody>
                    <a:bodyPr/>
                    <a:lstStyle/>
                    <a:p>
                      <a:r>
                        <a:rPr lang="en-US" dirty="0" smtClean="0"/>
                        <a:t>0.09</a:t>
                      </a:r>
                      <a:endParaRPr lang="en-US" dirty="0"/>
                    </a:p>
                  </a:txBody>
                  <a:tcPr/>
                </a:tc>
                <a:tc>
                  <a:txBody>
                    <a:bodyPr/>
                    <a:lstStyle/>
                    <a:p>
                      <a:r>
                        <a:rPr lang="en-US" dirty="0" smtClean="0"/>
                        <a:t>0.00</a:t>
                      </a:r>
                      <a:endParaRPr lang="en-US" dirty="0"/>
                    </a:p>
                  </a:txBody>
                  <a:tcPr/>
                </a:tc>
                <a:tc>
                  <a:txBody>
                    <a:bodyPr/>
                    <a:lstStyle/>
                    <a:p>
                      <a:r>
                        <a:rPr lang="en-US" dirty="0" smtClean="0"/>
                        <a:t>0.02</a:t>
                      </a:r>
                      <a:endParaRPr lang="en-US" dirty="0"/>
                    </a:p>
                  </a:txBody>
                  <a:tcPr/>
                </a:tc>
                <a:tc>
                  <a:txBody>
                    <a:bodyPr/>
                    <a:lstStyle/>
                    <a:p>
                      <a:r>
                        <a:rPr lang="en-US" dirty="0" smtClean="0"/>
                        <a:t>0.23</a:t>
                      </a:r>
                      <a:endParaRPr lang="en-US" dirty="0"/>
                    </a:p>
                  </a:txBody>
                  <a:tcPr/>
                </a:tc>
                <a:tc>
                  <a:txBody>
                    <a:bodyPr/>
                    <a:lstStyle/>
                    <a:p>
                      <a:r>
                        <a:rPr lang="en-US" dirty="0" smtClean="0"/>
                        <a:t>0.14</a:t>
                      </a:r>
                      <a:endParaRPr lang="en-US" dirty="0"/>
                    </a:p>
                  </a:txBody>
                  <a:tcPr/>
                </a:tc>
                <a:tc>
                  <a:txBody>
                    <a:bodyPr/>
                    <a:lstStyle/>
                    <a:p>
                      <a:r>
                        <a:rPr lang="en-US" dirty="0" smtClean="0"/>
                        <a:t>0.1390</a:t>
                      </a:r>
                      <a:endParaRPr lang="en-US" dirty="0"/>
                    </a:p>
                  </a:txBody>
                  <a:tcPr/>
                </a:tc>
                <a:tc>
                  <a:txBody>
                    <a:bodyPr/>
                    <a:lstStyle/>
                    <a:p>
                      <a:r>
                        <a:rPr lang="en-US" dirty="0" smtClean="0"/>
                        <a:t>-344</a:t>
                      </a:r>
                      <a:endParaRPr lang="en-US" dirty="0"/>
                    </a:p>
                  </a:txBody>
                  <a:tcPr/>
                </a:tc>
                <a:tc>
                  <a:txBody>
                    <a:bodyPr/>
                    <a:lstStyle/>
                    <a:p>
                      <a:r>
                        <a:rPr lang="en-US" dirty="0" smtClean="0"/>
                        <a:t>-251</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0.14</a:t>
                      </a:r>
                      <a:endParaRPr lang="en-US" dirty="0"/>
                    </a:p>
                  </a:txBody>
                  <a:tcPr/>
                </a:tc>
                <a:tc>
                  <a:txBody>
                    <a:bodyPr/>
                    <a:lstStyle/>
                    <a:p>
                      <a:r>
                        <a:rPr lang="en-US" dirty="0" smtClean="0"/>
                        <a:t>0.09</a:t>
                      </a:r>
                      <a:endParaRPr lang="en-US" dirty="0"/>
                    </a:p>
                  </a:txBody>
                  <a:tcPr/>
                </a:tc>
                <a:tc>
                  <a:txBody>
                    <a:bodyPr/>
                    <a:lstStyle/>
                    <a:p>
                      <a:r>
                        <a:rPr lang="en-US" dirty="0" smtClean="0"/>
                        <a:t>0.00</a:t>
                      </a:r>
                      <a:endParaRPr lang="en-US" dirty="0"/>
                    </a:p>
                  </a:txBody>
                  <a:tcPr/>
                </a:tc>
                <a:tc>
                  <a:txBody>
                    <a:bodyPr/>
                    <a:lstStyle/>
                    <a:p>
                      <a:r>
                        <a:rPr lang="en-US" dirty="0" smtClean="0"/>
                        <a:t>0.04</a:t>
                      </a:r>
                      <a:endParaRPr lang="en-US" dirty="0"/>
                    </a:p>
                  </a:txBody>
                  <a:tcPr/>
                </a:tc>
                <a:tc>
                  <a:txBody>
                    <a:bodyPr/>
                    <a:lstStyle/>
                    <a:p>
                      <a:r>
                        <a:rPr lang="en-US" dirty="0" smtClean="0"/>
                        <a:t>0.23</a:t>
                      </a:r>
                      <a:endParaRPr lang="en-US" dirty="0"/>
                    </a:p>
                  </a:txBody>
                  <a:tcPr/>
                </a:tc>
                <a:tc>
                  <a:txBody>
                    <a:bodyPr/>
                    <a:lstStyle/>
                    <a:p>
                      <a:r>
                        <a:rPr lang="en-US" dirty="0" smtClean="0"/>
                        <a:t>0.14</a:t>
                      </a:r>
                      <a:endParaRPr lang="en-US" dirty="0"/>
                    </a:p>
                  </a:txBody>
                  <a:tcPr/>
                </a:tc>
                <a:tc>
                  <a:txBody>
                    <a:bodyPr/>
                    <a:lstStyle/>
                    <a:p>
                      <a:r>
                        <a:rPr lang="en-US" dirty="0" smtClean="0"/>
                        <a:t>0.1390</a:t>
                      </a:r>
                      <a:endParaRPr lang="en-US" dirty="0"/>
                    </a:p>
                  </a:txBody>
                  <a:tcPr/>
                </a:tc>
                <a:tc>
                  <a:txBody>
                    <a:bodyPr/>
                    <a:lstStyle/>
                    <a:p>
                      <a:r>
                        <a:rPr lang="en-US" dirty="0" smtClean="0"/>
                        <a:t>-309</a:t>
                      </a:r>
                      <a:endParaRPr lang="en-US" dirty="0"/>
                    </a:p>
                  </a:txBody>
                  <a:tcPr/>
                </a:tc>
                <a:tc>
                  <a:txBody>
                    <a:bodyPr/>
                    <a:lstStyle/>
                    <a:p>
                      <a:r>
                        <a:rPr lang="en-US" dirty="0" smtClean="0"/>
                        <a:t>-251</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0.14</a:t>
                      </a:r>
                      <a:endParaRPr lang="en-US" dirty="0"/>
                    </a:p>
                  </a:txBody>
                  <a:tcPr/>
                </a:tc>
                <a:tc>
                  <a:txBody>
                    <a:bodyPr/>
                    <a:lstStyle/>
                    <a:p>
                      <a:r>
                        <a:rPr lang="en-US" dirty="0" smtClean="0"/>
                        <a:t>0.09</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0.8850</a:t>
                      </a:r>
                      <a:endParaRPr lang="en-US" dirty="0"/>
                    </a:p>
                  </a:txBody>
                  <a:tcPr/>
                </a:tc>
                <a:tc>
                  <a:txBody>
                    <a:bodyPr/>
                    <a:lstStyle/>
                    <a:p>
                      <a:r>
                        <a:rPr lang="en-US" dirty="0" smtClean="0"/>
                        <a:t>-1645</a:t>
                      </a:r>
                      <a:endParaRPr lang="en-US" dirty="0"/>
                    </a:p>
                  </a:txBody>
                  <a:tcPr/>
                </a:tc>
                <a:tc>
                  <a:txBody>
                    <a:bodyPr/>
                    <a:lstStyle/>
                    <a:p>
                      <a:r>
                        <a:rPr lang="en-US" dirty="0" smtClean="0"/>
                        <a:t>-1645</a:t>
                      </a:r>
                      <a:endParaRPr lang="en-US" dirty="0"/>
                    </a:p>
                  </a:txBody>
                  <a:tcPr/>
                </a:tc>
              </a:tr>
            </a:tbl>
          </a:graphicData>
        </a:graphic>
      </p:graphicFrame>
      <p:cxnSp>
        <p:nvCxnSpPr>
          <p:cNvPr id="9" name="Straight Arrow Connector 8"/>
          <p:cNvCxnSpPr/>
          <p:nvPr/>
        </p:nvCxnSpPr>
        <p:spPr>
          <a:xfrm rot="5400000">
            <a:off x="2514600" y="2894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rot="5400000">
            <a:off x="3275806" y="2894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457200" y="2020669"/>
            <a:ext cx="5410200" cy="646331"/>
          </a:xfrm>
          <a:prstGeom prst="rect">
            <a:avLst/>
          </a:prstGeom>
          <a:noFill/>
          <a:ln w="19050">
            <a:solidFill>
              <a:schemeClr val="tx1"/>
            </a:solidFill>
          </a:ln>
        </p:spPr>
        <p:txBody>
          <a:bodyPr wrap="square" rtlCol="0">
            <a:spAutoFit/>
          </a:bodyPr>
          <a:lstStyle/>
          <a:p>
            <a:pPr>
              <a:buFont typeface="Arial" pitchFamily="34" charset="0"/>
              <a:buChar char="•"/>
            </a:pPr>
            <a:r>
              <a:rPr lang="en-US" dirty="0" smtClean="0"/>
              <a:t> These parameters are iterated in intervals of 0.02</a:t>
            </a:r>
          </a:p>
          <a:p>
            <a:pPr>
              <a:buFont typeface="Arial" pitchFamily="34" charset="0"/>
              <a:buChar char="•"/>
            </a:pPr>
            <a:r>
              <a:rPr lang="en-US" dirty="0"/>
              <a:t> </a:t>
            </a:r>
            <a:r>
              <a:rPr lang="en-US" dirty="0" smtClean="0"/>
              <a:t>1 / 0.02 + 1 = 51, 51*51 = 2601 total iterations</a:t>
            </a:r>
            <a:endParaRPr lang="en-US" dirty="0"/>
          </a:p>
        </p:txBody>
      </p:sp>
      <p:cxnSp>
        <p:nvCxnSpPr>
          <p:cNvPr id="12" name="Straight Arrow Connector 11"/>
          <p:cNvCxnSpPr/>
          <p:nvPr/>
        </p:nvCxnSpPr>
        <p:spPr>
          <a:xfrm rot="5400000">
            <a:off x="7010400" y="2894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rot="5400000">
            <a:off x="7771606" y="2894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6172200" y="2020669"/>
            <a:ext cx="2743200" cy="646331"/>
          </a:xfrm>
          <a:prstGeom prst="rect">
            <a:avLst/>
          </a:prstGeom>
          <a:noFill/>
          <a:ln w="19050">
            <a:solidFill>
              <a:schemeClr val="tx1"/>
            </a:solidFill>
          </a:ln>
        </p:spPr>
        <p:txBody>
          <a:bodyPr wrap="square" rtlCol="0">
            <a:spAutoFit/>
          </a:bodyPr>
          <a:lstStyle/>
          <a:p>
            <a:pPr>
              <a:buFont typeface="Arial" pitchFamily="34" charset="0"/>
              <a:buChar char="•"/>
            </a:pPr>
            <a:r>
              <a:rPr lang="en-US" dirty="0" smtClean="0"/>
              <a:t> EM log likelihood </a:t>
            </a:r>
          </a:p>
          <a:p>
            <a:pPr>
              <a:buFont typeface="Arial" pitchFamily="34" charset="0"/>
              <a:buChar char="•"/>
            </a:pPr>
            <a:r>
              <a:rPr lang="en-US" dirty="0"/>
              <a:t> </a:t>
            </a:r>
            <a:r>
              <a:rPr lang="en-US" dirty="0" smtClean="0"/>
              <a:t>Higher = better fit to data</a:t>
            </a:r>
          </a:p>
        </p:txBody>
      </p:sp>
      <p:sp>
        <p:nvSpPr>
          <p:cNvPr id="15" name="TextBox 14"/>
          <p:cNvSpPr txBox="1"/>
          <p:nvPr/>
        </p:nvSpPr>
        <p:spPr>
          <a:xfrm>
            <a:off x="1447800" y="5867400"/>
            <a:ext cx="5331524" cy="369332"/>
          </a:xfrm>
          <a:prstGeom prst="rect">
            <a:avLst/>
          </a:prstGeom>
          <a:noFill/>
        </p:spPr>
        <p:txBody>
          <a:bodyPr wrap="none" rtlCol="0">
            <a:spAutoFit/>
          </a:bodyPr>
          <a:lstStyle/>
          <a:p>
            <a:pPr marL="342900" indent="-342900">
              <a:buFont typeface="Arial" pitchFamily="34" charset="0"/>
              <a:buChar char="•"/>
            </a:pPr>
            <a:r>
              <a:rPr lang="en-US" dirty="0" smtClean="0"/>
              <a:t>Resulting data file after all iterations are completed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Grid-search Procedure</a:t>
            </a:r>
            <a:endParaRPr lang="en-US" dirty="0"/>
          </a:p>
        </p:txBody>
      </p:sp>
      <p:graphicFrame>
        <p:nvGraphicFramePr>
          <p:cNvPr id="4" name="Content Placeholder 3"/>
          <p:cNvGraphicFramePr>
            <a:graphicFrameLocks noGrp="1"/>
          </p:cNvGraphicFramePr>
          <p:nvPr>
            <p:ph idx="1"/>
          </p:nvPr>
        </p:nvGraphicFramePr>
        <p:xfrm>
          <a:off x="457200" y="3185160"/>
          <a:ext cx="8229600" cy="222504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370840">
                <a:tc>
                  <a:txBody>
                    <a:bodyPr/>
                    <a:lstStyle/>
                    <a:p>
                      <a:r>
                        <a:rPr lang="en-US" dirty="0" err="1" smtClean="0"/>
                        <a:t>GuessT</a:t>
                      </a:r>
                      <a:endParaRPr lang="en-US" dirty="0"/>
                    </a:p>
                  </a:txBody>
                  <a:tcPr/>
                </a:tc>
                <a:tc>
                  <a:txBody>
                    <a:bodyPr/>
                    <a:lstStyle/>
                    <a:p>
                      <a:r>
                        <a:rPr lang="en-US" dirty="0" err="1" smtClean="0"/>
                        <a:t>SlipT</a:t>
                      </a:r>
                      <a:endParaRPr lang="en-US" dirty="0"/>
                    </a:p>
                  </a:txBody>
                  <a:tcPr/>
                </a:tc>
                <a:tc>
                  <a:txBody>
                    <a:bodyPr/>
                    <a:lstStyle/>
                    <a:p>
                      <a:r>
                        <a:rPr lang="en-US" dirty="0" err="1" smtClean="0">
                          <a:latin typeface="Times New Roman" pitchFamily="18" charset="0"/>
                          <a:cs typeface="Times New Roman" pitchFamily="18" charset="0"/>
                        </a:rPr>
                        <a:t>GuessI</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SlipI</a:t>
                      </a:r>
                      <a:endParaRPr lang="en-US" dirty="0">
                        <a:latin typeface="Times New Roman" pitchFamily="18" charset="0"/>
                        <a:cs typeface="Times New Roman" pitchFamily="18" charset="0"/>
                      </a:endParaRPr>
                    </a:p>
                  </a:txBody>
                  <a:tcPr/>
                </a:tc>
                <a:tc>
                  <a:txBody>
                    <a:bodyPr/>
                    <a:lstStyle/>
                    <a:p>
                      <a:r>
                        <a:rPr lang="en-US" dirty="0" err="1" smtClean="0"/>
                        <a:t>GuessL</a:t>
                      </a:r>
                      <a:endParaRPr lang="en-US" dirty="0"/>
                    </a:p>
                  </a:txBody>
                  <a:tcPr/>
                </a:tc>
                <a:tc>
                  <a:txBody>
                    <a:bodyPr/>
                    <a:lstStyle/>
                    <a:p>
                      <a:r>
                        <a:rPr lang="en-US" dirty="0" err="1" smtClean="0"/>
                        <a:t>SlipL</a:t>
                      </a:r>
                      <a:endParaRPr lang="en-US" dirty="0"/>
                    </a:p>
                  </a:txBody>
                  <a:tcPr/>
                </a:tc>
                <a:tc>
                  <a:txBody>
                    <a:bodyPr/>
                    <a:lstStyle/>
                    <a:p>
                      <a:r>
                        <a:rPr lang="en-US" dirty="0" smtClean="0"/>
                        <a:t>Error</a:t>
                      </a:r>
                      <a:endParaRPr lang="en-US" dirty="0"/>
                    </a:p>
                  </a:txBody>
                  <a:tcPr/>
                </a:tc>
                <a:tc>
                  <a:txBody>
                    <a:bodyPr/>
                    <a:lstStyle/>
                    <a:p>
                      <a:r>
                        <a:rPr lang="en-US" dirty="0" err="1" smtClean="0"/>
                        <a:t>LLstart</a:t>
                      </a:r>
                      <a:endParaRPr lang="en-US" dirty="0"/>
                    </a:p>
                  </a:txBody>
                  <a:tcPr/>
                </a:tc>
                <a:tc>
                  <a:txBody>
                    <a:bodyPr/>
                    <a:lstStyle/>
                    <a:p>
                      <a:r>
                        <a:rPr lang="en-US" dirty="0" err="1" smtClean="0"/>
                        <a:t>LLend</a:t>
                      </a:r>
                      <a:endParaRPr lang="en-US" dirty="0"/>
                    </a:p>
                  </a:txBody>
                  <a:tcPr/>
                </a:tc>
              </a:tr>
              <a:tr h="370840">
                <a:tc>
                  <a:txBody>
                    <a:bodyPr/>
                    <a:lstStyle/>
                    <a:p>
                      <a:r>
                        <a:rPr lang="en-US" dirty="0" smtClean="0"/>
                        <a:t>0.14</a:t>
                      </a:r>
                      <a:endParaRPr lang="en-US" dirty="0"/>
                    </a:p>
                  </a:txBody>
                  <a:tcPr/>
                </a:tc>
                <a:tc>
                  <a:txBody>
                    <a:bodyPr/>
                    <a:lstStyle/>
                    <a:p>
                      <a:r>
                        <a:rPr lang="en-US" dirty="0" smtClean="0"/>
                        <a:t>0.09</a:t>
                      </a:r>
                      <a:endParaRPr lang="en-US" dirty="0"/>
                    </a:p>
                  </a:txBody>
                  <a:tcPr/>
                </a:tc>
                <a:tc>
                  <a:txBody>
                    <a:bodyPr/>
                    <a:lstStyle/>
                    <a:p>
                      <a:r>
                        <a:rPr lang="en-US" dirty="0" smtClean="0"/>
                        <a:t>0.00</a:t>
                      </a:r>
                      <a:endParaRPr lang="en-US" dirty="0"/>
                    </a:p>
                  </a:txBody>
                  <a:tcPr/>
                </a:tc>
                <a:tc>
                  <a:txBody>
                    <a:bodyPr/>
                    <a:lstStyle/>
                    <a:p>
                      <a:r>
                        <a:rPr lang="en-US" dirty="0" smtClean="0"/>
                        <a:t>0.00</a:t>
                      </a:r>
                      <a:endParaRPr lang="en-US" dirty="0"/>
                    </a:p>
                  </a:txBody>
                  <a:tcPr/>
                </a:tc>
                <a:tc>
                  <a:txBody>
                    <a:bodyPr/>
                    <a:lstStyle/>
                    <a:p>
                      <a:r>
                        <a:rPr lang="en-US" dirty="0" smtClean="0"/>
                        <a:t>0.00</a:t>
                      </a:r>
                      <a:endParaRPr lang="en-US" dirty="0"/>
                    </a:p>
                  </a:txBody>
                  <a:tcPr/>
                </a:tc>
                <a:tc>
                  <a:txBody>
                    <a:bodyPr/>
                    <a:lstStyle/>
                    <a:p>
                      <a:r>
                        <a:rPr lang="en-US" dirty="0" smtClean="0"/>
                        <a:t>0.00</a:t>
                      </a:r>
                      <a:endParaRPr lang="en-US" dirty="0"/>
                    </a:p>
                  </a:txBody>
                  <a:tcPr/>
                </a:tc>
                <a:tc>
                  <a:txBody>
                    <a:bodyPr/>
                    <a:lstStyle/>
                    <a:p>
                      <a:r>
                        <a:rPr lang="en-US" dirty="0" smtClean="0"/>
                        <a:t>0.1150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-1508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-1508</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0.14</a:t>
                      </a:r>
                      <a:endParaRPr lang="en-US" dirty="0"/>
                    </a:p>
                  </a:txBody>
                  <a:tcPr/>
                </a:tc>
                <a:tc>
                  <a:txBody>
                    <a:bodyPr/>
                    <a:lstStyle/>
                    <a:p>
                      <a:r>
                        <a:rPr lang="en-US" dirty="0" smtClean="0"/>
                        <a:t>0.09</a:t>
                      </a:r>
                      <a:endParaRPr lang="en-US" dirty="0"/>
                    </a:p>
                  </a:txBody>
                  <a:tcPr/>
                </a:tc>
                <a:tc>
                  <a:txBody>
                    <a:bodyPr/>
                    <a:lstStyle/>
                    <a:p>
                      <a:r>
                        <a:rPr lang="en-US" dirty="0" smtClean="0"/>
                        <a:t>0.00</a:t>
                      </a:r>
                      <a:endParaRPr lang="en-US" dirty="0"/>
                    </a:p>
                  </a:txBody>
                  <a:tcPr/>
                </a:tc>
                <a:tc>
                  <a:txBody>
                    <a:bodyPr/>
                    <a:lstStyle/>
                    <a:p>
                      <a:r>
                        <a:rPr lang="en-US" dirty="0" smtClean="0"/>
                        <a:t>0.02</a:t>
                      </a:r>
                      <a:endParaRPr lang="en-US" dirty="0"/>
                    </a:p>
                  </a:txBody>
                  <a:tcPr/>
                </a:tc>
                <a:tc>
                  <a:txBody>
                    <a:bodyPr/>
                    <a:lstStyle/>
                    <a:p>
                      <a:r>
                        <a:rPr lang="en-US" dirty="0" smtClean="0"/>
                        <a:t>0.23</a:t>
                      </a:r>
                      <a:endParaRPr lang="en-US" dirty="0"/>
                    </a:p>
                  </a:txBody>
                  <a:tcPr/>
                </a:tc>
                <a:tc>
                  <a:txBody>
                    <a:bodyPr/>
                    <a:lstStyle/>
                    <a:p>
                      <a:r>
                        <a:rPr lang="en-US" dirty="0" smtClean="0"/>
                        <a:t>0.14</a:t>
                      </a:r>
                      <a:endParaRPr lang="en-US" dirty="0"/>
                    </a:p>
                  </a:txBody>
                  <a:tcPr/>
                </a:tc>
                <a:tc>
                  <a:txBody>
                    <a:bodyPr/>
                    <a:lstStyle/>
                    <a:p>
                      <a:r>
                        <a:rPr lang="en-US" dirty="0" smtClean="0"/>
                        <a:t>0.1390</a:t>
                      </a:r>
                      <a:endParaRPr lang="en-US" dirty="0"/>
                    </a:p>
                  </a:txBody>
                  <a:tcPr/>
                </a:tc>
                <a:tc>
                  <a:txBody>
                    <a:bodyPr/>
                    <a:lstStyle/>
                    <a:p>
                      <a:r>
                        <a:rPr lang="en-US" dirty="0" smtClean="0"/>
                        <a:t>-344</a:t>
                      </a:r>
                      <a:endParaRPr lang="en-US" dirty="0"/>
                    </a:p>
                  </a:txBody>
                  <a:tcPr/>
                </a:tc>
                <a:tc>
                  <a:txBody>
                    <a:bodyPr/>
                    <a:lstStyle/>
                    <a:p>
                      <a:r>
                        <a:rPr lang="en-US" dirty="0" smtClean="0"/>
                        <a:t>-251</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0.14</a:t>
                      </a:r>
                      <a:endParaRPr lang="en-US" dirty="0"/>
                    </a:p>
                  </a:txBody>
                  <a:tcPr/>
                </a:tc>
                <a:tc>
                  <a:txBody>
                    <a:bodyPr/>
                    <a:lstStyle/>
                    <a:p>
                      <a:r>
                        <a:rPr lang="en-US" dirty="0" smtClean="0"/>
                        <a:t>0.09</a:t>
                      </a:r>
                      <a:endParaRPr lang="en-US" dirty="0"/>
                    </a:p>
                  </a:txBody>
                  <a:tcPr/>
                </a:tc>
                <a:tc>
                  <a:txBody>
                    <a:bodyPr/>
                    <a:lstStyle/>
                    <a:p>
                      <a:r>
                        <a:rPr lang="en-US" dirty="0" smtClean="0"/>
                        <a:t>0.00</a:t>
                      </a:r>
                      <a:endParaRPr lang="en-US" dirty="0"/>
                    </a:p>
                  </a:txBody>
                  <a:tcPr/>
                </a:tc>
                <a:tc>
                  <a:txBody>
                    <a:bodyPr/>
                    <a:lstStyle/>
                    <a:p>
                      <a:r>
                        <a:rPr lang="en-US" dirty="0" smtClean="0"/>
                        <a:t>0.04</a:t>
                      </a:r>
                      <a:endParaRPr lang="en-US" dirty="0"/>
                    </a:p>
                  </a:txBody>
                  <a:tcPr/>
                </a:tc>
                <a:tc>
                  <a:txBody>
                    <a:bodyPr/>
                    <a:lstStyle/>
                    <a:p>
                      <a:r>
                        <a:rPr lang="en-US" dirty="0" smtClean="0"/>
                        <a:t>0.23</a:t>
                      </a:r>
                      <a:endParaRPr lang="en-US" dirty="0"/>
                    </a:p>
                  </a:txBody>
                  <a:tcPr/>
                </a:tc>
                <a:tc>
                  <a:txBody>
                    <a:bodyPr/>
                    <a:lstStyle/>
                    <a:p>
                      <a:r>
                        <a:rPr lang="en-US" dirty="0" smtClean="0"/>
                        <a:t>0.14</a:t>
                      </a:r>
                      <a:endParaRPr lang="en-US" dirty="0"/>
                    </a:p>
                  </a:txBody>
                  <a:tcPr/>
                </a:tc>
                <a:tc>
                  <a:txBody>
                    <a:bodyPr/>
                    <a:lstStyle/>
                    <a:p>
                      <a:r>
                        <a:rPr lang="en-US" dirty="0" smtClean="0"/>
                        <a:t>0.1390</a:t>
                      </a:r>
                      <a:endParaRPr lang="en-US" dirty="0"/>
                    </a:p>
                  </a:txBody>
                  <a:tcPr/>
                </a:tc>
                <a:tc>
                  <a:txBody>
                    <a:bodyPr/>
                    <a:lstStyle/>
                    <a:p>
                      <a:r>
                        <a:rPr lang="en-US" dirty="0" smtClean="0"/>
                        <a:t>-309</a:t>
                      </a:r>
                      <a:endParaRPr lang="en-US" dirty="0"/>
                    </a:p>
                  </a:txBody>
                  <a:tcPr/>
                </a:tc>
                <a:tc>
                  <a:txBody>
                    <a:bodyPr/>
                    <a:lstStyle/>
                    <a:p>
                      <a:r>
                        <a:rPr lang="en-US" dirty="0" smtClean="0"/>
                        <a:t>-251</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0.14</a:t>
                      </a:r>
                      <a:endParaRPr lang="en-US" dirty="0"/>
                    </a:p>
                  </a:txBody>
                  <a:tcPr/>
                </a:tc>
                <a:tc>
                  <a:txBody>
                    <a:bodyPr/>
                    <a:lstStyle/>
                    <a:p>
                      <a:r>
                        <a:rPr lang="en-US" dirty="0" smtClean="0"/>
                        <a:t>0.09</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0.8850</a:t>
                      </a:r>
                      <a:endParaRPr lang="en-US" dirty="0"/>
                    </a:p>
                  </a:txBody>
                  <a:tcPr/>
                </a:tc>
                <a:tc>
                  <a:txBody>
                    <a:bodyPr/>
                    <a:lstStyle/>
                    <a:p>
                      <a:r>
                        <a:rPr lang="en-US" dirty="0" smtClean="0"/>
                        <a:t>-1645</a:t>
                      </a:r>
                      <a:endParaRPr lang="en-US" dirty="0"/>
                    </a:p>
                  </a:txBody>
                  <a:tcPr/>
                </a:tc>
                <a:tc>
                  <a:txBody>
                    <a:bodyPr/>
                    <a:lstStyle/>
                    <a:p>
                      <a:r>
                        <a:rPr lang="en-US" dirty="0" smtClean="0"/>
                        <a:t>-1645</a:t>
                      </a:r>
                      <a:endParaRPr lang="en-US" dirty="0"/>
                    </a:p>
                  </a:txBody>
                  <a:tcPr/>
                </a:tc>
              </a:tr>
            </a:tbl>
          </a:graphicData>
        </a:graphic>
      </p:graphicFrame>
      <p:cxnSp>
        <p:nvCxnSpPr>
          <p:cNvPr id="9" name="Straight Arrow Connector 8"/>
          <p:cNvCxnSpPr/>
          <p:nvPr/>
        </p:nvCxnSpPr>
        <p:spPr>
          <a:xfrm rot="5400000">
            <a:off x="2514600" y="2894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rot="5400000">
            <a:off x="3275806" y="2894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457200" y="2020669"/>
            <a:ext cx="5410200" cy="646331"/>
          </a:xfrm>
          <a:prstGeom prst="rect">
            <a:avLst/>
          </a:prstGeom>
          <a:noFill/>
          <a:ln w="19050">
            <a:solidFill>
              <a:schemeClr val="tx1"/>
            </a:solidFill>
          </a:ln>
        </p:spPr>
        <p:txBody>
          <a:bodyPr wrap="square" rtlCol="0">
            <a:spAutoFit/>
          </a:bodyPr>
          <a:lstStyle/>
          <a:p>
            <a:pPr>
              <a:buFont typeface="Arial" pitchFamily="34" charset="0"/>
              <a:buChar char="•"/>
            </a:pPr>
            <a:r>
              <a:rPr lang="en-US" dirty="0" smtClean="0"/>
              <a:t> These parameters are iterated in intervals of 0.02</a:t>
            </a:r>
          </a:p>
          <a:p>
            <a:pPr>
              <a:buFont typeface="Arial" pitchFamily="34" charset="0"/>
              <a:buChar char="•"/>
            </a:pPr>
            <a:r>
              <a:rPr lang="en-US" dirty="0"/>
              <a:t> </a:t>
            </a:r>
            <a:r>
              <a:rPr lang="en-US" dirty="0" smtClean="0"/>
              <a:t>1 / 0.02 + 1 = 51, 51*51 = 2601 total iterations</a:t>
            </a:r>
            <a:endParaRPr lang="en-US" dirty="0"/>
          </a:p>
        </p:txBody>
      </p:sp>
      <p:cxnSp>
        <p:nvCxnSpPr>
          <p:cNvPr id="12" name="Straight Arrow Connector 11"/>
          <p:cNvCxnSpPr/>
          <p:nvPr/>
        </p:nvCxnSpPr>
        <p:spPr>
          <a:xfrm rot="5400000">
            <a:off x="7010400" y="2894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rot="5400000">
            <a:off x="7771606" y="2894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6172200" y="2020669"/>
            <a:ext cx="2743200" cy="646331"/>
          </a:xfrm>
          <a:prstGeom prst="rect">
            <a:avLst/>
          </a:prstGeom>
          <a:noFill/>
          <a:ln w="19050">
            <a:solidFill>
              <a:schemeClr val="tx1"/>
            </a:solidFill>
          </a:ln>
        </p:spPr>
        <p:txBody>
          <a:bodyPr wrap="square" rtlCol="0">
            <a:spAutoFit/>
          </a:bodyPr>
          <a:lstStyle/>
          <a:p>
            <a:pPr>
              <a:buFont typeface="Arial" pitchFamily="34" charset="0"/>
              <a:buChar char="•"/>
            </a:pPr>
            <a:r>
              <a:rPr lang="en-US" dirty="0" smtClean="0"/>
              <a:t> EM log likelihood </a:t>
            </a:r>
          </a:p>
          <a:p>
            <a:pPr>
              <a:buFont typeface="Arial" pitchFamily="34" charset="0"/>
              <a:buChar char="•"/>
            </a:pPr>
            <a:r>
              <a:rPr lang="en-US" dirty="0"/>
              <a:t> </a:t>
            </a:r>
            <a:r>
              <a:rPr lang="en-US" dirty="0" smtClean="0"/>
              <a:t>Higher = better fit to data</a:t>
            </a:r>
          </a:p>
        </p:txBody>
      </p:sp>
      <p:sp>
        <p:nvSpPr>
          <p:cNvPr id="15" name="Oval 14"/>
          <p:cNvSpPr/>
          <p:nvPr/>
        </p:nvSpPr>
        <p:spPr>
          <a:xfrm>
            <a:off x="2209800" y="3462867"/>
            <a:ext cx="3505200" cy="533400"/>
          </a:xfrm>
          <a:prstGeom prst="ellipse">
            <a:avLst/>
          </a:prstGeom>
          <a:noFill/>
          <a:ln w="57150">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1447800" y="5867400"/>
            <a:ext cx="4709751" cy="369332"/>
          </a:xfrm>
          <a:prstGeom prst="rect">
            <a:avLst/>
          </a:prstGeom>
          <a:noFill/>
        </p:spPr>
        <p:txBody>
          <a:bodyPr wrap="none" rtlCol="0">
            <a:spAutoFit/>
          </a:bodyPr>
          <a:lstStyle/>
          <a:p>
            <a:pPr marL="342900" indent="-342900">
              <a:buFont typeface="Arial" pitchFamily="34" charset="0"/>
              <a:buChar char="•"/>
            </a:pPr>
            <a:r>
              <a:rPr lang="en-US" dirty="0" smtClean="0"/>
              <a:t>Initial parameters of 0 or 1 will stay at 0 or 1</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Grid-search Procedure</a:t>
            </a:r>
            <a:endParaRPr lang="en-US" dirty="0"/>
          </a:p>
        </p:txBody>
      </p:sp>
      <p:graphicFrame>
        <p:nvGraphicFramePr>
          <p:cNvPr id="4" name="Content Placeholder 3"/>
          <p:cNvGraphicFramePr>
            <a:graphicFrameLocks noGrp="1"/>
          </p:cNvGraphicFramePr>
          <p:nvPr>
            <p:ph idx="1"/>
          </p:nvPr>
        </p:nvGraphicFramePr>
        <p:xfrm>
          <a:off x="457200" y="3185160"/>
          <a:ext cx="8229600" cy="222504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370840">
                <a:tc>
                  <a:txBody>
                    <a:bodyPr/>
                    <a:lstStyle/>
                    <a:p>
                      <a:r>
                        <a:rPr lang="en-US" dirty="0" err="1" smtClean="0"/>
                        <a:t>GuessT</a:t>
                      </a:r>
                      <a:endParaRPr lang="en-US" dirty="0"/>
                    </a:p>
                  </a:txBody>
                  <a:tcPr/>
                </a:tc>
                <a:tc>
                  <a:txBody>
                    <a:bodyPr/>
                    <a:lstStyle/>
                    <a:p>
                      <a:r>
                        <a:rPr lang="en-US" dirty="0" err="1" smtClean="0"/>
                        <a:t>SlipT</a:t>
                      </a:r>
                      <a:endParaRPr lang="en-US" dirty="0"/>
                    </a:p>
                  </a:txBody>
                  <a:tcPr/>
                </a:tc>
                <a:tc>
                  <a:txBody>
                    <a:bodyPr/>
                    <a:lstStyle/>
                    <a:p>
                      <a:r>
                        <a:rPr lang="en-US" dirty="0" err="1" smtClean="0">
                          <a:latin typeface="Times New Roman" pitchFamily="18" charset="0"/>
                          <a:cs typeface="Times New Roman" pitchFamily="18" charset="0"/>
                        </a:rPr>
                        <a:t>GuessI</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SlipI</a:t>
                      </a:r>
                      <a:endParaRPr lang="en-US" dirty="0">
                        <a:latin typeface="Times New Roman" pitchFamily="18" charset="0"/>
                        <a:cs typeface="Times New Roman" pitchFamily="18" charset="0"/>
                      </a:endParaRPr>
                    </a:p>
                  </a:txBody>
                  <a:tcPr/>
                </a:tc>
                <a:tc>
                  <a:txBody>
                    <a:bodyPr/>
                    <a:lstStyle/>
                    <a:p>
                      <a:r>
                        <a:rPr lang="en-US" dirty="0" err="1" smtClean="0"/>
                        <a:t>GuessL</a:t>
                      </a:r>
                      <a:endParaRPr lang="en-US" dirty="0"/>
                    </a:p>
                  </a:txBody>
                  <a:tcPr/>
                </a:tc>
                <a:tc>
                  <a:txBody>
                    <a:bodyPr/>
                    <a:lstStyle/>
                    <a:p>
                      <a:r>
                        <a:rPr lang="en-US" dirty="0" err="1" smtClean="0"/>
                        <a:t>SlipL</a:t>
                      </a:r>
                      <a:endParaRPr lang="en-US" dirty="0"/>
                    </a:p>
                  </a:txBody>
                  <a:tcPr/>
                </a:tc>
                <a:tc>
                  <a:txBody>
                    <a:bodyPr/>
                    <a:lstStyle/>
                    <a:p>
                      <a:r>
                        <a:rPr lang="en-US" dirty="0" smtClean="0"/>
                        <a:t>Error</a:t>
                      </a:r>
                      <a:endParaRPr lang="en-US" dirty="0"/>
                    </a:p>
                  </a:txBody>
                  <a:tcPr/>
                </a:tc>
                <a:tc>
                  <a:txBody>
                    <a:bodyPr/>
                    <a:lstStyle/>
                    <a:p>
                      <a:r>
                        <a:rPr lang="en-US" dirty="0" err="1" smtClean="0"/>
                        <a:t>LLstart</a:t>
                      </a:r>
                      <a:endParaRPr lang="en-US" dirty="0"/>
                    </a:p>
                  </a:txBody>
                  <a:tcPr/>
                </a:tc>
                <a:tc>
                  <a:txBody>
                    <a:bodyPr/>
                    <a:lstStyle/>
                    <a:p>
                      <a:r>
                        <a:rPr lang="en-US" dirty="0" err="1" smtClean="0"/>
                        <a:t>LLend</a:t>
                      </a:r>
                      <a:endParaRPr lang="en-US" dirty="0"/>
                    </a:p>
                  </a:txBody>
                  <a:tcPr/>
                </a:tc>
              </a:tr>
              <a:tr h="370840">
                <a:tc>
                  <a:txBody>
                    <a:bodyPr/>
                    <a:lstStyle/>
                    <a:p>
                      <a:r>
                        <a:rPr lang="en-US" dirty="0" smtClean="0"/>
                        <a:t>0.14</a:t>
                      </a:r>
                      <a:endParaRPr lang="en-US" dirty="0"/>
                    </a:p>
                  </a:txBody>
                  <a:tcPr/>
                </a:tc>
                <a:tc>
                  <a:txBody>
                    <a:bodyPr/>
                    <a:lstStyle/>
                    <a:p>
                      <a:r>
                        <a:rPr lang="en-US" dirty="0" smtClean="0"/>
                        <a:t>0.09</a:t>
                      </a:r>
                      <a:endParaRPr lang="en-US" dirty="0"/>
                    </a:p>
                  </a:txBody>
                  <a:tcPr/>
                </a:tc>
                <a:tc>
                  <a:txBody>
                    <a:bodyPr/>
                    <a:lstStyle/>
                    <a:p>
                      <a:r>
                        <a:rPr lang="en-US" dirty="0" smtClean="0"/>
                        <a:t>0.00</a:t>
                      </a:r>
                      <a:endParaRPr lang="en-US" dirty="0"/>
                    </a:p>
                  </a:txBody>
                  <a:tcPr/>
                </a:tc>
                <a:tc>
                  <a:txBody>
                    <a:bodyPr/>
                    <a:lstStyle/>
                    <a:p>
                      <a:r>
                        <a:rPr lang="en-US" dirty="0" smtClean="0"/>
                        <a:t>0.00</a:t>
                      </a:r>
                      <a:endParaRPr lang="en-US" dirty="0"/>
                    </a:p>
                  </a:txBody>
                  <a:tcPr/>
                </a:tc>
                <a:tc>
                  <a:txBody>
                    <a:bodyPr/>
                    <a:lstStyle/>
                    <a:p>
                      <a:r>
                        <a:rPr lang="en-US" dirty="0" smtClean="0"/>
                        <a:t>0.00</a:t>
                      </a:r>
                      <a:endParaRPr lang="en-US" dirty="0"/>
                    </a:p>
                  </a:txBody>
                  <a:tcPr/>
                </a:tc>
                <a:tc>
                  <a:txBody>
                    <a:bodyPr/>
                    <a:lstStyle/>
                    <a:p>
                      <a:r>
                        <a:rPr lang="en-US" dirty="0" smtClean="0"/>
                        <a:t>0.00</a:t>
                      </a:r>
                      <a:endParaRPr lang="en-US" dirty="0"/>
                    </a:p>
                  </a:txBody>
                  <a:tcPr/>
                </a:tc>
                <a:tc>
                  <a:txBody>
                    <a:bodyPr/>
                    <a:lstStyle/>
                    <a:p>
                      <a:r>
                        <a:rPr lang="en-US" dirty="0" smtClean="0"/>
                        <a:t>0.1150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-1508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-1508</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0.14</a:t>
                      </a:r>
                      <a:endParaRPr lang="en-US" dirty="0"/>
                    </a:p>
                  </a:txBody>
                  <a:tcPr/>
                </a:tc>
                <a:tc>
                  <a:txBody>
                    <a:bodyPr/>
                    <a:lstStyle/>
                    <a:p>
                      <a:r>
                        <a:rPr lang="en-US" dirty="0" smtClean="0"/>
                        <a:t>0.09</a:t>
                      </a:r>
                      <a:endParaRPr lang="en-US" dirty="0"/>
                    </a:p>
                  </a:txBody>
                  <a:tcPr/>
                </a:tc>
                <a:tc>
                  <a:txBody>
                    <a:bodyPr/>
                    <a:lstStyle/>
                    <a:p>
                      <a:r>
                        <a:rPr lang="en-US" dirty="0" smtClean="0"/>
                        <a:t>0.00</a:t>
                      </a:r>
                      <a:endParaRPr lang="en-US" dirty="0"/>
                    </a:p>
                  </a:txBody>
                  <a:tcPr/>
                </a:tc>
                <a:tc>
                  <a:txBody>
                    <a:bodyPr/>
                    <a:lstStyle/>
                    <a:p>
                      <a:r>
                        <a:rPr lang="en-US" dirty="0" smtClean="0"/>
                        <a:t>0.02</a:t>
                      </a:r>
                      <a:endParaRPr lang="en-US" dirty="0"/>
                    </a:p>
                  </a:txBody>
                  <a:tcPr/>
                </a:tc>
                <a:tc>
                  <a:txBody>
                    <a:bodyPr/>
                    <a:lstStyle/>
                    <a:p>
                      <a:r>
                        <a:rPr lang="en-US" dirty="0" smtClean="0"/>
                        <a:t>0.23</a:t>
                      </a:r>
                      <a:endParaRPr lang="en-US" dirty="0"/>
                    </a:p>
                  </a:txBody>
                  <a:tcPr/>
                </a:tc>
                <a:tc>
                  <a:txBody>
                    <a:bodyPr/>
                    <a:lstStyle/>
                    <a:p>
                      <a:r>
                        <a:rPr lang="en-US" dirty="0" smtClean="0"/>
                        <a:t>0.14</a:t>
                      </a:r>
                      <a:endParaRPr lang="en-US" dirty="0"/>
                    </a:p>
                  </a:txBody>
                  <a:tcPr/>
                </a:tc>
                <a:tc>
                  <a:txBody>
                    <a:bodyPr/>
                    <a:lstStyle/>
                    <a:p>
                      <a:r>
                        <a:rPr lang="en-US" dirty="0" smtClean="0"/>
                        <a:t>0.1390</a:t>
                      </a:r>
                      <a:endParaRPr lang="en-US" dirty="0"/>
                    </a:p>
                  </a:txBody>
                  <a:tcPr/>
                </a:tc>
                <a:tc>
                  <a:txBody>
                    <a:bodyPr/>
                    <a:lstStyle/>
                    <a:p>
                      <a:r>
                        <a:rPr lang="en-US" dirty="0" smtClean="0"/>
                        <a:t>-344</a:t>
                      </a:r>
                      <a:endParaRPr lang="en-US" dirty="0"/>
                    </a:p>
                  </a:txBody>
                  <a:tcPr/>
                </a:tc>
                <a:tc>
                  <a:txBody>
                    <a:bodyPr/>
                    <a:lstStyle/>
                    <a:p>
                      <a:r>
                        <a:rPr lang="en-US" dirty="0" smtClean="0"/>
                        <a:t>-251</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0.14</a:t>
                      </a:r>
                      <a:endParaRPr lang="en-US" dirty="0"/>
                    </a:p>
                  </a:txBody>
                  <a:tcPr/>
                </a:tc>
                <a:tc>
                  <a:txBody>
                    <a:bodyPr/>
                    <a:lstStyle/>
                    <a:p>
                      <a:r>
                        <a:rPr lang="en-US" dirty="0" smtClean="0"/>
                        <a:t>0.09</a:t>
                      </a:r>
                      <a:endParaRPr lang="en-US" dirty="0"/>
                    </a:p>
                  </a:txBody>
                  <a:tcPr/>
                </a:tc>
                <a:tc>
                  <a:txBody>
                    <a:bodyPr/>
                    <a:lstStyle/>
                    <a:p>
                      <a:r>
                        <a:rPr lang="en-US" dirty="0" smtClean="0"/>
                        <a:t>0.00</a:t>
                      </a:r>
                      <a:endParaRPr lang="en-US" dirty="0"/>
                    </a:p>
                  </a:txBody>
                  <a:tcPr/>
                </a:tc>
                <a:tc>
                  <a:txBody>
                    <a:bodyPr/>
                    <a:lstStyle/>
                    <a:p>
                      <a:r>
                        <a:rPr lang="en-US" dirty="0" smtClean="0"/>
                        <a:t>0.04</a:t>
                      </a:r>
                      <a:endParaRPr lang="en-US" dirty="0"/>
                    </a:p>
                  </a:txBody>
                  <a:tcPr/>
                </a:tc>
                <a:tc>
                  <a:txBody>
                    <a:bodyPr/>
                    <a:lstStyle/>
                    <a:p>
                      <a:r>
                        <a:rPr lang="en-US" dirty="0" smtClean="0"/>
                        <a:t>0.23</a:t>
                      </a:r>
                      <a:endParaRPr lang="en-US" dirty="0"/>
                    </a:p>
                  </a:txBody>
                  <a:tcPr/>
                </a:tc>
                <a:tc>
                  <a:txBody>
                    <a:bodyPr/>
                    <a:lstStyle/>
                    <a:p>
                      <a:r>
                        <a:rPr lang="en-US" dirty="0" smtClean="0"/>
                        <a:t>0.14</a:t>
                      </a:r>
                      <a:endParaRPr lang="en-US" dirty="0"/>
                    </a:p>
                  </a:txBody>
                  <a:tcPr/>
                </a:tc>
                <a:tc>
                  <a:txBody>
                    <a:bodyPr/>
                    <a:lstStyle/>
                    <a:p>
                      <a:r>
                        <a:rPr lang="en-US" dirty="0" smtClean="0"/>
                        <a:t>0.1390</a:t>
                      </a:r>
                      <a:endParaRPr lang="en-US" dirty="0"/>
                    </a:p>
                  </a:txBody>
                  <a:tcPr/>
                </a:tc>
                <a:tc>
                  <a:txBody>
                    <a:bodyPr/>
                    <a:lstStyle/>
                    <a:p>
                      <a:r>
                        <a:rPr lang="en-US" dirty="0" smtClean="0"/>
                        <a:t>-309</a:t>
                      </a:r>
                      <a:endParaRPr lang="en-US" dirty="0"/>
                    </a:p>
                  </a:txBody>
                  <a:tcPr/>
                </a:tc>
                <a:tc>
                  <a:txBody>
                    <a:bodyPr/>
                    <a:lstStyle/>
                    <a:p>
                      <a:r>
                        <a:rPr lang="en-US" dirty="0" smtClean="0"/>
                        <a:t>-251</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0.14</a:t>
                      </a:r>
                      <a:endParaRPr lang="en-US" dirty="0"/>
                    </a:p>
                  </a:txBody>
                  <a:tcPr/>
                </a:tc>
                <a:tc>
                  <a:txBody>
                    <a:bodyPr/>
                    <a:lstStyle/>
                    <a:p>
                      <a:r>
                        <a:rPr lang="en-US" dirty="0" smtClean="0"/>
                        <a:t>0.09</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0.8850</a:t>
                      </a:r>
                      <a:endParaRPr lang="en-US" dirty="0"/>
                    </a:p>
                  </a:txBody>
                  <a:tcPr/>
                </a:tc>
                <a:tc>
                  <a:txBody>
                    <a:bodyPr/>
                    <a:lstStyle/>
                    <a:p>
                      <a:r>
                        <a:rPr lang="en-US" dirty="0" smtClean="0"/>
                        <a:t>-1645</a:t>
                      </a:r>
                      <a:endParaRPr lang="en-US" dirty="0"/>
                    </a:p>
                  </a:txBody>
                  <a:tcPr/>
                </a:tc>
                <a:tc>
                  <a:txBody>
                    <a:bodyPr/>
                    <a:lstStyle/>
                    <a:p>
                      <a:r>
                        <a:rPr lang="en-US" dirty="0" smtClean="0"/>
                        <a:t>-1645</a:t>
                      </a:r>
                      <a:endParaRPr lang="en-US" dirty="0"/>
                    </a:p>
                  </a:txBody>
                  <a:tcPr/>
                </a:tc>
              </a:tr>
            </a:tbl>
          </a:graphicData>
        </a:graphic>
      </p:graphicFrame>
      <p:cxnSp>
        <p:nvCxnSpPr>
          <p:cNvPr id="9" name="Straight Arrow Connector 8"/>
          <p:cNvCxnSpPr/>
          <p:nvPr/>
        </p:nvCxnSpPr>
        <p:spPr>
          <a:xfrm rot="5400000">
            <a:off x="2514600" y="2894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rot="5400000">
            <a:off x="3275806" y="2894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457200" y="2020669"/>
            <a:ext cx="5410200" cy="646331"/>
          </a:xfrm>
          <a:prstGeom prst="rect">
            <a:avLst/>
          </a:prstGeom>
          <a:noFill/>
          <a:ln w="19050">
            <a:solidFill>
              <a:schemeClr val="tx1"/>
            </a:solidFill>
          </a:ln>
        </p:spPr>
        <p:txBody>
          <a:bodyPr wrap="square" rtlCol="0">
            <a:spAutoFit/>
          </a:bodyPr>
          <a:lstStyle/>
          <a:p>
            <a:pPr>
              <a:buFont typeface="Arial" pitchFamily="34" charset="0"/>
              <a:buChar char="•"/>
            </a:pPr>
            <a:r>
              <a:rPr lang="en-US" dirty="0" smtClean="0"/>
              <a:t> These parameters are iterated in intervals of 0.02</a:t>
            </a:r>
          </a:p>
          <a:p>
            <a:pPr>
              <a:buFont typeface="Arial" pitchFamily="34" charset="0"/>
              <a:buChar char="•"/>
            </a:pPr>
            <a:r>
              <a:rPr lang="en-US" dirty="0"/>
              <a:t> </a:t>
            </a:r>
            <a:r>
              <a:rPr lang="en-US" dirty="0" smtClean="0"/>
              <a:t>1 / 0.02 + 1 = 51, 51*51 = 2601 total iterations</a:t>
            </a:r>
            <a:endParaRPr lang="en-US" dirty="0"/>
          </a:p>
        </p:txBody>
      </p:sp>
      <p:cxnSp>
        <p:nvCxnSpPr>
          <p:cNvPr id="12" name="Straight Arrow Connector 11"/>
          <p:cNvCxnSpPr/>
          <p:nvPr/>
        </p:nvCxnSpPr>
        <p:spPr>
          <a:xfrm rot="5400000">
            <a:off x="7010400" y="2894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rot="5400000">
            <a:off x="7771606" y="2894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6172200" y="2020669"/>
            <a:ext cx="2743200" cy="646331"/>
          </a:xfrm>
          <a:prstGeom prst="rect">
            <a:avLst/>
          </a:prstGeom>
          <a:noFill/>
          <a:ln w="19050">
            <a:solidFill>
              <a:schemeClr val="tx1"/>
            </a:solidFill>
          </a:ln>
        </p:spPr>
        <p:txBody>
          <a:bodyPr wrap="square" rtlCol="0">
            <a:spAutoFit/>
          </a:bodyPr>
          <a:lstStyle/>
          <a:p>
            <a:pPr>
              <a:buFont typeface="Arial" pitchFamily="34" charset="0"/>
              <a:buChar char="•"/>
            </a:pPr>
            <a:r>
              <a:rPr lang="en-US" dirty="0" smtClean="0"/>
              <a:t> EM log likelihood </a:t>
            </a:r>
          </a:p>
          <a:p>
            <a:pPr>
              <a:buFont typeface="Arial" pitchFamily="34" charset="0"/>
              <a:buChar char="•"/>
            </a:pPr>
            <a:r>
              <a:rPr lang="en-US" dirty="0"/>
              <a:t> </a:t>
            </a:r>
            <a:r>
              <a:rPr lang="en-US" dirty="0" smtClean="0"/>
              <a:t>Higher = better fit to data</a:t>
            </a:r>
          </a:p>
        </p:txBody>
      </p:sp>
      <p:sp>
        <p:nvSpPr>
          <p:cNvPr id="15" name="Oval 14"/>
          <p:cNvSpPr/>
          <p:nvPr/>
        </p:nvSpPr>
        <p:spPr>
          <a:xfrm>
            <a:off x="3158067" y="3852333"/>
            <a:ext cx="685800" cy="914400"/>
          </a:xfrm>
          <a:prstGeom prst="ellipse">
            <a:avLst/>
          </a:prstGeom>
          <a:noFill/>
          <a:ln w="57150">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Box 15"/>
          <p:cNvSpPr txBox="1"/>
          <p:nvPr/>
        </p:nvSpPr>
        <p:spPr>
          <a:xfrm>
            <a:off x="1447800" y="5867400"/>
            <a:ext cx="3777316" cy="369332"/>
          </a:xfrm>
          <a:prstGeom prst="rect">
            <a:avLst/>
          </a:prstGeom>
          <a:noFill/>
        </p:spPr>
        <p:txBody>
          <a:bodyPr wrap="none" rtlCol="0">
            <a:spAutoFit/>
          </a:bodyPr>
          <a:lstStyle/>
          <a:p>
            <a:pPr marL="342900" indent="-342900">
              <a:buFont typeface="Arial" pitchFamily="34" charset="0"/>
              <a:buChar char="•"/>
            </a:pPr>
            <a:r>
              <a:rPr lang="en-US" dirty="0" smtClean="0"/>
              <a:t>Grid-search run in intervals of 0.02</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sp>
        <p:nvSpPr>
          <p:cNvPr id="3" name="Content Placeholder 2"/>
          <p:cNvSpPr>
            <a:spLocks noGrp="1"/>
          </p:cNvSpPr>
          <p:nvPr>
            <p:ph idx="1"/>
          </p:nvPr>
        </p:nvSpPr>
        <p:spPr/>
        <p:txBody>
          <a:bodyPr/>
          <a:lstStyle/>
          <a:p>
            <a:r>
              <a:rPr lang="en-US" dirty="0" smtClean="0"/>
              <a:t>What does the parameter space look like?</a:t>
            </a:r>
          </a:p>
          <a:p>
            <a:r>
              <a:rPr lang="en-US" dirty="0" smtClean="0"/>
              <a:t>Which starting locations lead to the ground truth parameter values?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tsurface.emf"/>
          <p:cNvPicPr>
            <a:picLocks noChangeAspect="1"/>
          </p:cNvPicPr>
          <p:nvPr/>
        </p:nvPicPr>
        <p:blipFill>
          <a:blip r:embed="rId2" cstate="print"/>
          <a:srcRect l="6098" t="3333" r="8532" b="2222"/>
          <a:stretch>
            <a:fillRect/>
          </a:stretch>
        </p:blipFill>
        <p:spPr>
          <a:xfrm>
            <a:off x="-1" y="-1"/>
            <a:ext cx="8001001" cy="6939643"/>
          </a:xfrm>
          <a:prstGeom prst="rect">
            <a:avLst/>
          </a:prstGeom>
        </p:spPr>
      </p:pic>
      <p:pic>
        <p:nvPicPr>
          <p:cNvPr id="5" name="Picture 4" descr="normalizedll.emf"/>
          <p:cNvPicPr>
            <a:picLocks noChangeAspect="1"/>
          </p:cNvPicPr>
          <p:nvPr/>
        </p:nvPicPr>
        <p:blipFill>
          <a:blip r:embed="rId3" cstate="print"/>
          <a:srcRect l="34119" t="29914" r="30863" b="43398"/>
          <a:stretch>
            <a:fillRect/>
          </a:stretch>
        </p:blipFill>
        <p:spPr>
          <a:xfrm>
            <a:off x="7391400" y="0"/>
            <a:ext cx="1752600" cy="99945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KT_converge_2d.emf"/>
          <p:cNvPicPr>
            <a:picLocks noChangeAspect="1"/>
          </p:cNvPicPr>
          <p:nvPr/>
        </p:nvPicPr>
        <p:blipFill>
          <a:blip r:embed="rId2" cstate="print"/>
          <a:srcRect l="7619" t="3955" r="8381" b="3955"/>
          <a:stretch>
            <a:fillRect/>
          </a:stretch>
        </p:blipFill>
        <p:spPr>
          <a:xfrm>
            <a:off x="86138" y="0"/>
            <a:ext cx="7991062" cy="6760013"/>
          </a:xfrm>
          <a:prstGeom prst="rect">
            <a:avLst/>
          </a:prstGeom>
        </p:spPr>
      </p:pic>
      <p:pic>
        <p:nvPicPr>
          <p:cNvPr id="9" name="Picture 8" descr="legend.emf"/>
          <p:cNvPicPr/>
          <p:nvPr/>
        </p:nvPicPr>
        <p:blipFill>
          <a:blip r:embed="rId3" cstate="print"/>
          <a:srcRect l="39347" t="39282" r="32442" b="43496"/>
          <a:stretch>
            <a:fillRect/>
          </a:stretch>
        </p:blipFill>
        <p:spPr>
          <a:xfrm>
            <a:off x="7391400" y="0"/>
            <a:ext cx="1752600" cy="990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the 3 &amp; 4 parameter case</a:t>
            </a:r>
            <a:endParaRPr lang="en-US" dirty="0"/>
          </a:p>
        </p:txBody>
      </p:sp>
      <p:pic>
        <p:nvPicPr>
          <p:cNvPr id="14" name="Picture 13"/>
          <p:cNvPicPr>
            <a:picLocks noChangeAspect="1"/>
          </p:cNvPicPr>
          <p:nvPr/>
        </p:nvPicPr>
        <p:blipFill>
          <a:blip r:embed="rId2" cstate="print"/>
          <a:srcRect l="8471" t="21873" r="8471" b="9722"/>
          <a:stretch>
            <a:fillRect/>
          </a:stretch>
        </p:blipFill>
        <p:spPr bwMode="auto">
          <a:xfrm>
            <a:off x="1524000" y="3742373"/>
            <a:ext cx="1344917" cy="1286827"/>
          </a:xfrm>
          <a:prstGeom prst="rect">
            <a:avLst/>
          </a:prstGeom>
          <a:noFill/>
          <a:ln w="9525">
            <a:noFill/>
            <a:miter lim="800000"/>
            <a:headEnd/>
            <a:tailEnd/>
          </a:ln>
        </p:spPr>
      </p:pic>
      <p:pic>
        <p:nvPicPr>
          <p:cNvPr id="15" name="Picture 14"/>
          <p:cNvPicPr>
            <a:picLocks noChangeAspect="1"/>
          </p:cNvPicPr>
          <p:nvPr/>
        </p:nvPicPr>
        <p:blipFill>
          <a:blip r:embed="rId3" cstate="print"/>
          <a:srcRect l="8471" t="21873" r="8471" b="9722"/>
          <a:stretch>
            <a:fillRect/>
          </a:stretch>
        </p:blipFill>
        <p:spPr bwMode="auto">
          <a:xfrm>
            <a:off x="2895600" y="3750946"/>
            <a:ext cx="1344917" cy="1286827"/>
          </a:xfrm>
          <a:prstGeom prst="rect">
            <a:avLst/>
          </a:prstGeom>
          <a:noFill/>
          <a:ln w="9525">
            <a:noFill/>
            <a:miter lim="800000"/>
            <a:headEnd/>
            <a:tailEnd/>
          </a:ln>
        </p:spPr>
      </p:pic>
      <p:pic>
        <p:nvPicPr>
          <p:cNvPr id="16" name="Picture 15"/>
          <p:cNvPicPr>
            <a:picLocks noChangeAspect="1"/>
          </p:cNvPicPr>
          <p:nvPr/>
        </p:nvPicPr>
        <p:blipFill>
          <a:blip r:embed="rId4" cstate="print"/>
          <a:srcRect l="8471" t="21873" r="8471" b="9722"/>
          <a:stretch>
            <a:fillRect/>
          </a:stretch>
        </p:blipFill>
        <p:spPr bwMode="auto">
          <a:xfrm>
            <a:off x="4343400" y="3733800"/>
            <a:ext cx="1344917" cy="1286827"/>
          </a:xfrm>
          <a:prstGeom prst="rect">
            <a:avLst/>
          </a:prstGeom>
          <a:noFill/>
          <a:ln w="9525">
            <a:noFill/>
            <a:miter lim="800000"/>
            <a:headEnd/>
            <a:tailEnd/>
          </a:ln>
        </p:spPr>
      </p:pic>
      <p:pic>
        <p:nvPicPr>
          <p:cNvPr id="17" name="Picture 16"/>
          <p:cNvPicPr>
            <a:picLocks noChangeAspect="1"/>
          </p:cNvPicPr>
          <p:nvPr/>
        </p:nvPicPr>
        <p:blipFill>
          <a:blip r:embed="rId5" cstate="print"/>
          <a:srcRect l="8471" t="21873" r="8471" b="9722"/>
          <a:stretch>
            <a:fillRect/>
          </a:stretch>
        </p:blipFill>
        <p:spPr bwMode="auto">
          <a:xfrm>
            <a:off x="5867400" y="3733800"/>
            <a:ext cx="1344917" cy="1286827"/>
          </a:xfrm>
          <a:prstGeom prst="rect">
            <a:avLst/>
          </a:prstGeom>
          <a:noFill/>
          <a:ln w="9525">
            <a:noFill/>
            <a:miter lim="800000"/>
            <a:headEnd/>
            <a:tailEnd/>
          </a:ln>
        </p:spPr>
      </p:pic>
      <p:pic>
        <p:nvPicPr>
          <p:cNvPr id="18" name="Picture 17"/>
          <p:cNvPicPr>
            <a:picLocks noChangeAspect="1"/>
          </p:cNvPicPr>
          <p:nvPr/>
        </p:nvPicPr>
        <p:blipFill>
          <a:blip r:embed="rId6" cstate="print"/>
          <a:srcRect l="8471" t="21873" r="8471" b="9722"/>
          <a:stretch>
            <a:fillRect/>
          </a:stretch>
        </p:blipFill>
        <p:spPr bwMode="auto">
          <a:xfrm>
            <a:off x="1447800" y="5418773"/>
            <a:ext cx="1344917" cy="1286827"/>
          </a:xfrm>
          <a:prstGeom prst="rect">
            <a:avLst/>
          </a:prstGeom>
          <a:noFill/>
          <a:ln w="9525">
            <a:noFill/>
            <a:miter lim="800000"/>
            <a:headEnd/>
            <a:tailEnd/>
          </a:ln>
        </p:spPr>
      </p:pic>
      <p:pic>
        <p:nvPicPr>
          <p:cNvPr id="19" name="Picture 18"/>
          <p:cNvPicPr>
            <a:picLocks noChangeAspect="1"/>
          </p:cNvPicPr>
          <p:nvPr/>
        </p:nvPicPr>
        <p:blipFill>
          <a:blip r:embed="rId7" cstate="print"/>
          <a:srcRect l="8471" t="21873" r="8471" b="9722"/>
          <a:stretch>
            <a:fillRect/>
          </a:stretch>
        </p:blipFill>
        <p:spPr bwMode="auto">
          <a:xfrm>
            <a:off x="2971800" y="5418773"/>
            <a:ext cx="1344917" cy="1286827"/>
          </a:xfrm>
          <a:prstGeom prst="rect">
            <a:avLst/>
          </a:prstGeom>
          <a:noFill/>
          <a:ln w="9525">
            <a:noFill/>
            <a:miter lim="800000"/>
            <a:headEnd/>
            <a:tailEnd/>
          </a:ln>
        </p:spPr>
      </p:pic>
      <p:pic>
        <p:nvPicPr>
          <p:cNvPr id="20" name="Picture 19"/>
          <p:cNvPicPr>
            <a:picLocks noChangeAspect="1"/>
          </p:cNvPicPr>
          <p:nvPr/>
        </p:nvPicPr>
        <p:blipFill>
          <a:blip r:embed="rId8" cstate="print"/>
          <a:srcRect l="8471" t="21873" r="8471" b="9722"/>
          <a:stretch>
            <a:fillRect/>
          </a:stretch>
        </p:blipFill>
        <p:spPr bwMode="auto">
          <a:xfrm>
            <a:off x="4419600" y="5418773"/>
            <a:ext cx="1344917" cy="1286827"/>
          </a:xfrm>
          <a:prstGeom prst="rect">
            <a:avLst/>
          </a:prstGeom>
          <a:noFill/>
          <a:ln w="9525">
            <a:noFill/>
            <a:miter lim="800000"/>
            <a:headEnd/>
            <a:tailEnd/>
          </a:ln>
        </p:spPr>
      </p:pic>
      <p:pic>
        <p:nvPicPr>
          <p:cNvPr id="21" name="Picture 20"/>
          <p:cNvPicPr>
            <a:picLocks noChangeAspect="1"/>
          </p:cNvPicPr>
          <p:nvPr/>
        </p:nvPicPr>
        <p:blipFill>
          <a:blip r:embed="rId9" cstate="print"/>
          <a:srcRect l="8471" t="21873" r="8471" b="9722"/>
          <a:stretch>
            <a:fillRect/>
          </a:stretch>
        </p:blipFill>
        <p:spPr bwMode="auto">
          <a:xfrm>
            <a:off x="5817883" y="5418773"/>
            <a:ext cx="1344917" cy="1286827"/>
          </a:xfrm>
          <a:prstGeom prst="rect">
            <a:avLst/>
          </a:prstGeom>
          <a:noFill/>
          <a:ln w="9525">
            <a:noFill/>
            <a:miter lim="800000"/>
            <a:headEnd/>
            <a:tailEnd/>
          </a:ln>
        </p:spPr>
      </p:pic>
      <p:sp>
        <p:nvSpPr>
          <p:cNvPr id="24" name="TextBox 23"/>
          <p:cNvSpPr txBox="1"/>
          <p:nvPr/>
        </p:nvSpPr>
        <p:spPr>
          <a:xfrm>
            <a:off x="990600" y="1295400"/>
            <a:ext cx="7162800" cy="2308324"/>
          </a:xfrm>
          <a:prstGeom prst="rect">
            <a:avLst/>
          </a:prstGeom>
          <a:noFill/>
        </p:spPr>
        <p:txBody>
          <a:bodyPr wrap="square" rtlCol="0">
            <a:spAutoFit/>
          </a:bodyPr>
          <a:lstStyle/>
          <a:p>
            <a:pPr>
              <a:buFont typeface="Arial" pitchFamily="34" charset="0"/>
              <a:buChar char="•"/>
            </a:pPr>
            <a:r>
              <a:rPr lang="en-US" dirty="0"/>
              <a:t> </a:t>
            </a:r>
            <a:r>
              <a:rPr lang="en-US" dirty="0" smtClean="0"/>
              <a:t>Similar results were found with the 3 parameter case with learn, guess and slip as free parameters. The starting position of the learn parameter wasn’t important as long as guess + slip &lt;= 1</a:t>
            </a:r>
          </a:p>
          <a:p>
            <a:pPr>
              <a:buFont typeface="Arial" pitchFamily="34" charset="0"/>
              <a:buChar char="•"/>
            </a:pPr>
            <a:r>
              <a:rPr lang="en-US" dirty="0"/>
              <a:t> </a:t>
            </a:r>
            <a:r>
              <a:rPr lang="en-US" dirty="0" smtClean="0"/>
              <a:t>In the four parameter case a grid-search was run at 0.05 resolution and histograms were generated showing the frequency of parameter occurrences. We found that when guess and slip were set to sum to less than 1, the bottom row of histograms were achieved that minimized degenerate parameter occurrences.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T_PPS.emf"/>
          <p:cNvPicPr>
            <a:picLocks noChangeAspect="1"/>
          </p:cNvPicPr>
          <p:nvPr/>
        </p:nvPicPr>
        <p:blipFill>
          <a:blip r:embed="rId2" cstate="print"/>
          <a:srcRect l="26987" t="26705" r="27987" b="25370"/>
          <a:stretch>
            <a:fillRect/>
          </a:stretch>
        </p:blipFill>
        <p:spPr>
          <a:xfrm>
            <a:off x="838200" y="0"/>
            <a:ext cx="7382152" cy="5881511"/>
          </a:xfrm>
          <a:prstGeom prst="rect">
            <a:avLst/>
          </a:prstGeom>
        </p:spPr>
      </p:pic>
      <p:sp>
        <p:nvSpPr>
          <p:cNvPr id="34818" name="Text Box 2"/>
          <p:cNvSpPr txBox="1">
            <a:spLocks noChangeArrowheads="1"/>
          </p:cNvSpPr>
          <p:nvPr/>
        </p:nvSpPr>
        <p:spPr bwMode="auto">
          <a:xfrm>
            <a:off x="990600" y="6019800"/>
            <a:ext cx="7010400" cy="762000"/>
          </a:xfrm>
          <a:prstGeom prst="rect">
            <a:avLst/>
          </a:prstGeom>
          <a:solidFill>
            <a:srgbClr val="FFFF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NewRomanPSMT" charset="0"/>
                <a:cs typeface="Arial" pitchFamily="34" charset="0"/>
              </a:rPr>
              <a:t>Pardos, Z. A., Heffernan, N. T. In Press (2010) </a:t>
            </a:r>
            <a:r>
              <a:rPr kumimoji="0" lang="en-US" sz="1200" b="1" i="0" u="none" strike="noStrike" cap="none" normalizeH="0" baseline="0" dirty="0" smtClean="0">
                <a:ln>
                  <a:noFill/>
                </a:ln>
                <a:solidFill>
                  <a:schemeClr val="tx1"/>
                </a:solidFill>
                <a:effectLst/>
                <a:latin typeface="TimesNewRomanPSMT" charset="0"/>
                <a:cs typeface="Arial" pitchFamily="34" charset="0"/>
              </a:rPr>
              <a:t>Modeling Individualization in a Bayesian Networks Implementation of Knowledge Tracing</a:t>
            </a:r>
            <a:r>
              <a:rPr kumimoji="0" lang="en-US" sz="1200" b="0" i="0" u="none" strike="noStrike" cap="none" normalizeH="0" baseline="0" dirty="0" smtClean="0">
                <a:ln>
                  <a:noFill/>
                </a:ln>
                <a:solidFill>
                  <a:schemeClr val="tx1"/>
                </a:solidFill>
                <a:effectLst/>
                <a:latin typeface="TimesNewRomanPSMT" charset="0"/>
                <a:cs typeface="Arial" pitchFamily="34" charset="0"/>
              </a:rPr>
              <a:t>. In </a:t>
            </a:r>
            <a:r>
              <a:rPr kumimoji="0" lang="en-US" sz="1200" b="0" i="1" u="none" strike="noStrike" cap="none" normalizeH="0" baseline="0" dirty="0" smtClean="0">
                <a:ln>
                  <a:noFill/>
                </a:ln>
                <a:solidFill>
                  <a:schemeClr val="tx1"/>
                </a:solidFill>
                <a:effectLst/>
                <a:latin typeface="TimesNewRomanPSMT" charset="0"/>
                <a:cs typeface="Arial" pitchFamily="34" charset="0"/>
              </a:rPr>
              <a:t>Proceedings of the 18</a:t>
            </a:r>
            <a:r>
              <a:rPr kumimoji="0" lang="en-US" sz="1200" b="0" i="1" u="none" strike="noStrike" cap="none" normalizeH="0" baseline="30000" dirty="0" smtClean="0">
                <a:ln>
                  <a:noFill/>
                </a:ln>
                <a:solidFill>
                  <a:schemeClr val="tx1"/>
                </a:solidFill>
                <a:effectLst/>
                <a:latin typeface="TimesNewRomanPSMT" charset="0"/>
                <a:cs typeface="Arial" pitchFamily="34" charset="0"/>
              </a:rPr>
              <a:t>th</a:t>
            </a:r>
            <a:r>
              <a:rPr kumimoji="0" lang="en-US" sz="1200" b="0" i="1" u="none" strike="noStrike" cap="none" normalizeH="0" baseline="0" dirty="0" smtClean="0">
                <a:ln>
                  <a:noFill/>
                </a:ln>
                <a:solidFill>
                  <a:schemeClr val="tx1"/>
                </a:solidFill>
                <a:effectLst/>
                <a:latin typeface="TimesNewRomanPSMT" charset="0"/>
                <a:cs typeface="Arial" pitchFamily="34" charset="0"/>
              </a:rPr>
              <a:t> International Conference on User Modeling, Adaptation and Personalization</a:t>
            </a:r>
            <a:r>
              <a:rPr kumimoji="0" lang="en-US" sz="1200" b="0" i="0" u="none" strike="noStrike" cap="none" normalizeH="0" baseline="0" dirty="0" smtClean="0">
                <a:ln>
                  <a:noFill/>
                </a:ln>
                <a:solidFill>
                  <a:schemeClr val="tx1"/>
                </a:solidFill>
                <a:effectLst/>
                <a:latin typeface="TimesNewRomanPSMT" charset="0"/>
                <a:cs typeface="Arial" pitchFamily="34" charset="0"/>
              </a:rPr>
              <a:t>. Hawaii. </a:t>
            </a:r>
            <a:r>
              <a:rPr kumimoji="0" lang="en-US" sz="1200" b="1" i="0" u="none" strike="noStrike" cap="none" normalizeH="0" baseline="0" dirty="0" smtClean="0">
                <a:ln>
                  <a:noFill/>
                </a:ln>
                <a:solidFill>
                  <a:schemeClr val="tx1"/>
                </a:solidFill>
                <a:effectLst/>
                <a:latin typeface="TimesNewRomanPSMT" charset="0"/>
                <a:cs typeface="Arial" pitchFamily="34" charset="0"/>
              </a:rPr>
              <a:t>*</a:t>
            </a:r>
            <a:r>
              <a:rPr kumimoji="0" lang="en-US" sz="1200" i="0" u="none" strike="noStrike" cap="none" normalizeH="0" baseline="0" dirty="0" smtClean="0">
                <a:ln>
                  <a:noFill/>
                </a:ln>
                <a:solidFill>
                  <a:schemeClr val="tx1"/>
                </a:solidFill>
                <a:effectLst/>
                <a:latin typeface="TimesNewRomanPSMT" charset="0"/>
                <a:cs typeface="Arial" pitchFamily="34" charset="0"/>
              </a:rPr>
              <a:t>Nominated for Best Student Paper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KT vs. PPS visualizations</a:t>
            </a:r>
            <a:endParaRPr lang="en-US" dirty="0"/>
          </a:p>
        </p:txBody>
      </p:sp>
      <p:pic>
        <p:nvPicPr>
          <p:cNvPr id="7" name="Picture 6" descr="14-09-KT-nt.emf"/>
          <p:cNvPicPr>
            <a:picLocks noChangeAspect="1"/>
          </p:cNvPicPr>
          <p:nvPr/>
        </p:nvPicPr>
        <p:blipFill>
          <a:blip r:embed="rId2" cstate="print"/>
          <a:srcRect l="6192" t="5933" r="6192" b="3955"/>
          <a:stretch>
            <a:fillRect/>
          </a:stretch>
        </p:blipFill>
        <p:spPr>
          <a:xfrm>
            <a:off x="228600" y="1905000"/>
            <a:ext cx="4075906" cy="3749875"/>
          </a:xfrm>
          <a:prstGeom prst="rect">
            <a:avLst/>
          </a:prstGeom>
        </p:spPr>
      </p:pic>
      <p:pic>
        <p:nvPicPr>
          <p:cNvPr id="8" name="Picture 7" descr="14-09-PPS-nt.emf"/>
          <p:cNvPicPr>
            <a:picLocks noChangeAspect="1"/>
          </p:cNvPicPr>
          <p:nvPr/>
        </p:nvPicPr>
        <p:blipFill>
          <a:blip r:embed="rId3" cstate="print"/>
          <a:srcRect l="6192" t="5933" r="6192" b="3955"/>
          <a:stretch>
            <a:fillRect/>
          </a:stretch>
        </p:blipFill>
        <p:spPr>
          <a:xfrm>
            <a:off x="4534694" y="1905000"/>
            <a:ext cx="4075906" cy="3749875"/>
          </a:xfrm>
          <a:prstGeom prst="rect">
            <a:avLst/>
          </a:prstGeom>
        </p:spPr>
      </p:pic>
      <p:sp>
        <p:nvSpPr>
          <p:cNvPr id="9" name="TextBox 8"/>
          <p:cNvSpPr txBox="1"/>
          <p:nvPr/>
        </p:nvSpPr>
        <p:spPr>
          <a:xfrm>
            <a:off x="1412653" y="1600200"/>
            <a:ext cx="1940147" cy="369332"/>
          </a:xfrm>
          <a:prstGeom prst="rect">
            <a:avLst/>
          </a:prstGeom>
          <a:noFill/>
        </p:spPr>
        <p:txBody>
          <a:bodyPr wrap="none" rtlCol="0">
            <a:spAutoFit/>
          </a:bodyPr>
          <a:lstStyle/>
          <a:p>
            <a:r>
              <a:rPr lang="en-US" dirty="0" smtClean="0"/>
              <a:t>Knowledge Tracing</a:t>
            </a:r>
            <a:endParaRPr lang="en-US" dirty="0"/>
          </a:p>
        </p:txBody>
      </p:sp>
      <p:sp>
        <p:nvSpPr>
          <p:cNvPr id="10" name="TextBox 9"/>
          <p:cNvSpPr txBox="1"/>
          <p:nvPr/>
        </p:nvSpPr>
        <p:spPr>
          <a:xfrm>
            <a:off x="5715000" y="1600200"/>
            <a:ext cx="1792157" cy="369332"/>
          </a:xfrm>
          <a:prstGeom prst="rect">
            <a:avLst/>
          </a:prstGeom>
          <a:noFill/>
        </p:spPr>
        <p:txBody>
          <a:bodyPr wrap="none" rtlCol="0">
            <a:spAutoFit/>
          </a:bodyPr>
          <a:lstStyle/>
          <a:p>
            <a:r>
              <a:rPr lang="en-US" dirty="0" smtClean="0"/>
              <a:t>Prior Per Student</a:t>
            </a:r>
            <a:endParaRPr lang="en-US" dirty="0"/>
          </a:p>
        </p:txBody>
      </p:sp>
      <p:sp>
        <p:nvSpPr>
          <p:cNvPr id="11" name="TextBox 10"/>
          <p:cNvSpPr txBox="1"/>
          <p:nvPr/>
        </p:nvSpPr>
        <p:spPr>
          <a:xfrm>
            <a:off x="2133600" y="5791200"/>
            <a:ext cx="5225854" cy="400110"/>
          </a:xfrm>
          <a:prstGeom prst="rect">
            <a:avLst/>
          </a:prstGeom>
          <a:noFill/>
        </p:spPr>
        <p:txBody>
          <a:bodyPr wrap="none" rtlCol="0">
            <a:spAutoFit/>
          </a:bodyPr>
          <a:lstStyle/>
          <a:p>
            <a:r>
              <a:rPr lang="en-US" sz="2000" dirty="0" smtClean="0"/>
              <a:t>Ground truth parameters: guess/slip = </a:t>
            </a:r>
            <a:r>
              <a:rPr lang="en-US" sz="2000" b="1" dirty="0" smtClean="0"/>
              <a:t>0.14/0.09</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BKT</a:t>
            </a:r>
            <a:endParaRPr lang="en-US" dirty="0"/>
          </a:p>
        </p:txBody>
      </p:sp>
      <p:sp>
        <p:nvSpPr>
          <p:cNvPr id="3" name="Content Placeholder 2"/>
          <p:cNvSpPr>
            <a:spLocks noGrp="1"/>
          </p:cNvSpPr>
          <p:nvPr>
            <p:ph idx="1"/>
          </p:nvPr>
        </p:nvSpPr>
        <p:spPr/>
        <p:txBody>
          <a:bodyPr>
            <a:normAutofit/>
          </a:bodyPr>
          <a:lstStyle/>
          <a:p>
            <a:r>
              <a:rPr lang="en-US" dirty="0" smtClean="0"/>
              <a:t>Bayesian Knowledge Tracing (BKT) is </a:t>
            </a:r>
            <a:r>
              <a:rPr lang="en-US" dirty="0" smtClean="0"/>
              <a:t>a hidden Markov model that estimates the probability a student knows a particular skill based on:</a:t>
            </a:r>
          </a:p>
          <a:p>
            <a:pPr lvl="1"/>
            <a:r>
              <a:rPr lang="en-US" dirty="0" smtClean="0"/>
              <a:t>the student’s past history of incorrect and correct responses to problems of that skill</a:t>
            </a:r>
          </a:p>
          <a:p>
            <a:pPr lvl="1"/>
            <a:r>
              <a:rPr lang="en-US" dirty="0" smtClean="0"/>
              <a:t>the four parameters of the skill</a:t>
            </a:r>
          </a:p>
          <a:p>
            <a:pPr lvl="1"/>
            <a:endParaRPr lang="en-US" dirty="0" smtClean="0"/>
          </a:p>
        </p:txBody>
      </p:sp>
      <p:sp>
        <p:nvSpPr>
          <p:cNvPr id="4" name="TextBox 3"/>
          <p:cNvSpPr txBox="1"/>
          <p:nvPr/>
        </p:nvSpPr>
        <p:spPr>
          <a:xfrm>
            <a:off x="228600" y="4341674"/>
            <a:ext cx="8610600" cy="1754326"/>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lvl="2"/>
            <a:endParaRPr lang="en-US" dirty="0" smtClean="0"/>
          </a:p>
          <a:p>
            <a:pPr marL="1257300" lvl="2" indent="-342900">
              <a:buFont typeface="+mj-lt"/>
              <a:buAutoNum type="arabicPeriod"/>
            </a:pPr>
            <a:r>
              <a:rPr lang="en-US" dirty="0" smtClean="0"/>
              <a:t>Prior</a:t>
            </a:r>
            <a:r>
              <a:rPr lang="en-US" dirty="0" smtClean="0"/>
              <a:t>: The probability the skill was known before use of the tutor</a:t>
            </a:r>
          </a:p>
          <a:p>
            <a:pPr marL="1257300" lvl="2" indent="-342900">
              <a:buFont typeface="+mj-lt"/>
              <a:buAutoNum type="arabicPeriod"/>
            </a:pPr>
            <a:r>
              <a:rPr lang="en-US" dirty="0" smtClean="0"/>
              <a:t>Learn rate: the probability of learning the skill between each opportunity</a:t>
            </a:r>
          </a:p>
          <a:p>
            <a:pPr marL="1257300" lvl="2" indent="-342900">
              <a:buFont typeface="+mj-lt"/>
              <a:buAutoNum type="arabicPeriod"/>
            </a:pPr>
            <a:r>
              <a:rPr lang="en-US" dirty="0" smtClean="0"/>
              <a:t>Guess: The probability of answering correctly if the skill is not known</a:t>
            </a:r>
          </a:p>
          <a:p>
            <a:pPr marL="1257300" lvl="2" indent="-342900">
              <a:buFont typeface="+mj-lt"/>
              <a:buAutoNum type="arabicPeriod"/>
            </a:pPr>
            <a:r>
              <a:rPr lang="en-US" dirty="0" smtClean="0"/>
              <a:t>Slip: the probability of answering incorrectly if the skill is known</a:t>
            </a:r>
          </a:p>
          <a:p>
            <a:pPr marL="342900" indent="-342900">
              <a:buFont typeface="+mj-lt"/>
              <a:buAutoNum type="arabicPeriod"/>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KT vs. PPS visualizations</a:t>
            </a:r>
            <a:endParaRPr lang="en-US" dirty="0"/>
          </a:p>
        </p:txBody>
      </p:sp>
      <p:pic>
        <p:nvPicPr>
          <p:cNvPr id="7" name="Picture 6" descr="14-09-KT-nt.emf"/>
          <p:cNvPicPr>
            <a:picLocks noChangeAspect="1"/>
          </p:cNvPicPr>
          <p:nvPr/>
        </p:nvPicPr>
        <p:blipFill>
          <a:blip r:embed="rId2" cstate="print"/>
          <a:srcRect l="6192" t="5933" r="6192" b="3955"/>
          <a:stretch>
            <a:fillRect/>
          </a:stretch>
        </p:blipFill>
        <p:spPr>
          <a:xfrm>
            <a:off x="304800" y="1905000"/>
            <a:ext cx="4075906" cy="3749875"/>
          </a:xfrm>
          <a:prstGeom prst="rect">
            <a:avLst/>
          </a:prstGeom>
        </p:spPr>
      </p:pic>
      <p:pic>
        <p:nvPicPr>
          <p:cNvPr id="8" name="Picture 7" descr="14-09-PPS-nt.emf"/>
          <p:cNvPicPr>
            <a:picLocks noChangeAspect="1"/>
          </p:cNvPicPr>
          <p:nvPr/>
        </p:nvPicPr>
        <p:blipFill>
          <a:blip r:embed="rId3" cstate="print"/>
          <a:srcRect l="6192" t="5933" r="6192" b="3955"/>
          <a:stretch>
            <a:fillRect/>
          </a:stretch>
        </p:blipFill>
        <p:spPr>
          <a:xfrm>
            <a:off x="4534694" y="1905000"/>
            <a:ext cx="4075906" cy="3749875"/>
          </a:xfrm>
          <a:prstGeom prst="rect">
            <a:avLst/>
          </a:prstGeom>
        </p:spPr>
      </p:pic>
      <p:sp>
        <p:nvSpPr>
          <p:cNvPr id="9" name="TextBox 8"/>
          <p:cNvSpPr txBox="1"/>
          <p:nvPr/>
        </p:nvSpPr>
        <p:spPr>
          <a:xfrm>
            <a:off x="1412653" y="1600200"/>
            <a:ext cx="1940147" cy="369332"/>
          </a:xfrm>
          <a:prstGeom prst="rect">
            <a:avLst/>
          </a:prstGeom>
          <a:noFill/>
        </p:spPr>
        <p:txBody>
          <a:bodyPr wrap="none" rtlCol="0">
            <a:spAutoFit/>
          </a:bodyPr>
          <a:lstStyle/>
          <a:p>
            <a:r>
              <a:rPr lang="en-US" dirty="0" smtClean="0"/>
              <a:t>Knowledge Tracing</a:t>
            </a:r>
            <a:endParaRPr lang="en-US" dirty="0"/>
          </a:p>
        </p:txBody>
      </p:sp>
      <p:sp>
        <p:nvSpPr>
          <p:cNvPr id="10" name="TextBox 9"/>
          <p:cNvSpPr txBox="1"/>
          <p:nvPr/>
        </p:nvSpPr>
        <p:spPr>
          <a:xfrm>
            <a:off x="5715000" y="1600200"/>
            <a:ext cx="1792157" cy="369332"/>
          </a:xfrm>
          <a:prstGeom prst="rect">
            <a:avLst/>
          </a:prstGeom>
          <a:noFill/>
        </p:spPr>
        <p:txBody>
          <a:bodyPr wrap="none" rtlCol="0">
            <a:spAutoFit/>
          </a:bodyPr>
          <a:lstStyle/>
          <a:p>
            <a:r>
              <a:rPr lang="en-US" dirty="0" smtClean="0"/>
              <a:t>Prior Per Student</a:t>
            </a:r>
            <a:endParaRPr lang="en-US" dirty="0"/>
          </a:p>
        </p:txBody>
      </p:sp>
      <p:sp>
        <p:nvSpPr>
          <p:cNvPr id="11" name="TextBox 10"/>
          <p:cNvSpPr txBox="1"/>
          <p:nvPr/>
        </p:nvSpPr>
        <p:spPr>
          <a:xfrm>
            <a:off x="2133600" y="5791200"/>
            <a:ext cx="5225854" cy="400110"/>
          </a:xfrm>
          <a:prstGeom prst="rect">
            <a:avLst/>
          </a:prstGeom>
          <a:noFill/>
        </p:spPr>
        <p:txBody>
          <a:bodyPr wrap="none" rtlCol="0">
            <a:spAutoFit/>
          </a:bodyPr>
          <a:lstStyle/>
          <a:p>
            <a:r>
              <a:rPr lang="en-US" sz="2000" dirty="0" smtClean="0"/>
              <a:t>Ground truth parameters: guess/slip = </a:t>
            </a:r>
            <a:r>
              <a:rPr lang="en-US" sz="2000" b="1" dirty="0" smtClean="0"/>
              <a:t>0.30/0.30</a:t>
            </a:r>
            <a:endParaRPr lang="en-US" sz="2000" b="1" dirty="0"/>
          </a:p>
        </p:txBody>
      </p:sp>
      <p:pic>
        <p:nvPicPr>
          <p:cNvPr id="12" name="Picture 11" descr="30-30-KT-nt.emf"/>
          <p:cNvPicPr>
            <a:picLocks noChangeAspect="1"/>
          </p:cNvPicPr>
          <p:nvPr/>
        </p:nvPicPr>
        <p:blipFill>
          <a:blip r:embed="rId4" cstate="print"/>
          <a:srcRect l="6192" t="5933" r="6192" b="3955"/>
          <a:stretch>
            <a:fillRect/>
          </a:stretch>
        </p:blipFill>
        <p:spPr>
          <a:xfrm>
            <a:off x="228600" y="1905000"/>
            <a:ext cx="4075906" cy="3749875"/>
          </a:xfrm>
          <a:prstGeom prst="rect">
            <a:avLst/>
          </a:prstGeom>
        </p:spPr>
      </p:pic>
      <p:pic>
        <p:nvPicPr>
          <p:cNvPr id="13" name="Picture 12" descr="30-30-PPS-nt.emf"/>
          <p:cNvPicPr>
            <a:picLocks noChangeAspect="1"/>
          </p:cNvPicPr>
          <p:nvPr/>
        </p:nvPicPr>
        <p:blipFill>
          <a:blip r:embed="rId5" cstate="print"/>
          <a:srcRect l="6192" t="5933" r="6192" b="3955"/>
          <a:stretch>
            <a:fillRect/>
          </a:stretch>
        </p:blipFill>
        <p:spPr>
          <a:xfrm>
            <a:off x="4534694" y="1888925"/>
            <a:ext cx="4075906" cy="3749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KT vs. PPS visualizations</a:t>
            </a:r>
            <a:endParaRPr lang="en-US" dirty="0"/>
          </a:p>
        </p:txBody>
      </p:sp>
      <p:pic>
        <p:nvPicPr>
          <p:cNvPr id="7" name="Picture 6" descr="14-09-KT-nt.emf"/>
          <p:cNvPicPr>
            <a:picLocks noChangeAspect="1"/>
          </p:cNvPicPr>
          <p:nvPr/>
        </p:nvPicPr>
        <p:blipFill>
          <a:blip r:embed="rId2" cstate="print"/>
          <a:srcRect l="6192" t="5933" r="6192" b="3955"/>
          <a:stretch>
            <a:fillRect/>
          </a:stretch>
        </p:blipFill>
        <p:spPr>
          <a:xfrm>
            <a:off x="304800" y="1905000"/>
            <a:ext cx="4075906" cy="3749875"/>
          </a:xfrm>
          <a:prstGeom prst="rect">
            <a:avLst/>
          </a:prstGeom>
        </p:spPr>
      </p:pic>
      <p:pic>
        <p:nvPicPr>
          <p:cNvPr id="8" name="Picture 7" descr="14-09-PPS-nt.emf"/>
          <p:cNvPicPr>
            <a:picLocks noChangeAspect="1"/>
          </p:cNvPicPr>
          <p:nvPr/>
        </p:nvPicPr>
        <p:blipFill>
          <a:blip r:embed="rId3" cstate="print"/>
          <a:srcRect l="6192" t="5933" r="6192" b="3955"/>
          <a:stretch>
            <a:fillRect/>
          </a:stretch>
        </p:blipFill>
        <p:spPr>
          <a:xfrm>
            <a:off x="4534694" y="1905000"/>
            <a:ext cx="4075906" cy="3749875"/>
          </a:xfrm>
          <a:prstGeom prst="rect">
            <a:avLst/>
          </a:prstGeom>
        </p:spPr>
      </p:pic>
      <p:sp>
        <p:nvSpPr>
          <p:cNvPr id="9" name="TextBox 8"/>
          <p:cNvSpPr txBox="1"/>
          <p:nvPr/>
        </p:nvSpPr>
        <p:spPr>
          <a:xfrm>
            <a:off x="1412653" y="1600200"/>
            <a:ext cx="1940147" cy="369332"/>
          </a:xfrm>
          <a:prstGeom prst="rect">
            <a:avLst/>
          </a:prstGeom>
          <a:noFill/>
        </p:spPr>
        <p:txBody>
          <a:bodyPr wrap="none" rtlCol="0">
            <a:spAutoFit/>
          </a:bodyPr>
          <a:lstStyle/>
          <a:p>
            <a:r>
              <a:rPr lang="en-US" dirty="0" smtClean="0"/>
              <a:t>Knowledge Tracing</a:t>
            </a:r>
            <a:endParaRPr lang="en-US" dirty="0"/>
          </a:p>
        </p:txBody>
      </p:sp>
      <p:sp>
        <p:nvSpPr>
          <p:cNvPr id="10" name="TextBox 9"/>
          <p:cNvSpPr txBox="1"/>
          <p:nvPr/>
        </p:nvSpPr>
        <p:spPr>
          <a:xfrm>
            <a:off x="5715000" y="1600200"/>
            <a:ext cx="1792157" cy="369332"/>
          </a:xfrm>
          <a:prstGeom prst="rect">
            <a:avLst/>
          </a:prstGeom>
          <a:noFill/>
        </p:spPr>
        <p:txBody>
          <a:bodyPr wrap="none" rtlCol="0">
            <a:spAutoFit/>
          </a:bodyPr>
          <a:lstStyle/>
          <a:p>
            <a:r>
              <a:rPr lang="en-US" dirty="0" smtClean="0"/>
              <a:t>Prior Per Student</a:t>
            </a:r>
            <a:endParaRPr lang="en-US" dirty="0"/>
          </a:p>
        </p:txBody>
      </p:sp>
      <p:sp>
        <p:nvSpPr>
          <p:cNvPr id="11" name="TextBox 10"/>
          <p:cNvSpPr txBox="1"/>
          <p:nvPr/>
        </p:nvSpPr>
        <p:spPr>
          <a:xfrm>
            <a:off x="2133600" y="5791200"/>
            <a:ext cx="5225854" cy="400110"/>
          </a:xfrm>
          <a:prstGeom prst="rect">
            <a:avLst/>
          </a:prstGeom>
          <a:noFill/>
        </p:spPr>
        <p:txBody>
          <a:bodyPr wrap="none" rtlCol="0">
            <a:spAutoFit/>
          </a:bodyPr>
          <a:lstStyle/>
          <a:p>
            <a:r>
              <a:rPr lang="en-US" sz="2000" dirty="0" smtClean="0"/>
              <a:t>Ground truth parameters: guess/slip = </a:t>
            </a:r>
            <a:r>
              <a:rPr lang="en-US" sz="2000" b="1" dirty="0" smtClean="0"/>
              <a:t>0.50/0.50</a:t>
            </a:r>
            <a:endParaRPr lang="en-US" sz="2000" b="1" dirty="0"/>
          </a:p>
        </p:txBody>
      </p:sp>
      <p:pic>
        <p:nvPicPr>
          <p:cNvPr id="12" name="Picture 11" descr="30-30-KT-nt.emf"/>
          <p:cNvPicPr>
            <a:picLocks noChangeAspect="1"/>
          </p:cNvPicPr>
          <p:nvPr/>
        </p:nvPicPr>
        <p:blipFill>
          <a:blip r:embed="rId4" cstate="print"/>
          <a:srcRect l="6192" t="5933" r="6192" b="3955"/>
          <a:stretch>
            <a:fillRect/>
          </a:stretch>
        </p:blipFill>
        <p:spPr>
          <a:xfrm>
            <a:off x="228600" y="1905000"/>
            <a:ext cx="4075906" cy="3749875"/>
          </a:xfrm>
          <a:prstGeom prst="rect">
            <a:avLst/>
          </a:prstGeom>
        </p:spPr>
      </p:pic>
      <p:pic>
        <p:nvPicPr>
          <p:cNvPr id="13" name="Picture 12" descr="30-30-PPS-nt.emf"/>
          <p:cNvPicPr>
            <a:picLocks noChangeAspect="1"/>
          </p:cNvPicPr>
          <p:nvPr/>
        </p:nvPicPr>
        <p:blipFill>
          <a:blip r:embed="rId5" cstate="print"/>
          <a:srcRect l="6192" t="5933" r="6192" b="3955"/>
          <a:stretch>
            <a:fillRect/>
          </a:stretch>
        </p:blipFill>
        <p:spPr>
          <a:xfrm>
            <a:off x="4534694" y="1888925"/>
            <a:ext cx="4075906" cy="3749875"/>
          </a:xfrm>
          <a:prstGeom prst="rect">
            <a:avLst/>
          </a:prstGeom>
        </p:spPr>
      </p:pic>
      <p:pic>
        <p:nvPicPr>
          <p:cNvPr id="15" name="Picture 14" descr="50-50-KT-nt.emf"/>
          <p:cNvPicPr>
            <a:picLocks noChangeAspect="1"/>
          </p:cNvPicPr>
          <p:nvPr/>
        </p:nvPicPr>
        <p:blipFill>
          <a:blip r:embed="rId6" cstate="print"/>
          <a:srcRect l="6192" t="5933" r="6192" b="3955"/>
          <a:stretch>
            <a:fillRect/>
          </a:stretch>
        </p:blipFill>
        <p:spPr>
          <a:xfrm>
            <a:off x="191294" y="1888925"/>
            <a:ext cx="4075906" cy="3749875"/>
          </a:xfrm>
          <a:prstGeom prst="rect">
            <a:avLst/>
          </a:prstGeom>
        </p:spPr>
      </p:pic>
      <p:pic>
        <p:nvPicPr>
          <p:cNvPr id="16" name="Picture 15" descr="50-50-PPS-nt.emf"/>
          <p:cNvPicPr>
            <a:picLocks noChangeAspect="1"/>
          </p:cNvPicPr>
          <p:nvPr/>
        </p:nvPicPr>
        <p:blipFill>
          <a:blip r:embed="rId7" cstate="print"/>
          <a:srcRect l="6192" t="5933" r="6192" b="3955"/>
          <a:stretch>
            <a:fillRect/>
          </a:stretch>
        </p:blipFill>
        <p:spPr>
          <a:xfrm>
            <a:off x="4534694" y="1905000"/>
            <a:ext cx="4075906" cy="3749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KT vs. PPS visualizations</a:t>
            </a:r>
            <a:endParaRPr lang="en-US" dirty="0"/>
          </a:p>
        </p:txBody>
      </p:sp>
      <p:pic>
        <p:nvPicPr>
          <p:cNvPr id="7" name="Picture 6" descr="14-09-KT-nt.emf"/>
          <p:cNvPicPr>
            <a:picLocks noChangeAspect="1"/>
          </p:cNvPicPr>
          <p:nvPr/>
        </p:nvPicPr>
        <p:blipFill>
          <a:blip r:embed="rId2" cstate="print"/>
          <a:srcRect l="6192" t="5933" r="6192" b="3955"/>
          <a:stretch>
            <a:fillRect/>
          </a:stretch>
        </p:blipFill>
        <p:spPr>
          <a:xfrm>
            <a:off x="304800" y="1905000"/>
            <a:ext cx="4075906" cy="3749875"/>
          </a:xfrm>
          <a:prstGeom prst="rect">
            <a:avLst/>
          </a:prstGeom>
        </p:spPr>
      </p:pic>
      <p:pic>
        <p:nvPicPr>
          <p:cNvPr id="8" name="Picture 7" descr="14-09-PPS-nt.emf"/>
          <p:cNvPicPr>
            <a:picLocks noChangeAspect="1"/>
          </p:cNvPicPr>
          <p:nvPr/>
        </p:nvPicPr>
        <p:blipFill>
          <a:blip r:embed="rId3" cstate="print"/>
          <a:srcRect l="6192" t="5933" r="6192" b="3955"/>
          <a:stretch>
            <a:fillRect/>
          </a:stretch>
        </p:blipFill>
        <p:spPr>
          <a:xfrm>
            <a:off x="4534694" y="1905000"/>
            <a:ext cx="4075906" cy="3749875"/>
          </a:xfrm>
          <a:prstGeom prst="rect">
            <a:avLst/>
          </a:prstGeom>
        </p:spPr>
      </p:pic>
      <p:sp>
        <p:nvSpPr>
          <p:cNvPr id="9" name="TextBox 8"/>
          <p:cNvSpPr txBox="1"/>
          <p:nvPr/>
        </p:nvSpPr>
        <p:spPr>
          <a:xfrm>
            <a:off x="1412653" y="1600200"/>
            <a:ext cx="1940147" cy="369332"/>
          </a:xfrm>
          <a:prstGeom prst="rect">
            <a:avLst/>
          </a:prstGeom>
          <a:noFill/>
        </p:spPr>
        <p:txBody>
          <a:bodyPr wrap="none" rtlCol="0">
            <a:spAutoFit/>
          </a:bodyPr>
          <a:lstStyle/>
          <a:p>
            <a:r>
              <a:rPr lang="en-US" dirty="0" smtClean="0"/>
              <a:t>Knowledge Tracing</a:t>
            </a:r>
            <a:endParaRPr lang="en-US" dirty="0"/>
          </a:p>
        </p:txBody>
      </p:sp>
      <p:sp>
        <p:nvSpPr>
          <p:cNvPr id="10" name="TextBox 9"/>
          <p:cNvSpPr txBox="1"/>
          <p:nvPr/>
        </p:nvSpPr>
        <p:spPr>
          <a:xfrm>
            <a:off x="5715000" y="1600200"/>
            <a:ext cx="1792157" cy="369332"/>
          </a:xfrm>
          <a:prstGeom prst="rect">
            <a:avLst/>
          </a:prstGeom>
          <a:noFill/>
        </p:spPr>
        <p:txBody>
          <a:bodyPr wrap="none" rtlCol="0">
            <a:spAutoFit/>
          </a:bodyPr>
          <a:lstStyle/>
          <a:p>
            <a:r>
              <a:rPr lang="en-US" dirty="0" smtClean="0"/>
              <a:t>Prior Per Student</a:t>
            </a:r>
            <a:endParaRPr lang="en-US" dirty="0"/>
          </a:p>
        </p:txBody>
      </p:sp>
      <p:sp>
        <p:nvSpPr>
          <p:cNvPr id="11" name="TextBox 10"/>
          <p:cNvSpPr txBox="1"/>
          <p:nvPr/>
        </p:nvSpPr>
        <p:spPr>
          <a:xfrm>
            <a:off x="2133600" y="5791200"/>
            <a:ext cx="5225854" cy="400110"/>
          </a:xfrm>
          <a:prstGeom prst="rect">
            <a:avLst/>
          </a:prstGeom>
          <a:noFill/>
        </p:spPr>
        <p:txBody>
          <a:bodyPr wrap="none" rtlCol="0">
            <a:spAutoFit/>
          </a:bodyPr>
          <a:lstStyle/>
          <a:p>
            <a:r>
              <a:rPr lang="en-US" sz="2000" dirty="0" smtClean="0"/>
              <a:t>Ground truth parameters: guess/slip = </a:t>
            </a:r>
            <a:r>
              <a:rPr lang="en-US" sz="2000" b="1" dirty="0" smtClean="0"/>
              <a:t>0.60/0.10</a:t>
            </a:r>
            <a:endParaRPr lang="en-US" sz="2000" b="1" dirty="0"/>
          </a:p>
        </p:txBody>
      </p:sp>
      <p:pic>
        <p:nvPicPr>
          <p:cNvPr id="12" name="Picture 11" descr="30-30-KT-nt.emf"/>
          <p:cNvPicPr>
            <a:picLocks noChangeAspect="1"/>
          </p:cNvPicPr>
          <p:nvPr/>
        </p:nvPicPr>
        <p:blipFill>
          <a:blip r:embed="rId4" cstate="print"/>
          <a:srcRect l="6192" t="5933" r="6192" b="3955"/>
          <a:stretch>
            <a:fillRect/>
          </a:stretch>
        </p:blipFill>
        <p:spPr>
          <a:xfrm>
            <a:off x="228600" y="1905000"/>
            <a:ext cx="4075906" cy="3749875"/>
          </a:xfrm>
          <a:prstGeom prst="rect">
            <a:avLst/>
          </a:prstGeom>
        </p:spPr>
      </p:pic>
      <p:pic>
        <p:nvPicPr>
          <p:cNvPr id="13" name="Picture 12" descr="30-30-PPS-nt.emf"/>
          <p:cNvPicPr>
            <a:picLocks noChangeAspect="1"/>
          </p:cNvPicPr>
          <p:nvPr/>
        </p:nvPicPr>
        <p:blipFill>
          <a:blip r:embed="rId5" cstate="print"/>
          <a:srcRect l="6192" t="5933" r="6192" b="3955"/>
          <a:stretch>
            <a:fillRect/>
          </a:stretch>
        </p:blipFill>
        <p:spPr>
          <a:xfrm>
            <a:off x="4534694" y="1888925"/>
            <a:ext cx="4075906" cy="3749875"/>
          </a:xfrm>
          <a:prstGeom prst="rect">
            <a:avLst/>
          </a:prstGeom>
        </p:spPr>
      </p:pic>
      <p:pic>
        <p:nvPicPr>
          <p:cNvPr id="15" name="Picture 14" descr="50-50-KT-nt.emf"/>
          <p:cNvPicPr>
            <a:picLocks noChangeAspect="1"/>
          </p:cNvPicPr>
          <p:nvPr/>
        </p:nvPicPr>
        <p:blipFill>
          <a:blip r:embed="rId6" cstate="print"/>
          <a:srcRect l="6192" t="5933" r="6192" b="3955"/>
          <a:stretch>
            <a:fillRect/>
          </a:stretch>
        </p:blipFill>
        <p:spPr>
          <a:xfrm>
            <a:off x="191294" y="1888925"/>
            <a:ext cx="4075906" cy="3749875"/>
          </a:xfrm>
          <a:prstGeom prst="rect">
            <a:avLst/>
          </a:prstGeom>
        </p:spPr>
      </p:pic>
      <p:pic>
        <p:nvPicPr>
          <p:cNvPr id="16" name="Picture 15" descr="50-50-PPS-nt.emf"/>
          <p:cNvPicPr>
            <a:picLocks noChangeAspect="1"/>
          </p:cNvPicPr>
          <p:nvPr/>
        </p:nvPicPr>
        <p:blipFill>
          <a:blip r:embed="rId7" cstate="print"/>
          <a:srcRect l="6192" t="5933" r="6192" b="3955"/>
          <a:stretch>
            <a:fillRect/>
          </a:stretch>
        </p:blipFill>
        <p:spPr>
          <a:xfrm>
            <a:off x="4534694" y="1905000"/>
            <a:ext cx="4075906" cy="3749875"/>
          </a:xfrm>
          <a:prstGeom prst="rect">
            <a:avLst/>
          </a:prstGeom>
        </p:spPr>
      </p:pic>
      <p:pic>
        <p:nvPicPr>
          <p:cNvPr id="14" name="Picture 13" descr="60-10-KT-nt.emf"/>
          <p:cNvPicPr>
            <a:picLocks noChangeAspect="1"/>
          </p:cNvPicPr>
          <p:nvPr/>
        </p:nvPicPr>
        <p:blipFill>
          <a:blip r:embed="rId8" cstate="print"/>
          <a:srcRect l="6192" t="5933" r="6192" b="3955"/>
          <a:stretch>
            <a:fillRect/>
          </a:stretch>
        </p:blipFill>
        <p:spPr>
          <a:xfrm>
            <a:off x="191294" y="1905000"/>
            <a:ext cx="4075906" cy="3749875"/>
          </a:xfrm>
          <a:prstGeom prst="rect">
            <a:avLst/>
          </a:prstGeom>
        </p:spPr>
      </p:pic>
      <p:pic>
        <p:nvPicPr>
          <p:cNvPr id="17" name="Picture 16" descr="60-10-PPS-nt.emf"/>
          <p:cNvPicPr>
            <a:picLocks noChangeAspect="1"/>
          </p:cNvPicPr>
          <p:nvPr/>
        </p:nvPicPr>
        <p:blipFill>
          <a:blip r:embed="rId9" cstate="print"/>
          <a:srcRect l="6192" t="5933" r="6192" b="3955"/>
          <a:stretch>
            <a:fillRect/>
          </a:stretch>
        </p:blipFill>
        <p:spPr>
          <a:xfrm>
            <a:off x="4534694" y="1905000"/>
            <a:ext cx="4075906" cy="3749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PPS in the KDD Cup</a:t>
            </a:r>
            <a:endParaRPr lang="en-US" dirty="0"/>
          </a:p>
        </p:txBody>
      </p:sp>
      <p:sp>
        <p:nvSpPr>
          <p:cNvPr id="3" name="Content Placeholder 2"/>
          <p:cNvSpPr>
            <a:spLocks noGrp="1"/>
          </p:cNvSpPr>
          <p:nvPr>
            <p:ph idx="1"/>
          </p:nvPr>
        </p:nvSpPr>
        <p:spPr/>
        <p:txBody>
          <a:bodyPr>
            <a:normAutofit lnSpcReduction="10000"/>
          </a:bodyPr>
          <a:lstStyle/>
          <a:p>
            <a:r>
              <a:rPr lang="en-US" dirty="0" smtClean="0"/>
              <a:t>Prior Per Student model used in KDD Cup competition submission. </a:t>
            </a:r>
          </a:p>
          <a:p>
            <a:r>
              <a:rPr lang="en-US" dirty="0" smtClean="0"/>
              <a:t>PPS was the most accurate Bayesian predictor in all 5 of the Cognitive tutor datasets</a:t>
            </a:r>
          </a:p>
          <a:p>
            <a:endParaRPr lang="en-US" dirty="0"/>
          </a:p>
          <a:p>
            <a:r>
              <a:rPr lang="en-US" dirty="0" smtClean="0"/>
              <a:t>Preliminary </a:t>
            </a:r>
            <a:r>
              <a:rPr lang="en-US" dirty="0" err="1" smtClean="0"/>
              <a:t>leaderboard</a:t>
            </a:r>
            <a:r>
              <a:rPr lang="en-US" dirty="0" smtClean="0"/>
              <a:t> RMSE: </a:t>
            </a:r>
            <a:r>
              <a:rPr lang="en-US" dirty="0"/>
              <a:t>0.279695</a:t>
            </a:r>
            <a:endParaRPr lang="en-US" dirty="0" smtClean="0"/>
          </a:p>
          <a:p>
            <a:pPr lvl="1"/>
            <a:r>
              <a:rPr lang="en-US" dirty="0" smtClean="0"/>
              <a:t>One place behind the </a:t>
            </a:r>
            <a:r>
              <a:rPr lang="en-US" dirty="0" err="1" smtClean="0"/>
              <a:t>netflix</a:t>
            </a:r>
            <a:r>
              <a:rPr lang="en-US" dirty="0" smtClean="0"/>
              <a:t> winners, </a:t>
            </a:r>
            <a:r>
              <a:rPr lang="en-US" dirty="0" err="1" smtClean="0"/>
              <a:t>BigChaos</a:t>
            </a:r>
            <a:endParaRPr lang="en-US" dirty="0" smtClean="0"/>
          </a:p>
          <a:p>
            <a:r>
              <a:rPr lang="en-US" dirty="0" smtClean="0"/>
              <a:t>This suggests that the positive simulation results are real, substantiated empirically</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457200" y="1447800"/>
            <a:ext cx="8229600" cy="5181600"/>
          </a:xfrm>
        </p:spPr>
        <p:txBody>
          <a:bodyPr>
            <a:normAutofit fontScale="85000" lnSpcReduction="10000"/>
          </a:bodyPr>
          <a:lstStyle/>
          <a:p>
            <a:r>
              <a:rPr lang="en-US" dirty="0" smtClean="0"/>
              <a:t>EM starting parameter values that lead to degenerate learned parameters exist within large boundaries, not scattered randomly throughout the parameter space</a:t>
            </a:r>
          </a:p>
          <a:p>
            <a:r>
              <a:rPr lang="en-US" dirty="0" smtClean="0"/>
              <a:t>Using a novel simulation approach and visualizations we were able to clearly depict the multiple maxima characteristics of </a:t>
            </a:r>
            <a:r>
              <a:rPr lang="en-US" dirty="0"/>
              <a:t>K</a:t>
            </a:r>
            <a:r>
              <a:rPr lang="en-US" dirty="0" smtClean="0"/>
              <a:t>nowledge Tracing</a:t>
            </a:r>
          </a:p>
          <a:p>
            <a:r>
              <a:rPr lang="en-US" dirty="0" smtClean="0"/>
              <a:t>Using this analysis of algorithm behavior we were able to explain the positive performance of the Prior Per Student model by showing its convergence near the ground truth parameters regardless of starting position</a:t>
            </a:r>
          </a:p>
          <a:p>
            <a:r>
              <a:rPr lang="en-US" dirty="0" smtClean="0"/>
              <a:t>Initial values of Guess and Slip are very significant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Unknowns / Future Work</a:t>
            </a:r>
            <a:endParaRPr lang="en-US" dirty="0"/>
          </a:p>
        </p:txBody>
      </p:sp>
      <p:sp>
        <p:nvSpPr>
          <p:cNvPr id="3" name="Content Placeholder 2"/>
          <p:cNvSpPr>
            <a:spLocks noGrp="1"/>
          </p:cNvSpPr>
          <p:nvPr>
            <p:ph idx="1"/>
          </p:nvPr>
        </p:nvSpPr>
        <p:spPr/>
        <p:txBody>
          <a:bodyPr>
            <a:normAutofit/>
          </a:bodyPr>
          <a:lstStyle/>
          <a:p>
            <a:r>
              <a:rPr lang="en-US" dirty="0" smtClean="0"/>
              <a:t>How </a:t>
            </a:r>
            <a:r>
              <a:rPr lang="en-US" dirty="0" smtClean="0"/>
              <a:t>does PPS compare to KT when priors are not from a uniform random distribution</a:t>
            </a:r>
          </a:p>
          <a:p>
            <a:pPr lvl="1"/>
            <a:r>
              <a:rPr lang="en-US" dirty="0" smtClean="0"/>
              <a:t>Normal distribution</a:t>
            </a:r>
          </a:p>
          <a:p>
            <a:pPr lvl="1"/>
            <a:r>
              <a:rPr lang="en-US" dirty="0" smtClean="0"/>
              <a:t>All students have the same prior</a:t>
            </a:r>
          </a:p>
          <a:p>
            <a:pPr lvl="1"/>
            <a:r>
              <a:rPr lang="en-US" dirty="0" smtClean="0"/>
              <a:t>Bi-modal (high / low knowledge students)</a:t>
            </a:r>
          </a:p>
          <a:p>
            <a:r>
              <a:rPr lang="en-US" dirty="0" smtClean="0"/>
              <a:t>How does length of sequence and number of students </a:t>
            </a:r>
            <a:r>
              <a:rPr lang="en-US" dirty="0" smtClean="0"/>
              <a:t>affect algorithm </a:t>
            </a:r>
            <a:r>
              <a:rPr lang="en-US" dirty="0" smtClean="0"/>
              <a:t>behavior?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457200" y="1600201"/>
            <a:ext cx="8229600" cy="1600199"/>
          </a:xfrm>
        </p:spPr>
        <p:txBody>
          <a:bodyPr>
            <a:normAutofit fontScale="85000" lnSpcReduction="20000"/>
          </a:bodyPr>
          <a:lstStyle/>
          <a:p>
            <a:r>
              <a:rPr lang="en-US" dirty="0" smtClean="0"/>
              <a:t>Please find a copy of our paper on the Prior Per Student model at</a:t>
            </a:r>
            <a:r>
              <a:rPr lang="en-US" dirty="0" smtClean="0"/>
              <a:t> </a:t>
            </a:r>
            <a:r>
              <a:rPr lang="en-US" dirty="0" smtClean="0">
                <a:hlinkClick r:id="rId2"/>
              </a:rPr>
              <a:t>http://wpi.edu</a:t>
            </a:r>
            <a:r>
              <a:rPr lang="en-US" dirty="0" smtClean="0">
                <a:hlinkClick r:id="rId2"/>
              </a:rPr>
              <a:t>/~</a:t>
            </a:r>
            <a:r>
              <a:rPr lang="en-US" dirty="0" smtClean="0">
                <a:hlinkClick r:id="rId2"/>
              </a:rPr>
              <a:t>zpardos</a:t>
            </a:r>
            <a:endParaRPr lang="en-US" dirty="0"/>
          </a:p>
          <a:p>
            <a:pPr>
              <a:buNone/>
            </a:pPr>
            <a:r>
              <a:rPr lang="en-US" dirty="0"/>
              <a:t> </a:t>
            </a:r>
            <a:r>
              <a:rPr lang="en-US" dirty="0" smtClean="0"/>
              <a:t>    </a:t>
            </a:r>
            <a:r>
              <a:rPr lang="en-US" dirty="0" smtClean="0"/>
              <a:t>“Modeling Individualization in a Bayesian Networks Implementation of Knowledge Tracing”</a:t>
            </a:r>
          </a:p>
        </p:txBody>
      </p:sp>
      <p:pic>
        <p:nvPicPr>
          <p:cNvPr id="5" name="Picture 4" descr="nsf1.jpg"/>
          <p:cNvPicPr>
            <a:picLocks noChangeAspect="1"/>
          </p:cNvPicPr>
          <p:nvPr/>
        </p:nvPicPr>
        <p:blipFill>
          <a:blip r:embed="rId3" cstate="print"/>
          <a:stretch>
            <a:fillRect/>
          </a:stretch>
        </p:blipFill>
        <p:spPr>
          <a:xfrm>
            <a:off x="0" y="5267325"/>
            <a:ext cx="1581150" cy="1590675"/>
          </a:xfrm>
          <a:prstGeom prst="rect">
            <a:avLst/>
          </a:prstGeom>
        </p:spPr>
      </p:pic>
      <p:sp>
        <p:nvSpPr>
          <p:cNvPr id="7" name="TextBox 6"/>
          <p:cNvSpPr txBox="1"/>
          <p:nvPr/>
        </p:nvSpPr>
        <p:spPr>
          <a:xfrm>
            <a:off x="1600200" y="5343525"/>
            <a:ext cx="7543801" cy="1477328"/>
          </a:xfrm>
          <a:prstGeom prst="rect">
            <a:avLst/>
          </a:prstGeom>
          <a:noFill/>
        </p:spPr>
        <p:txBody>
          <a:bodyPr wrap="square" rtlCol="0">
            <a:spAutoFit/>
          </a:bodyPr>
          <a:lstStyle/>
          <a:p>
            <a:r>
              <a:rPr lang="en-US" dirty="0" smtClean="0"/>
              <a:t>Acknowledgement</a:t>
            </a:r>
            <a:r>
              <a:rPr lang="en-US" b="1" dirty="0" smtClean="0"/>
              <a:t>:</a:t>
            </a:r>
            <a:r>
              <a:rPr lang="en-US" dirty="0" smtClean="0"/>
              <a:t> This material is based in part upon work supported by the National Science Foundation under the GK-12 PIMPSE Grant. </a:t>
            </a:r>
            <a:br>
              <a:rPr lang="en-US" dirty="0" smtClean="0"/>
            </a:br>
            <a:r>
              <a:rPr lang="en-US" dirty="0" smtClean="0"/>
              <a:t>Disclaimer</a:t>
            </a:r>
            <a:r>
              <a:rPr lang="en-US" b="1" dirty="0" smtClean="0"/>
              <a:t>:</a:t>
            </a:r>
            <a:r>
              <a:rPr lang="en-US" dirty="0" smtClean="0"/>
              <a:t> Any opinions, findings, and conclusions or recommendations expressed in this material are those of the author(s) and do not necessarily reflect the views of the National Science Foundation.</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past work</a:t>
            </a:r>
            <a:endParaRPr lang="en-US" dirty="0"/>
          </a:p>
        </p:txBody>
      </p:sp>
      <p:sp>
        <p:nvSpPr>
          <p:cNvPr id="3" name="Content Placeholder 2"/>
          <p:cNvSpPr>
            <a:spLocks noGrp="1"/>
          </p:cNvSpPr>
          <p:nvPr>
            <p:ph idx="1"/>
          </p:nvPr>
        </p:nvSpPr>
        <p:spPr/>
        <p:txBody>
          <a:bodyPr>
            <a:normAutofit/>
          </a:bodyPr>
          <a:lstStyle/>
          <a:p>
            <a:pPr lvl="1"/>
            <a:r>
              <a:rPr lang="en-US" dirty="0" smtClean="0"/>
              <a:t>Bounding approach has shown instances where the learned parameters all hit the bounding ceiling indicating that the best fit parameters may be higher than was arbitrarily set</a:t>
            </a:r>
          </a:p>
          <a:p>
            <a:pPr lvl="1"/>
            <a:r>
              <a:rPr lang="en-US" dirty="0" smtClean="0"/>
              <a:t>Plausible parameter approach in part relies on domain knowledge to identify what is plausible and what is not</a:t>
            </a:r>
          </a:p>
          <a:p>
            <a:pPr lvl="2"/>
            <a:r>
              <a:rPr lang="en-US" dirty="0" smtClean="0"/>
              <a:t>Reading tutors may have plausible guess/slip values &gt; 0.70</a:t>
            </a:r>
          </a:p>
          <a:p>
            <a:pPr lvl="2"/>
            <a:r>
              <a:rPr lang="en-US" dirty="0" smtClean="0"/>
              <a:t>Cognitive tutors’ plausible guess/slip values are &lt; 0.40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EM</a:t>
            </a:r>
            <a:endParaRPr lang="en-US" dirty="0"/>
          </a:p>
        </p:txBody>
      </p:sp>
      <p:sp>
        <p:nvSpPr>
          <p:cNvPr id="3" name="Content Placeholder 2"/>
          <p:cNvSpPr>
            <a:spLocks noGrp="1"/>
          </p:cNvSpPr>
          <p:nvPr>
            <p:ph idx="1"/>
          </p:nvPr>
        </p:nvSpPr>
        <p:spPr>
          <a:xfrm>
            <a:off x="457200" y="1600201"/>
            <a:ext cx="8382000" cy="3276599"/>
          </a:xfrm>
        </p:spPr>
        <p:txBody>
          <a:bodyPr>
            <a:normAutofit fontScale="92500" lnSpcReduction="10000"/>
          </a:bodyPr>
          <a:lstStyle/>
          <a:p>
            <a:r>
              <a:rPr lang="en-US" dirty="0" smtClean="0"/>
              <a:t>Expectation Maximization (EM) algorithm is a commonly used algorithm </a:t>
            </a:r>
            <a:r>
              <a:rPr lang="en-US" dirty="0" smtClean="0"/>
              <a:t>for learning parameters based on maximum likelihood estimates.</a:t>
            </a:r>
          </a:p>
          <a:p>
            <a:r>
              <a:rPr lang="en-US" dirty="0" smtClean="0"/>
              <a:t>EM is especially well suited to learn the four BKT parameters because it supports learning parameters for models with unobserved or latent variables</a:t>
            </a:r>
            <a:endParaRPr lang="en-US" dirty="0"/>
          </a:p>
        </p:txBody>
      </p:sp>
      <p:pic>
        <p:nvPicPr>
          <p:cNvPr id="4" name="Content Placeholder 3" descr="KT_PPS.emf"/>
          <p:cNvPicPr>
            <a:picLocks noChangeAspect="1"/>
          </p:cNvPicPr>
          <p:nvPr/>
        </p:nvPicPr>
        <p:blipFill>
          <a:blip r:embed="rId2" cstate="print"/>
          <a:srcRect l="48105" t="28749" r="29676" b="50109"/>
          <a:stretch>
            <a:fillRect/>
          </a:stretch>
        </p:blipFill>
        <p:spPr>
          <a:xfrm>
            <a:off x="2971800" y="4343400"/>
            <a:ext cx="3530289" cy="2514600"/>
          </a:xfrm>
          <a:prstGeom prst="rect">
            <a:avLst/>
          </a:prstGeom>
        </p:spPr>
      </p:pic>
      <p:sp>
        <p:nvSpPr>
          <p:cNvPr id="7" name="TextBox 6"/>
          <p:cNvSpPr txBox="1"/>
          <p:nvPr/>
        </p:nvSpPr>
        <p:spPr>
          <a:xfrm>
            <a:off x="2133600" y="4724400"/>
            <a:ext cx="777457" cy="369332"/>
          </a:xfrm>
          <a:prstGeom prst="rect">
            <a:avLst/>
          </a:prstGeom>
          <a:noFill/>
        </p:spPr>
        <p:txBody>
          <a:bodyPr wrap="none" rtlCol="0">
            <a:spAutoFit/>
          </a:bodyPr>
          <a:lstStyle/>
          <a:p>
            <a:r>
              <a:rPr lang="en-US" dirty="0" smtClean="0"/>
              <a:t>Latent</a:t>
            </a:r>
            <a:endParaRPr lang="en-US" dirty="0"/>
          </a:p>
        </p:txBody>
      </p:sp>
      <p:cxnSp>
        <p:nvCxnSpPr>
          <p:cNvPr id="10" name="Straight Arrow Connector 9"/>
          <p:cNvCxnSpPr/>
          <p:nvPr/>
        </p:nvCxnSpPr>
        <p:spPr>
          <a:xfrm>
            <a:off x="2895600" y="49530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Results of past and emerging work by the authors rely on interpretation of parameters learned with BKT and EM</a:t>
            </a:r>
          </a:p>
          <a:p>
            <a:endParaRPr lang="en-US" dirty="0"/>
          </a:p>
        </p:txBody>
      </p:sp>
      <p:sp>
        <p:nvSpPr>
          <p:cNvPr id="6" name="TextBox 5"/>
          <p:cNvSpPr txBox="1"/>
          <p:nvPr/>
        </p:nvSpPr>
        <p:spPr>
          <a:xfrm>
            <a:off x="914400" y="3299936"/>
            <a:ext cx="7772400" cy="738664"/>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marL="0" lvl="1"/>
            <a:r>
              <a:rPr kumimoji="0" lang="en-US" sz="1400" b="0" i="0" u="none" strike="noStrike" cap="none" normalizeH="0" baseline="0" dirty="0" smtClean="0">
                <a:ln>
                  <a:noFill/>
                </a:ln>
                <a:solidFill>
                  <a:schemeClr val="tx1"/>
                </a:solidFill>
                <a:effectLst/>
                <a:latin typeface="Calibri" pitchFamily="34" charset="0"/>
                <a:cs typeface="Arial" pitchFamily="34" charset="0"/>
              </a:rPr>
              <a:t>Pardos, Z. A., Heffernan, N. T. (2009). </a:t>
            </a:r>
            <a:r>
              <a:rPr kumimoji="0" lang="en-US" sz="1400" b="1" i="0" u="none" strike="noStrike" cap="none" normalizeH="0" baseline="0" dirty="0" smtClean="0">
                <a:ln>
                  <a:noFill/>
                </a:ln>
                <a:solidFill>
                  <a:schemeClr val="tx1"/>
                </a:solidFill>
                <a:effectLst/>
                <a:latin typeface="Calibri" pitchFamily="34" charset="0"/>
                <a:cs typeface="Arial" pitchFamily="34" charset="0"/>
              </a:rPr>
              <a:t>Determining the Significance of Item Order In Randomized Problem Sets</a:t>
            </a:r>
            <a:r>
              <a:rPr kumimoji="0" lang="en-US" sz="1400" b="0" i="0" u="none" strike="noStrike" cap="none" normalizeH="0" baseline="0" dirty="0" smtClean="0">
                <a:ln>
                  <a:noFill/>
                </a:ln>
                <a:solidFill>
                  <a:schemeClr val="tx1"/>
                </a:solidFill>
                <a:effectLst/>
                <a:latin typeface="Calibri" pitchFamily="34" charset="0"/>
                <a:cs typeface="Arial" pitchFamily="34" charset="0"/>
              </a:rPr>
              <a:t>. In Barnes, Desmarais, Romero, &amp; Ventura (Eds.). In </a:t>
            </a:r>
            <a:r>
              <a:rPr kumimoji="0" lang="en-US" sz="1400" b="0" i="1" u="none" strike="noStrike" cap="none" normalizeH="0" baseline="0" dirty="0" smtClean="0">
                <a:ln>
                  <a:noFill/>
                </a:ln>
                <a:solidFill>
                  <a:schemeClr val="tx1"/>
                </a:solidFill>
                <a:effectLst/>
                <a:latin typeface="Calibri" pitchFamily="34" charset="0"/>
                <a:cs typeface="Arial" pitchFamily="34" charset="0"/>
              </a:rPr>
              <a:t>Proceedings of the 2nd International Conference on Educational Data Mining</a:t>
            </a:r>
            <a:r>
              <a:rPr kumimoji="0" lang="en-US" sz="1400" b="0" i="0" u="none" strike="noStrike" cap="none" normalizeH="0" baseline="0" dirty="0" smtClean="0">
                <a:ln>
                  <a:noFill/>
                </a:ln>
                <a:solidFill>
                  <a:schemeClr val="tx1"/>
                </a:solidFill>
                <a:effectLst/>
                <a:latin typeface="Calibri" pitchFamily="34" charset="0"/>
                <a:cs typeface="Arial" pitchFamily="34" charset="0"/>
              </a:rPr>
              <a:t>. pp. 151-160. Cordoba, Spain. </a:t>
            </a:r>
            <a:r>
              <a:rPr lang="en-US" sz="1400" b="1" dirty="0" smtClean="0">
                <a:solidFill>
                  <a:schemeClr val="tx1"/>
                </a:solidFill>
                <a:latin typeface="Calibri" pitchFamily="34" charset="0"/>
                <a:cs typeface="Arial" pitchFamily="34" charset="0"/>
              </a:rPr>
              <a:t>*</a:t>
            </a:r>
            <a:r>
              <a:rPr kumimoji="0" lang="en-US" sz="1400" i="0" u="none" strike="noStrike" cap="none" normalizeH="0" baseline="0" dirty="0" smtClean="0">
                <a:ln>
                  <a:noFill/>
                </a:ln>
                <a:solidFill>
                  <a:schemeClr val="tx1"/>
                </a:solidFill>
                <a:effectLst/>
                <a:latin typeface="Calibri" pitchFamily="34" charset="0"/>
                <a:cs typeface="Arial" pitchFamily="34" charset="0"/>
              </a:rPr>
              <a:t>Best Student Paper</a:t>
            </a:r>
            <a:endParaRPr lang="en-US" dirty="0"/>
          </a:p>
        </p:txBody>
      </p:sp>
      <p:sp>
        <p:nvSpPr>
          <p:cNvPr id="7" name="TextBox 6"/>
          <p:cNvSpPr txBox="1"/>
          <p:nvPr/>
        </p:nvSpPr>
        <p:spPr>
          <a:xfrm>
            <a:off x="914400" y="4442936"/>
            <a:ext cx="7772400" cy="738664"/>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marL="0" lvl="1"/>
            <a:r>
              <a:rPr kumimoji="0" lang="en-US" sz="1400" b="0" i="0" u="none" strike="noStrike" cap="none" normalizeH="0" baseline="0" dirty="0" smtClean="0">
                <a:ln>
                  <a:noFill/>
                </a:ln>
                <a:solidFill>
                  <a:schemeClr val="tx1"/>
                </a:solidFill>
                <a:effectLst/>
                <a:latin typeface="Calibri" pitchFamily="34" charset="0"/>
                <a:cs typeface="Arial" pitchFamily="34" charset="0"/>
              </a:rPr>
              <a:t>Pardos, Z. A., Dailey, M. D., Heffernan, N. T. In Press (2010) </a:t>
            </a:r>
            <a:r>
              <a:rPr kumimoji="0" lang="en-US" sz="1400" b="1" i="0" u="none" strike="noStrike" cap="none" normalizeH="0" baseline="0" dirty="0" smtClean="0">
                <a:ln>
                  <a:noFill/>
                </a:ln>
                <a:solidFill>
                  <a:schemeClr val="tx1"/>
                </a:solidFill>
                <a:effectLst/>
                <a:latin typeface="Calibri" pitchFamily="34" charset="0"/>
                <a:cs typeface="Arial" pitchFamily="34" charset="0"/>
              </a:rPr>
              <a:t>Learning what works in ITS from non-traditional randomized controlled trial data</a:t>
            </a:r>
            <a:r>
              <a:rPr kumimoji="0" lang="en-US" sz="1400" b="0" i="0" u="none" strike="noStrike" cap="none" normalizeH="0" baseline="0" dirty="0" smtClean="0">
                <a:ln>
                  <a:noFill/>
                </a:ln>
                <a:solidFill>
                  <a:schemeClr val="tx1"/>
                </a:solidFill>
                <a:effectLst/>
                <a:latin typeface="Calibri" pitchFamily="34" charset="0"/>
                <a:cs typeface="Arial" pitchFamily="34" charset="0"/>
              </a:rPr>
              <a:t>. In </a:t>
            </a:r>
            <a:r>
              <a:rPr kumimoji="0" lang="en-US" sz="1400" b="0" i="1" u="none" strike="noStrike" cap="none" normalizeH="0" baseline="0" dirty="0" smtClean="0">
                <a:ln>
                  <a:noFill/>
                </a:ln>
                <a:solidFill>
                  <a:schemeClr val="tx1"/>
                </a:solidFill>
                <a:effectLst/>
                <a:latin typeface="Calibri" pitchFamily="34" charset="0"/>
                <a:cs typeface="Arial" pitchFamily="34" charset="0"/>
              </a:rPr>
              <a:t>Proceedings of the 10th International Conference on Intelligent Tutoring Systems</a:t>
            </a:r>
            <a:r>
              <a:rPr kumimoji="0" lang="en-US" sz="1400" b="0" i="0" u="none" strike="noStrike" cap="none" normalizeH="0" baseline="0" dirty="0" smtClean="0">
                <a:ln>
                  <a:noFill/>
                </a:ln>
                <a:solidFill>
                  <a:schemeClr val="tx1"/>
                </a:solidFill>
                <a:effectLst/>
                <a:latin typeface="Calibri" pitchFamily="34" charset="0"/>
                <a:cs typeface="Arial" pitchFamily="34" charset="0"/>
              </a:rPr>
              <a:t>. Pittsburg, PA. Springer-</a:t>
            </a:r>
            <a:r>
              <a:rPr kumimoji="0" lang="en-US" sz="1400" b="0" i="0" u="none" strike="noStrike" cap="none" normalizeH="0" baseline="0" dirty="0" err="1" smtClean="0">
                <a:ln>
                  <a:noFill/>
                </a:ln>
                <a:solidFill>
                  <a:schemeClr val="tx1"/>
                </a:solidFill>
                <a:effectLst/>
                <a:latin typeface="Calibri" pitchFamily="34" charset="0"/>
                <a:cs typeface="Arial" pitchFamily="34" charset="0"/>
              </a:rPr>
              <a:t>Verlag</a:t>
            </a:r>
            <a:r>
              <a:rPr kumimoji="0" lang="en-US" sz="1400" b="0" i="0" u="none" strike="noStrike" cap="none" normalizeH="0" baseline="0" dirty="0" smtClean="0">
                <a:ln>
                  <a:noFill/>
                </a:ln>
                <a:solidFill>
                  <a:schemeClr val="tx1"/>
                </a:solidFill>
                <a:effectLst/>
                <a:latin typeface="Calibri" pitchFamily="34" charset="0"/>
                <a:cs typeface="Arial" pitchFamily="34" charset="0"/>
              </a:rPr>
              <a:t>: Berlin. </a:t>
            </a:r>
            <a:r>
              <a:rPr kumimoji="0" lang="en-US" sz="1400" b="1" i="0" u="none" strike="noStrike" cap="none" normalizeH="0" baseline="0" dirty="0" smtClean="0">
                <a:ln>
                  <a:noFill/>
                </a:ln>
                <a:solidFill>
                  <a:schemeClr val="tx1"/>
                </a:solidFill>
                <a:effectLst/>
                <a:latin typeface="Calibri" pitchFamily="34" charset="0"/>
                <a:cs typeface="Arial" pitchFamily="34" charset="0"/>
              </a:rPr>
              <a:t>*</a:t>
            </a:r>
            <a:r>
              <a:rPr kumimoji="0" lang="en-US" sz="1400" i="0" u="none" strike="noStrike" cap="none" normalizeH="0" baseline="0" dirty="0" smtClean="0">
                <a:ln>
                  <a:noFill/>
                </a:ln>
                <a:solidFill>
                  <a:schemeClr val="tx1"/>
                </a:solidFill>
                <a:effectLst/>
                <a:latin typeface="Calibri" pitchFamily="34" charset="0"/>
                <a:cs typeface="Arial" pitchFamily="34" charset="0"/>
              </a:rPr>
              <a:t>Nominated</a:t>
            </a:r>
            <a:r>
              <a:rPr kumimoji="0" lang="en-US" sz="1400" i="0" u="none" strike="noStrike" cap="none" normalizeH="0" dirty="0" smtClean="0">
                <a:ln>
                  <a:noFill/>
                </a:ln>
                <a:solidFill>
                  <a:schemeClr val="tx1"/>
                </a:solidFill>
                <a:effectLst/>
                <a:latin typeface="Calibri" pitchFamily="34" charset="0"/>
                <a:cs typeface="Arial" pitchFamily="34" charset="0"/>
              </a:rPr>
              <a:t> for Best Student Paper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33794" name="Picture 2"/>
          <p:cNvPicPr>
            <a:picLocks noChangeAspect="1" noChangeArrowheads="1"/>
          </p:cNvPicPr>
          <p:nvPr/>
        </p:nvPicPr>
        <p:blipFill>
          <a:blip r:embed="rId2" cstate="print"/>
          <a:srcRect/>
          <a:stretch>
            <a:fillRect/>
          </a:stretch>
        </p:blipFill>
        <p:spPr bwMode="auto">
          <a:xfrm>
            <a:off x="607715" y="1295400"/>
            <a:ext cx="3811885" cy="4586279"/>
          </a:xfrm>
          <a:prstGeom prst="rect">
            <a:avLst/>
          </a:prstGeom>
          <a:noFill/>
          <a:ln w="9525">
            <a:noFill/>
            <a:miter lim="800000"/>
            <a:headEnd/>
            <a:tailEnd/>
          </a:ln>
        </p:spPr>
      </p:pic>
      <p:pic>
        <p:nvPicPr>
          <p:cNvPr id="33795" name="Picture 3"/>
          <p:cNvPicPr>
            <a:picLocks noChangeAspect="1" noChangeArrowheads="1"/>
          </p:cNvPicPr>
          <p:nvPr/>
        </p:nvPicPr>
        <p:blipFill>
          <a:blip r:embed="rId3" cstate="print"/>
          <a:srcRect/>
          <a:stretch>
            <a:fillRect/>
          </a:stretch>
        </p:blipFill>
        <p:spPr bwMode="auto">
          <a:xfrm>
            <a:off x="4798715" y="1295400"/>
            <a:ext cx="3811885" cy="4586279"/>
          </a:xfrm>
          <a:prstGeom prst="rect">
            <a:avLst/>
          </a:prstGeom>
          <a:noFill/>
          <a:ln w="9525">
            <a:noFill/>
            <a:miter lim="800000"/>
            <a:headEnd/>
            <a:tailEnd/>
          </a:ln>
        </p:spPr>
      </p:pic>
      <p:sp>
        <p:nvSpPr>
          <p:cNvPr id="6" name="TextBox 5"/>
          <p:cNvSpPr txBox="1"/>
          <p:nvPr/>
        </p:nvSpPr>
        <p:spPr>
          <a:xfrm>
            <a:off x="838753" y="6019800"/>
            <a:ext cx="7543247" cy="707886"/>
          </a:xfrm>
          <a:prstGeom prst="rect">
            <a:avLst/>
          </a:prstGeom>
          <a:noFill/>
        </p:spPr>
        <p:txBody>
          <a:bodyPr wrap="square" rtlCol="0">
            <a:spAutoFit/>
          </a:bodyPr>
          <a:lstStyle/>
          <a:p>
            <a:r>
              <a:rPr lang="en-US" sz="2000" dirty="0" smtClean="0"/>
              <a:t>Learned parameter values work to dictate when a student should advance in a curriculum in the Cognitive Tutors</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work and relevance</a:t>
            </a:r>
            <a:endParaRPr lang="en-US" dirty="0"/>
          </a:p>
        </p:txBody>
      </p:sp>
      <p:sp>
        <p:nvSpPr>
          <p:cNvPr id="3" name="Content Placeholder 2"/>
          <p:cNvSpPr>
            <a:spLocks noGrp="1"/>
          </p:cNvSpPr>
          <p:nvPr>
            <p:ph idx="1"/>
          </p:nvPr>
        </p:nvSpPr>
        <p:spPr/>
        <p:txBody>
          <a:bodyPr>
            <a:normAutofit lnSpcReduction="10000"/>
          </a:bodyPr>
          <a:lstStyle/>
          <a:p>
            <a:r>
              <a:rPr lang="en-US" dirty="0" smtClean="0"/>
              <a:t>Beck et al (2007) expressed caution with using Knowledge Tracing, giving an example of how KT could fit data equally well with two separate sets of learned parameters. One set being the plausible set, the other being the degenerate set.</a:t>
            </a:r>
          </a:p>
          <a:p>
            <a:pPr lvl="1"/>
            <a:r>
              <a:rPr lang="en-US" dirty="0" smtClean="0"/>
              <a:t>Proposed </a:t>
            </a:r>
            <a:r>
              <a:rPr lang="en-US" dirty="0" smtClean="0"/>
              <a:t>using </a:t>
            </a:r>
            <a:r>
              <a:rPr lang="en-US" dirty="0" err="1" smtClean="0"/>
              <a:t>Dirichlet</a:t>
            </a:r>
            <a:r>
              <a:rPr lang="en-US" dirty="0" smtClean="0"/>
              <a:t> priors to keep parameters close to reasonable values</a:t>
            </a:r>
          </a:p>
          <a:p>
            <a:pPr lvl="2"/>
            <a:r>
              <a:rPr lang="en-US" dirty="0" smtClean="0"/>
              <a:t>Better fit was not accomplished with this method when learning the parameters from data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work and relevance</a:t>
            </a:r>
            <a:endParaRPr lang="en-US" dirty="0"/>
          </a:p>
        </p:txBody>
      </p:sp>
      <p:sp>
        <p:nvSpPr>
          <p:cNvPr id="3" name="Content Placeholder 2"/>
          <p:cNvSpPr>
            <a:spLocks noGrp="1"/>
          </p:cNvSpPr>
          <p:nvPr>
            <p:ph idx="1"/>
          </p:nvPr>
        </p:nvSpPr>
        <p:spPr/>
        <p:txBody>
          <a:bodyPr>
            <a:normAutofit/>
          </a:bodyPr>
          <a:lstStyle/>
          <a:p>
            <a:r>
              <a:rPr lang="en-US" dirty="0" smtClean="0"/>
              <a:t>Baker </a:t>
            </a:r>
            <a:r>
              <a:rPr lang="en-US" dirty="0" smtClean="0"/>
              <a:t>(2009) argued that using brute force to fit the parameters of KT </a:t>
            </a:r>
            <a:r>
              <a:rPr lang="en-US" dirty="0" smtClean="0"/>
              <a:t>results in a better fit than when using Expectation </a:t>
            </a:r>
            <a:r>
              <a:rPr lang="en-US" dirty="0" smtClean="0"/>
              <a:t>Maximization </a:t>
            </a:r>
            <a:r>
              <a:rPr lang="en-US" dirty="0" smtClean="0"/>
              <a:t>(personal communication)</a:t>
            </a:r>
          </a:p>
          <a:p>
            <a:pPr lvl="1"/>
            <a:r>
              <a:rPr lang="en-US" dirty="0" smtClean="0"/>
              <a:t>Gong et al are challenging this at EDM2010</a:t>
            </a:r>
            <a:endParaRPr lang="en-US" dirty="0" smtClean="0"/>
          </a:p>
          <a:p>
            <a:r>
              <a:rPr lang="en-US" dirty="0" smtClean="0"/>
              <a:t>Work by Baker &amp; Corbett has addressed the degenerate parameter problem by bounding the learned parameter </a:t>
            </a:r>
            <a:r>
              <a:rPr lang="en-US" dirty="0" smtClean="0"/>
              <a:t>values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work and relevance</a:t>
            </a:r>
            <a:endParaRPr lang="en-US" dirty="0"/>
          </a:p>
        </p:txBody>
      </p:sp>
      <p:sp>
        <p:nvSpPr>
          <p:cNvPr id="3" name="Content Placeholder 2"/>
          <p:cNvSpPr>
            <a:spLocks noGrp="1"/>
          </p:cNvSpPr>
          <p:nvPr>
            <p:ph idx="1"/>
          </p:nvPr>
        </p:nvSpPr>
        <p:spPr/>
        <p:txBody>
          <a:bodyPr/>
          <a:lstStyle/>
          <a:p>
            <a:r>
              <a:rPr lang="en-US" dirty="0" smtClean="0"/>
              <a:t>Ritter et al (2009) used visualization of the KT parameters to show how many of the Cognitive tutor skills </a:t>
            </a:r>
            <a:r>
              <a:rPr lang="en-US" dirty="0" smtClean="0"/>
              <a:t>were being </a:t>
            </a:r>
            <a:r>
              <a:rPr lang="en-US" dirty="0" smtClean="0"/>
              <a:t>fit with similar parameters. The authors used that information to cluster the learning of groups of skills; saving compute time </a:t>
            </a:r>
            <a:r>
              <a:rPr lang="en-US" dirty="0" smtClean="0"/>
              <a:t>with negligible impact on accuracy</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TotalTime>
  <Words>2226</Words>
  <Application>Microsoft Office PowerPoint</Application>
  <PresentationFormat>On-screen Show (4:3)</PresentationFormat>
  <Paragraphs>402</Paragraphs>
  <Slides>37</Slides>
  <Notes>6</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Navigating the parameter space of Bayesian Knowledge Tracing models</vt:lpstr>
      <vt:lpstr>Outline</vt:lpstr>
      <vt:lpstr>Introduction of BKT</vt:lpstr>
      <vt:lpstr>Introduction of EM</vt:lpstr>
      <vt:lpstr>Motivation</vt:lpstr>
      <vt:lpstr>Motivation</vt:lpstr>
      <vt:lpstr>Past work and relevance</vt:lpstr>
      <vt:lpstr>Past work and relevance</vt:lpstr>
      <vt:lpstr>Past work and relevance</vt:lpstr>
      <vt:lpstr>Slide 10</vt:lpstr>
      <vt:lpstr>Slide 11</vt:lpstr>
      <vt:lpstr>Slide 12</vt:lpstr>
      <vt:lpstr>Slide 13</vt:lpstr>
      <vt:lpstr>Past work and relevance</vt:lpstr>
      <vt:lpstr>Our approach: Simulation</vt:lpstr>
      <vt:lpstr>Slide 16</vt:lpstr>
      <vt:lpstr>Simulation Procedure</vt:lpstr>
      <vt:lpstr>Simulation Procedure</vt:lpstr>
      <vt:lpstr>Simulation Procedure</vt:lpstr>
      <vt:lpstr>Grid-search Procedure</vt:lpstr>
      <vt:lpstr>Grid-search Procedure</vt:lpstr>
      <vt:lpstr>Grid-search Procedure</vt:lpstr>
      <vt:lpstr>Grid-search Procedure</vt:lpstr>
      <vt:lpstr>Visualizations</vt:lpstr>
      <vt:lpstr>Slide 25</vt:lpstr>
      <vt:lpstr>Slide 26</vt:lpstr>
      <vt:lpstr>Analyzing the 3 &amp; 4 parameter case</vt:lpstr>
      <vt:lpstr>Slide 28</vt:lpstr>
      <vt:lpstr>KT vs. PPS visualizations</vt:lpstr>
      <vt:lpstr>KT vs. PPS visualizations</vt:lpstr>
      <vt:lpstr>KT vs. PPS visualizations</vt:lpstr>
      <vt:lpstr>KT vs. PPS visualizations</vt:lpstr>
      <vt:lpstr>PPS in the KDD Cup</vt:lpstr>
      <vt:lpstr>Contributions</vt:lpstr>
      <vt:lpstr>Unknowns / Future Work</vt:lpstr>
      <vt:lpstr>Thank you</vt:lpstr>
      <vt:lpstr>Limitations of past work</vt:lpstr>
    </vt:vector>
  </TitlesOfParts>
  <Company>Worcester Polytechnic Institute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the parameter space of Bayesian Knowledge Tracing models</dc:title>
  <dc:creator>zpardos</dc:creator>
  <cp:lastModifiedBy>zpardos</cp:lastModifiedBy>
  <cp:revision>26</cp:revision>
  <dcterms:created xsi:type="dcterms:W3CDTF">2010-06-11T08:34:42Z</dcterms:created>
  <dcterms:modified xsi:type="dcterms:W3CDTF">2010-06-11T18:51:45Z</dcterms:modified>
</cp:coreProperties>
</file>