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378" r:id="rId2"/>
    <p:sldId id="379" r:id="rId3"/>
    <p:sldId id="381" r:id="rId4"/>
    <p:sldId id="382" r:id="rId5"/>
    <p:sldId id="384" r:id="rId6"/>
    <p:sldId id="385" r:id="rId7"/>
    <p:sldId id="434" r:id="rId8"/>
    <p:sldId id="383" r:id="rId9"/>
    <p:sldId id="386" r:id="rId10"/>
    <p:sldId id="387" r:id="rId11"/>
    <p:sldId id="388" r:id="rId12"/>
    <p:sldId id="389" r:id="rId13"/>
    <p:sldId id="390" r:id="rId14"/>
    <p:sldId id="391" r:id="rId15"/>
    <p:sldId id="392" r:id="rId16"/>
    <p:sldId id="393" r:id="rId17"/>
    <p:sldId id="394" r:id="rId18"/>
    <p:sldId id="395" r:id="rId19"/>
    <p:sldId id="397" r:id="rId20"/>
    <p:sldId id="396" r:id="rId21"/>
    <p:sldId id="398" r:id="rId22"/>
    <p:sldId id="399" r:id="rId23"/>
    <p:sldId id="400" r:id="rId24"/>
    <p:sldId id="417" r:id="rId25"/>
    <p:sldId id="418" r:id="rId26"/>
    <p:sldId id="401" r:id="rId27"/>
    <p:sldId id="402" r:id="rId28"/>
    <p:sldId id="403" r:id="rId29"/>
    <p:sldId id="404" r:id="rId30"/>
    <p:sldId id="419" r:id="rId31"/>
    <p:sldId id="405" r:id="rId32"/>
    <p:sldId id="424" r:id="rId33"/>
    <p:sldId id="429" r:id="rId34"/>
    <p:sldId id="428" r:id="rId35"/>
    <p:sldId id="425" r:id="rId36"/>
    <p:sldId id="430" r:id="rId37"/>
    <p:sldId id="435" r:id="rId38"/>
    <p:sldId id="436" r:id="rId39"/>
    <p:sldId id="437" r:id="rId40"/>
    <p:sldId id="438" r:id="rId41"/>
    <p:sldId id="439" r:id="rId42"/>
    <p:sldId id="440" r:id="rId43"/>
    <p:sldId id="431" r:id="rId44"/>
    <p:sldId id="426" r:id="rId45"/>
    <p:sldId id="433" r:id="rId46"/>
    <p:sldId id="432" r:id="rId47"/>
    <p:sldId id="427" r:id="rId48"/>
    <p:sldId id="406" r:id="rId49"/>
    <p:sldId id="407" r:id="rId50"/>
    <p:sldId id="408" r:id="rId51"/>
    <p:sldId id="443" r:id="rId52"/>
    <p:sldId id="409" r:id="rId53"/>
    <p:sldId id="410" r:id="rId54"/>
    <p:sldId id="411" r:id="rId55"/>
    <p:sldId id="412" r:id="rId56"/>
    <p:sldId id="413" r:id="rId57"/>
    <p:sldId id="414" r:id="rId58"/>
    <p:sldId id="415" r:id="rId59"/>
    <p:sldId id="416" r:id="rId60"/>
    <p:sldId id="441" r:id="rId61"/>
    <p:sldId id="442" r:id="rId62"/>
    <p:sldId id="305"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724"/>
    <a:srgbClr val="2B71B9"/>
    <a:srgbClr val="F5F5F5"/>
    <a:srgbClr val="FDFDFD"/>
    <a:srgbClr val="FF170C"/>
    <a:srgbClr val="E6E6E6"/>
    <a:srgbClr val="262626"/>
    <a:srgbClr val="B3B3B3"/>
    <a:srgbClr val="33BD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0" autoAdjust="0"/>
    <p:restoredTop sz="94771"/>
  </p:normalViewPr>
  <p:slideViewPr>
    <p:cSldViewPr snapToGrid="0" snapToObjects="1">
      <p:cViewPr varScale="1">
        <p:scale>
          <a:sx n="54" d="100"/>
          <a:sy n="54" d="100"/>
        </p:scale>
        <p:origin x="-67" y="-3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1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473AD5-BFCC-2749-80B2-9187784442D1}" type="datetimeFigureOut">
              <a:rPr lang="en-US" smtClean="0"/>
              <a:t>5/19/2015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D5EA5-B725-FA42-8989-21688F371785}" type="slidenum">
              <a:rPr lang="en-US" smtClean="0"/>
              <a:t>‹#›</a:t>
            </a:fld>
            <a:endParaRPr lang="en-US"/>
          </a:p>
        </p:txBody>
      </p:sp>
    </p:spTree>
    <p:extLst>
      <p:ext uri="{BB962C8B-B14F-4D97-AF65-F5344CB8AC3E}">
        <p14:creationId xmlns:p14="http://schemas.microsoft.com/office/powerpoint/2010/main" val="17723085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B71B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19726" y="3074292"/>
            <a:ext cx="8124274" cy="709416"/>
          </a:xfrm>
        </p:spPr>
        <p:txBody>
          <a:bodyPr lIns="288000" tIns="0" rIns="0" bIns="54000">
            <a:normAutofit/>
          </a:bodyPr>
          <a:lstStyle>
            <a:lvl1pPr algn="l">
              <a:defRPr sz="3600">
                <a:solidFill>
                  <a:schemeClr val="bg1"/>
                </a:solidFill>
              </a:defRPr>
            </a:lvl1pPr>
          </a:lstStyle>
          <a:p>
            <a:r>
              <a:rPr lang="pl-PL" dirty="0" smtClean="0"/>
              <a:t>Tytuł prezentacji</a:t>
            </a:r>
            <a:endParaRPr lang="en-US" dirty="0"/>
          </a:p>
        </p:txBody>
      </p:sp>
      <p:sp>
        <p:nvSpPr>
          <p:cNvPr id="3" name="Subtitle 2"/>
          <p:cNvSpPr>
            <a:spLocks noGrp="1"/>
          </p:cNvSpPr>
          <p:nvPr>
            <p:ph type="subTitle" idx="1" hasCustomPrompt="1"/>
          </p:nvPr>
        </p:nvSpPr>
        <p:spPr>
          <a:xfrm>
            <a:off x="1019726" y="3792347"/>
            <a:ext cx="8124274" cy="1752600"/>
          </a:xfrm>
        </p:spPr>
        <p:txBody>
          <a:bodyPr lIns="288000" tIns="0" rIns="0" bIns="54000">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Podtytuł </a:t>
            </a:r>
            <a:r>
              <a:rPr lang="pl-PL" dirty="0" err="1" smtClean="0"/>
              <a:t>prezentajcji</a:t>
            </a:r>
            <a:endParaRPr lang="en-US" dirty="0"/>
          </a:p>
        </p:txBody>
      </p:sp>
      <p:sp>
        <p:nvSpPr>
          <p:cNvPr id="7" name="Rectangle 6"/>
          <p:cNvSpPr/>
          <p:nvPr userDrawn="1"/>
        </p:nvSpPr>
        <p:spPr>
          <a:xfrm>
            <a:off x="310310" y="3074292"/>
            <a:ext cx="709416" cy="709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a:stretch>
            <a:fillRect/>
          </a:stretch>
        </p:blipFill>
        <p:spPr>
          <a:xfrm>
            <a:off x="7284126" y="6357592"/>
            <a:ext cx="1697874" cy="338408"/>
          </a:xfrm>
          <a:prstGeom prst="rect">
            <a:avLst/>
          </a:prstGeom>
        </p:spPr>
      </p:pic>
    </p:spTree>
    <p:extLst>
      <p:ext uri="{BB962C8B-B14F-4D97-AF65-F5344CB8AC3E}">
        <p14:creationId xmlns:p14="http://schemas.microsoft.com/office/powerpoint/2010/main" val="31450299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18" name="Rectangle 17"/>
          <p:cNvSpPr/>
          <p:nvPr userDrawn="1"/>
        </p:nvSpPr>
        <p:spPr>
          <a:xfrm>
            <a:off x="310310" y="300166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 Placeholder 9"/>
          <p:cNvSpPr>
            <a:spLocks noGrp="1"/>
          </p:cNvSpPr>
          <p:nvPr>
            <p:ph type="body" sz="quarter" idx="15" hasCustomPrompt="1"/>
          </p:nvPr>
        </p:nvSpPr>
        <p:spPr>
          <a:xfrm>
            <a:off x="887366" y="3001318"/>
            <a:ext cx="8256877"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21" name="Rectangle 20"/>
          <p:cNvSpPr/>
          <p:nvPr userDrawn="1"/>
        </p:nvSpPr>
        <p:spPr>
          <a:xfrm>
            <a:off x="310310" y="380928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 Placeholder 9"/>
          <p:cNvSpPr>
            <a:spLocks noGrp="1"/>
          </p:cNvSpPr>
          <p:nvPr>
            <p:ph type="body" sz="quarter" idx="16" hasCustomPrompt="1"/>
          </p:nvPr>
        </p:nvSpPr>
        <p:spPr>
          <a:xfrm>
            <a:off x="887366" y="3808490"/>
            <a:ext cx="8256877"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Tree>
    <p:extLst>
      <p:ext uri="{BB962C8B-B14F-4D97-AF65-F5344CB8AC3E}">
        <p14:creationId xmlns:p14="http://schemas.microsoft.com/office/powerpoint/2010/main" val="3468506350"/>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FDE20750-F97A-9146-822F-AFE8E4F47CEB}"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1507041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FDE20750-F97A-9146-822F-AFE8E4F47CEB}"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15483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FDE20750-F97A-9146-822F-AFE8E4F47CEB}" type="datetimeFigureOut">
              <a:rPr lang="en-US" smtClean="0"/>
              <a:t>5/19/2015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253796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FDE20750-F97A-9146-822F-AFE8E4F47CEB}" type="datetimeFigureOut">
              <a:rPr lang="en-US" smtClean="0"/>
              <a:t>5/19/2015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1029525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20750-F97A-9146-822F-AFE8E4F47CEB}" type="datetimeFigureOut">
              <a:rPr lang="en-US" smtClean="0"/>
              <a:t>5/19/2015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907621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FDE20750-F97A-9146-822F-AFE8E4F47CEB}"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349664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FDE20750-F97A-9146-822F-AFE8E4F47CEB}"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1620621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FDE20750-F97A-9146-822F-AFE8E4F47CEB}"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2857971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FDE20750-F97A-9146-822F-AFE8E4F47CEB}"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1B6BD-FBD6-B744-8D8B-6282A8778DFC}" type="slidenum">
              <a:rPr lang="en-US" smtClean="0"/>
              <a:t>‹#›</a:t>
            </a:fld>
            <a:endParaRPr lang="en-US"/>
          </a:p>
        </p:txBody>
      </p:sp>
    </p:spTree>
    <p:extLst>
      <p:ext uri="{BB962C8B-B14F-4D97-AF65-F5344CB8AC3E}">
        <p14:creationId xmlns:p14="http://schemas.microsoft.com/office/powerpoint/2010/main" val="22503833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2B71B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19726" y="3074292"/>
            <a:ext cx="8124274" cy="709416"/>
          </a:xfrm>
        </p:spPr>
        <p:txBody>
          <a:bodyPr lIns="288000" tIns="0" rIns="0" bIns="54000">
            <a:normAutofit/>
          </a:bodyPr>
          <a:lstStyle>
            <a:lvl1pPr algn="l">
              <a:defRPr sz="3600">
                <a:solidFill>
                  <a:schemeClr val="bg1"/>
                </a:solidFill>
              </a:defRPr>
            </a:lvl1pPr>
          </a:lstStyle>
          <a:p>
            <a:r>
              <a:rPr lang="pl-PL" dirty="0" smtClean="0"/>
              <a:t>Tytuł prezentacji</a:t>
            </a:r>
            <a:endParaRPr lang="en-US" dirty="0"/>
          </a:p>
        </p:txBody>
      </p:sp>
      <p:sp>
        <p:nvSpPr>
          <p:cNvPr id="3" name="Subtitle 2"/>
          <p:cNvSpPr>
            <a:spLocks noGrp="1"/>
          </p:cNvSpPr>
          <p:nvPr>
            <p:ph type="subTitle" idx="1" hasCustomPrompt="1"/>
          </p:nvPr>
        </p:nvSpPr>
        <p:spPr>
          <a:xfrm>
            <a:off x="1019726" y="3792347"/>
            <a:ext cx="8124274" cy="1752600"/>
          </a:xfrm>
        </p:spPr>
        <p:txBody>
          <a:bodyPr lIns="288000" tIns="0" rIns="0" bIns="54000">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Podtytuł </a:t>
            </a:r>
            <a:r>
              <a:rPr lang="pl-PL" dirty="0" err="1" smtClean="0"/>
              <a:t>prezentajcji</a:t>
            </a:r>
            <a:endParaRPr lang="en-US" dirty="0"/>
          </a:p>
        </p:txBody>
      </p:sp>
      <p:sp>
        <p:nvSpPr>
          <p:cNvPr id="7" name="Rectangle 6"/>
          <p:cNvSpPr/>
          <p:nvPr userDrawn="1"/>
        </p:nvSpPr>
        <p:spPr>
          <a:xfrm>
            <a:off x="310310" y="3074292"/>
            <a:ext cx="709416" cy="709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a:stretch>
            <a:fillRect/>
          </a:stretch>
        </p:blipFill>
        <p:spPr>
          <a:xfrm>
            <a:off x="7284126" y="6357592"/>
            <a:ext cx="1697874" cy="338408"/>
          </a:xfrm>
          <a:prstGeom prst="rect">
            <a:avLst/>
          </a:prstGeom>
        </p:spPr>
      </p:pic>
    </p:spTree>
    <p:extLst>
      <p:ext uri="{BB962C8B-B14F-4D97-AF65-F5344CB8AC3E}">
        <p14:creationId xmlns:p14="http://schemas.microsoft.com/office/powerpoint/2010/main" val="29963761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 y="1252760"/>
            <a:ext cx="9143998" cy="5178511"/>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
        <p:nvSpPr>
          <p:cNvPr id="2"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Tree>
    <p:extLst>
      <p:ext uri="{BB962C8B-B14F-4D97-AF65-F5344CB8AC3E}">
        <p14:creationId xmlns:p14="http://schemas.microsoft.com/office/powerpoint/2010/main" val="1982249814"/>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570482" y="0"/>
            <a:ext cx="4573517" cy="6858000"/>
          </a:xfrm>
        </p:spPr>
        <p:txBody>
          <a:bodyPr/>
          <a:lstStyle/>
          <a:p>
            <a:r>
              <a:rPr lang="pl-PL" smtClean="0"/>
              <a:t>Drag picture to placeholder or click icon to add</a:t>
            </a:r>
            <a:endParaRPr lang="en-US" dirty="0"/>
          </a:p>
        </p:txBody>
      </p:sp>
      <p:sp>
        <p:nvSpPr>
          <p:cNvPr id="7" name="Rectangle 6"/>
          <p:cNvSpPr/>
          <p:nvPr userDrawn="1"/>
        </p:nvSpPr>
        <p:spPr>
          <a:xfrm>
            <a:off x="-258859" y="0"/>
            <a:ext cx="9661718" cy="1252759"/>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2" y="1252760"/>
            <a:ext cx="4570481" cy="5605240"/>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
        <p:nvSpPr>
          <p:cNvPr id="2"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stretch>
            <a:fillRect/>
          </a:stretch>
        </p:blipFill>
        <p:spPr>
          <a:xfrm>
            <a:off x="7284126" y="6357592"/>
            <a:ext cx="1697874" cy="338408"/>
          </a:xfrm>
          <a:prstGeom prst="rect">
            <a:avLst/>
          </a:prstGeom>
        </p:spPr>
      </p:pic>
    </p:spTree>
    <p:extLst>
      <p:ext uri="{BB962C8B-B14F-4D97-AF65-F5344CB8AC3E}">
        <p14:creationId xmlns:p14="http://schemas.microsoft.com/office/powerpoint/2010/main" val="1711245401"/>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4573517" cy="6858000"/>
          </a:xfrm>
        </p:spPr>
        <p:txBody>
          <a:bodyPr/>
          <a:lstStyle/>
          <a:p>
            <a:r>
              <a:rPr lang="pl-PL" smtClean="0"/>
              <a:t>Drag picture to placeholder or click icon to add</a:t>
            </a:r>
            <a:endParaRPr lang="en-US" dirty="0"/>
          </a:p>
        </p:txBody>
      </p:sp>
      <p:sp>
        <p:nvSpPr>
          <p:cNvPr id="7" name="Rectangle 6"/>
          <p:cNvSpPr/>
          <p:nvPr userDrawn="1"/>
        </p:nvSpPr>
        <p:spPr>
          <a:xfrm>
            <a:off x="-258859" y="0"/>
            <a:ext cx="9661718" cy="1252759"/>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4573519" y="1252760"/>
            <a:ext cx="4570481" cy="5605240"/>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
        <p:nvSpPr>
          <p:cNvPr id="2"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7282800" y="6357328"/>
            <a:ext cx="1699200" cy="338672"/>
          </a:xfrm>
          <a:prstGeom prst="rect">
            <a:avLst/>
          </a:prstGeom>
        </p:spPr>
      </p:pic>
    </p:spTree>
    <p:extLst>
      <p:ext uri="{BB962C8B-B14F-4D97-AF65-F5344CB8AC3E}">
        <p14:creationId xmlns:p14="http://schemas.microsoft.com/office/powerpoint/2010/main" val="1353132779"/>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8" name="Rectangle 7"/>
          <p:cNvSpPr/>
          <p:nvPr userDrawn="1"/>
        </p:nvSpPr>
        <p:spPr>
          <a:xfrm>
            <a:off x="310310" y="178787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10553" y="5018350"/>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887609" y="1787525"/>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11" name="Rectangle 10"/>
          <p:cNvSpPr/>
          <p:nvPr userDrawn="1"/>
        </p:nvSpPr>
        <p:spPr>
          <a:xfrm>
            <a:off x="310310" y="259549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10310" y="340311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310310" y="421073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9"/>
          <p:cNvSpPr>
            <a:spLocks noGrp="1"/>
          </p:cNvSpPr>
          <p:nvPr>
            <p:ph type="body" sz="quarter" idx="11" hasCustomPrompt="1"/>
          </p:nvPr>
        </p:nvSpPr>
        <p:spPr>
          <a:xfrm>
            <a:off x="887609" y="2594697"/>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
        <p:nvSpPr>
          <p:cNvPr id="15" name="Text Placeholder 9"/>
          <p:cNvSpPr>
            <a:spLocks noGrp="1"/>
          </p:cNvSpPr>
          <p:nvPr>
            <p:ph type="body" sz="quarter" idx="12" hasCustomPrompt="1"/>
          </p:nvPr>
        </p:nvSpPr>
        <p:spPr>
          <a:xfrm>
            <a:off x="887609" y="3403111"/>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trzeci</a:t>
            </a:r>
          </a:p>
        </p:txBody>
      </p:sp>
      <p:sp>
        <p:nvSpPr>
          <p:cNvPr id="16" name="Text Placeholder 9"/>
          <p:cNvSpPr>
            <a:spLocks noGrp="1"/>
          </p:cNvSpPr>
          <p:nvPr>
            <p:ph type="body" sz="quarter" idx="13" hasCustomPrompt="1"/>
          </p:nvPr>
        </p:nvSpPr>
        <p:spPr>
          <a:xfrm>
            <a:off x="887609" y="4210731"/>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czwarty</a:t>
            </a:r>
          </a:p>
        </p:txBody>
      </p:sp>
      <p:sp>
        <p:nvSpPr>
          <p:cNvPr id="17" name="Text Placeholder 9"/>
          <p:cNvSpPr>
            <a:spLocks noGrp="1"/>
          </p:cNvSpPr>
          <p:nvPr>
            <p:ph type="body" sz="quarter" idx="14" hasCustomPrompt="1"/>
          </p:nvPr>
        </p:nvSpPr>
        <p:spPr>
          <a:xfrm>
            <a:off x="887609" y="5017556"/>
            <a:ext cx="8256391"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piąty</a:t>
            </a:r>
          </a:p>
        </p:txBody>
      </p:sp>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Tree>
    <p:extLst>
      <p:ext uri="{BB962C8B-B14F-4D97-AF65-F5344CB8AC3E}">
        <p14:creationId xmlns:p14="http://schemas.microsoft.com/office/powerpoint/2010/main" val="1339361500"/>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8" name="Rectangle 7"/>
          <p:cNvSpPr/>
          <p:nvPr userDrawn="1"/>
        </p:nvSpPr>
        <p:spPr>
          <a:xfrm>
            <a:off x="310310" y="178787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887609" y="1787525"/>
            <a:ext cx="3395863"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11" name="Rectangle 10"/>
          <p:cNvSpPr/>
          <p:nvPr userDrawn="1"/>
        </p:nvSpPr>
        <p:spPr>
          <a:xfrm>
            <a:off x="4860528" y="1787525"/>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9"/>
          <p:cNvSpPr>
            <a:spLocks noGrp="1"/>
          </p:cNvSpPr>
          <p:nvPr>
            <p:ph type="body" sz="quarter" idx="11" hasCustomPrompt="1"/>
          </p:nvPr>
        </p:nvSpPr>
        <p:spPr>
          <a:xfrm>
            <a:off x="5437827" y="1786731"/>
            <a:ext cx="3706173"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
        <p:nvSpPr>
          <p:cNvPr id="19" name="Content Placeholder 2"/>
          <p:cNvSpPr>
            <a:spLocks noGrp="1"/>
          </p:cNvSpPr>
          <p:nvPr>
            <p:ph idx="1" hasCustomPrompt="1"/>
          </p:nvPr>
        </p:nvSpPr>
        <p:spPr>
          <a:xfrm>
            <a:off x="310310" y="2365375"/>
            <a:ext cx="3973162" cy="4065896"/>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
        <p:nvSpPr>
          <p:cNvPr id="21" name="Content Placeholder 2"/>
          <p:cNvSpPr>
            <a:spLocks noGrp="1"/>
          </p:cNvSpPr>
          <p:nvPr>
            <p:ph idx="12" hasCustomPrompt="1"/>
          </p:nvPr>
        </p:nvSpPr>
        <p:spPr>
          <a:xfrm>
            <a:off x="4860528" y="2365375"/>
            <a:ext cx="3973162" cy="4065896"/>
          </a:xfrm>
        </p:spPr>
        <p:txBody>
          <a:bodyPr lIns="324000" tIns="288000" rIns="288000" bIns="288000">
            <a:normAutofit/>
          </a:bodyPr>
          <a:lstStyle>
            <a:lvl1pPr marL="0" indent="0">
              <a:lnSpc>
                <a:spcPct val="100000"/>
              </a:lnSpc>
              <a:spcBef>
                <a:spcPts val="400"/>
              </a:spcBef>
              <a:buClr>
                <a:srgbClr val="2B71B9"/>
              </a:buClr>
              <a:buFont typeface="Wingdings" charset="2"/>
              <a:buNone/>
              <a:defRPr sz="1800">
                <a:solidFill>
                  <a:schemeClr val="tx1">
                    <a:lumMod val="50000"/>
                    <a:lumOff val="50000"/>
                  </a:schemeClr>
                </a:solidFill>
              </a:defRPr>
            </a:lvl1pPr>
            <a:lvl2pPr marL="285750" indent="-285750">
              <a:lnSpc>
                <a:spcPct val="120000"/>
              </a:lnSpc>
              <a:spcBef>
                <a:spcPts val="400"/>
              </a:spcBef>
              <a:buClr>
                <a:srgbClr val="2B71B9"/>
              </a:buClr>
              <a:buFont typeface="Wingdings" charset="2"/>
              <a:buChar char="§"/>
              <a:defRPr sz="1600" baseline="0">
                <a:solidFill>
                  <a:schemeClr val="tx1">
                    <a:lumMod val="50000"/>
                    <a:lumOff val="50000"/>
                  </a:schemeClr>
                </a:solidFill>
              </a:defRPr>
            </a:lvl2pPr>
            <a:lvl3pPr marL="609750" indent="-285750">
              <a:lnSpc>
                <a:spcPct val="120000"/>
              </a:lnSpc>
              <a:spcBef>
                <a:spcPts val="400"/>
              </a:spcBef>
              <a:buClr>
                <a:srgbClr val="2B71B9"/>
              </a:buClr>
              <a:buFont typeface="Wingdings" charset="2"/>
              <a:buChar char="§"/>
              <a:defRPr sz="1400">
                <a:solidFill>
                  <a:schemeClr val="tx1">
                    <a:lumMod val="50000"/>
                    <a:lumOff val="50000"/>
                  </a:schemeClr>
                </a:solidFill>
              </a:defRPr>
            </a:lvl3pPr>
            <a:lvl4pPr marL="819450" indent="-171450">
              <a:lnSpc>
                <a:spcPct val="120000"/>
              </a:lnSpc>
              <a:spcBef>
                <a:spcPts val="400"/>
              </a:spcBef>
              <a:buClr>
                <a:srgbClr val="2B71B9"/>
              </a:buClr>
              <a:buFont typeface="Wingdings" charset="2"/>
              <a:buChar char="§"/>
              <a:defRPr sz="1200">
                <a:solidFill>
                  <a:schemeClr val="tx1">
                    <a:lumMod val="50000"/>
                    <a:lumOff val="50000"/>
                  </a:schemeClr>
                </a:solidFill>
              </a:defRPr>
            </a:lvl4pPr>
            <a:lvl5pPr marL="2057400" indent="-228600">
              <a:spcBef>
                <a:spcPts val="200"/>
              </a:spcBef>
              <a:buFont typeface="Wingdings" charset="2"/>
              <a:buChar char="§"/>
              <a:defRPr sz="1800">
                <a:solidFill>
                  <a:schemeClr val="tx1">
                    <a:lumMod val="50000"/>
                    <a:lumOff val="50000"/>
                  </a:schemeClr>
                </a:solidFill>
              </a:defRPr>
            </a:lvl5pPr>
          </a:lstStyle>
          <a:p>
            <a:pPr lvl="0"/>
            <a:r>
              <a:rPr lang="pl-PL" dirty="0" smtClean="0"/>
              <a:t>Tekst prezentacji</a:t>
            </a:r>
          </a:p>
          <a:p>
            <a:pPr lvl="1"/>
            <a:r>
              <a:rPr lang="pl-PL" dirty="0" smtClean="0"/>
              <a:t>Podpunkt poziom 1</a:t>
            </a:r>
          </a:p>
          <a:p>
            <a:pPr lvl="2"/>
            <a:r>
              <a:rPr lang="pl-PL" dirty="0" smtClean="0"/>
              <a:t>Podpunkt poziom 2</a:t>
            </a:r>
          </a:p>
          <a:p>
            <a:pPr lvl="3"/>
            <a:r>
              <a:rPr lang="pl-PL" dirty="0" smtClean="0"/>
              <a:t>Podpunkt poziom 3</a:t>
            </a:r>
          </a:p>
        </p:txBody>
      </p:sp>
    </p:spTree>
    <p:extLst>
      <p:ext uri="{BB962C8B-B14F-4D97-AF65-F5344CB8AC3E}">
        <p14:creationId xmlns:p14="http://schemas.microsoft.com/office/powerpoint/2010/main" val="3428820128"/>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8" name="Rectangle 7"/>
          <p:cNvSpPr/>
          <p:nvPr userDrawn="1"/>
        </p:nvSpPr>
        <p:spPr>
          <a:xfrm>
            <a:off x="310310" y="219128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887367" y="2190938"/>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11" name="Rectangle 10"/>
          <p:cNvSpPr/>
          <p:nvPr userDrawn="1"/>
        </p:nvSpPr>
        <p:spPr>
          <a:xfrm>
            <a:off x="310310" y="299890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10310" y="380652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310310" y="4614144"/>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9"/>
          <p:cNvSpPr>
            <a:spLocks noGrp="1"/>
          </p:cNvSpPr>
          <p:nvPr>
            <p:ph type="body" sz="quarter" idx="11" hasCustomPrompt="1"/>
          </p:nvPr>
        </p:nvSpPr>
        <p:spPr>
          <a:xfrm>
            <a:off x="887367" y="2998110"/>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
        <p:nvSpPr>
          <p:cNvPr id="15" name="Text Placeholder 9"/>
          <p:cNvSpPr>
            <a:spLocks noGrp="1"/>
          </p:cNvSpPr>
          <p:nvPr>
            <p:ph type="body" sz="quarter" idx="12" hasCustomPrompt="1"/>
          </p:nvPr>
        </p:nvSpPr>
        <p:spPr>
          <a:xfrm>
            <a:off x="887367" y="3806524"/>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trzeci</a:t>
            </a:r>
          </a:p>
        </p:txBody>
      </p:sp>
      <p:sp>
        <p:nvSpPr>
          <p:cNvPr id="16" name="Text Placeholder 9"/>
          <p:cNvSpPr>
            <a:spLocks noGrp="1"/>
          </p:cNvSpPr>
          <p:nvPr>
            <p:ph type="body" sz="quarter" idx="13" hasCustomPrompt="1"/>
          </p:nvPr>
        </p:nvSpPr>
        <p:spPr>
          <a:xfrm>
            <a:off x="887367" y="4614144"/>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czwarty</a:t>
            </a:r>
          </a:p>
        </p:txBody>
      </p:sp>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Tree>
    <p:extLst>
      <p:ext uri="{BB962C8B-B14F-4D97-AF65-F5344CB8AC3E}">
        <p14:creationId xmlns:p14="http://schemas.microsoft.com/office/powerpoint/2010/main" val="853294945"/>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p:cNvSpPr/>
          <p:nvPr userDrawn="1"/>
        </p:nvSpPr>
        <p:spPr>
          <a:xfrm>
            <a:off x="310310" y="271671"/>
            <a:ext cx="709416" cy="70941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7282800" y="6357328"/>
            <a:ext cx="1699200" cy="338672"/>
          </a:xfrm>
          <a:prstGeom prst="rect">
            <a:avLst/>
          </a:prstGeom>
        </p:spPr>
      </p:pic>
      <p:sp>
        <p:nvSpPr>
          <p:cNvPr id="11" name="Rectangle 10"/>
          <p:cNvSpPr/>
          <p:nvPr userDrawn="1"/>
        </p:nvSpPr>
        <p:spPr>
          <a:xfrm>
            <a:off x="310310" y="259549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10310" y="340311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310310" y="4210731"/>
            <a:ext cx="577056" cy="577056"/>
          </a:xfrm>
          <a:prstGeom prst="rect">
            <a:avLst/>
          </a:prstGeom>
          <a:solidFill>
            <a:srgbClr val="2B71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9"/>
          <p:cNvSpPr>
            <a:spLocks noGrp="1"/>
          </p:cNvSpPr>
          <p:nvPr>
            <p:ph type="body" sz="quarter" idx="11" hasCustomPrompt="1"/>
          </p:nvPr>
        </p:nvSpPr>
        <p:spPr>
          <a:xfrm>
            <a:off x="887367" y="2594697"/>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pierwszy</a:t>
            </a:r>
          </a:p>
        </p:txBody>
      </p:sp>
      <p:sp>
        <p:nvSpPr>
          <p:cNvPr id="15" name="Text Placeholder 9"/>
          <p:cNvSpPr>
            <a:spLocks noGrp="1"/>
          </p:cNvSpPr>
          <p:nvPr>
            <p:ph type="body" sz="quarter" idx="12" hasCustomPrompt="1"/>
          </p:nvPr>
        </p:nvSpPr>
        <p:spPr>
          <a:xfrm>
            <a:off x="887367" y="3403111"/>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drugi</a:t>
            </a:r>
          </a:p>
        </p:txBody>
      </p:sp>
      <p:sp>
        <p:nvSpPr>
          <p:cNvPr id="16" name="Text Placeholder 9"/>
          <p:cNvSpPr>
            <a:spLocks noGrp="1"/>
          </p:cNvSpPr>
          <p:nvPr>
            <p:ph type="body" sz="quarter" idx="13" hasCustomPrompt="1"/>
          </p:nvPr>
        </p:nvSpPr>
        <p:spPr>
          <a:xfrm>
            <a:off x="887367" y="4210731"/>
            <a:ext cx="8256634" cy="577850"/>
          </a:xfrm>
        </p:spPr>
        <p:txBody>
          <a:bodyPr lIns="288000" tIns="0" rIns="288000" bIns="54000" anchor="ctr" anchorCtr="0">
            <a:normAutofit/>
          </a:bodyPr>
          <a:lstStyle>
            <a:lvl1pPr marL="0" indent="0" algn="l">
              <a:buNone/>
              <a:defRPr sz="2000">
                <a:solidFill>
                  <a:schemeClr val="tx1">
                    <a:lumMod val="50000"/>
                    <a:lumOff val="50000"/>
                  </a:schemeClr>
                </a:solidFill>
              </a:defRPr>
            </a:lvl1pPr>
            <a:lvl2pPr>
              <a:defRPr sz="2000"/>
            </a:lvl2pPr>
            <a:lvl3pPr>
              <a:defRPr sz="2000"/>
            </a:lvl3pPr>
            <a:lvl4pPr>
              <a:defRPr sz="2000"/>
            </a:lvl4pPr>
            <a:lvl5pPr>
              <a:defRPr sz="2000"/>
            </a:lvl5pPr>
          </a:lstStyle>
          <a:p>
            <a:pPr lvl="0"/>
            <a:r>
              <a:rPr lang="pl-PL" dirty="0" smtClean="0"/>
              <a:t>Punkt trzeci</a:t>
            </a:r>
          </a:p>
        </p:txBody>
      </p:sp>
      <p:sp>
        <p:nvSpPr>
          <p:cNvPr id="20" name="Title 1"/>
          <p:cNvSpPr>
            <a:spLocks noGrp="1"/>
          </p:cNvSpPr>
          <p:nvPr>
            <p:ph type="title" hasCustomPrompt="1"/>
          </p:nvPr>
        </p:nvSpPr>
        <p:spPr>
          <a:xfrm>
            <a:off x="1019726" y="274638"/>
            <a:ext cx="7807119" cy="706449"/>
          </a:xfrm>
        </p:spPr>
        <p:txBody>
          <a:bodyPr lIns="216000" tIns="0" rIns="0" bIns="54000">
            <a:normAutofit/>
          </a:bodyPr>
          <a:lstStyle>
            <a:lvl1pPr algn="l">
              <a:defRPr sz="2200">
                <a:solidFill>
                  <a:schemeClr val="tx1">
                    <a:lumMod val="50000"/>
                    <a:lumOff val="50000"/>
                  </a:schemeClr>
                </a:solidFill>
              </a:defRPr>
            </a:lvl1pPr>
          </a:lstStyle>
          <a:p>
            <a:r>
              <a:rPr lang="pl-PL" dirty="0" smtClean="0"/>
              <a:t>Tytuł slajdu</a:t>
            </a:r>
            <a:endParaRPr lang="en-US" dirty="0"/>
          </a:p>
        </p:txBody>
      </p:sp>
    </p:spTree>
    <p:extLst>
      <p:ext uri="{BB962C8B-B14F-4D97-AF65-F5344CB8AC3E}">
        <p14:creationId xmlns:p14="http://schemas.microsoft.com/office/powerpoint/2010/main" val="1416196935"/>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20750-F97A-9146-822F-AFE8E4F47CEB}" type="datetimeFigureOut">
              <a:rPr lang="en-US" smtClean="0"/>
              <a:t>5/19/2015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1B6BD-FBD6-B744-8D8B-6282A8778DFC}" type="slidenum">
              <a:rPr lang="en-US" smtClean="0"/>
              <a:t>‹#›</a:t>
            </a:fld>
            <a:endParaRPr lang="en-US"/>
          </a:p>
        </p:txBody>
      </p:sp>
    </p:spTree>
    <p:extLst>
      <p:ext uri="{BB962C8B-B14F-4D97-AF65-F5344CB8AC3E}">
        <p14:creationId xmlns:p14="http://schemas.microsoft.com/office/powerpoint/2010/main" val="1237085276"/>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7" r:id="rId4"/>
    <p:sldLayoutId id="2147483668" r:id="rId5"/>
    <p:sldLayoutId id="2147483660" r:id="rId6"/>
    <p:sldLayoutId id="2147483666" r:id="rId7"/>
    <p:sldLayoutId id="2147483664" r:id="rId8"/>
    <p:sldLayoutId id="2147483662" r:id="rId9"/>
    <p:sldLayoutId id="2147483663"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pringsource.org/javaconfig" TargetMode="External"/><Relationship Id="rId2" Type="http://schemas.openxmlformats.org/officeDocument/2006/relationships/hyperlink" Target="http://docs.spring.io/spring-framework/docs/3.2.x/spring-framework-reference/htmlsingle/"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jetbrains.com/idea/download/" TargetMode="External"/><Relationship Id="rId2" Type="http://schemas.openxmlformats.org/officeDocument/2006/relationships/hyperlink" Target="http://spring.io/tools" TargetMode="External"/><Relationship Id="rId1" Type="http://schemas.openxmlformats.org/officeDocument/2006/relationships/slideLayout" Target="../slideLayouts/slideLayout3.xml"/><Relationship Id="rId6" Type="http://schemas.openxmlformats.org/officeDocument/2006/relationships/hyperlink" Target="http://tomcat.apache.org/" TargetMode="External"/><Relationship Id="rId5" Type="http://schemas.openxmlformats.org/officeDocument/2006/relationships/hyperlink" Target="http://maven.apache.org/" TargetMode="External"/><Relationship Id="rId4" Type="http://schemas.openxmlformats.org/officeDocument/2006/relationships/hyperlink" Target="https://netbeans.org/download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tutorialspoint.com/spring/spring_autowired_annotation.htm" TargetMode="External"/><Relationship Id="rId2" Type="http://schemas.openxmlformats.org/officeDocument/2006/relationships/hyperlink" Target="http://www.tutorialspoint.com/spring/spring_required_annotation.htm" TargetMode="External"/><Relationship Id="rId1" Type="http://schemas.openxmlformats.org/officeDocument/2006/relationships/slideLayout" Target="../slideLayouts/slideLayout3.xml"/><Relationship Id="rId5" Type="http://schemas.openxmlformats.org/officeDocument/2006/relationships/hyperlink" Target="http://www.tutorialspoint.com/spring/spring_jsr250_annotations.htm" TargetMode="External"/><Relationship Id="rId4" Type="http://schemas.openxmlformats.org/officeDocument/2006/relationships/hyperlink" Target="http://www.tutorialspoint.com/spring/spring_qualifier_annotation.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msztec/uni.git"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a:t>
            </a:r>
            <a:r>
              <a:rPr lang="pl-PL" dirty="0" smtClean="0"/>
              <a:t> Framework</a:t>
            </a:r>
            <a:endParaRPr lang="en-US" dirty="0"/>
          </a:p>
        </p:txBody>
      </p:sp>
      <p:sp>
        <p:nvSpPr>
          <p:cNvPr id="3" name="Subtitle 2"/>
          <p:cNvSpPr>
            <a:spLocks noGrp="1"/>
          </p:cNvSpPr>
          <p:nvPr>
            <p:ph type="subTitle" idx="1"/>
          </p:nvPr>
        </p:nvSpPr>
        <p:spPr/>
        <p:txBody>
          <a:bodyPr/>
          <a:lstStyle/>
          <a:p>
            <a:endParaRPr lang="en-US" dirty="0"/>
          </a:p>
          <a:p>
            <a:r>
              <a:rPr lang="en-US" dirty="0" smtClean="0"/>
              <a:t>Marcin </a:t>
            </a:r>
            <a:r>
              <a:rPr lang="en-US" dirty="0" err="1" smtClean="0"/>
              <a:t>Sztec</a:t>
            </a:r>
            <a:endParaRPr lang="en-US" dirty="0"/>
          </a:p>
        </p:txBody>
      </p:sp>
    </p:spTree>
    <p:extLst>
      <p:ext uri="{BB962C8B-B14F-4D97-AF65-F5344CB8AC3E}">
        <p14:creationId xmlns:p14="http://schemas.microsoft.com/office/powerpoint/2010/main" val="3603962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solidFill>
                  <a:schemeClr val="tx2"/>
                </a:solidFill>
                <a:hlinkClick r:id="rId2" tooltip="5.9 Annotation-based container configuration"/>
              </a:rPr>
              <a:t>XML-based configuration</a:t>
            </a:r>
            <a:r>
              <a:rPr lang="en-US" sz="2000" dirty="0">
                <a:solidFill>
                  <a:schemeClr val="tx2"/>
                </a:solidFill>
              </a:rPr>
              <a:t>: Configuration metadata is traditionally supplied in a simple and intuitive XML format</a:t>
            </a:r>
          </a:p>
          <a:p>
            <a:endParaRPr lang="en-US" sz="2000" dirty="0" smtClean="0">
              <a:solidFill>
                <a:schemeClr val="tx2"/>
              </a:solidFill>
              <a:hlinkClick r:id="rId2" tooltip="5.9 Annotation-based container configuration"/>
            </a:endParaRPr>
          </a:p>
          <a:p>
            <a:r>
              <a:rPr lang="en-US" sz="2000" dirty="0" smtClean="0">
                <a:solidFill>
                  <a:schemeClr val="tx2"/>
                </a:solidFill>
                <a:hlinkClick r:id="rId2" tooltip="5.9 Annotation-based container configuration"/>
              </a:rPr>
              <a:t>Annotation-based </a:t>
            </a:r>
            <a:r>
              <a:rPr lang="en-US" sz="2000" dirty="0">
                <a:solidFill>
                  <a:schemeClr val="tx2"/>
                </a:solidFill>
                <a:hlinkClick r:id="rId2" tooltip="5.9 Annotation-based container configuration"/>
              </a:rPr>
              <a:t>configuration</a:t>
            </a:r>
            <a:r>
              <a:rPr lang="en-US" sz="2000" dirty="0">
                <a:solidFill>
                  <a:schemeClr val="tx2"/>
                </a:solidFill>
              </a:rPr>
              <a:t>: Spring 2.5 introduced support for annotation-based configuration metadata.</a:t>
            </a:r>
          </a:p>
          <a:p>
            <a:endParaRPr lang="en-US" sz="2000" dirty="0" smtClean="0">
              <a:solidFill>
                <a:schemeClr val="tx2"/>
              </a:solidFill>
              <a:hlinkClick r:id="rId2" tooltip="5.12 Java-based container configuration"/>
            </a:endParaRPr>
          </a:p>
          <a:p>
            <a:r>
              <a:rPr lang="en-US" sz="2000" dirty="0" smtClean="0">
                <a:solidFill>
                  <a:schemeClr val="tx2"/>
                </a:solidFill>
                <a:hlinkClick r:id="rId2" tooltip="5.12 Java-based container configuration"/>
              </a:rPr>
              <a:t>Java-based </a:t>
            </a:r>
            <a:r>
              <a:rPr lang="en-US" sz="2000" dirty="0">
                <a:solidFill>
                  <a:schemeClr val="tx2"/>
                </a:solidFill>
                <a:hlinkClick r:id="rId2" tooltip="5.12 Java-based container configuration"/>
              </a:rPr>
              <a:t>configuration</a:t>
            </a:r>
            <a:r>
              <a:rPr lang="en-US" sz="2000" dirty="0">
                <a:solidFill>
                  <a:schemeClr val="tx2"/>
                </a:solidFill>
              </a:rPr>
              <a:t>: Starting with Spring 3.0, many features provided by the </a:t>
            </a:r>
            <a:r>
              <a:rPr lang="en-US" sz="2000" dirty="0">
                <a:solidFill>
                  <a:schemeClr val="tx2"/>
                </a:solidFill>
                <a:hlinkClick r:id="rId3"/>
              </a:rPr>
              <a:t>Spring JavaConfig project</a:t>
            </a:r>
            <a:r>
              <a:rPr lang="en-US" sz="2000" dirty="0">
                <a:solidFill>
                  <a:schemeClr val="tx2"/>
                </a:solidFill>
              </a:rPr>
              <a:t> became part of the core Spring Framework. Thus you can define beans external to your application classes by using Java rather than XML files. To use these new features, see the @Configuration, @Bean, @Import and @</a:t>
            </a:r>
            <a:r>
              <a:rPr lang="en-US" sz="2000" dirty="0" err="1">
                <a:solidFill>
                  <a:schemeClr val="tx2"/>
                </a:solidFill>
              </a:rPr>
              <a:t>DependsOn</a:t>
            </a:r>
            <a:r>
              <a:rPr lang="en-US" sz="2000" dirty="0">
                <a:solidFill>
                  <a:schemeClr val="tx2"/>
                </a:solidFill>
              </a:rPr>
              <a:t> annotations.</a:t>
            </a:r>
          </a:p>
          <a:p>
            <a:endParaRPr lang="en-US" sz="2000" dirty="0">
              <a:solidFill>
                <a:schemeClr val="tx2"/>
              </a:solidFill>
            </a:endParaRPr>
          </a:p>
          <a:p>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Tree>
    <p:extLst>
      <p:ext uri="{BB962C8B-B14F-4D97-AF65-F5344CB8AC3E}">
        <p14:creationId xmlns:p14="http://schemas.microsoft.com/office/powerpoint/2010/main" val="85563622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tx2"/>
                </a:solidFill>
              </a:rPr>
              <a:t>The most commonly used </a:t>
            </a:r>
            <a:r>
              <a:rPr lang="en-US" dirty="0" err="1">
                <a:solidFill>
                  <a:schemeClr val="tx2"/>
                </a:solidFill>
              </a:rPr>
              <a:t>ApplicationContext</a:t>
            </a:r>
            <a:r>
              <a:rPr lang="en-US" dirty="0">
                <a:solidFill>
                  <a:schemeClr val="tx2"/>
                </a:solidFill>
              </a:rPr>
              <a:t> implementations are: </a:t>
            </a:r>
          </a:p>
          <a:p>
            <a:pPr marL="285750" indent="-285750">
              <a:buFont typeface="Arial" panose="020B0604020202020204" pitchFamily="34" charset="0"/>
              <a:buChar char="•"/>
            </a:pPr>
            <a:r>
              <a:rPr lang="en-US" b="1" dirty="0" err="1">
                <a:solidFill>
                  <a:schemeClr val="tx2"/>
                </a:solidFill>
              </a:rPr>
              <a:t>FileSystemXmlApplicationContext</a:t>
            </a:r>
            <a:r>
              <a:rPr lang="en-US" dirty="0">
                <a:solidFill>
                  <a:schemeClr val="tx2"/>
                </a:solidFill>
              </a:rPr>
              <a:t>: This container loads the definitions of the beans from an XML file. Here you need to provide the full path of the XML bean configuration file to the constructor.</a:t>
            </a:r>
          </a:p>
          <a:p>
            <a:pPr marL="285750" indent="-285750">
              <a:buFont typeface="Arial" panose="020B0604020202020204" pitchFamily="34" charset="0"/>
              <a:buChar char="•"/>
            </a:pPr>
            <a:endParaRPr lang="en-US" b="1" dirty="0" smtClean="0">
              <a:solidFill>
                <a:schemeClr val="tx2"/>
              </a:solidFill>
            </a:endParaRPr>
          </a:p>
          <a:p>
            <a:pPr marL="285750" indent="-285750">
              <a:buFont typeface="Arial" panose="020B0604020202020204" pitchFamily="34" charset="0"/>
              <a:buChar char="•"/>
            </a:pPr>
            <a:r>
              <a:rPr lang="en-US" b="1" dirty="0" err="1" smtClean="0">
                <a:solidFill>
                  <a:schemeClr val="tx2"/>
                </a:solidFill>
              </a:rPr>
              <a:t>ClassPathXmlApplicationContext</a:t>
            </a:r>
            <a:r>
              <a:rPr lang="en-US" dirty="0" smtClean="0">
                <a:solidFill>
                  <a:schemeClr val="tx2"/>
                </a:solidFill>
              </a:rPr>
              <a:t> </a:t>
            </a:r>
            <a:r>
              <a:rPr lang="en-US" dirty="0">
                <a:solidFill>
                  <a:schemeClr val="tx2"/>
                </a:solidFill>
              </a:rPr>
              <a:t>This container loads the definitions of the beans from an XML file. Here you do not need to provide the full path of the XML file but you need to set CLASSPATH properly because this container will look bean configuration XML file in CLASSPATH.</a:t>
            </a:r>
          </a:p>
          <a:p>
            <a:pPr marL="285750" indent="-285750">
              <a:buFont typeface="Arial" panose="020B0604020202020204" pitchFamily="34" charset="0"/>
              <a:buChar char="•"/>
            </a:pPr>
            <a:endParaRPr lang="en-US" b="1" dirty="0" smtClean="0">
              <a:solidFill>
                <a:schemeClr val="tx2"/>
              </a:solidFill>
            </a:endParaRPr>
          </a:p>
          <a:p>
            <a:pPr marL="285750" indent="-285750">
              <a:buFont typeface="Arial" panose="020B0604020202020204" pitchFamily="34" charset="0"/>
              <a:buChar char="•"/>
            </a:pPr>
            <a:r>
              <a:rPr lang="en-US" b="1" dirty="0" err="1" smtClean="0">
                <a:solidFill>
                  <a:schemeClr val="tx2"/>
                </a:solidFill>
              </a:rPr>
              <a:t>WebXmlApplicationContext</a:t>
            </a:r>
            <a:r>
              <a:rPr lang="en-US" b="1" dirty="0">
                <a:solidFill>
                  <a:schemeClr val="tx2"/>
                </a:solidFill>
              </a:rPr>
              <a:t>:</a:t>
            </a:r>
            <a:r>
              <a:rPr lang="en-US" dirty="0">
                <a:solidFill>
                  <a:schemeClr val="tx2"/>
                </a:solidFill>
              </a:rPr>
              <a:t> This container loads the XML file with definitions of all beans from within a web application.</a:t>
            </a:r>
          </a:p>
          <a:p>
            <a:pPr marL="285750" indent="-285750">
              <a:buFont typeface="Arial" panose="020B0604020202020204" pitchFamily="34" charset="0"/>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err="1"/>
              <a:t>ApplicationContext</a:t>
            </a:r>
            <a:r>
              <a:rPr lang="en-US" sz="2800" dirty="0"/>
              <a:t> </a:t>
            </a:r>
            <a:r>
              <a:rPr lang="en-US" sz="2800" dirty="0" smtClean="0"/>
              <a:t>implementations</a:t>
            </a:r>
            <a:endParaRPr lang="en-US" sz="2800" dirty="0"/>
          </a:p>
        </p:txBody>
      </p:sp>
    </p:spTree>
    <p:extLst>
      <p:ext uri="{BB962C8B-B14F-4D97-AF65-F5344CB8AC3E}">
        <p14:creationId xmlns:p14="http://schemas.microsoft.com/office/powerpoint/2010/main" val="174969858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solidFill>
                  <a:schemeClr val="tx2"/>
                </a:solidFill>
              </a:rPr>
              <a:t>Instantiate XML context</a:t>
            </a:r>
          </a:p>
          <a:p>
            <a:r>
              <a:rPr lang="en-US" dirty="0">
                <a:solidFill>
                  <a:schemeClr val="tx2"/>
                </a:solidFill>
              </a:rPr>
              <a:t> </a:t>
            </a:r>
            <a:r>
              <a:rPr lang="en-US" dirty="0" err="1">
                <a:solidFill>
                  <a:schemeClr val="tx2"/>
                </a:solidFill>
              </a:rPr>
              <a:t>ApplicationContext</a:t>
            </a:r>
            <a:r>
              <a:rPr lang="en-US" dirty="0">
                <a:solidFill>
                  <a:schemeClr val="tx2"/>
                </a:solidFill>
              </a:rPr>
              <a:t> context = new </a:t>
            </a:r>
            <a:r>
              <a:rPr lang="en-US" dirty="0" err="1">
                <a:solidFill>
                  <a:schemeClr val="tx2"/>
                </a:solidFill>
              </a:rPr>
              <a:t>ClassPathXmlApplicationContext</a:t>
            </a:r>
            <a:r>
              <a:rPr lang="en-US" dirty="0">
                <a:solidFill>
                  <a:schemeClr val="tx2"/>
                </a:solidFill>
              </a:rPr>
              <a:t>("spring-</a:t>
            </a:r>
            <a:r>
              <a:rPr lang="en-US" dirty="0" err="1">
                <a:solidFill>
                  <a:schemeClr val="tx2"/>
                </a:solidFill>
              </a:rPr>
              <a:t>config.xml</a:t>
            </a:r>
            <a:r>
              <a:rPr lang="en-US" dirty="0">
                <a:solidFill>
                  <a:schemeClr val="tx2"/>
                </a:solidFill>
              </a:rPr>
              <a:t>");</a:t>
            </a:r>
          </a:p>
          <a:p>
            <a:r>
              <a:rPr lang="en-US" dirty="0">
                <a:solidFill>
                  <a:schemeClr val="tx2"/>
                </a:solidFill>
              </a:rPr>
              <a:t>  </a:t>
            </a:r>
            <a:r>
              <a:rPr lang="en-US" dirty="0" err="1">
                <a:solidFill>
                  <a:schemeClr val="tx2"/>
                </a:solidFill>
              </a:rPr>
              <a:t>PetStoreServiceImpl</a:t>
            </a:r>
            <a:r>
              <a:rPr lang="en-US" dirty="0">
                <a:solidFill>
                  <a:schemeClr val="tx2"/>
                </a:solidFill>
              </a:rPr>
              <a:t> </a:t>
            </a:r>
            <a:r>
              <a:rPr lang="en-US" dirty="0" err="1">
                <a:solidFill>
                  <a:schemeClr val="tx2"/>
                </a:solidFill>
              </a:rPr>
              <a:t>helloService</a:t>
            </a:r>
            <a:r>
              <a:rPr lang="en-US" dirty="0">
                <a:solidFill>
                  <a:schemeClr val="tx2"/>
                </a:solidFill>
              </a:rPr>
              <a:t> = </a:t>
            </a:r>
            <a:r>
              <a:rPr lang="en-US" dirty="0" err="1">
                <a:solidFill>
                  <a:schemeClr val="tx2"/>
                </a:solidFill>
              </a:rPr>
              <a:t>context.getBean</a:t>
            </a:r>
            <a:r>
              <a:rPr lang="en-US" dirty="0">
                <a:solidFill>
                  <a:schemeClr val="tx2"/>
                </a:solidFill>
              </a:rPr>
              <a:t>(“</a:t>
            </a:r>
            <a:r>
              <a:rPr lang="en-US" dirty="0" err="1">
                <a:solidFill>
                  <a:schemeClr val="tx2"/>
                </a:solidFill>
              </a:rPr>
              <a:t>petStore</a:t>
            </a:r>
            <a:r>
              <a:rPr lang="en-US" dirty="0">
                <a:solidFill>
                  <a:schemeClr val="tx2"/>
                </a:solidFill>
              </a:rPr>
              <a:t>”, </a:t>
            </a:r>
            <a:r>
              <a:rPr lang="en-US" dirty="0" err="1">
                <a:solidFill>
                  <a:schemeClr val="tx2"/>
                </a:solidFill>
              </a:rPr>
              <a:t>PetStoreServiceImpl.class</a:t>
            </a:r>
            <a:r>
              <a:rPr lang="en-US" dirty="0">
                <a:solidFill>
                  <a:schemeClr val="tx2"/>
                </a:solidFill>
              </a:rPr>
              <a:t>);</a:t>
            </a:r>
          </a:p>
          <a:p>
            <a:r>
              <a:rPr lang="en-US" dirty="0">
                <a:solidFill>
                  <a:schemeClr val="tx2"/>
                </a:solidFill>
              </a:rPr>
              <a:t>  List </a:t>
            </a:r>
            <a:r>
              <a:rPr lang="en-US" dirty="0" err="1">
                <a:solidFill>
                  <a:schemeClr val="tx2"/>
                </a:solidFill>
              </a:rPr>
              <a:t>userList</a:t>
            </a:r>
            <a:r>
              <a:rPr lang="en-US" dirty="0">
                <a:solidFill>
                  <a:schemeClr val="tx2"/>
                </a:solidFill>
              </a:rPr>
              <a:t> = </a:t>
            </a:r>
            <a:r>
              <a:rPr lang="en-US" dirty="0" err="1">
                <a:solidFill>
                  <a:schemeClr val="tx2"/>
                </a:solidFill>
              </a:rPr>
              <a:t>service.getUsernameList</a:t>
            </a:r>
            <a:r>
              <a:rPr lang="en-US" dirty="0">
                <a:solidFill>
                  <a:schemeClr val="tx2"/>
                </a:solidFill>
              </a:rPr>
              <a:t>();</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err="1"/>
              <a:t>ApplicationContext</a:t>
            </a:r>
            <a:r>
              <a:rPr lang="en-US" sz="2800" dirty="0"/>
              <a:t> implementations</a:t>
            </a:r>
          </a:p>
        </p:txBody>
      </p:sp>
      <p:pic>
        <p:nvPicPr>
          <p:cNvPr id="4" name="Picture 3"/>
          <p:cNvPicPr>
            <a:picLocks noChangeAspect="1"/>
          </p:cNvPicPr>
          <p:nvPr/>
        </p:nvPicPr>
        <p:blipFill>
          <a:blip r:embed="rId2"/>
          <a:stretch>
            <a:fillRect/>
          </a:stretch>
        </p:blipFill>
        <p:spPr>
          <a:xfrm>
            <a:off x="385708" y="1179188"/>
            <a:ext cx="7207250" cy="3057949"/>
          </a:xfrm>
          <a:prstGeom prst="rect">
            <a:avLst/>
          </a:prstGeom>
        </p:spPr>
      </p:pic>
    </p:spTree>
    <p:extLst>
      <p:ext uri="{BB962C8B-B14F-4D97-AF65-F5344CB8AC3E}">
        <p14:creationId xmlns:p14="http://schemas.microsoft.com/office/powerpoint/2010/main" val="146934809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solidFill>
                  <a:schemeClr val="tx2"/>
                </a:solidFill>
              </a:rPr>
              <a:t>	We can use the application context constructor to load bean definitions from all these XML fragments. This constructor takes multiple Resource locations, as was shown in the previous section. Alternatively, use one or more occurrences of the &lt;import/&gt; element to load bean definitions from another file or files. For example:</a:t>
            </a: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dirty="0" err="1"/>
              <a:t>ApplicationContext</a:t>
            </a:r>
            <a:r>
              <a:rPr lang="en-US" sz="2800" dirty="0"/>
              <a:t> implementations</a:t>
            </a:r>
          </a:p>
        </p:txBody>
      </p:sp>
      <p:pic>
        <p:nvPicPr>
          <p:cNvPr id="4" name="Picture 3"/>
          <p:cNvPicPr>
            <a:picLocks noChangeAspect="1"/>
          </p:cNvPicPr>
          <p:nvPr/>
        </p:nvPicPr>
        <p:blipFill>
          <a:blip r:embed="rId2"/>
          <a:stretch>
            <a:fillRect/>
          </a:stretch>
        </p:blipFill>
        <p:spPr>
          <a:xfrm>
            <a:off x="1504732" y="2935037"/>
            <a:ext cx="4235144" cy="1552887"/>
          </a:xfrm>
          <a:prstGeom prst="rect">
            <a:avLst/>
          </a:prstGeom>
        </p:spPr>
      </p:pic>
      <p:pic>
        <p:nvPicPr>
          <p:cNvPr id="5" name="Picture 4"/>
          <p:cNvPicPr>
            <a:picLocks noChangeAspect="1"/>
          </p:cNvPicPr>
          <p:nvPr/>
        </p:nvPicPr>
        <p:blipFill>
          <a:blip r:embed="rId3"/>
          <a:stretch>
            <a:fillRect/>
          </a:stretch>
        </p:blipFill>
        <p:spPr>
          <a:xfrm>
            <a:off x="1019725" y="4891405"/>
            <a:ext cx="6583199" cy="1427331"/>
          </a:xfrm>
          <a:prstGeom prst="rect">
            <a:avLst/>
          </a:prstGeom>
        </p:spPr>
      </p:pic>
    </p:spTree>
    <p:extLst>
      <p:ext uri="{BB962C8B-B14F-4D97-AF65-F5344CB8AC3E}">
        <p14:creationId xmlns:p14="http://schemas.microsoft.com/office/powerpoint/2010/main" val="195629753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solidFill>
                  <a:schemeClr val="tx2"/>
                </a:solidFill>
              </a:rPr>
              <a:t>Id</a:t>
            </a:r>
          </a:p>
          <a:p>
            <a:pPr marL="911225" lvl="1" indent="-457200"/>
            <a:r>
              <a:rPr lang="en-US" dirty="0">
                <a:solidFill>
                  <a:schemeClr val="tx2"/>
                </a:solidFill>
              </a:rPr>
              <a:t>Unique identifier of a bean</a:t>
            </a:r>
          </a:p>
          <a:p>
            <a:pPr marL="911225" lvl="1" indent="-457200"/>
            <a:r>
              <a:rPr lang="en-US" dirty="0">
                <a:solidFill>
                  <a:schemeClr val="tx2"/>
                </a:solidFill>
              </a:rPr>
              <a:t>Unique per application context</a:t>
            </a:r>
          </a:p>
          <a:p>
            <a:pPr marL="457200" indent="-457200">
              <a:buFont typeface="+mj-lt"/>
              <a:buAutoNum type="arabicPeriod"/>
            </a:pPr>
            <a:r>
              <a:rPr lang="en-US" dirty="0">
                <a:solidFill>
                  <a:schemeClr val="tx2"/>
                </a:solidFill>
              </a:rPr>
              <a:t>Name</a:t>
            </a:r>
          </a:p>
          <a:p>
            <a:pPr marL="911225" lvl="1" indent="-457200"/>
            <a:r>
              <a:rPr lang="en-US" dirty="0">
                <a:solidFill>
                  <a:schemeClr val="tx2"/>
                </a:solidFill>
              </a:rPr>
              <a:t>Can be used as kind of aliases</a:t>
            </a:r>
          </a:p>
          <a:p>
            <a:pPr marL="911225" lvl="1" indent="-457200"/>
            <a:r>
              <a:rPr lang="en-US" dirty="0">
                <a:solidFill>
                  <a:schemeClr val="tx2"/>
                </a:solidFill>
              </a:rPr>
              <a:t>Does not have to be unique</a:t>
            </a:r>
          </a:p>
          <a:p>
            <a:pPr marL="911225" lvl="1" indent="-457200"/>
            <a:r>
              <a:rPr lang="en-US" dirty="0">
                <a:solidFill>
                  <a:schemeClr val="tx2"/>
                </a:solidFill>
              </a:rPr>
              <a:t>You can specify multiple names separated by comma, semicolon or space</a:t>
            </a:r>
          </a:p>
          <a:p>
            <a:pPr marL="457200" indent="-457200">
              <a:buFont typeface="+mj-lt"/>
              <a:buAutoNum type="arabicPeriod"/>
            </a:pPr>
            <a:r>
              <a:rPr lang="en-US" dirty="0">
                <a:solidFill>
                  <a:schemeClr val="tx2"/>
                </a:solidFill>
              </a:rPr>
              <a:t>Container-generated unique name</a:t>
            </a:r>
          </a:p>
          <a:p>
            <a:pPr marL="911225" lvl="1" indent="-457200"/>
            <a:r>
              <a:rPr lang="en-US" dirty="0">
                <a:solidFill>
                  <a:schemeClr val="tx2"/>
                </a:solidFill>
              </a:rPr>
              <a:t>Generated only if no id nor name is supplied</a:t>
            </a:r>
          </a:p>
          <a:p>
            <a:pPr marL="911225" lvl="1" indent="-457200"/>
            <a:r>
              <a:rPr lang="en-US" dirty="0">
                <a:solidFill>
                  <a:schemeClr val="tx2"/>
                </a:solidFill>
              </a:rPr>
              <a:t>Cannot be wired using ref elements</a:t>
            </a:r>
          </a:p>
          <a:p>
            <a:pPr marL="457200" indent="-457200"/>
            <a:endParaRPr lang="en-US" dirty="0">
              <a:solidFill>
                <a:schemeClr val="tx2"/>
              </a:solidFill>
            </a:endParaRPr>
          </a:p>
          <a:p>
            <a:pPr marL="911225" lvl="1" indent="-457200"/>
            <a:endParaRPr lang="en-US" dirty="0">
              <a:solidFill>
                <a:schemeClr val="tx2"/>
              </a:solidFill>
            </a:endParaRPr>
          </a:p>
          <a:p>
            <a:pPr marL="911225" lvl="1" indent="-457200"/>
            <a:endParaRPr lang="en-US" dirty="0">
              <a:solidFill>
                <a:schemeClr val="tx2"/>
              </a:solidFill>
            </a:endParaRPr>
          </a:p>
          <a:p>
            <a:pPr marL="457200" indent="-457200">
              <a:buFont typeface="+mj-lt"/>
              <a:buAutoNum type="arabicPeriod"/>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Bean Lifecycle</a:t>
            </a:r>
          </a:p>
        </p:txBody>
      </p:sp>
      <p:sp>
        <p:nvSpPr>
          <p:cNvPr id="5" name="TextBox 4"/>
          <p:cNvSpPr txBox="1"/>
          <p:nvPr/>
        </p:nvSpPr>
        <p:spPr>
          <a:xfrm>
            <a:off x="2988575" y="5179318"/>
            <a:ext cx="5924962" cy="1077218"/>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a:t>&lt;bean id="</a:t>
            </a:r>
            <a:r>
              <a:rPr lang="en-US" sz="1400" dirty="0" err="1" smtClean="0"/>
              <a:t>exampleBean</a:t>
            </a:r>
            <a:r>
              <a:rPr lang="en-US" sz="1400" dirty="0" smtClean="0"/>
              <a:t>” name=“bean” </a:t>
            </a:r>
            <a:r>
              <a:rPr lang="en-US" sz="1400" dirty="0"/>
              <a:t>class="</a:t>
            </a:r>
            <a:r>
              <a:rPr lang="en-US" sz="1400" dirty="0" err="1"/>
              <a:t>examples.ExampleBean</a:t>
            </a:r>
            <a:r>
              <a:rPr lang="en-US" sz="1400" dirty="0"/>
              <a:t>"/&gt;</a:t>
            </a:r>
          </a:p>
          <a:p>
            <a:endParaRPr lang="en-US" sz="1400" dirty="0"/>
          </a:p>
          <a:p>
            <a:r>
              <a:rPr lang="en-US" sz="1400" dirty="0"/>
              <a:t>&lt;bean name="</a:t>
            </a:r>
            <a:r>
              <a:rPr lang="en-US" sz="1400" dirty="0" err="1"/>
              <a:t>anotherExample</a:t>
            </a:r>
            <a:r>
              <a:rPr lang="en-US" sz="1400" dirty="0"/>
              <a:t>" class="</a:t>
            </a:r>
            <a:r>
              <a:rPr lang="en-US" sz="1400" dirty="0" err="1"/>
              <a:t>examples.ExampleBeanTwo</a:t>
            </a:r>
            <a:r>
              <a:rPr lang="en-US" sz="1400" dirty="0"/>
              <a:t>"/</a:t>
            </a:r>
            <a:r>
              <a:rPr lang="en-US" sz="1400" dirty="0" smtClean="0"/>
              <a:t>&gt;</a:t>
            </a:r>
          </a:p>
          <a:p>
            <a:endParaRPr lang="en-US" sz="1400" dirty="0"/>
          </a:p>
          <a:p>
            <a:r>
              <a:rPr lang="en-US" sz="1400" dirty="0" smtClean="0"/>
              <a:t>&lt;bean class=“</a:t>
            </a:r>
            <a:r>
              <a:rPr lang="en-US" sz="1400" dirty="0" err="1" smtClean="0"/>
              <a:t>examples.ExampleBeanThree</a:t>
            </a:r>
            <a:r>
              <a:rPr lang="en-US" sz="1400" dirty="0" smtClean="0"/>
              <a:t>”/&gt;</a:t>
            </a:r>
          </a:p>
        </p:txBody>
      </p:sp>
    </p:spTree>
    <p:extLst>
      <p:ext uri="{BB962C8B-B14F-4D97-AF65-F5344CB8AC3E}">
        <p14:creationId xmlns:p14="http://schemas.microsoft.com/office/powerpoint/2010/main" val="103614079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085" y="1326332"/>
            <a:ext cx="9143998" cy="5178511"/>
          </a:xfrm>
        </p:spPr>
        <p:txBody>
          <a:bodyPr/>
          <a:lstStyle/>
          <a:p>
            <a:pPr marL="285750" indent="-285750">
              <a:buFont typeface="Arial"/>
              <a:buChar char="•"/>
            </a:pPr>
            <a:r>
              <a:rPr lang="en-US" dirty="0">
                <a:solidFill>
                  <a:schemeClr val="tx2"/>
                </a:solidFill>
              </a:rPr>
              <a:t>With constructor</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Instantiating beans</a:t>
            </a:r>
          </a:p>
        </p:txBody>
      </p:sp>
      <p:sp>
        <p:nvSpPr>
          <p:cNvPr id="5" name="TextBox 4"/>
          <p:cNvSpPr txBox="1"/>
          <p:nvPr/>
        </p:nvSpPr>
        <p:spPr>
          <a:xfrm>
            <a:off x="2732069" y="2677767"/>
            <a:ext cx="3197676" cy="1508105"/>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r>
              <a:rPr lang="en-US" sz="1400" dirty="0"/>
              <a:t>&lt;bean id="foo" class="</a:t>
            </a:r>
            <a:r>
              <a:rPr lang="en-US" sz="1400" dirty="0" err="1"/>
              <a:t>x.y.Foo</a:t>
            </a:r>
            <a:r>
              <a:rPr lang="en-US" sz="1400" dirty="0"/>
              <a:t>"&gt;</a:t>
            </a:r>
          </a:p>
          <a:p>
            <a:r>
              <a:rPr lang="en-US" sz="1400" dirty="0"/>
              <a:t>      &lt;constructor-</a:t>
            </a:r>
            <a:r>
              <a:rPr lang="en-US" sz="1400" dirty="0" err="1"/>
              <a:t>arg</a:t>
            </a:r>
            <a:r>
              <a:rPr lang="en-US" sz="1400" dirty="0"/>
              <a:t> ref="bar"/&gt;</a:t>
            </a:r>
          </a:p>
          <a:p>
            <a:r>
              <a:rPr lang="en-US" sz="1400" dirty="0"/>
              <a:t>      &lt;constructor-</a:t>
            </a:r>
            <a:r>
              <a:rPr lang="en-US" sz="1400" dirty="0" err="1"/>
              <a:t>arg</a:t>
            </a:r>
            <a:r>
              <a:rPr lang="en-US" sz="1400" dirty="0"/>
              <a:t> ref="</a:t>
            </a:r>
            <a:r>
              <a:rPr lang="en-US" sz="1400" dirty="0" err="1"/>
              <a:t>baz</a:t>
            </a:r>
            <a:r>
              <a:rPr lang="en-US" sz="1400" dirty="0"/>
              <a:t>"/&gt;</a:t>
            </a:r>
          </a:p>
          <a:p>
            <a:r>
              <a:rPr lang="en-US" sz="1400" dirty="0"/>
              <a:t>  &lt;/bean&gt;</a:t>
            </a:r>
          </a:p>
          <a:p>
            <a:endParaRPr lang="en-US" sz="1400" dirty="0"/>
          </a:p>
          <a:p>
            <a:r>
              <a:rPr lang="en-US" sz="1400" dirty="0"/>
              <a:t>  &lt;bean id="bar" class="</a:t>
            </a:r>
            <a:r>
              <a:rPr lang="en-US" sz="1400" dirty="0" err="1"/>
              <a:t>x.y.Bar</a:t>
            </a:r>
            <a:r>
              <a:rPr lang="en-US" sz="1400" dirty="0"/>
              <a:t>"/&gt;</a:t>
            </a:r>
          </a:p>
          <a:p>
            <a:r>
              <a:rPr lang="en-US" sz="1400" dirty="0"/>
              <a:t>  &lt;bean id="</a:t>
            </a:r>
            <a:r>
              <a:rPr lang="en-US" sz="1400" dirty="0" err="1"/>
              <a:t>baz</a:t>
            </a:r>
            <a:r>
              <a:rPr lang="en-US" sz="1400" dirty="0"/>
              <a:t>" class="</a:t>
            </a:r>
            <a:r>
              <a:rPr lang="en-US" sz="1400" dirty="0" err="1"/>
              <a:t>x.y.Baz</a:t>
            </a:r>
            <a:r>
              <a:rPr lang="en-US" sz="1400" dirty="0"/>
              <a:t>"/&gt;</a:t>
            </a:r>
            <a:endParaRPr lang="en-US" sz="1400" dirty="0" smtClean="0"/>
          </a:p>
        </p:txBody>
      </p:sp>
    </p:spTree>
    <p:extLst>
      <p:ext uri="{BB962C8B-B14F-4D97-AF65-F5344CB8AC3E}">
        <p14:creationId xmlns:p14="http://schemas.microsoft.com/office/powerpoint/2010/main" val="46348057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solidFill>
                  <a:schemeClr val="tx2"/>
                </a:solidFill>
              </a:rPr>
              <a:t>With constructor</a:t>
            </a:r>
          </a:p>
          <a:p>
            <a:pPr marL="457200" indent="-457200">
              <a:buFont typeface="+mj-lt"/>
              <a:buAutoNum type="arabicPeriod"/>
            </a:pPr>
            <a:r>
              <a:rPr lang="en-US" dirty="0">
                <a:solidFill>
                  <a:schemeClr val="tx2"/>
                </a:solidFill>
              </a:rPr>
              <a:t>With static factory method</a:t>
            </a:r>
          </a:p>
          <a:p>
            <a:pPr marL="911225" lvl="1" indent="-457200"/>
            <a:endParaRPr lang="en-US" dirty="0">
              <a:solidFill>
                <a:schemeClr val="tx2"/>
              </a:solidFill>
            </a:endParaRPr>
          </a:p>
          <a:p>
            <a:pPr marL="911225" lvl="1" indent="-457200"/>
            <a:endParaRPr lang="en-US" dirty="0">
              <a:solidFill>
                <a:schemeClr val="tx2"/>
              </a:solidFill>
            </a:endParaRPr>
          </a:p>
          <a:p>
            <a:pPr marL="457200" indent="-457200">
              <a:buFont typeface="+mj-lt"/>
              <a:buAutoNum type="arabicPeriod"/>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Instantiating beans</a:t>
            </a:r>
          </a:p>
        </p:txBody>
      </p:sp>
      <p:sp>
        <p:nvSpPr>
          <p:cNvPr id="4" name="TextBox 3"/>
          <p:cNvSpPr txBox="1"/>
          <p:nvPr/>
        </p:nvSpPr>
        <p:spPr>
          <a:xfrm>
            <a:off x="2376420" y="2860931"/>
            <a:ext cx="5093730" cy="3016211"/>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a:t>&lt;bean id="</a:t>
            </a:r>
            <a:r>
              <a:rPr lang="en-US" sz="1400" dirty="0" err="1"/>
              <a:t>clientService</a:t>
            </a:r>
            <a:r>
              <a:rPr lang="en-US" sz="1400" dirty="0"/>
              <a:t>"</a:t>
            </a:r>
          </a:p>
          <a:p>
            <a:r>
              <a:rPr lang="en-US" sz="1400" dirty="0"/>
              <a:t>      class="</a:t>
            </a:r>
            <a:r>
              <a:rPr lang="en-US" sz="1400" dirty="0" err="1"/>
              <a:t>examples.ClientService</a:t>
            </a:r>
            <a:r>
              <a:rPr lang="en-US" sz="1400" dirty="0"/>
              <a:t>"</a:t>
            </a:r>
          </a:p>
          <a:p>
            <a:r>
              <a:rPr lang="en-US" sz="1400" dirty="0"/>
              <a:t>      factory-method="</a:t>
            </a:r>
            <a:r>
              <a:rPr lang="en-US" sz="1400" dirty="0" err="1"/>
              <a:t>createInstance</a:t>
            </a:r>
            <a:r>
              <a:rPr lang="en-US" sz="1400" dirty="0"/>
              <a:t>"/</a:t>
            </a:r>
            <a:r>
              <a:rPr lang="en-US" sz="1400" dirty="0" smtClean="0"/>
              <a:t>&gt;</a:t>
            </a:r>
          </a:p>
          <a:p>
            <a:endParaRPr lang="en-US" sz="1400" dirty="0"/>
          </a:p>
          <a:p>
            <a:r>
              <a:rPr lang="en-US" sz="1400" dirty="0" smtClean="0"/>
              <a:t>…..</a:t>
            </a:r>
          </a:p>
          <a:p>
            <a:endParaRPr lang="en-US" sz="1400" dirty="0"/>
          </a:p>
          <a:p>
            <a:r>
              <a:rPr lang="en-US" sz="1400" dirty="0"/>
              <a:t>public class </a:t>
            </a:r>
            <a:r>
              <a:rPr lang="en-US" sz="1400" dirty="0" err="1"/>
              <a:t>ClientService</a:t>
            </a:r>
            <a:r>
              <a:rPr lang="en-US" sz="1400" dirty="0"/>
              <a:t> {</a:t>
            </a:r>
          </a:p>
          <a:p>
            <a:r>
              <a:rPr lang="en-US" sz="1400" dirty="0"/>
              <a:t>  private static </a:t>
            </a:r>
            <a:r>
              <a:rPr lang="en-US" sz="1400" dirty="0" err="1"/>
              <a:t>ClientService</a:t>
            </a:r>
            <a:r>
              <a:rPr lang="en-US" sz="1400" dirty="0"/>
              <a:t> </a:t>
            </a:r>
            <a:r>
              <a:rPr lang="en-US" sz="1400" dirty="0" err="1"/>
              <a:t>clientService</a:t>
            </a:r>
            <a:r>
              <a:rPr lang="en-US" sz="1400" dirty="0"/>
              <a:t> = new </a:t>
            </a:r>
            <a:r>
              <a:rPr lang="en-US" sz="1400" dirty="0" err="1"/>
              <a:t>ClientService</a:t>
            </a:r>
            <a:r>
              <a:rPr lang="en-US" sz="1400" dirty="0"/>
              <a:t>();</a:t>
            </a:r>
          </a:p>
          <a:p>
            <a:r>
              <a:rPr lang="en-US" sz="1400" dirty="0"/>
              <a:t>  private </a:t>
            </a:r>
            <a:r>
              <a:rPr lang="en-US" sz="1400" dirty="0" err="1"/>
              <a:t>ClientService</a:t>
            </a:r>
            <a:r>
              <a:rPr lang="en-US" sz="1400" dirty="0"/>
              <a:t>() {}</a:t>
            </a:r>
          </a:p>
          <a:p>
            <a:endParaRPr lang="en-US" sz="1400" dirty="0"/>
          </a:p>
          <a:p>
            <a:r>
              <a:rPr lang="en-US" sz="1400" dirty="0"/>
              <a:t>  public static </a:t>
            </a:r>
            <a:r>
              <a:rPr lang="en-US" sz="1400" dirty="0" err="1"/>
              <a:t>ClientService</a:t>
            </a:r>
            <a:r>
              <a:rPr lang="en-US" sz="1400" dirty="0"/>
              <a:t> </a:t>
            </a:r>
            <a:r>
              <a:rPr lang="en-US" sz="1400" dirty="0" err="1"/>
              <a:t>createInstance</a:t>
            </a:r>
            <a:r>
              <a:rPr lang="en-US" sz="1400" dirty="0"/>
              <a:t>() {</a:t>
            </a:r>
          </a:p>
          <a:p>
            <a:r>
              <a:rPr lang="en-US" sz="1400" dirty="0"/>
              <a:t>    return </a:t>
            </a:r>
            <a:r>
              <a:rPr lang="en-US" sz="1400" dirty="0" err="1"/>
              <a:t>clientService</a:t>
            </a:r>
            <a:r>
              <a:rPr lang="en-US" sz="1400" dirty="0"/>
              <a:t>;</a:t>
            </a:r>
          </a:p>
          <a:p>
            <a:r>
              <a:rPr lang="en-US" sz="1400" dirty="0"/>
              <a:t>  }</a:t>
            </a:r>
          </a:p>
          <a:p>
            <a:r>
              <a:rPr lang="en-US" sz="1400" dirty="0"/>
              <a:t>}</a:t>
            </a:r>
            <a:endParaRPr lang="en-US" sz="1400" dirty="0" smtClean="0"/>
          </a:p>
        </p:txBody>
      </p:sp>
    </p:spTree>
    <p:extLst>
      <p:ext uri="{BB962C8B-B14F-4D97-AF65-F5344CB8AC3E}">
        <p14:creationId xmlns:p14="http://schemas.microsoft.com/office/powerpoint/2010/main" val="77772050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solidFill>
                  <a:schemeClr val="tx2"/>
                </a:solidFill>
              </a:rPr>
              <a:t>With constructor</a:t>
            </a:r>
          </a:p>
          <a:p>
            <a:pPr marL="457200" indent="-457200">
              <a:buFont typeface="+mj-lt"/>
              <a:buAutoNum type="arabicPeriod"/>
            </a:pPr>
            <a:r>
              <a:rPr lang="en-US" dirty="0">
                <a:solidFill>
                  <a:schemeClr val="tx2"/>
                </a:solidFill>
              </a:rPr>
              <a:t>With static factory method</a:t>
            </a:r>
          </a:p>
          <a:p>
            <a:pPr marL="457200" indent="-457200">
              <a:buFont typeface="+mj-lt"/>
              <a:buAutoNum type="arabicPeriod"/>
            </a:pPr>
            <a:r>
              <a:rPr lang="en-US" dirty="0">
                <a:solidFill>
                  <a:schemeClr val="tx2"/>
                </a:solidFill>
              </a:rPr>
              <a:t>With instance factory method</a:t>
            </a:r>
          </a:p>
          <a:p>
            <a:pPr marL="457200" indent="-457200"/>
            <a:endParaRPr lang="en-US" dirty="0">
              <a:solidFill>
                <a:schemeClr val="tx2"/>
              </a:solidFill>
            </a:endParaRPr>
          </a:p>
          <a:p>
            <a:pPr marL="911225" lvl="1" indent="-457200"/>
            <a:endParaRPr lang="en-US" dirty="0">
              <a:solidFill>
                <a:schemeClr val="tx2"/>
              </a:solidFill>
            </a:endParaRPr>
          </a:p>
          <a:p>
            <a:pPr marL="911225" lvl="1" indent="-457200"/>
            <a:endParaRPr lang="en-US" dirty="0">
              <a:solidFill>
                <a:schemeClr val="tx2"/>
              </a:solidFill>
            </a:endParaRPr>
          </a:p>
          <a:p>
            <a:pPr marL="457200" indent="-457200">
              <a:buFont typeface="+mj-lt"/>
              <a:buAutoNum type="arabicPeriod"/>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Instantiating beans</a:t>
            </a:r>
          </a:p>
        </p:txBody>
      </p:sp>
      <p:sp>
        <p:nvSpPr>
          <p:cNvPr id="4" name="TextBox 3"/>
          <p:cNvSpPr txBox="1"/>
          <p:nvPr/>
        </p:nvSpPr>
        <p:spPr>
          <a:xfrm>
            <a:off x="2424091" y="3507962"/>
            <a:ext cx="5827917" cy="1938992"/>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smtClean="0"/>
              <a:t>&lt;!-- the factory bean, which contains a method called </a:t>
            </a:r>
            <a:r>
              <a:rPr lang="en-US" sz="1400" dirty="0" err="1" smtClean="0"/>
              <a:t>createInstance</a:t>
            </a:r>
            <a:r>
              <a:rPr lang="en-US" sz="1400" dirty="0" smtClean="0"/>
              <a:t>() --&gt;</a:t>
            </a:r>
          </a:p>
          <a:p>
            <a:r>
              <a:rPr lang="en-US" sz="1400" dirty="0" smtClean="0"/>
              <a:t>&lt;</a:t>
            </a:r>
            <a:r>
              <a:rPr lang="en-US" sz="1400" dirty="0"/>
              <a:t>bean id="</a:t>
            </a:r>
            <a:r>
              <a:rPr lang="en-US" sz="1400" dirty="0" err="1" smtClean="0"/>
              <a:t>serviceLocator</a:t>
            </a:r>
            <a:r>
              <a:rPr lang="en-US" sz="1400" dirty="0" smtClean="0"/>
              <a:t>" class</a:t>
            </a:r>
            <a:r>
              <a:rPr lang="en-US" sz="1400" dirty="0"/>
              <a:t>="</a:t>
            </a:r>
            <a:r>
              <a:rPr lang="en-US" sz="1400" dirty="0" err="1"/>
              <a:t>examples.DefaultServiceLocator</a:t>
            </a:r>
            <a:r>
              <a:rPr lang="en-US" sz="1400" dirty="0"/>
              <a:t>"&gt;</a:t>
            </a:r>
          </a:p>
          <a:p>
            <a:r>
              <a:rPr lang="en-US" sz="1400" dirty="0"/>
              <a:t>  &lt;!-- inject any dependencies required by this locator bean --&gt;</a:t>
            </a:r>
          </a:p>
          <a:p>
            <a:r>
              <a:rPr lang="en-US" sz="1400" dirty="0"/>
              <a:t>&lt;/bean&gt;</a:t>
            </a:r>
          </a:p>
          <a:p>
            <a:endParaRPr lang="en-US" sz="1400" dirty="0"/>
          </a:p>
          <a:p>
            <a:r>
              <a:rPr lang="en-US" sz="1400" dirty="0"/>
              <a:t>&lt;!-- the bean to be created via the factory bean --&gt;</a:t>
            </a:r>
          </a:p>
          <a:p>
            <a:r>
              <a:rPr lang="en-US" sz="1400" dirty="0"/>
              <a:t>&lt;bean id="</a:t>
            </a:r>
            <a:r>
              <a:rPr lang="en-US" sz="1400" dirty="0" err="1"/>
              <a:t>clientService</a:t>
            </a:r>
            <a:r>
              <a:rPr lang="en-US" sz="1400" dirty="0"/>
              <a:t>"</a:t>
            </a:r>
          </a:p>
          <a:p>
            <a:r>
              <a:rPr lang="en-US" sz="1400" dirty="0"/>
              <a:t>      factory-bean="</a:t>
            </a:r>
            <a:r>
              <a:rPr lang="en-US" sz="1400" dirty="0" err="1"/>
              <a:t>serviceLocator</a:t>
            </a:r>
            <a:r>
              <a:rPr lang="en-US" sz="1400" dirty="0"/>
              <a:t>"</a:t>
            </a:r>
          </a:p>
          <a:p>
            <a:r>
              <a:rPr lang="en-US" sz="1400" dirty="0"/>
              <a:t>      factory-method="</a:t>
            </a:r>
            <a:r>
              <a:rPr lang="en-US" sz="1400" dirty="0" err="1"/>
              <a:t>createClientServiceInstance</a:t>
            </a:r>
            <a:r>
              <a:rPr lang="en-US" sz="1400" dirty="0"/>
              <a:t>"/</a:t>
            </a:r>
            <a:r>
              <a:rPr lang="en-US" sz="1400" dirty="0" smtClean="0"/>
              <a:t>&gt;</a:t>
            </a:r>
            <a:endParaRPr lang="en-US" sz="1400" dirty="0"/>
          </a:p>
        </p:txBody>
      </p:sp>
    </p:spTree>
    <p:extLst>
      <p:ext uri="{BB962C8B-B14F-4D97-AF65-F5344CB8AC3E}">
        <p14:creationId xmlns:p14="http://schemas.microsoft.com/office/powerpoint/2010/main" val="154375562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dirty="0">
                <a:solidFill>
                  <a:schemeClr val="tx2"/>
                </a:solidFill>
              </a:rPr>
              <a:t>	The Spring Framework supports following five scopes, three of which are available only if you use a web-aware </a:t>
            </a:r>
            <a:r>
              <a:rPr lang="en-US" dirty="0" err="1">
                <a:solidFill>
                  <a:schemeClr val="tx2"/>
                </a:solidFill>
              </a:rPr>
              <a:t>ApplicationContext</a:t>
            </a:r>
            <a:r>
              <a:rPr lang="en-US" dirty="0">
                <a:solidFill>
                  <a:schemeClr val="tx2"/>
                </a:solidFill>
              </a:rPr>
              <a:t>.</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Bean Scopes</a:t>
            </a:r>
          </a:p>
        </p:txBody>
      </p:sp>
      <p:graphicFrame>
        <p:nvGraphicFramePr>
          <p:cNvPr id="4" name="Table 3"/>
          <p:cNvGraphicFramePr>
            <a:graphicFrameLocks noGrp="1"/>
          </p:cNvGraphicFramePr>
          <p:nvPr>
            <p:extLst>
              <p:ext uri="{D42A27DB-BD31-4B8C-83A1-F6EECF244321}">
                <p14:modId xmlns:p14="http://schemas.microsoft.com/office/powerpoint/2010/main" val="1788014412"/>
              </p:ext>
            </p:extLst>
          </p:nvPr>
        </p:nvGraphicFramePr>
        <p:xfrm>
          <a:off x="285750" y="2291255"/>
          <a:ext cx="8509000" cy="3230880"/>
        </p:xfrm>
        <a:graphic>
          <a:graphicData uri="http://schemas.openxmlformats.org/drawingml/2006/table">
            <a:tbl>
              <a:tblPr firstRow="1" bandRow="1">
                <a:tableStyleId>{5C22544A-7EE6-4342-B048-85BDC9FD1C3A}</a:tableStyleId>
              </a:tblPr>
              <a:tblGrid>
                <a:gridCol w="2301875"/>
                <a:gridCol w="6207125"/>
              </a:tblGrid>
              <a:tr h="135136">
                <a:tc>
                  <a:txBody>
                    <a:bodyPr/>
                    <a:lstStyle/>
                    <a:p>
                      <a:r>
                        <a:rPr lang="en-US" sz="1600" dirty="0"/>
                        <a:t>Scope</a:t>
                      </a:r>
                    </a:p>
                  </a:txBody>
                  <a:tcPr anchor="ctr"/>
                </a:tc>
                <a:tc>
                  <a:txBody>
                    <a:bodyPr/>
                    <a:lstStyle/>
                    <a:p>
                      <a:r>
                        <a:rPr lang="en-US" sz="1600"/>
                        <a:t>Description</a:t>
                      </a:r>
                    </a:p>
                  </a:txBody>
                  <a:tcPr anchor="ctr"/>
                </a:tc>
              </a:tr>
              <a:tr h="370840">
                <a:tc>
                  <a:txBody>
                    <a:bodyPr/>
                    <a:lstStyle/>
                    <a:p>
                      <a:r>
                        <a:rPr lang="en-US" sz="1600"/>
                        <a:t>singleton</a:t>
                      </a:r>
                    </a:p>
                  </a:txBody>
                  <a:tcPr anchor="ctr"/>
                </a:tc>
                <a:tc>
                  <a:txBody>
                    <a:bodyPr/>
                    <a:lstStyle/>
                    <a:p>
                      <a:r>
                        <a:rPr lang="en-US" sz="1600" dirty="0"/>
                        <a:t>This scopes the bean definition to a single instance per Spring </a:t>
                      </a:r>
                      <a:r>
                        <a:rPr lang="en-US" sz="1600" dirty="0" err="1"/>
                        <a:t>IoC</a:t>
                      </a:r>
                      <a:r>
                        <a:rPr lang="en-US" sz="1600" dirty="0"/>
                        <a:t> container (default).</a:t>
                      </a:r>
                    </a:p>
                  </a:txBody>
                  <a:tcPr anchor="ctr"/>
                </a:tc>
              </a:tr>
              <a:tr h="370840">
                <a:tc>
                  <a:txBody>
                    <a:bodyPr/>
                    <a:lstStyle/>
                    <a:p>
                      <a:r>
                        <a:rPr lang="en-US" sz="1600" dirty="0"/>
                        <a:t>prototype</a:t>
                      </a:r>
                    </a:p>
                  </a:txBody>
                  <a:tcPr anchor="ctr"/>
                </a:tc>
                <a:tc>
                  <a:txBody>
                    <a:bodyPr/>
                    <a:lstStyle/>
                    <a:p>
                      <a:r>
                        <a:rPr lang="en-US" sz="1600" dirty="0"/>
                        <a:t>This scopes a single bean definition to have any number of object instances.</a:t>
                      </a:r>
                    </a:p>
                  </a:txBody>
                  <a:tcPr anchor="ctr"/>
                </a:tc>
              </a:tr>
              <a:tr h="370840">
                <a:tc>
                  <a:txBody>
                    <a:bodyPr/>
                    <a:lstStyle/>
                    <a:p>
                      <a:r>
                        <a:rPr lang="en-US" sz="1600"/>
                        <a:t>request</a:t>
                      </a:r>
                    </a:p>
                  </a:txBody>
                  <a:tcPr anchor="ctr"/>
                </a:tc>
                <a:tc>
                  <a:txBody>
                    <a:bodyPr/>
                    <a:lstStyle/>
                    <a:p>
                      <a:r>
                        <a:rPr lang="en-US" sz="1600"/>
                        <a:t>This scopes a bean definition to an HTTP request. Only valid in the context of a web-aware Spring ApplicationContext.</a:t>
                      </a:r>
                    </a:p>
                  </a:txBody>
                  <a:tcPr anchor="ctr"/>
                </a:tc>
              </a:tr>
              <a:tr h="370840">
                <a:tc>
                  <a:txBody>
                    <a:bodyPr/>
                    <a:lstStyle/>
                    <a:p>
                      <a:r>
                        <a:rPr lang="en-US" sz="1600"/>
                        <a:t>session</a:t>
                      </a:r>
                    </a:p>
                  </a:txBody>
                  <a:tcPr anchor="ctr"/>
                </a:tc>
                <a:tc>
                  <a:txBody>
                    <a:bodyPr/>
                    <a:lstStyle/>
                    <a:p>
                      <a:r>
                        <a:rPr lang="en-US" sz="1600"/>
                        <a:t>This scopes a bean definition to an HTTP session. Only valid in the context of a web-aware Spring ApplicationContext.</a:t>
                      </a:r>
                    </a:p>
                  </a:txBody>
                  <a:tcPr anchor="ctr"/>
                </a:tc>
              </a:tr>
              <a:tr h="370840">
                <a:tc>
                  <a:txBody>
                    <a:bodyPr/>
                    <a:lstStyle/>
                    <a:p>
                      <a:r>
                        <a:rPr lang="en-US" sz="1600"/>
                        <a:t>global-session</a:t>
                      </a:r>
                    </a:p>
                  </a:txBody>
                  <a:tcPr anchor="ctr"/>
                </a:tc>
                <a:tc>
                  <a:txBody>
                    <a:bodyPr/>
                    <a:lstStyle/>
                    <a:p>
                      <a:r>
                        <a:rPr lang="en-US" sz="1600" dirty="0"/>
                        <a:t>This scopes a bean definition to a global HTTP session. Only valid in the context of a web-aware Spring </a:t>
                      </a:r>
                      <a:r>
                        <a:rPr lang="en-US" sz="1600" dirty="0" err="1"/>
                        <a:t>ApplicationContext</a:t>
                      </a:r>
                      <a:r>
                        <a:rPr lang="en-US" sz="1600" dirty="0"/>
                        <a:t>.</a:t>
                      </a:r>
                    </a:p>
                  </a:txBody>
                  <a:tcPr anchor="ctr"/>
                </a:tc>
              </a:tr>
            </a:tbl>
          </a:graphicData>
        </a:graphic>
      </p:graphicFrame>
    </p:spTree>
    <p:extLst>
      <p:ext uri="{BB962C8B-B14F-4D97-AF65-F5344CB8AC3E}">
        <p14:creationId xmlns:p14="http://schemas.microsoft.com/office/powerpoint/2010/main" val="172206004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solidFill>
                  <a:schemeClr val="tx2"/>
                </a:solidFill>
              </a:rPr>
              <a:t>Singleton Scope</a:t>
            </a:r>
          </a:p>
          <a:p>
            <a:r>
              <a:rPr lang="en-US" dirty="0" smtClean="0">
                <a:solidFill>
                  <a:schemeClr val="tx2"/>
                </a:solidFill>
              </a:rPr>
              <a:t>- Same </a:t>
            </a:r>
            <a:r>
              <a:rPr lang="en-US" dirty="0">
                <a:solidFill>
                  <a:schemeClr val="tx2"/>
                </a:solidFill>
              </a:rPr>
              <a:t>bean instance injected to all the requesting beans</a:t>
            </a:r>
          </a:p>
          <a:p>
            <a:r>
              <a:rPr lang="en-US" dirty="0" smtClean="0">
                <a:solidFill>
                  <a:schemeClr val="tx2"/>
                </a:solidFill>
              </a:rPr>
              <a:t>- Default </a:t>
            </a:r>
            <a:r>
              <a:rPr lang="en-US" dirty="0">
                <a:solidFill>
                  <a:schemeClr val="tx2"/>
                </a:solidFill>
              </a:rPr>
              <a:t>behavior in Spring</a:t>
            </a:r>
          </a:p>
          <a:p>
            <a:pPr>
              <a:lnSpc>
                <a:spcPct val="50000"/>
              </a:lnSpc>
            </a:pPr>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Initialization, use, and destruction phases</a:t>
            </a:r>
            <a:r>
              <a:rPr lang="en-US" sz="2800" dirty="0" smtClean="0"/>
              <a:t>	</a:t>
            </a:r>
            <a:endParaRPr lang="en-US" sz="2800" dirty="0"/>
          </a:p>
        </p:txBody>
      </p:sp>
      <p:pic>
        <p:nvPicPr>
          <p:cNvPr id="4" name="Picture 3"/>
          <p:cNvPicPr>
            <a:picLocks noChangeAspect="1"/>
          </p:cNvPicPr>
          <p:nvPr/>
        </p:nvPicPr>
        <p:blipFill>
          <a:blip r:embed="rId2"/>
          <a:stretch>
            <a:fillRect/>
          </a:stretch>
        </p:blipFill>
        <p:spPr>
          <a:xfrm>
            <a:off x="1197368" y="2530602"/>
            <a:ext cx="7451834" cy="3707287"/>
          </a:xfrm>
          <a:prstGeom prst="rect">
            <a:avLst/>
          </a:prstGeom>
        </p:spPr>
      </p:pic>
    </p:spTree>
    <p:extLst>
      <p:ext uri="{BB962C8B-B14F-4D97-AF65-F5344CB8AC3E}">
        <p14:creationId xmlns:p14="http://schemas.microsoft.com/office/powerpoint/2010/main" val="32829828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IDE</a:t>
            </a:r>
          </a:p>
          <a:p>
            <a:pPr lvl="1"/>
            <a:r>
              <a:rPr lang="en-US" dirty="0"/>
              <a:t>Spring Tool Suite™ </a:t>
            </a:r>
            <a:r>
              <a:rPr lang="en-US" dirty="0">
                <a:hlinkClick r:id="rId2"/>
              </a:rPr>
              <a:t>http://spring.io/tools</a:t>
            </a:r>
            <a:endParaRPr lang="en-US" dirty="0"/>
          </a:p>
          <a:p>
            <a:pPr lvl="1"/>
            <a:r>
              <a:rPr lang="en-US" b="1" dirty="0" err="1"/>
              <a:t>IntelliJ</a:t>
            </a:r>
            <a:r>
              <a:rPr lang="en-US" b="1" dirty="0"/>
              <a:t> IDEA </a:t>
            </a:r>
            <a:r>
              <a:rPr lang="en-US" b="1" dirty="0">
                <a:hlinkClick r:id="rId3"/>
              </a:rPr>
              <a:t>http://www.jetbrains.com/idea/download/</a:t>
            </a:r>
            <a:r>
              <a:rPr lang="en-US" b="1" dirty="0"/>
              <a:t> </a:t>
            </a:r>
          </a:p>
          <a:p>
            <a:pPr lvl="1"/>
            <a:r>
              <a:rPr lang="en-US" dirty="0"/>
              <a:t>NetBeans </a:t>
            </a:r>
            <a:r>
              <a:rPr lang="en-US" dirty="0">
                <a:hlinkClick r:id="rId4"/>
              </a:rPr>
              <a:t>https://netbeans.org/downloads/</a:t>
            </a:r>
            <a:r>
              <a:rPr lang="en-US" dirty="0"/>
              <a:t> </a:t>
            </a:r>
          </a:p>
          <a:p>
            <a:endParaRPr lang="en-US" dirty="0" smtClean="0"/>
          </a:p>
          <a:p>
            <a:r>
              <a:rPr lang="en-US" dirty="0" smtClean="0"/>
              <a:t>Maven </a:t>
            </a:r>
            <a:endParaRPr lang="en-US" dirty="0"/>
          </a:p>
          <a:p>
            <a:pPr lvl="1"/>
            <a:r>
              <a:rPr lang="en-US" dirty="0">
                <a:hlinkClick r:id="rId5"/>
              </a:rPr>
              <a:t>http://maven.apache.org/</a:t>
            </a:r>
            <a:endParaRPr lang="en-US" dirty="0"/>
          </a:p>
          <a:p>
            <a:pPr lvl="1"/>
            <a:endParaRPr lang="en-US" dirty="0"/>
          </a:p>
          <a:p>
            <a:r>
              <a:rPr lang="en-US" dirty="0"/>
              <a:t>Tomcat</a:t>
            </a:r>
          </a:p>
          <a:p>
            <a:pPr lvl="1"/>
            <a:r>
              <a:rPr lang="en-US" dirty="0">
                <a:hlinkClick r:id="rId6"/>
              </a:rPr>
              <a:t>http://tomcat.apache.org/</a:t>
            </a:r>
            <a:r>
              <a:rPr lang="en-US" dirty="0"/>
              <a:t> version depending on Java version</a:t>
            </a:r>
          </a:p>
          <a:p>
            <a:pPr lvl="1"/>
            <a:endParaRPr lang="en-US" dirty="0"/>
          </a:p>
          <a:p>
            <a:r>
              <a:rPr lang="en-US" dirty="0"/>
              <a:t>Java	</a:t>
            </a:r>
          </a:p>
          <a:p>
            <a:pPr lvl="1"/>
            <a:r>
              <a:rPr lang="en-US" dirty="0"/>
              <a:t>Version </a:t>
            </a:r>
            <a:r>
              <a:rPr lang="en-US" dirty="0" smtClean="0"/>
              <a:t>1.7/1.8</a:t>
            </a:r>
            <a:endParaRPr lang="pl-PL" dirty="0" smtClean="0"/>
          </a:p>
          <a:p>
            <a:pPr marL="0" lvl="1" indent="0">
              <a:buNone/>
            </a:pPr>
            <a:endParaRPr lang="pl-PL" dirty="0" smtClean="0"/>
          </a:p>
          <a:p>
            <a:pPr marL="0" lvl="1" indent="0">
              <a:buNone/>
            </a:pPr>
            <a:r>
              <a:rPr lang="pl-PL" b="1" dirty="0" err="1" smtClean="0"/>
              <a:t>Versioning</a:t>
            </a:r>
            <a:endParaRPr lang="pl-PL" b="1" dirty="0" smtClean="0"/>
          </a:p>
          <a:p>
            <a:pPr lvl="1"/>
            <a:r>
              <a:rPr lang="pl-PL" dirty="0" smtClean="0"/>
              <a:t>GIT</a:t>
            </a:r>
            <a:endParaRPr lang="en-US" dirty="0"/>
          </a:p>
        </p:txBody>
      </p:sp>
      <p:sp>
        <p:nvSpPr>
          <p:cNvPr id="3" name="Title 2"/>
          <p:cNvSpPr>
            <a:spLocks noGrp="1"/>
          </p:cNvSpPr>
          <p:nvPr>
            <p:ph type="title"/>
          </p:nvPr>
        </p:nvSpPr>
        <p:spPr/>
        <p:txBody>
          <a:bodyPr>
            <a:normAutofit/>
          </a:bodyPr>
          <a:lstStyle/>
          <a:p>
            <a:r>
              <a:rPr lang="en-US" sz="2800" dirty="0" smtClean="0"/>
              <a:t>Tools</a:t>
            </a:r>
            <a:endParaRPr lang="en-US" sz="2800" dirty="0"/>
          </a:p>
        </p:txBody>
      </p:sp>
    </p:spTree>
    <p:extLst>
      <p:ext uri="{BB962C8B-B14F-4D97-AF65-F5344CB8AC3E}">
        <p14:creationId xmlns:p14="http://schemas.microsoft.com/office/powerpoint/2010/main" val="44076806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solidFill>
                  <a:schemeClr val="tx2"/>
                </a:solidFill>
              </a:rPr>
              <a:t>Prototype</a:t>
            </a:r>
          </a:p>
          <a:p>
            <a:endParaRPr lang="en-US" dirty="0">
              <a:solidFill>
                <a:schemeClr val="tx2"/>
              </a:solidFill>
            </a:endParaRPr>
          </a:p>
          <a:p>
            <a:r>
              <a:rPr lang="en-US" dirty="0" smtClean="0">
                <a:solidFill>
                  <a:schemeClr val="tx2"/>
                </a:solidFill>
              </a:rPr>
              <a:t>- Each </a:t>
            </a:r>
            <a:r>
              <a:rPr lang="en-US" dirty="0">
                <a:solidFill>
                  <a:schemeClr val="tx2"/>
                </a:solidFill>
              </a:rPr>
              <a:t>time the bean is requested, a new instance will be constructed</a:t>
            </a:r>
          </a:p>
          <a:p>
            <a:r>
              <a:rPr lang="en-US" dirty="0" smtClean="0">
                <a:solidFill>
                  <a:schemeClr val="tx2"/>
                </a:solidFill>
              </a:rPr>
              <a:t>- Should </a:t>
            </a:r>
            <a:r>
              <a:rPr lang="en-US" dirty="0">
                <a:solidFill>
                  <a:schemeClr val="tx2"/>
                </a:solidFill>
              </a:rPr>
              <a:t>be used for </a:t>
            </a:r>
            <a:r>
              <a:rPr lang="en-US" dirty="0" err="1">
                <a:solidFill>
                  <a:schemeClr val="tx2"/>
                </a:solidFill>
              </a:rPr>
              <a:t>stateful</a:t>
            </a:r>
            <a:r>
              <a:rPr lang="en-US" dirty="0">
                <a:solidFill>
                  <a:schemeClr val="tx2"/>
                </a:solidFill>
              </a:rPr>
              <a:t> beans</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Initialization, use, and destruction phases</a:t>
            </a:r>
            <a:endParaRPr lang="en-US" sz="2800" dirty="0"/>
          </a:p>
        </p:txBody>
      </p:sp>
      <p:pic>
        <p:nvPicPr>
          <p:cNvPr id="4" name="Picture 3"/>
          <p:cNvPicPr>
            <a:picLocks noChangeAspect="1"/>
          </p:cNvPicPr>
          <p:nvPr/>
        </p:nvPicPr>
        <p:blipFill>
          <a:blip r:embed="rId2"/>
          <a:stretch>
            <a:fillRect/>
          </a:stretch>
        </p:blipFill>
        <p:spPr>
          <a:xfrm>
            <a:off x="1019726" y="2894987"/>
            <a:ext cx="7126014" cy="3536284"/>
          </a:xfrm>
          <a:prstGeom prst="rect">
            <a:avLst/>
          </a:prstGeom>
        </p:spPr>
      </p:pic>
    </p:spTree>
    <p:extLst>
      <p:ext uri="{BB962C8B-B14F-4D97-AF65-F5344CB8AC3E}">
        <p14:creationId xmlns:p14="http://schemas.microsoft.com/office/powerpoint/2010/main" val="145559096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dirty="0" smtClean="0">
                <a:solidFill>
                  <a:schemeClr val="tx2"/>
                </a:solidFill>
              </a:rPr>
              <a:t>Example</a:t>
            </a:r>
          </a:p>
          <a:p>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Initialization, use, and destruction phases</a:t>
            </a:r>
            <a:endParaRPr lang="en-US" sz="2800" dirty="0"/>
          </a:p>
        </p:txBody>
      </p:sp>
      <p:sp>
        <p:nvSpPr>
          <p:cNvPr id="4" name="Rectangle 3"/>
          <p:cNvSpPr/>
          <p:nvPr/>
        </p:nvSpPr>
        <p:spPr>
          <a:xfrm>
            <a:off x="1121650" y="2297577"/>
            <a:ext cx="5948892"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400" dirty="0"/>
              <a:t>&lt;?xml version="1.0" encoding="UTF-8"?&gt;</a:t>
            </a:r>
          </a:p>
          <a:p>
            <a:endParaRPr lang="en-US" sz="1400" dirty="0"/>
          </a:p>
          <a:p>
            <a:r>
              <a:rPr lang="en-US" sz="1400" dirty="0"/>
              <a:t>&lt;beans </a:t>
            </a:r>
            <a:r>
              <a:rPr lang="en-US" sz="1400" dirty="0" err="1"/>
              <a:t>xmlns</a:t>
            </a:r>
            <a:r>
              <a:rPr lang="en-US" sz="1400" dirty="0"/>
              <a:t>="http://</a:t>
            </a:r>
            <a:r>
              <a:rPr lang="en-US" sz="1400" dirty="0" err="1"/>
              <a:t>www.springframework.org</a:t>
            </a:r>
            <a:r>
              <a:rPr lang="en-US" sz="1400" dirty="0"/>
              <a:t>/schema/beans"</a:t>
            </a:r>
          </a:p>
          <a:p>
            <a:r>
              <a:rPr lang="en-US" sz="1400" dirty="0"/>
              <a:t>    </a:t>
            </a:r>
            <a:r>
              <a:rPr lang="en-US" sz="1400" dirty="0" err="1"/>
              <a:t>xmlns:xsi</a:t>
            </a:r>
            <a:r>
              <a:rPr lang="en-US" sz="1400" dirty="0"/>
              <a:t>="http://www.w3.org/2001/</a:t>
            </a:r>
            <a:r>
              <a:rPr lang="en-US" sz="1400" dirty="0" err="1"/>
              <a:t>XMLSchema</a:t>
            </a:r>
            <a:r>
              <a:rPr lang="en-US" sz="1400" dirty="0"/>
              <a:t>-instance"</a:t>
            </a:r>
          </a:p>
          <a:p>
            <a:r>
              <a:rPr lang="en-US" sz="1400" dirty="0"/>
              <a:t>    </a:t>
            </a:r>
            <a:r>
              <a:rPr lang="en-US" sz="1400" dirty="0" err="1"/>
              <a:t>xsi:schemaLocation</a:t>
            </a:r>
            <a:r>
              <a:rPr lang="en-US" sz="1400" dirty="0"/>
              <a:t>="http://</a:t>
            </a:r>
            <a:r>
              <a:rPr lang="en-US" sz="1400" dirty="0" err="1"/>
              <a:t>www.springframework.org</a:t>
            </a:r>
            <a:r>
              <a:rPr lang="en-US" sz="1400" dirty="0"/>
              <a:t>/schema/beans</a:t>
            </a:r>
          </a:p>
          <a:p>
            <a:r>
              <a:rPr lang="en-US" sz="1400" dirty="0"/>
              <a:t>    http://</a:t>
            </a:r>
            <a:r>
              <a:rPr lang="en-US" sz="1400" dirty="0" err="1"/>
              <a:t>www.springframework.org</a:t>
            </a:r>
            <a:r>
              <a:rPr lang="en-US" sz="1400" dirty="0"/>
              <a:t>/schema/beans/spring-beans-3.0.xsd"&gt;</a:t>
            </a:r>
          </a:p>
          <a:p>
            <a:endParaRPr lang="en-US" sz="1400" dirty="0"/>
          </a:p>
          <a:p>
            <a:r>
              <a:rPr lang="en-US" sz="1400" dirty="0"/>
              <a:t>   &lt;bean id="</a:t>
            </a:r>
            <a:r>
              <a:rPr lang="en-US" sz="1400" dirty="0" err="1"/>
              <a:t>helloWorld</a:t>
            </a:r>
            <a:r>
              <a:rPr lang="en-US" sz="1400" dirty="0"/>
              <a:t>" class="</a:t>
            </a:r>
            <a:r>
              <a:rPr lang="en-US" sz="1400" dirty="0" err="1"/>
              <a:t>com.tutorialspoint.HelloWorld</a:t>
            </a:r>
            <a:r>
              <a:rPr lang="en-US" sz="1400" dirty="0"/>
              <a:t>" </a:t>
            </a:r>
          </a:p>
          <a:p>
            <a:r>
              <a:rPr lang="en-US" sz="1400" dirty="0"/>
              <a:t>      scope="</a:t>
            </a:r>
            <a:r>
              <a:rPr lang="en-US" sz="1400" b="1" dirty="0"/>
              <a:t>singleton</a:t>
            </a:r>
            <a:r>
              <a:rPr lang="en-US" sz="1400" dirty="0"/>
              <a:t>"&gt;</a:t>
            </a:r>
          </a:p>
          <a:p>
            <a:r>
              <a:rPr lang="en-US" sz="1400" dirty="0"/>
              <a:t>   &lt;/bean&gt;</a:t>
            </a:r>
          </a:p>
          <a:p>
            <a:endParaRPr lang="en-US" sz="1400" dirty="0"/>
          </a:p>
          <a:p>
            <a:r>
              <a:rPr lang="en-US" sz="1400" dirty="0"/>
              <a:t>&lt;/beans&gt;</a:t>
            </a:r>
          </a:p>
        </p:txBody>
      </p:sp>
    </p:spTree>
    <p:extLst>
      <p:ext uri="{BB962C8B-B14F-4D97-AF65-F5344CB8AC3E}">
        <p14:creationId xmlns:p14="http://schemas.microsoft.com/office/powerpoint/2010/main" val="7063642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dirty="0">
                <a:solidFill>
                  <a:schemeClr val="tx2"/>
                </a:solidFill>
              </a:rPr>
              <a:t>Once &lt;</a:t>
            </a:r>
            <a:r>
              <a:rPr lang="en-US" dirty="0" err="1">
                <a:solidFill>
                  <a:schemeClr val="tx2"/>
                </a:solidFill>
              </a:rPr>
              <a:t>context:annotation-config</a:t>
            </a:r>
            <a:r>
              <a:rPr lang="en-US" dirty="0">
                <a:solidFill>
                  <a:schemeClr val="tx2"/>
                </a:solidFill>
              </a:rPr>
              <a:t>/&gt; is configured, you can start annotating your code to indicate that Spring should automatically wire values into properties, methods, and constructors. Let us see few important annotations to understand how they work:</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Annotation-Based Dependency Injection</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707746139"/>
              </p:ext>
            </p:extLst>
          </p:nvPr>
        </p:nvGraphicFramePr>
        <p:xfrm>
          <a:off x="746123" y="2619375"/>
          <a:ext cx="7064376" cy="3418840"/>
        </p:xfrm>
        <a:graphic>
          <a:graphicData uri="http://schemas.openxmlformats.org/drawingml/2006/table">
            <a:tbl>
              <a:tblPr firstRow="1" bandRow="1">
                <a:tableStyleId>{5C22544A-7EE6-4342-B048-85BDC9FD1C3A}</a:tableStyleId>
              </a:tblPr>
              <a:tblGrid>
                <a:gridCol w="587377"/>
                <a:gridCol w="6476999"/>
              </a:tblGrid>
              <a:tr h="370840">
                <a:tc>
                  <a:txBody>
                    <a:bodyPr/>
                    <a:lstStyle/>
                    <a:p>
                      <a:r>
                        <a:rPr lang="en-US" sz="1600" dirty="0"/>
                        <a:t>S.N.</a:t>
                      </a:r>
                    </a:p>
                  </a:txBody>
                  <a:tcPr anchor="ctr"/>
                </a:tc>
                <a:tc>
                  <a:txBody>
                    <a:bodyPr/>
                    <a:lstStyle/>
                    <a:p>
                      <a:r>
                        <a:rPr lang="en-US" sz="1600"/>
                        <a:t>Annotation &amp; Description</a:t>
                      </a:r>
                    </a:p>
                  </a:txBody>
                  <a:tcPr anchor="ctr"/>
                </a:tc>
              </a:tr>
              <a:tr h="370840">
                <a:tc>
                  <a:txBody>
                    <a:bodyPr/>
                    <a:lstStyle/>
                    <a:p>
                      <a:r>
                        <a:rPr lang="en-US" sz="1600"/>
                        <a:t>1</a:t>
                      </a:r>
                    </a:p>
                  </a:txBody>
                  <a:tcPr anchor="ctr"/>
                </a:tc>
                <a:tc>
                  <a:txBody>
                    <a:bodyPr/>
                    <a:lstStyle/>
                    <a:p>
                      <a:r>
                        <a:rPr lang="en-US" sz="1600">
                          <a:hlinkClick r:id="rId2"/>
                        </a:rPr>
                        <a:t>@Required</a:t>
                      </a:r>
                      <a:r>
                        <a:rPr lang="en-US" sz="1600"/>
                        <a:t/>
                      </a:r>
                      <a:br>
                        <a:rPr lang="en-US" sz="1600"/>
                      </a:br>
                      <a:r>
                        <a:rPr lang="en-US" sz="1600"/>
                        <a:t>The @Required annotation applies to bean property setter methods.</a:t>
                      </a:r>
                    </a:p>
                  </a:txBody>
                  <a:tcPr anchor="ctr"/>
                </a:tc>
              </a:tr>
              <a:tr h="370840">
                <a:tc>
                  <a:txBody>
                    <a:bodyPr/>
                    <a:lstStyle/>
                    <a:p>
                      <a:r>
                        <a:rPr lang="en-US" sz="1600"/>
                        <a:t>2</a:t>
                      </a:r>
                    </a:p>
                  </a:txBody>
                  <a:tcPr anchor="ctr"/>
                </a:tc>
                <a:tc>
                  <a:txBody>
                    <a:bodyPr/>
                    <a:lstStyle/>
                    <a:p>
                      <a:r>
                        <a:rPr lang="en-US" sz="1600" dirty="0">
                          <a:hlinkClick r:id="rId3"/>
                        </a:rPr>
                        <a:t>@Autowired</a:t>
                      </a:r>
                      <a:r>
                        <a:rPr lang="en-US" sz="1600" dirty="0"/>
                        <a:t/>
                      </a:r>
                      <a:br>
                        <a:rPr lang="en-US" sz="1600" dirty="0"/>
                      </a:br>
                      <a:r>
                        <a:rPr lang="en-US" sz="1600" dirty="0"/>
                        <a:t>The @</a:t>
                      </a:r>
                      <a:r>
                        <a:rPr lang="en-US" sz="1600" dirty="0" err="1"/>
                        <a:t>Autowired</a:t>
                      </a:r>
                      <a:r>
                        <a:rPr lang="en-US" sz="1600" dirty="0"/>
                        <a:t> annotation can apply to bean property setter methods, non-setter methods, constructor and properties.</a:t>
                      </a:r>
                    </a:p>
                  </a:txBody>
                  <a:tcPr anchor="ctr"/>
                </a:tc>
              </a:tr>
              <a:tr h="370840">
                <a:tc>
                  <a:txBody>
                    <a:bodyPr/>
                    <a:lstStyle/>
                    <a:p>
                      <a:r>
                        <a:rPr lang="en-US" sz="1600"/>
                        <a:t>3</a:t>
                      </a:r>
                    </a:p>
                  </a:txBody>
                  <a:tcPr anchor="ctr"/>
                </a:tc>
                <a:tc>
                  <a:txBody>
                    <a:bodyPr/>
                    <a:lstStyle/>
                    <a:p>
                      <a:r>
                        <a:rPr lang="en-US" sz="1600" dirty="0">
                          <a:hlinkClick r:id="rId4"/>
                        </a:rPr>
                        <a:t>@Qualifier</a:t>
                      </a:r>
                      <a:r>
                        <a:rPr lang="en-US" sz="1600" dirty="0"/>
                        <a:t/>
                      </a:r>
                      <a:br>
                        <a:rPr lang="en-US" sz="1600" dirty="0"/>
                      </a:br>
                      <a:r>
                        <a:rPr lang="en-US" sz="1600" dirty="0"/>
                        <a:t>The @Qualifier annotation along with @</a:t>
                      </a:r>
                      <a:r>
                        <a:rPr lang="en-US" sz="1600" dirty="0" err="1"/>
                        <a:t>Autowired</a:t>
                      </a:r>
                      <a:r>
                        <a:rPr lang="en-US" sz="1600" dirty="0"/>
                        <a:t> can be used to remove the confusion by </a:t>
                      </a:r>
                      <a:r>
                        <a:rPr lang="en-US" sz="1600" dirty="0" err="1"/>
                        <a:t>specifiying</a:t>
                      </a:r>
                      <a:r>
                        <a:rPr lang="en-US" sz="1600" dirty="0"/>
                        <a:t> which exact bean will be wired.</a:t>
                      </a:r>
                    </a:p>
                  </a:txBody>
                  <a:tcPr anchor="ctr"/>
                </a:tc>
              </a:tr>
              <a:tr h="370840">
                <a:tc>
                  <a:txBody>
                    <a:bodyPr/>
                    <a:lstStyle/>
                    <a:p>
                      <a:r>
                        <a:rPr lang="en-US" sz="1600"/>
                        <a:t>4</a:t>
                      </a:r>
                    </a:p>
                  </a:txBody>
                  <a:tcPr anchor="ctr"/>
                </a:tc>
                <a:tc>
                  <a:txBody>
                    <a:bodyPr/>
                    <a:lstStyle/>
                    <a:p>
                      <a:r>
                        <a:rPr lang="en-US" sz="1600" dirty="0">
                          <a:hlinkClick r:id="rId5"/>
                        </a:rPr>
                        <a:t>JSR-250 Annotations</a:t>
                      </a:r>
                      <a:r>
                        <a:rPr lang="en-US" sz="1600" dirty="0"/>
                        <a:t/>
                      </a:r>
                      <a:br>
                        <a:rPr lang="en-US" sz="1600" dirty="0"/>
                      </a:br>
                      <a:r>
                        <a:rPr lang="en-US" sz="1600" dirty="0"/>
                        <a:t>Spring supports JSR-250 based annotations which include @Resource, @</a:t>
                      </a:r>
                      <a:r>
                        <a:rPr lang="en-US" sz="1600" dirty="0" err="1"/>
                        <a:t>PostConstruct</a:t>
                      </a:r>
                      <a:r>
                        <a:rPr lang="en-US" sz="1600" dirty="0"/>
                        <a:t> and @</a:t>
                      </a:r>
                      <a:r>
                        <a:rPr lang="en-US" sz="1600" dirty="0" err="1"/>
                        <a:t>PreDestroy</a:t>
                      </a:r>
                      <a:r>
                        <a:rPr lang="en-US" sz="1600" dirty="0"/>
                        <a:t> annotations.</a:t>
                      </a:r>
                    </a:p>
                  </a:txBody>
                  <a:tcPr anchor="ctr"/>
                </a:tc>
              </a:tr>
            </a:tbl>
          </a:graphicData>
        </a:graphic>
      </p:graphicFrame>
    </p:spTree>
    <p:extLst>
      <p:ext uri="{BB962C8B-B14F-4D97-AF65-F5344CB8AC3E}">
        <p14:creationId xmlns:p14="http://schemas.microsoft.com/office/powerpoint/2010/main" val="13649534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2"/>
                </a:solidFill>
              </a:rPr>
              <a:t>@</a:t>
            </a:r>
            <a:r>
              <a:rPr lang="en-US" dirty="0" err="1" smtClean="0">
                <a:solidFill>
                  <a:schemeClr val="tx2"/>
                </a:solidFill>
              </a:rPr>
              <a:t>Autowired</a:t>
            </a:r>
            <a:endParaRPr lang="en-US" dirty="0" smtClean="0">
              <a:solidFill>
                <a:schemeClr val="tx2"/>
              </a:solidFill>
            </a:endParaRPr>
          </a:p>
          <a:p>
            <a:endParaRPr lang="en-US" dirty="0" smtClean="0">
              <a:solidFill>
                <a:schemeClr val="tx2"/>
              </a:solidFill>
            </a:endParaRPr>
          </a:p>
          <a:p>
            <a:r>
              <a:rPr lang="en-US" dirty="0" smtClean="0">
                <a:solidFill>
                  <a:schemeClr val="tx2"/>
                </a:solidFill>
              </a:rPr>
              <a:t>1) Can </a:t>
            </a:r>
            <a:r>
              <a:rPr lang="en-US" dirty="0">
                <a:solidFill>
                  <a:schemeClr val="tx2"/>
                </a:solidFill>
              </a:rPr>
              <a:t>be applied to: </a:t>
            </a:r>
          </a:p>
          <a:p>
            <a:pPr lvl="1"/>
            <a:r>
              <a:rPr lang="en-US" dirty="0">
                <a:solidFill>
                  <a:schemeClr val="tx2"/>
                </a:solidFill>
              </a:rPr>
              <a:t>Setter methods</a:t>
            </a:r>
          </a:p>
          <a:p>
            <a:pPr lvl="1"/>
            <a:r>
              <a:rPr lang="en-US" dirty="0">
                <a:solidFill>
                  <a:schemeClr val="tx2"/>
                </a:solidFill>
              </a:rPr>
              <a:t>Arbitrary methods</a:t>
            </a:r>
          </a:p>
          <a:p>
            <a:pPr lvl="1"/>
            <a:r>
              <a:rPr lang="en-US" dirty="0">
                <a:solidFill>
                  <a:schemeClr val="tx2"/>
                </a:solidFill>
              </a:rPr>
              <a:t>Constructors and fields </a:t>
            </a:r>
          </a:p>
          <a:p>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
        <p:nvSpPr>
          <p:cNvPr id="4" name="TextBox 3"/>
          <p:cNvSpPr txBox="1"/>
          <p:nvPr/>
        </p:nvSpPr>
        <p:spPr>
          <a:xfrm>
            <a:off x="3079531" y="3205655"/>
            <a:ext cx="5747314" cy="3231654"/>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r>
              <a:rPr lang="en-US" sz="1400" dirty="0"/>
              <a:t>public class </a:t>
            </a:r>
            <a:r>
              <a:rPr lang="en-US" sz="1400" dirty="0" err="1"/>
              <a:t>MovieRecommender</a:t>
            </a:r>
            <a:r>
              <a:rPr lang="en-US" sz="1400" dirty="0"/>
              <a:t> {</a:t>
            </a:r>
          </a:p>
          <a:p>
            <a:endParaRPr lang="en-US" sz="1400" dirty="0"/>
          </a:p>
          <a:p>
            <a:r>
              <a:rPr lang="en-US" sz="1400" dirty="0"/>
              <a:t>  @</a:t>
            </a:r>
            <a:r>
              <a:rPr lang="en-US" sz="1400" dirty="0" err="1"/>
              <a:t>Autowired</a:t>
            </a:r>
            <a:endParaRPr lang="en-US" sz="1400" dirty="0"/>
          </a:p>
          <a:p>
            <a:r>
              <a:rPr lang="en-US" sz="1400" dirty="0"/>
              <a:t>  private </a:t>
            </a:r>
            <a:r>
              <a:rPr lang="en-US" sz="1400" dirty="0" err="1"/>
              <a:t>MovieCatalog</a:t>
            </a:r>
            <a:r>
              <a:rPr lang="en-US" sz="1400" dirty="0"/>
              <a:t> </a:t>
            </a:r>
            <a:r>
              <a:rPr lang="en-US" sz="1400" dirty="0" err="1"/>
              <a:t>movieCatalog</a:t>
            </a:r>
            <a:r>
              <a:rPr lang="en-US" sz="1400" dirty="0"/>
              <a:t>;</a:t>
            </a:r>
          </a:p>
          <a:p>
            <a:endParaRPr lang="en-US" sz="1400" dirty="0"/>
          </a:p>
          <a:p>
            <a:r>
              <a:rPr lang="en-US" sz="1400" dirty="0"/>
              <a:t>  private </a:t>
            </a:r>
            <a:r>
              <a:rPr lang="en-US" sz="1400" dirty="0" err="1"/>
              <a:t>CustomerPreferenceDao</a:t>
            </a:r>
            <a:r>
              <a:rPr lang="en-US" sz="1400" dirty="0"/>
              <a:t> </a:t>
            </a:r>
            <a:r>
              <a:rPr lang="en-US" sz="1400" dirty="0" err="1"/>
              <a:t>customerPreferenceDao</a:t>
            </a:r>
            <a:r>
              <a:rPr lang="en-US" sz="1400" dirty="0"/>
              <a:t>;</a:t>
            </a:r>
          </a:p>
          <a:p>
            <a:endParaRPr lang="en-US" sz="1400" dirty="0"/>
          </a:p>
          <a:p>
            <a:r>
              <a:rPr lang="en-US" sz="1400" dirty="0"/>
              <a:t>  @</a:t>
            </a:r>
            <a:r>
              <a:rPr lang="en-US" sz="1400" dirty="0" err="1"/>
              <a:t>Autowired</a:t>
            </a:r>
            <a:endParaRPr lang="en-US" sz="1400" dirty="0"/>
          </a:p>
          <a:p>
            <a:r>
              <a:rPr lang="en-US" sz="1400" dirty="0"/>
              <a:t>  public </a:t>
            </a:r>
            <a:r>
              <a:rPr lang="en-US" sz="1400" dirty="0" err="1"/>
              <a:t>MovieRecommender</a:t>
            </a:r>
            <a:r>
              <a:rPr lang="en-US" sz="1400" dirty="0"/>
              <a:t>(</a:t>
            </a:r>
            <a:r>
              <a:rPr lang="en-US" sz="1400" dirty="0" err="1"/>
              <a:t>CustomerPreferenceDao</a:t>
            </a:r>
            <a:r>
              <a:rPr lang="en-US" sz="1400" dirty="0"/>
              <a:t> </a:t>
            </a:r>
            <a:r>
              <a:rPr lang="en-US" sz="1400" dirty="0" err="1"/>
              <a:t>customerPreferenceDao</a:t>
            </a:r>
            <a:r>
              <a:rPr lang="en-US" sz="1400" dirty="0"/>
              <a:t>) {</a:t>
            </a:r>
          </a:p>
          <a:p>
            <a:r>
              <a:rPr lang="en-US" sz="1400" dirty="0"/>
              <a:t>      </a:t>
            </a:r>
            <a:r>
              <a:rPr lang="en-US" sz="1400" dirty="0" err="1"/>
              <a:t>this.customerPreferenceDao</a:t>
            </a:r>
            <a:r>
              <a:rPr lang="en-US" sz="1400" dirty="0"/>
              <a:t> = </a:t>
            </a:r>
            <a:r>
              <a:rPr lang="en-US" sz="1400" dirty="0" err="1"/>
              <a:t>customerPreferenceDao</a:t>
            </a:r>
            <a:r>
              <a:rPr lang="en-US" sz="1400" dirty="0"/>
              <a:t>;</a:t>
            </a:r>
          </a:p>
          <a:p>
            <a:r>
              <a:rPr lang="en-US" sz="1400" dirty="0"/>
              <a:t>  }</a:t>
            </a:r>
          </a:p>
          <a:p>
            <a:endParaRPr lang="en-US" sz="1400" dirty="0"/>
          </a:p>
          <a:p>
            <a:r>
              <a:rPr lang="en-US" sz="1400" dirty="0"/>
              <a:t>  // ...</a:t>
            </a:r>
          </a:p>
          <a:p>
            <a:r>
              <a:rPr lang="en-US" sz="1400" dirty="0"/>
              <a:t>}</a:t>
            </a:r>
            <a:endParaRPr lang="en-US" sz="1400" dirty="0" smtClean="0"/>
          </a:p>
        </p:txBody>
      </p:sp>
    </p:spTree>
    <p:extLst>
      <p:ext uri="{BB962C8B-B14F-4D97-AF65-F5344CB8AC3E}">
        <p14:creationId xmlns:p14="http://schemas.microsoft.com/office/powerpoint/2010/main" val="147257633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2"/>
                </a:solidFill>
              </a:rPr>
              <a:t>@</a:t>
            </a:r>
            <a:r>
              <a:rPr lang="en-US" dirty="0" err="1" smtClean="0">
                <a:solidFill>
                  <a:schemeClr val="tx2"/>
                </a:solidFill>
              </a:rPr>
              <a:t>Autowired</a:t>
            </a:r>
            <a:endParaRPr lang="en-US" dirty="0" smtClean="0">
              <a:solidFill>
                <a:schemeClr val="tx2"/>
              </a:solidFill>
            </a:endParaRPr>
          </a:p>
          <a:p>
            <a:endParaRPr lang="en-US" dirty="0" smtClean="0">
              <a:solidFill>
                <a:schemeClr val="tx2"/>
              </a:solidFill>
            </a:endParaRPr>
          </a:p>
          <a:p>
            <a:r>
              <a:rPr lang="en-US" dirty="0" smtClean="0">
                <a:solidFill>
                  <a:schemeClr val="tx2"/>
                </a:solidFill>
              </a:rPr>
              <a:t>1) Can </a:t>
            </a:r>
            <a:r>
              <a:rPr lang="en-US" dirty="0">
                <a:solidFill>
                  <a:schemeClr val="tx2"/>
                </a:solidFill>
              </a:rPr>
              <a:t>be applied to: </a:t>
            </a:r>
          </a:p>
          <a:p>
            <a:pPr lvl="1"/>
            <a:r>
              <a:rPr lang="en-US" dirty="0">
                <a:solidFill>
                  <a:schemeClr val="tx2"/>
                </a:solidFill>
              </a:rPr>
              <a:t>Setter methods</a:t>
            </a:r>
          </a:p>
          <a:p>
            <a:pPr lvl="1"/>
            <a:r>
              <a:rPr lang="en-US" dirty="0">
                <a:solidFill>
                  <a:schemeClr val="tx2"/>
                </a:solidFill>
              </a:rPr>
              <a:t>Arbitrary methods</a:t>
            </a:r>
          </a:p>
          <a:p>
            <a:pPr lvl="1"/>
            <a:r>
              <a:rPr lang="en-US" dirty="0">
                <a:solidFill>
                  <a:schemeClr val="tx2"/>
                </a:solidFill>
              </a:rPr>
              <a:t>Constructors and fields</a:t>
            </a:r>
          </a:p>
          <a:p>
            <a:r>
              <a:rPr lang="en-US" dirty="0" smtClean="0">
                <a:solidFill>
                  <a:schemeClr val="tx2"/>
                </a:solidFill>
              </a:rPr>
              <a:t>2) Can </a:t>
            </a:r>
            <a:r>
              <a:rPr lang="en-US" dirty="0">
                <a:solidFill>
                  <a:schemeClr val="tx2"/>
                </a:solidFill>
              </a:rPr>
              <a:t>be used to wire all beans of a particular type </a:t>
            </a:r>
          </a:p>
          <a:p>
            <a:endParaRPr lang="en-US" dirty="0">
              <a:solidFill>
                <a:schemeClr val="tx2"/>
              </a:solidFill>
            </a:endParaRPr>
          </a:p>
          <a:p>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
        <p:nvSpPr>
          <p:cNvPr id="5" name="TextBox 4"/>
          <p:cNvSpPr txBox="1"/>
          <p:nvPr/>
        </p:nvSpPr>
        <p:spPr>
          <a:xfrm>
            <a:off x="3324244" y="3865502"/>
            <a:ext cx="3732392" cy="2154436"/>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a:t>public class </a:t>
            </a:r>
            <a:r>
              <a:rPr lang="en-US" sz="1400" dirty="0" err="1"/>
              <a:t>MovieRecommender</a:t>
            </a:r>
            <a:r>
              <a:rPr lang="en-US" sz="1400" dirty="0"/>
              <a:t> {</a:t>
            </a:r>
          </a:p>
          <a:p>
            <a:endParaRPr lang="en-US" sz="1400" dirty="0"/>
          </a:p>
          <a:p>
            <a:r>
              <a:rPr lang="en-US" sz="1400" dirty="0"/>
              <a:t>  @</a:t>
            </a:r>
            <a:r>
              <a:rPr lang="en-US" sz="1400" dirty="0" err="1"/>
              <a:t>Autowired</a:t>
            </a:r>
            <a:endParaRPr lang="en-US" sz="1400" dirty="0"/>
          </a:p>
          <a:p>
            <a:r>
              <a:rPr lang="en-US" sz="1400" dirty="0"/>
              <a:t>  private </a:t>
            </a:r>
            <a:r>
              <a:rPr lang="en-US" sz="1400" dirty="0" err="1"/>
              <a:t>MovieCatalog</a:t>
            </a:r>
            <a:r>
              <a:rPr lang="en-US" sz="1400" dirty="0"/>
              <a:t>[] </a:t>
            </a:r>
            <a:r>
              <a:rPr lang="en-US" sz="1400" dirty="0" err="1"/>
              <a:t>movieCatalogs</a:t>
            </a:r>
            <a:r>
              <a:rPr lang="en-US" sz="1400" dirty="0"/>
              <a:t>;</a:t>
            </a:r>
          </a:p>
          <a:p>
            <a:r>
              <a:rPr lang="en-US" sz="1400" dirty="0" smtClean="0"/>
              <a:t>  </a:t>
            </a:r>
          </a:p>
          <a:p>
            <a:r>
              <a:rPr lang="en-US" sz="1400" dirty="0"/>
              <a:t> </a:t>
            </a:r>
            <a:r>
              <a:rPr lang="en-US" sz="1400" dirty="0" smtClean="0"/>
              <a:t> @</a:t>
            </a:r>
            <a:r>
              <a:rPr lang="en-US" sz="1400" dirty="0" err="1" smtClean="0"/>
              <a:t>Autowired</a:t>
            </a:r>
            <a:endParaRPr lang="en-US" sz="1400" dirty="0" smtClean="0"/>
          </a:p>
          <a:p>
            <a:r>
              <a:rPr lang="en-US" sz="1400" dirty="0" smtClean="0"/>
              <a:t>  private </a:t>
            </a:r>
            <a:r>
              <a:rPr lang="en-US" sz="1400" dirty="0"/>
              <a:t>Set&lt;</a:t>
            </a:r>
            <a:r>
              <a:rPr lang="en-US" sz="1400" dirty="0" err="1"/>
              <a:t>MovieCatalog</a:t>
            </a:r>
            <a:r>
              <a:rPr lang="en-US" sz="1400" dirty="0"/>
              <a:t>&gt; </a:t>
            </a:r>
            <a:r>
              <a:rPr lang="en-US" sz="1400" dirty="0" err="1" smtClean="0"/>
              <a:t>movieCatalogSet</a:t>
            </a:r>
            <a:r>
              <a:rPr lang="en-US" sz="1400" dirty="0" smtClean="0"/>
              <a:t>;</a:t>
            </a:r>
            <a:endParaRPr lang="en-US" sz="1400" dirty="0"/>
          </a:p>
          <a:p>
            <a:r>
              <a:rPr lang="en-US" sz="1400" dirty="0"/>
              <a:t>  </a:t>
            </a:r>
            <a:endParaRPr lang="en-US" sz="1400" dirty="0" smtClean="0"/>
          </a:p>
          <a:p>
            <a:r>
              <a:rPr lang="en-US" sz="1400" dirty="0"/>
              <a:t> </a:t>
            </a:r>
            <a:r>
              <a:rPr lang="en-US" sz="1400" dirty="0" smtClean="0"/>
              <a:t> /</a:t>
            </a:r>
            <a:r>
              <a:rPr lang="en-US" sz="1400" dirty="0"/>
              <a:t>/ ...</a:t>
            </a:r>
          </a:p>
          <a:p>
            <a:r>
              <a:rPr lang="en-US" sz="1400" dirty="0"/>
              <a:t>}}</a:t>
            </a:r>
            <a:endParaRPr lang="en-US" sz="1400" dirty="0" smtClean="0"/>
          </a:p>
        </p:txBody>
      </p:sp>
    </p:spTree>
    <p:extLst>
      <p:ext uri="{BB962C8B-B14F-4D97-AF65-F5344CB8AC3E}">
        <p14:creationId xmlns:p14="http://schemas.microsoft.com/office/powerpoint/2010/main" val="25767510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2"/>
                </a:solidFill>
              </a:rPr>
              <a:t>@</a:t>
            </a:r>
            <a:r>
              <a:rPr lang="en-US" dirty="0" err="1" smtClean="0">
                <a:solidFill>
                  <a:schemeClr val="tx2"/>
                </a:solidFill>
              </a:rPr>
              <a:t>Autowired</a:t>
            </a:r>
            <a:endParaRPr lang="en-US" dirty="0" smtClean="0">
              <a:solidFill>
                <a:schemeClr val="tx2"/>
              </a:solidFill>
            </a:endParaRPr>
          </a:p>
          <a:p>
            <a:endParaRPr lang="en-US" dirty="0" smtClean="0">
              <a:solidFill>
                <a:schemeClr val="tx2"/>
              </a:solidFill>
            </a:endParaRPr>
          </a:p>
          <a:p>
            <a:r>
              <a:rPr lang="en-US" dirty="0" smtClean="0">
                <a:solidFill>
                  <a:schemeClr val="tx2"/>
                </a:solidFill>
              </a:rPr>
              <a:t>1) Can </a:t>
            </a:r>
            <a:r>
              <a:rPr lang="en-US" dirty="0">
                <a:solidFill>
                  <a:schemeClr val="tx2"/>
                </a:solidFill>
              </a:rPr>
              <a:t>be applied to: </a:t>
            </a:r>
          </a:p>
          <a:p>
            <a:pPr lvl="1"/>
            <a:r>
              <a:rPr lang="en-US" dirty="0">
                <a:solidFill>
                  <a:schemeClr val="tx2"/>
                </a:solidFill>
              </a:rPr>
              <a:t>Setter methods</a:t>
            </a:r>
          </a:p>
          <a:p>
            <a:pPr lvl="1"/>
            <a:r>
              <a:rPr lang="en-US" dirty="0">
                <a:solidFill>
                  <a:schemeClr val="tx2"/>
                </a:solidFill>
              </a:rPr>
              <a:t>Arbitrary methods</a:t>
            </a:r>
          </a:p>
          <a:p>
            <a:pPr lvl="1"/>
            <a:r>
              <a:rPr lang="en-US" dirty="0">
                <a:solidFill>
                  <a:schemeClr val="tx2"/>
                </a:solidFill>
              </a:rPr>
              <a:t>Constructors and fields</a:t>
            </a:r>
          </a:p>
          <a:p>
            <a:r>
              <a:rPr lang="en-US" dirty="0" smtClean="0">
                <a:solidFill>
                  <a:schemeClr val="tx2"/>
                </a:solidFill>
              </a:rPr>
              <a:t>2) Can </a:t>
            </a:r>
            <a:r>
              <a:rPr lang="en-US" dirty="0">
                <a:solidFill>
                  <a:schemeClr val="tx2"/>
                </a:solidFill>
              </a:rPr>
              <a:t>be used to wire all beans of a particular type </a:t>
            </a:r>
          </a:p>
          <a:p>
            <a:r>
              <a:rPr lang="en-US" dirty="0" smtClean="0">
                <a:solidFill>
                  <a:schemeClr val="tx2"/>
                </a:solidFill>
              </a:rPr>
              <a:t>3) Required </a:t>
            </a:r>
            <a:r>
              <a:rPr lang="en-US" dirty="0">
                <a:solidFill>
                  <a:schemeClr val="tx2"/>
                </a:solidFill>
              </a:rPr>
              <a:t>by default, but this behavior can be changed</a:t>
            </a:r>
          </a:p>
          <a:p>
            <a:endParaRPr lang="en-US"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t>Spring Application Context</a:t>
            </a:r>
          </a:p>
        </p:txBody>
      </p:sp>
      <p:sp>
        <p:nvSpPr>
          <p:cNvPr id="6" name="TextBox 5"/>
          <p:cNvSpPr txBox="1"/>
          <p:nvPr/>
        </p:nvSpPr>
        <p:spPr>
          <a:xfrm>
            <a:off x="1852796" y="4191322"/>
            <a:ext cx="4480168" cy="2369880"/>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r>
              <a:rPr lang="en-US" sz="1400" dirty="0"/>
              <a:t>public class </a:t>
            </a:r>
            <a:r>
              <a:rPr lang="en-US" sz="1400" dirty="0" err="1"/>
              <a:t>SimpleMovieLister</a:t>
            </a:r>
            <a:r>
              <a:rPr lang="en-US" sz="1400" dirty="0"/>
              <a:t> {</a:t>
            </a:r>
          </a:p>
          <a:p>
            <a:endParaRPr lang="en-US" sz="1400" dirty="0"/>
          </a:p>
          <a:p>
            <a:r>
              <a:rPr lang="en-US" sz="1400" dirty="0"/>
              <a:t>  private </a:t>
            </a:r>
            <a:r>
              <a:rPr lang="en-US" sz="1400" dirty="0" err="1"/>
              <a:t>MovieFinder</a:t>
            </a:r>
            <a:r>
              <a:rPr lang="en-US" sz="1400" dirty="0"/>
              <a:t> </a:t>
            </a:r>
            <a:r>
              <a:rPr lang="en-US" sz="1400" dirty="0" err="1"/>
              <a:t>movieFinder</a:t>
            </a:r>
            <a:r>
              <a:rPr lang="en-US" sz="1400" dirty="0"/>
              <a:t>;</a:t>
            </a:r>
          </a:p>
          <a:p>
            <a:endParaRPr lang="en-US" sz="1400" dirty="0"/>
          </a:p>
          <a:p>
            <a:r>
              <a:rPr lang="en-US" sz="1400" dirty="0"/>
              <a:t>  @</a:t>
            </a:r>
            <a:r>
              <a:rPr lang="en-US" sz="1400" dirty="0" err="1"/>
              <a:t>Autowired</a:t>
            </a:r>
            <a:r>
              <a:rPr lang="en-US" sz="1400" dirty="0"/>
              <a:t>(required=false)</a:t>
            </a:r>
          </a:p>
          <a:p>
            <a:r>
              <a:rPr lang="en-US" sz="1400" dirty="0"/>
              <a:t>  public void </a:t>
            </a:r>
            <a:r>
              <a:rPr lang="en-US" sz="1400" dirty="0" err="1"/>
              <a:t>setMovieFinder</a:t>
            </a:r>
            <a:r>
              <a:rPr lang="en-US" sz="1400" dirty="0"/>
              <a:t>(</a:t>
            </a:r>
            <a:r>
              <a:rPr lang="en-US" sz="1400" dirty="0" err="1"/>
              <a:t>MovieFinder</a:t>
            </a:r>
            <a:r>
              <a:rPr lang="en-US" sz="1400" dirty="0"/>
              <a:t> </a:t>
            </a:r>
            <a:r>
              <a:rPr lang="en-US" sz="1400" dirty="0" err="1"/>
              <a:t>movieFinder</a:t>
            </a:r>
            <a:r>
              <a:rPr lang="en-US" sz="1400" dirty="0"/>
              <a:t>) {</a:t>
            </a:r>
          </a:p>
          <a:p>
            <a:r>
              <a:rPr lang="en-US" sz="1400" dirty="0"/>
              <a:t>      </a:t>
            </a:r>
            <a:r>
              <a:rPr lang="en-US" sz="1400" dirty="0" err="1"/>
              <a:t>this.movieFinder</a:t>
            </a:r>
            <a:r>
              <a:rPr lang="en-US" sz="1400" dirty="0"/>
              <a:t> = </a:t>
            </a:r>
            <a:r>
              <a:rPr lang="en-US" sz="1400" dirty="0" err="1"/>
              <a:t>movieFinder</a:t>
            </a:r>
            <a:r>
              <a:rPr lang="en-US" sz="1400" dirty="0"/>
              <a:t>;</a:t>
            </a:r>
          </a:p>
          <a:p>
            <a:r>
              <a:rPr lang="en-US" sz="1400" dirty="0"/>
              <a:t>  }</a:t>
            </a:r>
          </a:p>
          <a:p>
            <a:endParaRPr lang="en-US" sz="1400" dirty="0"/>
          </a:p>
          <a:p>
            <a:r>
              <a:rPr lang="en-US" sz="1400" dirty="0"/>
              <a:t>  // ...</a:t>
            </a:r>
          </a:p>
          <a:p>
            <a:r>
              <a:rPr lang="en-US" sz="1400" dirty="0"/>
              <a:t>}</a:t>
            </a:r>
            <a:endParaRPr lang="en-US" sz="1400" dirty="0" smtClean="0"/>
          </a:p>
        </p:txBody>
      </p:sp>
    </p:spTree>
    <p:extLst>
      <p:ext uri="{BB962C8B-B14F-4D97-AF65-F5344CB8AC3E}">
        <p14:creationId xmlns:p14="http://schemas.microsoft.com/office/powerpoint/2010/main" val="92737688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 y="1681659"/>
            <a:ext cx="9143998" cy="4634002"/>
          </a:xfrm>
        </p:spPr>
        <p:txBody>
          <a:bodyPr/>
          <a:lstStyle/>
          <a:p>
            <a:r>
              <a:rPr lang="en-US" dirty="0" smtClean="0">
                <a:solidFill>
                  <a:schemeClr val="tx2"/>
                </a:solidFill>
              </a:rPr>
              <a:t>Normally </a:t>
            </a:r>
            <a:r>
              <a:rPr lang="en-US" dirty="0">
                <a:solidFill>
                  <a:schemeClr val="tx2"/>
                </a:solidFill>
              </a:rPr>
              <a:t>you declare all the beans or components in XML bean configuration file, so that Spring container can detect and register your beans or components. Actually, Spring is able to auto scan, detect and instantiate your beans from pre-defined project package, no more tedious beans declaration in in XML file.</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Annotation-Based Dependency Injection</a:t>
            </a:r>
            <a:endParaRPr lang="en-US" sz="2800" dirty="0"/>
          </a:p>
        </p:txBody>
      </p:sp>
      <p:sp>
        <p:nvSpPr>
          <p:cNvPr id="4" name="Subtitle 3"/>
          <p:cNvSpPr txBox="1">
            <a:spLocks/>
          </p:cNvSpPr>
          <p:nvPr/>
        </p:nvSpPr>
        <p:spPr>
          <a:xfrm>
            <a:off x="215590" y="1053762"/>
            <a:ext cx="8695944" cy="33832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a:spcBef>
                <a:spcPts val="1800"/>
              </a:spcBef>
              <a:spcAft>
                <a:spcPct val="0"/>
              </a:spcAft>
              <a:buClr>
                <a:schemeClr val="bg2"/>
              </a:buClr>
            </a:pPr>
            <a:r>
              <a:rPr lang="en-IN" sz="2400" b="1" dirty="0" smtClean="0">
                <a:solidFill>
                  <a:srgbClr val="236192"/>
                </a:solidFill>
                <a:latin typeface="+mj-lt"/>
              </a:rPr>
              <a:t>Autowiring and component scanning</a:t>
            </a:r>
            <a:endParaRPr lang="en-US" sz="2400" b="1" dirty="0" smtClean="0">
              <a:solidFill>
                <a:srgbClr val="236192"/>
              </a:solidFill>
              <a:latin typeface="+mj-lt"/>
            </a:endParaRPr>
          </a:p>
          <a:p>
            <a:endParaRPr lang="en-US" b="1" dirty="0">
              <a:solidFill>
                <a:srgbClr val="236192"/>
              </a:solidFill>
              <a:latin typeface="+mj-lt"/>
            </a:endParaRPr>
          </a:p>
        </p:txBody>
      </p:sp>
      <p:sp>
        <p:nvSpPr>
          <p:cNvPr id="5" name="Rectangle 4"/>
          <p:cNvSpPr/>
          <p:nvPr/>
        </p:nvSpPr>
        <p:spPr>
          <a:xfrm>
            <a:off x="317500" y="3180219"/>
            <a:ext cx="8763000" cy="3139321"/>
          </a:xfrm>
          <a:prstGeom prst="rect">
            <a:avLst/>
          </a:prstGeom>
        </p:spPr>
        <p:txBody>
          <a:bodyPr wrap="square">
            <a:spAutoFit/>
          </a:bodyPr>
          <a:lstStyle/>
          <a:p>
            <a:r>
              <a:rPr lang="en-US" dirty="0"/>
              <a:t>&lt;beans </a:t>
            </a:r>
            <a:r>
              <a:rPr lang="en-US" dirty="0" err="1"/>
              <a:t>xmlns</a:t>
            </a:r>
            <a:r>
              <a:rPr lang="en-US" dirty="0"/>
              <a:t>="http://</a:t>
            </a:r>
            <a:r>
              <a:rPr lang="en-US" dirty="0" err="1"/>
              <a:t>www.springframework.org</a:t>
            </a:r>
            <a:r>
              <a:rPr lang="en-US" dirty="0"/>
              <a:t>/schema/beans"</a:t>
            </a:r>
          </a:p>
          <a:p>
            <a:r>
              <a:rPr lang="en-US" dirty="0"/>
              <a:t>	</a:t>
            </a:r>
            <a:r>
              <a:rPr lang="en-US" dirty="0" err="1"/>
              <a:t>xmlns:xsi</a:t>
            </a:r>
            <a:r>
              <a:rPr lang="en-US" dirty="0"/>
              <a:t>="http://www.w3.org/2001/</a:t>
            </a:r>
            <a:r>
              <a:rPr lang="en-US" dirty="0" err="1"/>
              <a:t>XMLSchema</a:t>
            </a:r>
            <a:r>
              <a:rPr lang="en-US" dirty="0"/>
              <a:t>-instance"</a:t>
            </a:r>
          </a:p>
          <a:p>
            <a:r>
              <a:rPr lang="en-US" b="1" dirty="0"/>
              <a:t>	</a:t>
            </a:r>
            <a:r>
              <a:rPr lang="en-US" b="1" dirty="0" err="1"/>
              <a:t>xmlns:context</a:t>
            </a:r>
            <a:r>
              <a:rPr lang="en-US" b="1" dirty="0"/>
              <a:t>="http://</a:t>
            </a:r>
            <a:r>
              <a:rPr lang="en-US" b="1" dirty="0" err="1"/>
              <a:t>www.springframework.org</a:t>
            </a:r>
            <a:r>
              <a:rPr lang="en-US" b="1" dirty="0"/>
              <a:t>/schema/context"</a:t>
            </a:r>
          </a:p>
          <a:p>
            <a:r>
              <a:rPr lang="en-US" dirty="0"/>
              <a:t>	</a:t>
            </a:r>
            <a:r>
              <a:rPr lang="en-US" dirty="0" err="1"/>
              <a:t>xsi:schemaLocation</a:t>
            </a:r>
            <a:r>
              <a:rPr lang="en-US" dirty="0"/>
              <a:t>="http://</a:t>
            </a:r>
            <a:r>
              <a:rPr lang="en-US" dirty="0" err="1"/>
              <a:t>www.springframework.org</a:t>
            </a:r>
            <a:r>
              <a:rPr lang="en-US" dirty="0"/>
              <a:t>/schema/beans</a:t>
            </a:r>
          </a:p>
          <a:p>
            <a:r>
              <a:rPr lang="en-US" dirty="0"/>
              <a:t>	http://</a:t>
            </a:r>
            <a:r>
              <a:rPr lang="en-US" dirty="0" err="1"/>
              <a:t>www.springframework.org</a:t>
            </a:r>
            <a:r>
              <a:rPr lang="en-US" dirty="0"/>
              <a:t>/schema/beans/spring-beans</a:t>
            </a:r>
            <a:r>
              <a:rPr lang="en-US" dirty="0" smtClean="0"/>
              <a:t>-3.0.</a:t>
            </a:r>
            <a:r>
              <a:rPr lang="en-US" dirty="0"/>
              <a:t>xsd</a:t>
            </a:r>
          </a:p>
          <a:p>
            <a:r>
              <a:rPr lang="en-US" b="1" dirty="0"/>
              <a:t>	http://</a:t>
            </a:r>
            <a:r>
              <a:rPr lang="en-US" b="1" dirty="0" err="1"/>
              <a:t>www.springframework.org</a:t>
            </a:r>
            <a:r>
              <a:rPr lang="en-US" b="1" dirty="0"/>
              <a:t>/schema/context</a:t>
            </a:r>
          </a:p>
          <a:p>
            <a:r>
              <a:rPr lang="en-US" b="1" dirty="0"/>
              <a:t>	http://</a:t>
            </a:r>
            <a:r>
              <a:rPr lang="en-US" b="1" dirty="0" err="1"/>
              <a:t>www.springframework.org</a:t>
            </a:r>
            <a:r>
              <a:rPr lang="en-US" b="1" dirty="0"/>
              <a:t>/schema/context/spring-context</a:t>
            </a:r>
            <a:r>
              <a:rPr lang="en-US" b="1" dirty="0" smtClean="0"/>
              <a:t>-3.0.</a:t>
            </a:r>
            <a:r>
              <a:rPr lang="en-US" b="1" dirty="0"/>
              <a:t>xsd"&gt;</a:t>
            </a:r>
          </a:p>
          <a:p>
            <a:endParaRPr lang="en-US" dirty="0" smtClean="0"/>
          </a:p>
          <a:p>
            <a:r>
              <a:rPr lang="en-US" dirty="0" smtClean="0"/>
              <a:t> </a:t>
            </a:r>
            <a:endParaRPr lang="en-US" dirty="0"/>
          </a:p>
          <a:p>
            <a:r>
              <a:rPr lang="en-US" b="1" dirty="0"/>
              <a:t>	</a:t>
            </a:r>
            <a:endParaRPr lang="en-US" b="1" dirty="0" smtClean="0"/>
          </a:p>
          <a:p>
            <a:r>
              <a:rPr lang="en-US" b="1" dirty="0" smtClean="0"/>
              <a:t>&lt;</a:t>
            </a:r>
            <a:r>
              <a:rPr lang="en-US" b="1" dirty="0" err="1"/>
              <a:t>context:component-scan</a:t>
            </a:r>
            <a:r>
              <a:rPr lang="en-US" b="1" dirty="0"/>
              <a:t> base-package</a:t>
            </a:r>
            <a:r>
              <a:rPr lang="en-US" b="1" dirty="0" smtClean="0"/>
              <a:t>=”</a:t>
            </a:r>
            <a:r>
              <a:rPr lang="en-US" b="1" dirty="0" err="1" smtClean="0"/>
              <a:t>com.ptc.controller</a:t>
            </a:r>
            <a:r>
              <a:rPr lang="en-US" b="1" dirty="0" smtClean="0"/>
              <a:t>" </a:t>
            </a:r>
            <a:r>
              <a:rPr lang="en-US" b="1" dirty="0"/>
              <a:t>/&gt;</a:t>
            </a:r>
          </a:p>
          <a:p>
            <a:r>
              <a:rPr lang="en-US" dirty="0"/>
              <a:t> </a:t>
            </a:r>
          </a:p>
          <a:p>
            <a:r>
              <a:rPr lang="en-US" dirty="0"/>
              <a:t>&lt;/beans&gt;</a:t>
            </a:r>
          </a:p>
        </p:txBody>
      </p:sp>
    </p:spTree>
    <p:extLst>
      <p:ext uri="{BB962C8B-B14F-4D97-AF65-F5344CB8AC3E}">
        <p14:creationId xmlns:p14="http://schemas.microsoft.com/office/powerpoint/2010/main" val="40290317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en-US" b="1" dirty="0">
                <a:solidFill>
                  <a:schemeClr val="tx2"/>
                </a:solidFill>
              </a:rPr>
              <a:t>Auto Components Scan Annotation Types</a:t>
            </a:r>
          </a:p>
          <a:p>
            <a:pPr marL="285750" indent="-285750">
              <a:buFont typeface="Arial"/>
              <a:buChar char="•"/>
            </a:pPr>
            <a:endParaRPr lang="en-US" dirty="0" smtClean="0">
              <a:solidFill>
                <a:schemeClr val="tx2"/>
              </a:solidFill>
            </a:endParaRPr>
          </a:p>
          <a:p>
            <a:endParaRPr lang="en-US" dirty="0" smtClean="0">
              <a:solidFill>
                <a:schemeClr val="tx2"/>
              </a:solidFill>
            </a:endParaRPr>
          </a:p>
          <a:p>
            <a:r>
              <a:rPr lang="en-US" dirty="0">
                <a:solidFill>
                  <a:schemeClr val="tx2"/>
                </a:solidFill>
              </a:rPr>
              <a:t>@</a:t>
            </a:r>
            <a:r>
              <a:rPr lang="en-US" b="1" dirty="0">
                <a:solidFill>
                  <a:schemeClr val="tx2"/>
                </a:solidFill>
              </a:rPr>
              <a:t>Component</a:t>
            </a:r>
            <a:r>
              <a:rPr lang="en-US" dirty="0">
                <a:solidFill>
                  <a:schemeClr val="tx2"/>
                </a:solidFill>
              </a:rPr>
              <a:t> – Indicates a auto scan component.</a:t>
            </a:r>
          </a:p>
          <a:p>
            <a:r>
              <a:rPr lang="en-US" dirty="0">
                <a:solidFill>
                  <a:schemeClr val="tx2"/>
                </a:solidFill>
              </a:rPr>
              <a:t>@</a:t>
            </a:r>
            <a:r>
              <a:rPr lang="en-US" b="1" dirty="0">
                <a:solidFill>
                  <a:schemeClr val="tx2"/>
                </a:solidFill>
              </a:rPr>
              <a:t>Repository</a:t>
            </a:r>
            <a:r>
              <a:rPr lang="en-US" dirty="0">
                <a:solidFill>
                  <a:schemeClr val="tx2"/>
                </a:solidFill>
              </a:rPr>
              <a:t> – Indicates DAO component in the persistence layer.</a:t>
            </a:r>
          </a:p>
          <a:p>
            <a:r>
              <a:rPr lang="en-US" dirty="0">
                <a:solidFill>
                  <a:schemeClr val="tx2"/>
                </a:solidFill>
              </a:rPr>
              <a:t>@</a:t>
            </a:r>
            <a:r>
              <a:rPr lang="en-US" b="1" dirty="0">
                <a:solidFill>
                  <a:schemeClr val="tx2"/>
                </a:solidFill>
              </a:rPr>
              <a:t>Service</a:t>
            </a:r>
            <a:r>
              <a:rPr lang="en-US" dirty="0">
                <a:solidFill>
                  <a:schemeClr val="tx2"/>
                </a:solidFill>
              </a:rPr>
              <a:t> – Indicates a Service component in the business layer.</a:t>
            </a:r>
          </a:p>
          <a:p>
            <a:r>
              <a:rPr lang="en-US" dirty="0">
                <a:solidFill>
                  <a:schemeClr val="tx2"/>
                </a:solidFill>
              </a:rPr>
              <a:t>@</a:t>
            </a:r>
            <a:r>
              <a:rPr lang="en-US" b="1" dirty="0">
                <a:solidFill>
                  <a:schemeClr val="tx2"/>
                </a:solidFill>
              </a:rPr>
              <a:t>Controller</a:t>
            </a:r>
            <a:r>
              <a:rPr lang="en-US" dirty="0">
                <a:solidFill>
                  <a:schemeClr val="tx2"/>
                </a:solidFill>
              </a:rPr>
              <a:t> – Indicates a controller component in the presentation layer.</a:t>
            </a:r>
          </a:p>
          <a:p>
            <a:r>
              <a:rPr lang="en-US" dirty="0">
                <a:solidFill>
                  <a:schemeClr val="tx2"/>
                </a:solidFill>
              </a:rPr>
              <a:t>You will noticed that all @</a:t>
            </a:r>
            <a:r>
              <a:rPr lang="en-US" b="1" dirty="0" err="1">
                <a:solidFill>
                  <a:schemeClr val="tx2"/>
                </a:solidFill>
              </a:rPr>
              <a:t>Repository</a:t>
            </a:r>
            <a:r>
              <a:rPr lang="en-US" dirty="0" err="1">
                <a:solidFill>
                  <a:schemeClr val="tx2"/>
                </a:solidFill>
              </a:rPr>
              <a:t>,@</a:t>
            </a:r>
            <a:r>
              <a:rPr lang="en-US" b="1" dirty="0" err="1">
                <a:solidFill>
                  <a:schemeClr val="tx2"/>
                </a:solidFill>
              </a:rPr>
              <a:t>Service</a:t>
            </a:r>
            <a:r>
              <a:rPr lang="en-US" dirty="0">
                <a:solidFill>
                  <a:schemeClr val="tx2"/>
                </a:solidFill>
              </a:rPr>
              <a:t> or @</a:t>
            </a:r>
            <a:r>
              <a:rPr lang="en-US" b="1" dirty="0">
                <a:solidFill>
                  <a:schemeClr val="tx2"/>
                </a:solidFill>
              </a:rPr>
              <a:t>Controller</a:t>
            </a:r>
            <a:r>
              <a:rPr lang="en-US" dirty="0">
                <a:solidFill>
                  <a:schemeClr val="tx2"/>
                </a:solidFill>
              </a:rPr>
              <a:t> are annotated with @</a:t>
            </a:r>
            <a:r>
              <a:rPr lang="en-US" b="1" dirty="0">
                <a:solidFill>
                  <a:schemeClr val="tx2"/>
                </a:solidFill>
              </a:rPr>
              <a:t>Component</a:t>
            </a:r>
            <a:r>
              <a:rPr lang="en-US" dirty="0">
                <a:solidFill>
                  <a:schemeClr val="tx2"/>
                </a:solidFill>
              </a:rPr>
              <a:t>. So, can we use just @Component for all the components for auto scanning? Yes, you can, and Spring will auto scan all your components with @Component annotated.</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en-IN" sz="2800" dirty="0"/>
              <a:t>Annotation-Based Dependency Injection</a:t>
            </a:r>
            <a:endParaRPr lang="en-US" sz="2800" dirty="0"/>
          </a:p>
        </p:txBody>
      </p:sp>
    </p:spTree>
    <p:extLst>
      <p:ext uri="{BB962C8B-B14F-4D97-AF65-F5344CB8AC3E}">
        <p14:creationId xmlns:p14="http://schemas.microsoft.com/office/powerpoint/2010/main" val="132920290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pl-PL" sz="2200" dirty="0">
                <a:solidFill>
                  <a:schemeClr val="tx2"/>
                </a:solidFill>
              </a:rPr>
              <a:t>Design </a:t>
            </a:r>
            <a:r>
              <a:rPr lang="pl-PL" sz="2200" dirty="0" err="1">
                <a:solidFill>
                  <a:schemeClr val="tx2"/>
                </a:solidFill>
              </a:rPr>
              <a:t>patterns</a:t>
            </a:r>
            <a:r>
              <a:rPr lang="pl-PL" sz="2200" dirty="0">
                <a:solidFill>
                  <a:schemeClr val="tx2"/>
                </a:solidFill>
              </a:rPr>
              <a:t> </a:t>
            </a:r>
            <a:r>
              <a:rPr lang="pl-PL" sz="2200" dirty="0" err="1">
                <a:solidFill>
                  <a:schemeClr val="tx2"/>
                </a:solidFill>
              </a:rPr>
              <a:t>are</a:t>
            </a:r>
            <a:r>
              <a:rPr lang="pl-PL" sz="2200" dirty="0">
                <a:solidFill>
                  <a:schemeClr val="tx2"/>
                </a:solidFill>
              </a:rPr>
              <a:t> </a:t>
            </a:r>
            <a:r>
              <a:rPr lang="pl-PL" sz="2200" dirty="0" err="1">
                <a:solidFill>
                  <a:schemeClr val="tx2"/>
                </a:solidFill>
              </a:rPr>
              <a:t>grouped</a:t>
            </a:r>
            <a:r>
              <a:rPr lang="pl-PL" sz="2200" dirty="0">
                <a:solidFill>
                  <a:schemeClr val="tx2"/>
                </a:solidFill>
              </a:rPr>
              <a:t> </a:t>
            </a:r>
            <a:r>
              <a:rPr lang="pl-PL" sz="2200" dirty="0" err="1">
                <a:solidFill>
                  <a:schemeClr val="tx2"/>
                </a:solidFill>
              </a:rPr>
              <a:t>into</a:t>
            </a:r>
            <a:r>
              <a:rPr lang="pl-PL" sz="2200" dirty="0">
                <a:solidFill>
                  <a:schemeClr val="tx2"/>
                </a:solidFill>
              </a:rPr>
              <a:t> </a:t>
            </a:r>
            <a:r>
              <a:rPr lang="pl-PL" sz="2200" dirty="0" err="1">
                <a:solidFill>
                  <a:schemeClr val="tx2"/>
                </a:solidFill>
              </a:rPr>
              <a:t>several</a:t>
            </a:r>
            <a:r>
              <a:rPr lang="pl-PL" sz="2200" dirty="0">
                <a:solidFill>
                  <a:schemeClr val="tx2"/>
                </a:solidFill>
              </a:rPr>
              <a:t> </a:t>
            </a:r>
            <a:r>
              <a:rPr lang="pl-PL" sz="2200" dirty="0" err="1">
                <a:solidFill>
                  <a:schemeClr val="tx2"/>
                </a:solidFill>
              </a:rPr>
              <a:t>categories</a:t>
            </a:r>
            <a:r>
              <a:rPr lang="pl-PL" sz="2200" dirty="0">
                <a:solidFill>
                  <a:schemeClr val="tx2"/>
                </a:solidFill>
              </a:rPr>
              <a:t>:</a:t>
            </a:r>
          </a:p>
          <a:p>
            <a:endParaRPr lang="pl-PL" sz="2200" dirty="0">
              <a:solidFill>
                <a:schemeClr val="tx2"/>
              </a:solidFill>
            </a:endParaRPr>
          </a:p>
          <a:p>
            <a:pPr marL="800100" lvl="1" indent="-342900">
              <a:buFont typeface="Arial" panose="020B0604020202020204" pitchFamily="34" charset="0"/>
              <a:buChar char="•"/>
            </a:pPr>
            <a:r>
              <a:rPr lang="pl-PL" sz="2200" b="1" dirty="0" err="1">
                <a:solidFill>
                  <a:schemeClr val="tx2"/>
                </a:solidFill>
              </a:rPr>
              <a:t>Creational</a:t>
            </a:r>
            <a:r>
              <a:rPr lang="pl-PL" sz="2200" b="1" dirty="0">
                <a:solidFill>
                  <a:schemeClr val="tx2"/>
                </a:solidFill>
              </a:rPr>
              <a:t> </a:t>
            </a:r>
            <a:r>
              <a:rPr lang="pl-PL" sz="2200" dirty="0" err="1">
                <a:solidFill>
                  <a:schemeClr val="tx2"/>
                </a:solidFill>
              </a:rPr>
              <a:t>patterns</a:t>
            </a:r>
            <a:r>
              <a:rPr lang="pl-PL" sz="2200" dirty="0">
                <a:solidFill>
                  <a:schemeClr val="tx2"/>
                </a:solidFill>
              </a:rPr>
              <a:t> (</a:t>
            </a:r>
            <a:r>
              <a:rPr lang="pl-PL" sz="2200" i="1" dirty="0">
                <a:solidFill>
                  <a:schemeClr val="tx2"/>
                </a:solidFill>
              </a:rPr>
              <a:t>Singleton, Builder, </a:t>
            </a:r>
            <a:r>
              <a:rPr lang="pl-PL" sz="2200" i="1" dirty="0" err="1">
                <a:solidFill>
                  <a:schemeClr val="tx2"/>
                </a:solidFill>
              </a:rPr>
              <a:t>Factory</a:t>
            </a:r>
            <a:r>
              <a:rPr lang="pl-PL" sz="2200" i="1" dirty="0">
                <a:solidFill>
                  <a:schemeClr val="tx2"/>
                </a:solidFill>
              </a:rPr>
              <a:t> Method</a:t>
            </a:r>
            <a:r>
              <a:rPr lang="pl-PL" sz="2200" dirty="0">
                <a:solidFill>
                  <a:schemeClr val="tx2"/>
                </a:solidFill>
              </a:rPr>
              <a:t>)</a:t>
            </a:r>
          </a:p>
          <a:p>
            <a:pPr marL="800100" lvl="1" indent="-342900">
              <a:buFont typeface="Arial" panose="020B0604020202020204" pitchFamily="34" charset="0"/>
              <a:buChar char="•"/>
            </a:pPr>
            <a:r>
              <a:rPr lang="pl-PL" sz="2200" b="1" dirty="0" err="1">
                <a:solidFill>
                  <a:schemeClr val="tx2"/>
                </a:solidFill>
              </a:rPr>
              <a:t>Structural</a:t>
            </a:r>
            <a:r>
              <a:rPr lang="pl-PL" sz="2200" dirty="0">
                <a:solidFill>
                  <a:schemeClr val="tx2"/>
                </a:solidFill>
              </a:rPr>
              <a:t> </a:t>
            </a:r>
            <a:r>
              <a:rPr lang="pl-PL" sz="2200" dirty="0" err="1">
                <a:solidFill>
                  <a:schemeClr val="tx2"/>
                </a:solidFill>
              </a:rPr>
              <a:t>patterns</a:t>
            </a:r>
            <a:r>
              <a:rPr lang="pl-PL" sz="2200" dirty="0">
                <a:solidFill>
                  <a:schemeClr val="tx2"/>
                </a:solidFill>
              </a:rPr>
              <a:t> (</a:t>
            </a:r>
            <a:r>
              <a:rPr lang="pl-PL" sz="2200" i="1" dirty="0">
                <a:solidFill>
                  <a:schemeClr val="tx2"/>
                </a:solidFill>
              </a:rPr>
              <a:t>Bridge, </a:t>
            </a:r>
            <a:r>
              <a:rPr lang="pl-PL" sz="2200" i="1" dirty="0" err="1">
                <a:solidFill>
                  <a:schemeClr val="tx2"/>
                </a:solidFill>
              </a:rPr>
              <a:t>Decorator</a:t>
            </a:r>
            <a:r>
              <a:rPr lang="pl-PL" sz="2200" i="1" dirty="0">
                <a:solidFill>
                  <a:schemeClr val="tx2"/>
                </a:solidFill>
              </a:rPr>
              <a:t>, </a:t>
            </a:r>
            <a:r>
              <a:rPr lang="pl-PL" sz="2200" i="1" dirty="0" err="1">
                <a:solidFill>
                  <a:schemeClr val="tx2"/>
                </a:solidFill>
              </a:rPr>
              <a:t>Facade</a:t>
            </a:r>
            <a:r>
              <a:rPr lang="pl-PL" sz="2200" i="1" dirty="0">
                <a:solidFill>
                  <a:schemeClr val="tx2"/>
                </a:solidFill>
              </a:rPr>
              <a:t>, Front Controller</a:t>
            </a:r>
            <a:r>
              <a:rPr lang="pl-PL" sz="2200" dirty="0">
                <a:solidFill>
                  <a:schemeClr val="tx2"/>
                </a:solidFill>
              </a:rPr>
              <a:t>)</a:t>
            </a:r>
          </a:p>
          <a:p>
            <a:pPr marL="800100" lvl="1" indent="-342900">
              <a:buFont typeface="Arial" panose="020B0604020202020204" pitchFamily="34" charset="0"/>
              <a:buChar char="•"/>
            </a:pPr>
            <a:r>
              <a:rPr lang="pl-PL" sz="2200" b="1" dirty="0" err="1">
                <a:solidFill>
                  <a:schemeClr val="tx2"/>
                </a:solidFill>
              </a:rPr>
              <a:t>Behavioral</a:t>
            </a:r>
            <a:r>
              <a:rPr lang="pl-PL" sz="2200" dirty="0">
                <a:solidFill>
                  <a:schemeClr val="tx2"/>
                </a:solidFill>
              </a:rPr>
              <a:t> </a:t>
            </a:r>
            <a:r>
              <a:rPr lang="pl-PL" sz="2200" dirty="0" err="1">
                <a:solidFill>
                  <a:schemeClr val="tx2"/>
                </a:solidFill>
              </a:rPr>
              <a:t>patterns</a:t>
            </a:r>
            <a:r>
              <a:rPr lang="pl-PL" sz="2200" dirty="0">
                <a:solidFill>
                  <a:schemeClr val="tx2"/>
                </a:solidFill>
              </a:rPr>
              <a:t> (</a:t>
            </a:r>
            <a:r>
              <a:rPr lang="pl-PL" sz="2200" i="1" dirty="0">
                <a:solidFill>
                  <a:schemeClr val="tx2"/>
                </a:solidFill>
              </a:rPr>
              <a:t>Interpreter, Memento, </a:t>
            </a:r>
            <a:r>
              <a:rPr lang="pl-PL" sz="2200" i="1" dirty="0" err="1">
                <a:solidFill>
                  <a:schemeClr val="tx2"/>
                </a:solidFill>
              </a:rPr>
              <a:t>Visitor</a:t>
            </a:r>
            <a:r>
              <a:rPr lang="pl-PL" sz="2200" i="1" dirty="0">
                <a:solidFill>
                  <a:schemeClr val="tx2"/>
                </a:solidFill>
              </a:rPr>
              <a:t>, Chain of </a:t>
            </a:r>
            <a:r>
              <a:rPr lang="pl-PL" sz="2200" i="1" dirty="0" err="1">
                <a:solidFill>
                  <a:schemeClr val="tx2"/>
                </a:solidFill>
              </a:rPr>
              <a:t>responsibility</a:t>
            </a:r>
            <a:r>
              <a:rPr lang="pl-PL" sz="2200" dirty="0">
                <a:solidFill>
                  <a:schemeClr val="tx2"/>
                </a:solidFill>
              </a:rPr>
              <a:t>)</a:t>
            </a:r>
          </a:p>
          <a:p>
            <a:pPr marL="800100" lvl="1" indent="-342900">
              <a:buFont typeface="Arial" panose="020B0604020202020204" pitchFamily="34" charset="0"/>
              <a:buChar char="•"/>
            </a:pPr>
            <a:r>
              <a:rPr lang="pl-PL" sz="2200" b="1" dirty="0" err="1">
                <a:solidFill>
                  <a:schemeClr val="tx2"/>
                </a:solidFill>
              </a:rPr>
              <a:t>Concurrency</a:t>
            </a:r>
            <a:r>
              <a:rPr lang="pl-PL" sz="2200" dirty="0">
                <a:solidFill>
                  <a:schemeClr val="tx2"/>
                </a:solidFill>
              </a:rPr>
              <a:t> </a:t>
            </a:r>
            <a:r>
              <a:rPr lang="pl-PL" sz="2200" dirty="0" err="1">
                <a:solidFill>
                  <a:schemeClr val="tx2"/>
                </a:solidFill>
              </a:rPr>
              <a:t>patterns</a:t>
            </a:r>
            <a:r>
              <a:rPr lang="pl-PL" sz="2200" dirty="0">
                <a:solidFill>
                  <a:schemeClr val="tx2"/>
                </a:solidFill>
              </a:rPr>
              <a:t> (</a:t>
            </a:r>
            <a:r>
              <a:rPr lang="pl-PL" sz="2200" i="1" dirty="0">
                <a:solidFill>
                  <a:schemeClr val="tx2"/>
                </a:solidFill>
              </a:rPr>
              <a:t>Monitor, </a:t>
            </a:r>
            <a:r>
              <a:rPr lang="pl-PL" sz="2200" i="1" dirty="0" err="1">
                <a:solidFill>
                  <a:schemeClr val="tx2"/>
                </a:solidFill>
              </a:rPr>
              <a:t>Scheduler</a:t>
            </a:r>
            <a:r>
              <a:rPr lang="pl-PL" sz="2200" i="1" dirty="0">
                <a:solidFill>
                  <a:schemeClr val="tx2"/>
                </a:solidFill>
              </a:rPr>
              <a:t>, MDP</a:t>
            </a:r>
            <a:r>
              <a:rPr lang="pl-PL" sz="2200" dirty="0">
                <a:solidFill>
                  <a:schemeClr val="tx2"/>
                </a:solidFill>
              </a:rPr>
              <a:t>)</a:t>
            </a:r>
          </a:p>
          <a:p>
            <a:pPr marL="800100" lvl="1" indent="-342900">
              <a:buFont typeface="Arial" panose="020B0604020202020204" pitchFamily="34" charset="0"/>
              <a:buChar char="•"/>
            </a:pPr>
            <a:r>
              <a:rPr lang="pl-PL" sz="2200" b="1" dirty="0" err="1">
                <a:solidFill>
                  <a:schemeClr val="tx2"/>
                </a:solidFill>
              </a:rPr>
              <a:t>Architectular</a:t>
            </a:r>
            <a:r>
              <a:rPr lang="pl-PL" sz="2200" dirty="0">
                <a:solidFill>
                  <a:schemeClr val="tx2"/>
                </a:solidFill>
              </a:rPr>
              <a:t> </a:t>
            </a:r>
            <a:r>
              <a:rPr lang="pl-PL" sz="2200" dirty="0" err="1">
                <a:solidFill>
                  <a:schemeClr val="tx2"/>
                </a:solidFill>
              </a:rPr>
              <a:t>patterns</a:t>
            </a:r>
            <a:r>
              <a:rPr lang="pl-PL" sz="2200" dirty="0">
                <a:solidFill>
                  <a:schemeClr val="tx2"/>
                </a:solidFill>
              </a:rPr>
              <a:t> (</a:t>
            </a:r>
            <a:r>
              <a:rPr lang="pl-PL" sz="2400" b="1" i="1" dirty="0">
                <a:solidFill>
                  <a:schemeClr val="tx2"/>
                </a:solidFill>
              </a:rPr>
              <a:t>MVC</a:t>
            </a:r>
            <a:r>
              <a:rPr lang="pl-PL" sz="2200" i="1" dirty="0">
                <a:solidFill>
                  <a:schemeClr val="tx2"/>
                </a:solidFill>
              </a:rPr>
              <a:t>, Peer-to-</a:t>
            </a:r>
            <a:r>
              <a:rPr lang="pl-PL" sz="2200" i="1" dirty="0" err="1">
                <a:solidFill>
                  <a:schemeClr val="tx2"/>
                </a:solidFill>
              </a:rPr>
              <a:t>peer</a:t>
            </a:r>
            <a:r>
              <a:rPr lang="pl-PL" sz="2200" dirty="0">
                <a:solidFill>
                  <a:schemeClr val="tx2"/>
                </a:solidFill>
              </a:rPr>
              <a:t>)</a:t>
            </a:r>
            <a:endParaRPr lang="en-US" sz="2200"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err="1"/>
              <a:t>Categories</a:t>
            </a:r>
            <a:r>
              <a:rPr lang="pl-PL" sz="2800" dirty="0"/>
              <a:t> of design </a:t>
            </a:r>
            <a:r>
              <a:rPr lang="pl-PL" sz="2800" dirty="0" err="1"/>
              <a:t>patterns</a:t>
            </a:r>
            <a:endParaRPr lang="en-US" sz="2800" dirty="0"/>
          </a:p>
        </p:txBody>
      </p:sp>
    </p:spTree>
    <p:extLst>
      <p:ext uri="{BB962C8B-B14F-4D97-AF65-F5344CB8AC3E}">
        <p14:creationId xmlns:p14="http://schemas.microsoft.com/office/powerpoint/2010/main" val="1503885238"/>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pl-PL" sz="2400" b="1" dirty="0">
                <a:solidFill>
                  <a:schemeClr val="tx2"/>
                </a:solidFill>
              </a:rPr>
              <a:t>Model-</a:t>
            </a:r>
            <a:r>
              <a:rPr lang="pl-PL" sz="2400" b="1" dirty="0" err="1">
                <a:solidFill>
                  <a:schemeClr val="tx2"/>
                </a:solidFill>
              </a:rPr>
              <a:t>View</a:t>
            </a:r>
            <a:r>
              <a:rPr lang="pl-PL" sz="2400" b="1" dirty="0">
                <a:solidFill>
                  <a:schemeClr val="tx2"/>
                </a:solidFill>
              </a:rPr>
              <a:t>-Controller</a:t>
            </a:r>
            <a:r>
              <a:rPr lang="pl-PL" sz="2400" dirty="0">
                <a:solidFill>
                  <a:schemeClr val="tx2"/>
                </a:solidFill>
              </a:rPr>
              <a:t> </a:t>
            </a:r>
            <a:r>
              <a:rPr lang="pl-PL" sz="2400" dirty="0" err="1">
                <a:solidFill>
                  <a:schemeClr val="tx2"/>
                </a:solidFill>
              </a:rPr>
              <a:t>is</a:t>
            </a:r>
            <a:r>
              <a:rPr lang="pl-PL" sz="2400" dirty="0">
                <a:solidFill>
                  <a:schemeClr val="tx2"/>
                </a:solidFill>
              </a:rPr>
              <a:t> </a:t>
            </a:r>
            <a:r>
              <a:rPr lang="pl-PL" sz="2400" dirty="0" err="1">
                <a:solidFill>
                  <a:schemeClr val="tx2"/>
                </a:solidFill>
              </a:rPr>
              <a:t>an</a:t>
            </a:r>
            <a:r>
              <a:rPr lang="pl-PL" sz="2400" dirty="0">
                <a:solidFill>
                  <a:schemeClr val="tx2"/>
                </a:solidFill>
              </a:rPr>
              <a:t> </a:t>
            </a:r>
            <a:r>
              <a:rPr lang="pl-PL" sz="2400" dirty="0" err="1">
                <a:solidFill>
                  <a:schemeClr val="tx2"/>
                </a:solidFill>
              </a:rPr>
              <a:t>architectural</a:t>
            </a:r>
            <a:r>
              <a:rPr lang="pl-PL" sz="2400" dirty="0">
                <a:solidFill>
                  <a:schemeClr val="tx2"/>
                </a:solidFill>
              </a:rPr>
              <a:t> design </a:t>
            </a:r>
            <a:r>
              <a:rPr lang="pl-PL" sz="2400" dirty="0" err="1">
                <a:solidFill>
                  <a:schemeClr val="tx2"/>
                </a:solidFill>
              </a:rPr>
              <a:t>pattern</a:t>
            </a:r>
            <a:r>
              <a:rPr lang="pl-PL" sz="2400" dirty="0">
                <a:solidFill>
                  <a:schemeClr val="tx2"/>
                </a:solidFill>
              </a:rPr>
              <a:t> for </a:t>
            </a:r>
            <a:r>
              <a:rPr lang="pl-PL" sz="2400" dirty="0" err="1">
                <a:solidFill>
                  <a:schemeClr val="tx2"/>
                </a:solidFill>
              </a:rPr>
              <a:t>implementing</a:t>
            </a:r>
            <a:r>
              <a:rPr lang="pl-PL" sz="2400" dirty="0">
                <a:solidFill>
                  <a:schemeClr val="tx2"/>
                </a:solidFill>
              </a:rPr>
              <a:t> </a:t>
            </a:r>
            <a:r>
              <a:rPr lang="pl-PL" sz="2400" dirty="0" err="1">
                <a:solidFill>
                  <a:schemeClr val="tx2"/>
                </a:solidFill>
              </a:rPr>
              <a:t>user</a:t>
            </a:r>
            <a:r>
              <a:rPr lang="pl-PL" sz="2400" dirty="0">
                <a:solidFill>
                  <a:schemeClr val="tx2"/>
                </a:solidFill>
              </a:rPr>
              <a:t> </a:t>
            </a:r>
            <a:r>
              <a:rPr lang="pl-PL" sz="2400" dirty="0" err="1">
                <a:solidFill>
                  <a:schemeClr val="tx2"/>
                </a:solidFill>
              </a:rPr>
              <a:t>interfaces</a:t>
            </a:r>
            <a:endParaRPr lang="pl-PL" sz="2400" dirty="0">
              <a:solidFill>
                <a:schemeClr val="tx2"/>
              </a:solidFill>
            </a:endParaRPr>
          </a:p>
          <a:p>
            <a:r>
              <a:rPr lang="pl-PL" sz="2400" dirty="0" err="1">
                <a:solidFill>
                  <a:schemeClr val="tx2"/>
                </a:solidFill>
              </a:rPr>
              <a:t>Divides</a:t>
            </a:r>
            <a:r>
              <a:rPr lang="pl-PL" sz="2400" dirty="0">
                <a:solidFill>
                  <a:schemeClr val="tx2"/>
                </a:solidFill>
              </a:rPr>
              <a:t> </a:t>
            </a:r>
            <a:r>
              <a:rPr lang="pl-PL" sz="2400" dirty="0" err="1">
                <a:solidFill>
                  <a:schemeClr val="tx2"/>
                </a:solidFill>
              </a:rPr>
              <a:t>application</a:t>
            </a:r>
            <a:r>
              <a:rPr lang="pl-PL" sz="2400" dirty="0">
                <a:solidFill>
                  <a:schemeClr val="tx2"/>
                </a:solidFill>
              </a:rPr>
              <a:t> </a:t>
            </a:r>
            <a:r>
              <a:rPr lang="pl-PL" sz="2400" dirty="0" err="1">
                <a:solidFill>
                  <a:schemeClr val="tx2"/>
                </a:solidFill>
              </a:rPr>
              <a:t>into</a:t>
            </a:r>
            <a:r>
              <a:rPr lang="pl-PL" sz="2400" dirty="0">
                <a:solidFill>
                  <a:schemeClr val="tx2"/>
                </a:solidFill>
              </a:rPr>
              <a:t> </a:t>
            </a:r>
            <a:r>
              <a:rPr lang="pl-PL" sz="2400" dirty="0" err="1">
                <a:solidFill>
                  <a:schemeClr val="tx2"/>
                </a:solidFill>
              </a:rPr>
              <a:t>three</a:t>
            </a:r>
            <a:r>
              <a:rPr lang="pl-PL" sz="2400" dirty="0">
                <a:solidFill>
                  <a:schemeClr val="tx2"/>
                </a:solidFill>
              </a:rPr>
              <a:t> </a:t>
            </a:r>
            <a:r>
              <a:rPr lang="pl-PL" sz="2400" dirty="0" err="1">
                <a:solidFill>
                  <a:schemeClr val="tx2"/>
                </a:solidFill>
              </a:rPr>
              <a:t>interconnected</a:t>
            </a:r>
            <a:r>
              <a:rPr lang="pl-PL" sz="2400" dirty="0">
                <a:solidFill>
                  <a:schemeClr val="tx2"/>
                </a:solidFill>
              </a:rPr>
              <a:t> </a:t>
            </a:r>
            <a:r>
              <a:rPr lang="pl-PL" sz="2400" dirty="0" err="1">
                <a:solidFill>
                  <a:schemeClr val="tx2"/>
                </a:solidFill>
              </a:rPr>
              <a:t>parts</a:t>
            </a:r>
            <a:r>
              <a:rPr lang="pl-PL" sz="2400" dirty="0">
                <a:solidFill>
                  <a:schemeClr val="tx2"/>
                </a:solidFill>
              </a:rPr>
              <a:t> in order to </a:t>
            </a:r>
            <a:r>
              <a:rPr lang="pl-PL" sz="2400" dirty="0" err="1">
                <a:solidFill>
                  <a:schemeClr val="tx2"/>
                </a:solidFill>
              </a:rPr>
              <a:t>separate</a:t>
            </a:r>
            <a:r>
              <a:rPr lang="pl-PL" sz="2400" dirty="0">
                <a:solidFill>
                  <a:schemeClr val="tx2"/>
                </a:solidFill>
              </a:rPr>
              <a:t> </a:t>
            </a:r>
            <a:r>
              <a:rPr lang="pl-PL" sz="2400" dirty="0" err="1">
                <a:solidFill>
                  <a:schemeClr val="tx2"/>
                </a:solidFill>
              </a:rPr>
              <a:t>internal</a:t>
            </a:r>
            <a:r>
              <a:rPr lang="pl-PL" sz="2400" dirty="0">
                <a:solidFill>
                  <a:schemeClr val="tx2"/>
                </a:solidFill>
              </a:rPr>
              <a:t> </a:t>
            </a:r>
            <a:r>
              <a:rPr lang="pl-PL" sz="2400" dirty="0" err="1">
                <a:solidFill>
                  <a:schemeClr val="tx2"/>
                </a:solidFill>
              </a:rPr>
              <a:t>representations</a:t>
            </a:r>
            <a:r>
              <a:rPr lang="pl-PL" sz="2400" dirty="0">
                <a:solidFill>
                  <a:schemeClr val="tx2"/>
                </a:solidFill>
              </a:rPr>
              <a:t> of </a:t>
            </a:r>
            <a:r>
              <a:rPr lang="pl-PL" sz="2400" dirty="0" err="1">
                <a:solidFill>
                  <a:schemeClr val="tx2"/>
                </a:solidFill>
              </a:rPr>
              <a:t>information</a:t>
            </a:r>
            <a:r>
              <a:rPr lang="pl-PL" sz="2400" dirty="0">
                <a:solidFill>
                  <a:schemeClr val="tx2"/>
                </a:solidFill>
              </a:rPr>
              <a:t> from </a:t>
            </a:r>
            <a:r>
              <a:rPr lang="pl-PL" sz="2400" dirty="0" err="1">
                <a:solidFill>
                  <a:schemeClr val="tx2"/>
                </a:solidFill>
              </a:rPr>
              <a:t>ways</a:t>
            </a:r>
            <a:r>
              <a:rPr lang="pl-PL" sz="2400" dirty="0">
                <a:solidFill>
                  <a:schemeClr val="tx2"/>
                </a:solidFill>
              </a:rPr>
              <a:t> </a:t>
            </a:r>
            <a:r>
              <a:rPr lang="pl-PL" sz="2400" dirty="0" err="1">
                <a:solidFill>
                  <a:schemeClr val="tx2"/>
                </a:solidFill>
              </a:rPr>
              <a:t>that</a:t>
            </a:r>
            <a:r>
              <a:rPr lang="pl-PL" sz="2400" dirty="0">
                <a:solidFill>
                  <a:schemeClr val="tx2"/>
                </a:solidFill>
              </a:rPr>
              <a:t> </a:t>
            </a:r>
            <a:r>
              <a:rPr lang="pl-PL" sz="2400" dirty="0" err="1">
                <a:solidFill>
                  <a:schemeClr val="tx2"/>
                </a:solidFill>
              </a:rPr>
              <a:t>information</a:t>
            </a:r>
            <a:r>
              <a:rPr lang="pl-PL" sz="2400" dirty="0">
                <a:solidFill>
                  <a:schemeClr val="tx2"/>
                </a:solidFill>
              </a:rPr>
              <a:t> </a:t>
            </a:r>
            <a:r>
              <a:rPr lang="pl-PL" sz="2400" dirty="0" err="1">
                <a:solidFill>
                  <a:schemeClr val="tx2"/>
                </a:solidFill>
              </a:rPr>
              <a:t>is</a:t>
            </a:r>
            <a:r>
              <a:rPr lang="pl-PL" sz="2400" dirty="0">
                <a:solidFill>
                  <a:schemeClr val="tx2"/>
                </a:solidFill>
              </a:rPr>
              <a:t> </a:t>
            </a:r>
            <a:r>
              <a:rPr lang="pl-PL" sz="2400" dirty="0" err="1">
                <a:solidFill>
                  <a:schemeClr val="tx2"/>
                </a:solidFill>
              </a:rPr>
              <a:t>exchanged</a:t>
            </a:r>
            <a:r>
              <a:rPr lang="pl-PL" sz="2400" dirty="0">
                <a:solidFill>
                  <a:schemeClr val="tx2"/>
                </a:solidFill>
              </a:rPr>
              <a:t> with </a:t>
            </a:r>
            <a:r>
              <a:rPr lang="pl-PL" sz="2400" dirty="0" err="1">
                <a:solidFill>
                  <a:schemeClr val="tx2"/>
                </a:solidFill>
              </a:rPr>
              <a:t>user</a:t>
            </a:r>
            <a:endParaRPr lang="pl-PL" sz="2400" dirty="0">
              <a:solidFill>
                <a:schemeClr val="tx2"/>
              </a:solidFill>
            </a:endParaRPr>
          </a:p>
          <a:p>
            <a:endParaRPr lang="pl-PL" sz="2400" dirty="0">
              <a:solidFill>
                <a:schemeClr val="tx2"/>
              </a:solidFill>
            </a:endParaRPr>
          </a:p>
          <a:p>
            <a:r>
              <a:rPr lang="pl-PL" sz="2400" dirty="0" err="1">
                <a:solidFill>
                  <a:schemeClr val="tx2"/>
                </a:solidFill>
              </a:rPr>
              <a:t>Originally</a:t>
            </a:r>
            <a:r>
              <a:rPr lang="pl-PL" sz="2400" dirty="0">
                <a:solidFill>
                  <a:schemeClr val="tx2"/>
                </a:solidFill>
              </a:rPr>
              <a:t> </a:t>
            </a:r>
            <a:r>
              <a:rPr lang="pl-PL" sz="2400" dirty="0" err="1">
                <a:solidFill>
                  <a:schemeClr val="tx2"/>
                </a:solidFill>
              </a:rPr>
              <a:t>developped</a:t>
            </a:r>
            <a:r>
              <a:rPr lang="pl-PL" sz="2400" dirty="0">
                <a:solidFill>
                  <a:schemeClr val="tx2"/>
                </a:solidFill>
              </a:rPr>
              <a:t> for desktop </a:t>
            </a:r>
            <a:r>
              <a:rPr lang="pl-PL" sz="2400" dirty="0" err="1">
                <a:solidFill>
                  <a:schemeClr val="tx2"/>
                </a:solidFill>
              </a:rPr>
              <a:t>computing</a:t>
            </a:r>
            <a:r>
              <a:rPr lang="pl-PL" sz="2400" dirty="0">
                <a:solidFill>
                  <a:schemeClr val="tx2"/>
                </a:solidFill>
              </a:rPr>
              <a:t>, </a:t>
            </a:r>
            <a:r>
              <a:rPr lang="pl-PL" sz="2400" dirty="0" err="1">
                <a:solidFill>
                  <a:schemeClr val="tx2"/>
                </a:solidFill>
              </a:rPr>
              <a:t>however</a:t>
            </a:r>
            <a:r>
              <a:rPr lang="pl-PL" sz="2400" dirty="0">
                <a:solidFill>
                  <a:schemeClr val="tx2"/>
                </a:solidFill>
              </a:rPr>
              <a:t> </a:t>
            </a:r>
            <a:r>
              <a:rPr lang="pl-PL" sz="2400" dirty="0" err="1">
                <a:solidFill>
                  <a:schemeClr val="tx2"/>
                </a:solidFill>
              </a:rPr>
              <a:t>has</a:t>
            </a:r>
            <a:r>
              <a:rPr lang="pl-PL" sz="2400" dirty="0">
                <a:solidFill>
                  <a:schemeClr val="tx2"/>
                </a:solidFill>
              </a:rPr>
              <a:t> </a:t>
            </a:r>
            <a:r>
              <a:rPr lang="pl-PL" sz="2400" dirty="0" err="1">
                <a:solidFill>
                  <a:schemeClr val="tx2"/>
                </a:solidFill>
              </a:rPr>
              <a:t>been</a:t>
            </a:r>
            <a:r>
              <a:rPr lang="pl-PL" sz="2400" dirty="0">
                <a:solidFill>
                  <a:schemeClr val="tx2"/>
                </a:solidFill>
              </a:rPr>
              <a:t> </a:t>
            </a:r>
            <a:r>
              <a:rPr lang="pl-PL" sz="2400" dirty="0" err="1">
                <a:solidFill>
                  <a:schemeClr val="tx2"/>
                </a:solidFill>
              </a:rPr>
              <a:t>widely</a:t>
            </a:r>
            <a:r>
              <a:rPr lang="pl-PL" sz="2400" dirty="0">
                <a:solidFill>
                  <a:schemeClr val="tx2"/>
                </a:solidFill>
              </a:rPr>
              <a:t> </a:t>
            </a:r>
            <a:r>
              <a:rPr lang="pl-PL" sz="2400" dirty="0" err="1">
                <a:solidFill>
                  <a:schemeClr val="tx2"/>
                </a:solidFill>
              </a:rPr>
              <a:t>adopted</a:t>
            </a:r>
            <a:r>
              <a:rPr lang="pl-PL" sz="2400" dirty="0">
                <a:solidFill>
                  <a:schemeClr val="tx2"/>
                </a:solidFill>
              </a:rPr>
              <a:t> as </a:t>
            </a:r>
            <a:r>
              <a:rPr lang="pl-PL" sz="2400" dirty="0" err="1">
                <a:solidFill>
                  <a:schemeClr val="tx2"/>
                </a:solidFill>
              </a:rPr>
              <a:t>an</a:t>
            </a:r>
            <a:r>
              <a:rPr lang="pl-PL" sz="2400" dirty="0">
                <a:solidFill>
                  <a:schemeClr val="tx2"/>
                </a:solidFill>
              </a:rPr>
              <a:t> </a:t>
            </a:r>
            <a:r>
              <a:rPr lang="pl-PL" sz="2400" dirty="0" err="1">
                <a:solidFill>
                  <a:schemeClr val="tx2"/>
                </a:solidFill>
              </a:rPr>
              <a:t>architecture</a:t>
            </a:r>
            <a:r>
              <a:rPr lang="pl-PL" sz="2400" dirty="0">
                <a:solidFill>
                  <a:schemeClr val="tx2"/>
                </a:solidFill>
              </a:rPr>
              <a:t> for World </a:t>
            </a:r>
            <a:r>
              <a:rPr lang="pl-PL" sz="2400" dirty="0" err="1">
                <a:solidFill>
                  <a:schemeClr val="tx2"/>
                </a:solidFill>
              </a:rPr>
              <a:t>Wide</a:t>
            </a:r>
            <a:r>
              <a:rPr lang="pl-PL" sz="2400" dirty="0">
                <a:solidFill>
                  <a:schemeClr val="tx2"/>
                </a:solidFill>
              </a:rPr>
              <a:t> Web </a:t>
            </a:r>
            <a:r>
              <a:rPr lang="pl-PL" sz="2400" dirty="0" err="1">
                <a:solidFill>
                  <a:schemeClr val="tx2"/>
                </a:solidFill>
              </a:rPr>
              <a:t>applications</a:t>
            </a:r>
            <a:r>
              <a:rPr lang="pl-PL" sz="2400" dirty="0">
                <a:solidFill>
                  <a:schemeClr val="tx2"/>
                </a:solidFill>
              </a:rPr>
              <a:t> in </a:t>
            </a:r>
            <a:r>
              <a:rPr lang="pl-PL" sz="2400" dirty="0" err="1">
                <a:solidFill>
                  <a:schemeClr val="tx2"/>
                </a:solidFill>
              </a:rPr>
              <a:t>all</a:t>
            </a:r>
            <a:r>
              <a:rPr lang="pl-PL" sz="2400" dirty="0">
                <a:solidFill>
                  <a:schemeClr val="tx2"/>
                </a:solidFill>
              </a:rPr>
              <a:t> major </a:t>
            </a:r>
            <a:r>
              <a:rPr lang="pl-PL" sz="2400" dirty="0" err="1">
                <a:solidFill>
                  <a:schemeClr val="tx2"/>
                </a:solidFill>
              </a:rPr>
              <a:t>programming</a:t>
            </a:r>
            <a:r>
              <a:rPr lang="pl-PL" sz="2400" dirty="0">
                <a:solidFill>
                  <a:schemeClr val="tx2"/>
                </a:solidFill>
              </a:rPr>
              <a:t> </a:t>
            </a:r>
            <a:r>
              <a:rPr lang="pl-PL" sz="2400" dirty="0" err="1">
                <a:solidFill>
                  <a:schemeClr val="tx2"/>
                </a:solidFill>
              </a:rPr>
              <a:t>languages</a:t>
            </a:r>
            <a:endParaRPr lang="en-US" sz="2400" dirty="0">
              <a:solidFill>
                <a:schemeClr val="tx2"/>
              </a:solidFill>
            </a:endParaRPr>
          </a:p>
          <a:p>
            <a:pPr marL="285750" indent="-285750">
              <a:buFont typeface="Arial"/>
              <a:buChar char="•"/>
            </a:pPr>
            <a:endParaRPr lang="en-US" sz="1600" dirty="0">
              <a:solidFill>
                <a:schemeClr val="tx2"/>
              </a:solidFill>
            </a:endParaRPr>
          </a:p>
        </p:txBody>
      </p:sp>
      <p:sp>
        <p:nvSpPr>
          <p:cNvPr id="3" name="Title 2"/>
          <p:cNvSpPr>
            <a:spLocks noGrp="1"/>
          </p:cNvSpPr>
          <p:nvPr>
            <p:ph type="title"/>
          </p:nvPr>
        </p:nvSpPr>
        <p:spPr/>
        <p:txBody>
          <a:bodyPr>
            <a:normAutofit/>
          </a:bodyPr>
          <a:lstStyle/>
          <a:p>
            <a:r>
              <a:rPr lang="pl-PL" sz="2800" dirty="0"/>
              <a:t>Model-</a:t>
            </a:r>
            <a:r>
              <a:rPr lang="pl-PL" sz="2800" dirty="0" err="1"/>
              <a:t>View</a:t>
            </a:r>
            <a:r>
              <a:rPr lang="pl-PL" sz="2800" dirty="0"/>
              <a:t>-Controller design </a:t>
            </a:r>
            <a:r>
              <a:rPr lang="pl-PL" sz="2800" dirty="0" err="1"/>
              <a:t>pattern</a:t>
            </a:r>
            <a:r>
              <a:rPr lang="en-US" sz="2800" dirty="0" smtClean="0"/>
              <a:t>	</a:t>
            </a:r>
            <a:endParaRPr lang="en-US" sz="2800" dirty="0"/>
          </a:p>
        </p:txBody>
      </p:sp>
    </p:spTree>
    <p:extLst>
      <p:ext uri="{BB962C8B-B14F-4D97-AF65-F5344CB8AC3E}">
        <p14:creationId xmlns:p14="http://schemas.microsoft.com/office/powerpoint/2010/main" val="121940797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86455"/>
            <a:ext cx="9144000" cy="4444816"/>
          </a:xfrm>
        </p:spPr>
        <p:txBody>
          <a:bodyPr/>
          <a:lstStyle/>
          <a:p>
            <a:pPr marL="457200" indent="-457200">
              <a:lnSpc>
                <a:spcPct val="140000"/>
              </a:lnSpc>
              <a:buFont typeface="+mj-lt"/>
              <a:buAutoNum type="arabicPeriod"/>
            </a:pPr>
            <a:r>
              <a:rPr lang="en-US" dirty="0">
                <a:solidFill>
                  <a:schemeClr val="tx2"/>
                </a:solidFill>
              </a:rPr>
              <a:t>What is Spring framework?</a:t>
            </a:r>
          </a:p>
          <a:p>
            <a:pPr marL="457200" indent="-457200">
              <a:lnSpc>
                <a:spcPct val="140000"/>
              </a:lnSpc>
              <a:buFont typeface="+mj-lt"/>
              <a:buAutoNum type="arabicPeriod"/>
            </a:pPr>
            <a:r>
              <a:rPr lang="en-US" dirty="0">
                <a:solidFill>
                  <a:schemeClr val="tx2"/>
                </a:solidFill>
              </a:rPr>
              <a:t>Why Spring framework</a:t>
            </a:r>
            <a:r>
              <a:rPr lang="en-US" dirty="0" smtClean="0">
                <a:solidFill>
                  <a:schemeClr val="tx2"/>
                </a:solidFill>
              </a:rPr>
              <a:t>?</a:t>
            </a:r>
            <a:endParaRPr lang="pl-PL" dirty="0" smtClean="0">
              <a:solidFill>
                <a:schemeClr val="tx2"/>
              </a:solidFill>
            </a:endParaRPr>
          </a:p>
          <a:p>
            <a:pPr marL="457200" indent="-457200">
              <a:lnSpc>
                <a:spcPct val="140000"/>
              </a:lnSpc>
              <a:buFont typeface="+mj-lt"/>
              <a:buAutoNum type="arabicPeriod"/>
            </a:pPr>
            <a:r>
              <a:rPr lang="pl-PL" dirty="0" smtClean="0">
                <a:solidFill>
                  <a:schemeClr val="tx2"/>
                </a:solidFill>
              </a:rPr>
              <a:t>Live </a:t>
            </a:r>
            <a:r>
              <a:rPr lang="pl-PL" dirty="0" err="1" smtClean="0">
                <a:solidFill>
                  <a:schemeClr val="tx2"/>
                </a:solidFill>
              </a:rPr>
              <a:t>Codding</a:t>
            </a:r>
            <a:r>
              <a:rPr lang="pl-PL" dirty="0" smtClean="0">
                <a:solidFill>
                  <a:schemeClr val="tx2"/>
                </a:solidFill>
              </a:rPr>
              <a:t> </a:t>
            </a:r>
            <a:r>
              <a:rPr lang="pl-PL" dirty="0" smtClean="0">
                <a:solidFill>
                  <a:schemeClr val="tx2"/>
                </a:solidFill>
                <a:sym typeface="Wingdings" panose="05000000000000000000" pitchFamily="2" charset="2"/>
              </a:rPr>
              <a:t></a:t>
            </a:r>
            <a:endParaRPr lang="en-US" dirty="0">
              <a:solidFill>
                <a:schemeClr val="tx2"/>
              </a:solidFill>
            </a:endParaRPr>
          </a:p>
        </p:txBody>
      </p:sp>
      <p:sp>
        <p:nvSpPr>
          <p:cNvPr id="3" name="Title 2"/>
          <p:cNvSpPr>
            <a:spLocks noGrp="1"/>
          </p:cNvSpPr>
          <p:nvPr>
            <p:ph type="title"/>
          </p:nvPr>
        </p:nvSpPr>
        <p:spPr/>
        <p:txBody>
          <a:bodyPr>
            <a:normAutofit/>
          </a:bodyPr>
          <a:lstStyle/>
          <a:p>
            <a:r>
              <a:rPr lang="en-US" sz="2800" dirty="0">
                <a:solidFill>
                  <a:schemeClr val="tx2"/>
                </a:solidFill>
              </a:rPr>
              <a:t>Spring basics</a:t>
            </a:r>
          </a:p>
        </p:txBody>
      </p:sp>
      <p:sp>
        <p:nvSpPr>
          <p:cNvPr id="4" name="Subtitle 3"/>
          <p:cNvSpPr txBox="1">
            <a:spLocks/>
          </p:cNvSpPr>
          <p:nvPr/>
        </p:nvSpPr>
        <p:spPr>
          <a:xfrm>
            <a:off x="130901" y="1242953"/>
            <a:ext cx="8695944" cy="33832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smtClean="0">
                <a:solidFill>
                  <a:schemeClr val="tx2"/>
                </a:solidFill>
              </a:rPr>
              <a:t>Topics </a:t>
            </a:r>
            <a:endParaRPr lang="en-US" dirty="0">
              <a:solidFill>
                <a:schemeClr val="tx2"/>
              </a:solidFill>
            </a:endParaRPr>
          </a:p>
        </p:txBody>
      </p:sp>
      <p:pic>
        <p:nvPicPr>
          <p:cNvPr id="5" name="Picture 4"/>
          <p:cNvPicPr>
            <a:picLocks noChangeAspect="1"/>
          </p:cNvPicPr>
          <p:nvPr/>
        </p:nvPicPr>
        <p:blipFill>
          <a:blip r:embed="rId2"/>
          <a:stretch>
            <a:fillRect/>
          </a:stretch>
        </p:blipFill>
        <p:spPr>
          <a:xfrm>
            <a:off x="2446873" y="3893240"/>
            <a:ext cx="4064000" cy="1993900"/>
          </a:xfrm>
          <a:prstGeom prst="rect">
            <a:avLst/>
          </a:prstGeom>
        </p:spPr>
      </p:pic>
    </p:spTree>
    <p:extLst>
      <p:ext uri="{BB962C8B-B14F-4D97-AF65-F5344CB8AC3E}">
        <p14:creationId xmlns:p14="http://schemas.microsoft.com/office/powerpoint/2010/main" val="945117276"/>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a:solidFill>
                  <a:schemeClr val="tx2"/>
                </a:solidFill>
                <a:latin typeface="Arial Narrow" pitchFamily="34" charset="0"/>
              </a:rPr>
              <a:t>In </a:t>
            </a:r>
            <a:r>
              <a:rPr lang="pl-PL" dirty="0" err="1">
                <a:solidFill>
                  <a:schemeClr val="tx2"/>
                </a:solidFill>
                <a:latin typeface="Arial Narrow" pitchFamily="34" charset="0"/>
              </a:rPr>
              <a:t>addition</a:t>
            </a:r>
            <a:r>
              <a:rPr lang="pl-PL" dirty="0">
                <a:solidFill>
                  <a:schemeClr val="tx2"/>
                </a:solidFill>
                <a:latin typeface="Arial Narrow" pitchFamily="34" charset="0"/>
              </a:rPr>
              <a:t> to </a:t>
            </a:r>
            <a:r>
              <a:rPr lang="pl-PL" dirty="0" err="1">
                <a:solidFill>
                  <a:schemeClr val="tx2"/>
                </a:solidFill>
                <a:latin typeface="Arial Narrow" pitchFamily="34" charset="0"/>
              </a:rPr>
              <a:t>dividing</a:t>
            </a:r>
            <a:r>
              <a:rPr lang="pl-PL" dirty="0">
                <a:solidFill>
                  <a:schemeClr val="tx2"/>
                </a:solidFill>
                <a:latin typeface="Arial Narrow" pitchFamily="34" charset="0"/>
              </a:rPr>
              <a:t> the </a:t>
            </a:r>
            <a:r>
              <a:rPr lang="pl-PL" dirty="0" err="1">
                <a:solidFill>
                  <a:schemeClr val="tx2"/>
                </a:solidFill>
                <a:latin typeface="Arial Narrow" pitchFamily="34" charset="0"/>
              </a:rPr>
              <a:t>application</a:t>
            </a:r>
            <a:r>
              <a:rPr lang="pl-PL" dirty="0">
                <a:solidFill>
                  <a:schemeClr val="tx2"/>
                </a:solidFill>
                <a:latin typeface="Arial Narrow" pitchFamily="34" charset="0"/>
              </a:rPr>
              <a:t> </a:t>
            </a:r>
            <a:r>
              <a:rPr lang="pl-PL" dirty="0" err="1">
                <a:solidFill>
                  <a:schemeClr val="tx2"/>
                </a:solidFill>
                <a:latin typeface="Arial Narrow" pitchFamily="34" charset="0"/>
              </a:rPr>
              <a:t>into</a:t>
            </a:r>
            <a:r>
              <a:rPr lang="pl-PL" dirty="0">
                <a:solidFill>
                  <a:schemeClr val="tx2"/>
                </a:solidFill>
                <a:latin typeface="Arial Narrow" pitchFamily="34" charset="0"/>
              </a:rPr>
              <a:t> </a:t>
            </a:r>
            <a:r>
              <a:rPr lang="pl-PL" dirty="0" err="1">
                <a:solidFill>
                  <a:schemeClr val="tx2"/>
                </a:solidFill>
                <a:latin typeface="Arial Narrow" pitchFamily="34" charset="0"/>
              </a:rPr>
              <a:t>three</a:t>
            </a:r>
            <a:r>
              <a:rPr lang="pl-PL" dirty="0">
                <a:solidFill>
                  <a:schemeClr val="tx2"/>
                </a:solidFill>
                <a:latin typeface="Arial Narrow" pitchFamily="34" charset="0"/>
              </a:rPr>
              <a:t> </a:t>
            </a:r>
            <a:r>
              <a:rPr lang="pl-PL" dirty="0" err="1">
                <a:solidFill>
                  <a:schemeClr val="tx2"/>
                </a:solidFill>
                <a:latin typeface="Arial Narrow" pitchFamily="34" charset="0"/>
              </a:rPr>
              <a:t>kinds</a:t>
            </a:r>
            <a:r>
              <a:rPr lang="pl-PL" dirty="0">
                <a:solidFill>
                  <a:schemeClr val="tx2"/>
                </a:solidFill>
                <a:latin typeface="Arial Narrow" pitchFamily="34" charset="0"/>
              </a:rPr>
              <a:t> of </a:t>
            </a:r>
            <a:r>
              <a:rPr lang="pl-PL" dirty="0" err="1">
                <a:solidFill>
                  <a:schemeClr val="tx2"/>
                </a:solidFill>
                <a:latin typeface="Arial Narrow" pitchFamily="34" charset="0"/>
              </a:rPr>
              <a:t>components</a:t>
            </a:r>
            <a:r>
              <a:rPr lang="pl-PL" dirty="0">
                <a:solidFill>
                  <a:schemeClr val="tx2"/>
                </a:solidFill>
                <a:latin typeface="Arial Narrow" pitchFamily="34" charset="0"/>
              </a:rPr>
              <a:t>, MVC design </a:t>
            </a:r>
            <a:r>
              <a:rPr lang="pl-PL" dirty="0" err="1">
                <a:solidFill>
                  <a:schemeClr val="tx2"/>
                </a:solidFill>
                <a:latin typeface="Arial Narrow" pitchFamily="34" charset="0"/>
              </a:rPr>
              <a:t>pattern</a:t>
            </a:r>
            <a:r>
              <a:rPr lang="pl-PL" dirty="0">
                <a:solidFill>
                  <a:schemeClr val="tx2"/>
                </a:solidFill>
                <a:latin typeface="Arial Narrow" pitchFamily="34" charset="0"/>
              </a:rPr>
              <a:t> </a:t>
            </a:r>
            <a:r>
              <a:rPr lang="pl-PL" dirty="0" err="1">
                <a:solidFill>
                  <a:schemeClr val="tx2"/>
                </a:solidFill>
                <a:latin typeface="Arial Narrow" pitchFamily="34" charset="0"/>
              </a:rPr>
              <a:t>also</a:t>
            </a:r>
            <a:r>
              <a:rPr lang="pl-PL" dirty="0">
                <a:solidFill>
                  <a:schemeClr val="tx2"/>
                </a:solidFill>
                <a:latin typeface="Arial Narrow" pitchFamily="34" charset="0"/>
              </a:rPr>
              <a:t> </a:t>
            </a:r>
            <a:r>
              <a:rPr lang="pl-PL" dirty="0" err="1">
                <a:solidFill>
                  <a:schemeClr val="tx2"/>
                </a:solidFill>
                <a:latin typeface="Arial Narrow" pitchFamily="34" charset="0"/>
              </a:rPr>
              <a:t>defines</a:t>
            </a:r>
            <a:r>
              <a:rPr lang="pl-PL" dirty="0">
                <a:solidFill>
                  <a:schemeClr val="tx2"/>
                </a:solidFill>
                <a:latin typeface="Arial Narrow" pitchFamily="34" charset="0"/>
              </a:rPr>
              <a:t> </a:t>
            </a:r>
            <a:r>
              <a:rPr lang="pl-PL" dirty="0" err="1">
                <a:solidFill>
                  <a:schemeClr val="tx2"/>
                </a:solidFill>
                <a:latin typeface="Arial Narrow" pitchFamily="34" charset="0"/>
              </a:rPr>
              <a:t>interactions</a:t>
            </a:r>
            <a:r>
              <a:rPr lang="pl-PL" dirty="0">
                <a:solidFill>
                  <a:schemeClr val="tx2"/>
                </a:solidFill>
                <a:latin typeface="Arial Narrow" pitchFamily="34" charset="0"/>
              </a:rPr>
              <a:t> </a:t>
            </a:r>
            <a:r>
              <a:rPr lang="pl-PL" dirty="0" err="1">
                <a:solidFill>
                  <a:schemeClr val="tx2"/>
                </a:solidFill>
                <a:latin typeface="Arial Narrow" pitchFamily="34" charset="0"/>
              </a:rPr>
              <a:t>between</a:t>
            </a:r>
            <a:r>
              <a:rPr lang="pl-PL" dirty="0">
                <a:solidFill>
                  <a:schemeClr val="tx2"/>
                </a:solidFill>
                <a:latin typeface="Arial Narrow" pitchFamily="34" charset="0"/>
              </a:rPr>
              <a:t> </a:t>
            </a:r>
            <a:r>
              <a:rPr lang="pl-PL" dirty="0" err="1">
                <a:solidFill>
                  <a:schemeClr val="tx2"/>
                </a:solidFill>
                <a:latin typeface="Arial Narrow" pitchFamily="34" charset="0"/>
              </a:rPr>
              <a:t>them</a:t>
            </a:r>
            <a:r>
              <a:rPr lang="pl-PL" dirty="0">
                <a:solidFill>
                  <a:schemeClr val="tx2"/>
                </a:solidFill>
                <a:latin typeface="Arial Narrow" pitchFamily="34" charset="0"/>
              </a:rPr>
              <a:t>:</a:t>
            </a:r>
          </a:p>
          <a:p>
            <a:endParaRPr lang="pl-PL" dirty="0">
              <a:solidFill>
                <a:schemeClr val="tx2"/>
              </a:solidFill>
              <a:latin typeface="Arial Narrow" pitchFamily="34" charset="0"/>
            </a:endParaRPr>
          </a:p>
          <a:p>
            <a:r>
              <a:rPr lang="pl-PL" b="1" dirty="0">
                <a:solidFill>
                  <a:schemeClr val="tx2"/>
                </a:solidFill>
                <a:latin typeface="Arial Narrow" pitchFamily="34" charset="0"/>
              </a:rPr>
              <a:t>Model</a:t>
            </a:r>
            <a:r>
              <a:rPr lang="pl-PL" dirty="0">
                <a:solidFill>
                  <a:schemeClr val="tx2"/>
                </a:solidFill>
                <a:latin typeface="Arial Narrow" pitchFamily="34" charset="0"/>
              </a:rPr>
              <a:t>: </a:t>
            </a:r>
            <a:r>
              <a:rPr lang="pl-PL" dirty="0" err="1">
                <a:solidFill>
                  <a:schemeClr val="tx2"/>
                </a:solidFill>
                <a:latin typeface="Arial Narrow" pitchFamily="34" charset="0"/>
              </a:rPr>
              <a:t>notifes</a:t>
            </a:r>
            <a:r>
              <a:rPr lang="pl-PL" dirty="0">
                <a:solidFill>
                  <a:schemeClr val="tx2"/>
                </a:solidFill>
                <a:latin typeface="Arial Narrow" pitchFamily="34" charset="0"/>
              </a:rPr>
              <a:t> </a:t>
            </a:r>
            <a:r>
              <a:rPr lang="pl-PL" dirty="0" err="1">
                <a:solidFill>
                  <a:schemeClr val="tx2"/>
                </a:solidFill>
                <a:latin typeface="Arial Narrow" pitchFamily="34" charset="0"/>
              </a:rPr>
              <a:t>its</a:t>
            </a:r>
            <a:r>
              <a:rPr lang="pl-PL" dirty="0">
                <a:solidFill>
                  <a:schemeClr val="tx2"/>
                </a:solidFill>
                <a:latin typeface="Arial Narrow" pitchFamily="34" charset="0"/>
              </a:rPr>
              <a:t> </a:t>
            </a:r>
            <a:r>
              <a:rPr lang="pl-PL" dirty="0" err="1">
                <a:solidFill>
                  <a:schemeClr val="tx2"/>
                </a:solidFill>
                <a:latin typeface="Arial Narrow" pitchFamily="34" charset="0"/>
              </a:rPr>
              <a:t>associated</a:t>
            </a:r>
            <a:r>
              <a:rPr lang="pl-PL" dirty="0">
                <a:solidFill>
                  <a:schemeClr val="tx2"/>
                </a:solidFill>
                <a:latin typeface="Arial Narrow" pitchFamily="34" charset="0"/>
              </a:rPr>
              <a:t> </a:t>
            </a:r>
            <a:r>
              <a:rPr lang="pl-PL" dirty="0" err="1">
                <a:solidFill>
                  <a:schemeClr val="tx2"/>
                </a:solidFill>
                <a:latin typeface="Arial Narrow" pitchFamily="34" charset="0"/>
              </a:rPr>
              <a:t>views</a:t>
            </a:r>
            <a:r>
              <a:rPr lang="pl-PL" dirty="0">
                <a:solidFill>
                  <a:schemeClr val="tx2"/>
                </a:solidFill>
                <a:latin typeface="Arial Narrow" pitchFamily="34" charset="0"/>
              </a:rPr>
              <a:t> and </a:t>
            </a:r>
            <a:r>
              <a:rPr lang="pl-PL" dirty="0" err="1">
                <a:solidFill>
                  <a:schemeClr val="tx2"/>
                </a:solidFill>
                <a:latin typeface="Arial Narrow" pitchFamily="34" charset="0"/>
              </a:rPr>
              <a:t>controllers</a:t>
            </a:r>
            <a:r>
              <a:rPr lang="pl-PL" dirty="0">
                <a:solidFill>
                  <a:schemeClr val="tx2"/>
                </a:solidFill>
                <a:latin typeface="Arial Narrow" pitchFamily="34" charset="0"/>
              </a:rPr>
              <a:t> </a:t>
            </a:r>
            <a:r>
              <a:rPr lang="pl-PL" dirty="0" err="1">
                <a:solidFill>
                  <a:schemeClr val="tx2"/>
                </a:solidFill>
                <a:latin typeface="Arial Narrow" pitchFamily="34" charset="0"/>
              </a:rPr>
              <a:t>when</a:t>
            </a:r>
            <a:r>
              <a:rPr lang="pl-PL" dirty="0">
                <a:solidFill>
                  <a:schemeClr val="tx2"/>
                </a:solidFill>
                <a:latin typeface="Arial Narrow" pitchFamily="34" charset="0"/>
              </a:rPr>
              <a:t> </a:t>
            </a:r>
            <a:r>
              <a:rPr lang="pl-PL" dirty="0" err="1">
                <a:solidFill>
                  <a:schemeClr val="tx2"/>
                </a:solidFill>
                <a:latin typeface="Arial Narrow" pitchFamily="34" charset="0"/>
              </a:rPr>
              <a:t>there</a:t>
            </a:r>
            <a:r>
              <a:rPr lang="pl-PL" dirty="0">
                <a:solidFill>
                  <a:schemeClr val="tx2"/>
                </a:solidFill>
                <a:latin typeface="Arial Narrow" pitchFamily="34" charset="0"/>
              </a:rPr>
              <a:t> </a:t>
            </a:r>
            <a:r>
              <a:rPr lang="pl-PL" dirty="0" err="1">
                <a:solidFill>
                  <a:schemeClr val="tx2"/>
                </a:solidFill>
                <a:latin typeface="Arial Narrow" pitchFamily="34" charset="0"/>
              </a:rPr>
              <a:t>has</a:t>
            </a:r>
            <a:r>
              <a:rPr lang="pl-PL" dirty="0">
                <a:solidFill>
                  <a:schemeClr val="tx2"/>
                </a:solidFill>
                <a:latin typeface="Arial Narrow" pitchFamily="34" charset="0"/>
              </a:rPr>
              <a:t> </a:t>
            </a:r>
            <a:r>
              <a:rPr lang="pl-PL" dirty="0" err="1">
                <a:solidFill>
                  <a:schemeClr val="tx2"/>
                </a:solidFill>
                <a:latin typeface="Arial Narrow" pitchFamily="34" charset="0"/>
              </a:rPr>
              <a:t>been</a:t>
            </a:r>
            <a:r>
              <a:rPr lang="pl-PL" dirty="0">
                <a:solidFill>
                  <a:schemeClr val="tx2"/>
                </a:solidFill>
                <a:latin typeface="Arial Narrow" pitchFamily="34" charset="0"/>
              </a:rPr>
              <a:t> a </a:t>
            </a:r>
            <a:r>
              <a:rPr lang="pl-PL" dirty="0" err="1">
                <a:solidFill>
                  <a:schemeClr val="tx2"/>
                </a:solidFill>
                <a:latin typeface="Arial Narrow" pitchFamily="34" charset="0"/>
              </a:rPr>
              <a:t>change</a:t>
            </a:r>
            <a:r>
              <a:rPr lang="pl-PL" dirty="0">
                <a:solidFill>
                  <a:schemeClr val="tx2"/>
                </a:solidFill>
                <a:latin typeface="Arial Narrow" pitchFamily="34" charset="0"/>
              </a:rPr>
              <a:t> in </a:t>
            </a:r>
            <a:r>
              <a:rPr lang="pl-PL" dirty="0" err="1">
                <a:solidFill>
                  <a:schemeClr val="tx2"/>
                </a:solidFill>
                <a:latin typeface="Arial Narrow" pitchFamily="34" charset="0"/>
              </a:rPr>
              <a:t>its</a:t>
            </a:r>
            <a:r>
              <a:rPr lang="pl-PL" dirty="0">
                <a:solidFill>
                  <a:schemeClr val="tx2"/>
                </a:solidFill>
                <a:latin typeface="Arial Narrow" pitchFamily="34" charset="0"/>
              </a:rPr>
              <a:t> </a:t>
            </a:r>
            <a:r>
              <a:rPr lang="pl-PL" dirty="0" err="1">
                <a:solidFill>
                  <a:schemeClr val="tx2"/>
                </a:solidFill>
                <a:latin typeface="Arial Narrow" pitchFamily="34" charset="0"/>
              </a:rPr>
              <a:t>state</a:t>
            </a:r>
            <a:endParaRPr lang="pl-PL" dirty="0">
              <a:solidFill>
                <a:schemeClr val="tx2"/>
              </a:solidFill>
              <a:latin typeface="Arial Narrow" pitchFamily="34" charset="0"/>
            </a:endParaRPr>
          </a:p>
          <a:p>
            <a:endParaRPr lang="pl-PL" b="1" dirty="0" smtClean="0">
              <a:solidFill>
                <a:schemeClr val="tx2"/>
              </a:solidFill>
              <a:latin typeface="Arial Narrow" pitchFamily="34" charset="0"/>
            </a:endParaRPr>
          </a:p>
          <a:p>
            <a:r>
              <a:rPr lang="pl-PL" b="1" dirty="0" err="1" smtClean="0">
                <a:solidFill>
                  <a:schemeClr val="tx2"/>
                </a:solidFill>
                <a:latin typeface="Arial Narrow" pitchFamily="34" charset="0"/>
              </a:rPr>
              <a:t>View</a:t>
            </a:r>
            <a:r>
              <a:rPr lang="pl-PL" dirty="0">
                <a:solidFill>
                  <a:schemeClr val="tx2"/>
                </a:solidFill>
                <a:latin typeface="Arial Narrow" pitchFamily="34" charset="0"/>
              </a:rPr>
              <a:t>: </a:t>
            </a:r>
            <a:r>
              <a:rPr lang="pl-PL" dirty="0" err="1">
                <a:solidFill>
                  <a:schemeClr val="tx2"/>
                </a:solidFill>
                <a:latin typeface="Arial Narrow" pitchFamily="34" charset="0"/>
              </a:rPr>
              <a:t>recieves</a:t>
            </a:r>
            <a:r>
              <a:rPr lang="pl-PL" dirty="0">
                <a:solidFill>
                  <a:schemeClr val="tx2"/>
                </a:solidFill>
                <a:latin typeface="Arial Narrow" pitchFamily="34" charset="0"/>
              </a:rPr>
              <a:t> </a:t>
            </a:r>
            <a:r>
              <a:rPr lang="pl-PL" dirty="0" err="1">
                <a:solidFill>
                  <a:schemeClr val="tx2"/>
                </a:solidFill>
                <a:latin typeface="Arial Narrow" pitchFamily="34" charset="0"/>
              </a:rPr>
              <a:t>all</a:t>
            </a:r>
            <a:r>
              <a:rPr lang="pl-PL" dirty="0">
                <a:solidFill>
                  <a:schemeClr val="tx2"/>
                </a:solidFill>
                <a:latin typeface="Arial Narrow" pitchFamily="34" charset="0"/>
              </a:rPr>
              <a:t> </a:t>
            </a:r>
            <a:r>
              <a:rPr lang="pl-PL" dirty="0" err="1">
                <a:solidFill>
                  <a:schemeClr val="tx2"/>
                </a:solidFill>
                <a:latin typeface="Arial Narrow" pitchFamily="34" charset="0"/>
              </a:rPr>
              <a:t>neccessary</a:t>
            </a:r>
            <a:r>
              <a:rPr lang="pl-PL" dirty="0">
                <a:solidFill>
                  <a:schemeClr val="tx2"/>
                </a:solidFill>
                <a:latin typeface="Arial Narrow" pitchFamily="34" charset="0"/>
              </a:rPr>
              <a:t> </a:t>
            </a:r>
            <a:r>
              <a:rPr lang="pl-PL" dirty="0" err="1">
                <a:solidFill>
                  <a:schemeClr val="tx2"/>
                </a:solidFill>
                <a:latin typeface="Arial Narrow" pitchFamily="34" charset="0"/>
              </a:rPr>
              <a:t>information</a:t>
            </a:r>
            <a:r>
              <a:rPr lang="pl-PL" dirty="0">
                <a:solidFill>
                  <a:schemeClr val="tx2"/>
                </a:solidFill>
                <a:latin typeface="Arial Narrow" pitchFamily="34" charset="0"/>
              </a:rPr>
              <a:t> from the </a:t>
            </a:r>
            <a:r>
              <a:rPr lang="pl-PL" dirty="0" err="1">
                <a:solidFill>
                  <a:schemeClr val="tx2"/>
                </a:solidFill>
                <a:latin typeface="Arial Narrow" pitchFamily="34" charset="0"/>
              </a:rPr>
              <a:t>controller</a:t>
            </a:r>
            <a:r>
              <a:rPr lang="pl-PL" dirty="0">
                <a:solidFill>
                  <a:schemeClr val="tx2"/>
                </a:solidFill>
                <a:latin typeface="Arial Narrow" pitchFamily="34" charset="0"/>
              </a:rPr>
              <a:t> for </a:t>
            </a:r>
            <a:r>
              <a:rPr lang="pl-PL" dirty="0" err="1">
                <a:solidFill>
                  <a:schemeClr val="tx2"/>
                </a:solidFill>
                <a:latin typeface="Arial Narrow" pitchFamily="34" charset="0"/>
              </a:rPr>
              <a:t>generation</a:t>
            </a:r>
            <a:r>
              <a:rPr lang="pl-PL" dirty="0">
                <a:solidFill>
                  <a:schemeClr val="tx2"/>
                </a:solidFill>
                <a:latin typeface="Arial Narrow" pitchFamily="34" charset="0"/>
              </a:rPr>
              <a:t> </a:t>
            </a:r>
            <a:r>
              <a:rPr lang="pl-PL" dirty="0" err="1">
                <a:solidFill>
                  <a:schemeClr val="tx2"/>
                </a:solidFill>
                <a:latin typeface="Arial Narrow" pitchFamily="34" charset="0"/>
              </a:rPr>
              <a:t>an</a:t>
            </a:r>
            <a:r>
              <a:rPr lang="pl-PL" dirty="0">
                <a:solidFill>
                  <a:schemeClr val="tx2"/>
                </a:solidFill>
                <a:latin typeface="Arial Narrow" pitchFamily="34" charset="0"/>
              </a:rPr>
              <a:t> </a:t>
            </a:r>
            <a:r>
              <a:rPr lang="pl-PL" dirty="0" err="1">
                <a:solidFill>
                  <a:schemeClr val="tx2"/>
                </a:solidFill>
                <a:latin typeface="Arial Narrow" pitchFamily="34" charset="0"/>
              </a:rPr>
              <a:t>output</a:t>
            </a:r>
            <a:r>
              <a:rPr lang="pl-PL" dirty="0">
                <a:solidFill>
                  <a:schemeClr val="tx2"/>
                </a:solidFill>
                <a:latin typeface="Arial Narrow" pitchFamily="34" charset="0"/>
              </a:rPr>
              <a:t> </a:t>
            </a:r>
            <a:r>
              <a:rPr lang="pl-PL" dirty="0" err="1">
                <a:solidFill>
                  <a:schemeClr val="tx2"/>
                </a:solidFill>
                <a:latin typeface="Arial Narrow" pitchFamily="34" charset="0"/>
              </a:rPr>
              <a:t>representation</a:t>
            </a:r>
            <a:r>
              <a:rPr lang="pl-PL" dirty="0">
                <a:solidFill>
                  <a:schemeClr val="tx2"/>
                </a:solidFill>
                <a:latin typeface="Arial Narrow" pitchFamily="34" charset="0"/>
              </a:rPr>
              <a:t> to the </a:t>
            </a:r>
            <a:r>
              <a:rPr lang="pl-PL" dirty="0" err="1">
                <a:solidFill>
                  <a:schemeClr val="tx2"/>
                </a:solidFill>
                <a:latin typeface="Arial Narrow" pitchFamily="34" charset="0"/>
              </a:rPr>
              <a:t>user</a:t>
            </a:r>
            <a:r>
              <a:rPr lang="pl-PL" dirty="0">
                <a:solidFill>
                  <a:schemeClr val="tx2"/>
                </a:solidFill>
                <a:latin typeface="Arial Narrow" pitchFamily="34" charset="0"/>
              </a:rPr>
              <a:t>. It </a:t>
            </a:r>
            <a:r>
              <a:rPr lang="pl-PL" dirty="0" err="1">
                <a:solidFill>
                  <a:schemeClr val="tx2"/>
                </a:solidFill>
                <a:latin typeface="Arial Narrow" pitchFamily="34" charset="0"/>
              </a:rPr>
              <a:t>can</a:t>
            </a:r>
            <a:r>
              <a:rPr lang="pl-PL" dirty="0">
                <a:solidFill>
                  <a:schemeClr val="tx2"/>
                </a:solidFill>
                <a:latin typeface="Arial Narrow" pitchFamily="34" charset="0"/>
              </a:rPr>
              <a:t> </a:t>
            </a:r>
            <a:r>
              <a:rPr lang="pl-PL" dirty="0" err="1">
                <a:solidFill>
                  <a:schemeClr val="tx2"/>
                </a:solidFill>
                <a:latin typeface="Arial Narrow" pitchFamily="34" charset="0"/>
              </a:rPr>
              <a:t>also</a:t>
            </a:r>
            <a:r>
              <a:rPr lang="pl-PL" dirty="0">
                <a:solidFill>
                  <a:schemeClr val="tx2"/>
                </a:solidFill>
                <a:latin typeface="Arial Narrow" pitchFamily="34" charset="0"/>
              </a:rPr>
              <a:t> pass </a:t>
            </a:r>
            <a:r>
              <a:rPr lang="pl-PL" dirty="0" err="1">
                <a:solidFill>
                  <a:schemeClr val="tx2"/>
                </a:solidFill>
                <a:latin typeface="Arial Narrow" pitchFamily="34" charset="0"/>
              </a:rPr>
              <a:t>user</a:t>
            </a:r>
            <a:r>
              <a:rPr lang="pl-PL" dirty="0">
                <a:solidFill>
                  <a:schemeClr val="tx2"/>
                </a:solidFill>
                <a:latin typeface="Arial Narrow" pitchFamily="34" charset="0"/>
              </a:rPr>
              <a:t> </a:t>
            </a:r>
            <a:r>
              <a:rPr lang="pl-PL" dirty="0" err="1">
                <a:solidFill>
                  <a:schemeClr val="tx2"/>
                </a:solidFill>
                <a:latin typeface="Arial Narrow" pitchFamily="34" charset="0"/>
              </a:rPr>
              <a:t>input</a:t>
            </a:r>
            <a:r>
              <a:rPr lang="pl-PL" dirty="0">
                <a:solidFill>
                  <a:schemeClr val="tx2"/>
                </a:solidFill>
                <a:latin typeface="Arial Narrow" pitchFamily="34" charset="0"/>
              </a:rPr>
              <a:t> </a:t>
            </a:r>
            <a:r>
              <a:rPr lang="pl-PL" dirty="0" err="1">
                <a:solidFill>
                  <a:schemeClr val="tx2"/>
                </a:solidFill>
                <a:latin typeface="Arial Narrow" pitchFamily="34" charset="0"/>
              </a:rPr>
              <a:t>into</a:t>
            </a:r>
            <a:r>
              <a:rPr lang="pl-PL" dirty="0">
                <a:solidFill>
                  <a:schemeClr val="tx2"/>
                </a:solidFill>
                <a:latin typeface="Arial Narrow" pitchFamily="34" charset="0"/>
              </a:rPr>
              <a:t> </a:t>
            </a:r>
            <a:r>
              <a:rPr lang="pl-PL" dirty="0" err="1">
                <a:solidFill>
                  <a:schemeClr val="tx2"/>
                </a:solidFill>
                <a:latin typeface="Arial Narrow" pitchFamily="34" charset="0"/>
              </a:rPr>
              <a:t>controllers</a:t>
            </a:r>
            <a:endParaRPr lang="pl-PL" dirty="0">
              <a:solidFill>
                <a:schemeClr val="tx2"/>
              </a:solidFill>
              <a:latin typeface="Arial Narrow" pitchFamily="34" charset="0"/>
            </a:endParaRPr>
          </a:p>
          <a:p>
            <a:endParaRPr lang="pl-PL" b="1" dirty="0" smtClean="0">
              <a:solidFill>
                <a:schemeClr val="tx2"/>
              </a:solidFill>
              <a:latin typeface="Arial Narrow" pitchFamily="34" charset="0"/>
            </a:endParaRPr>
          </a:p>
          <a:p>
            <a:r>
              <a:rPr lang="pl-PL" b="1" dirty="0" smtClean="0">
                <a:solidFill>
                  <a:schemeClr val="tx2"/>
                </a:solidFill>
                <a:latin typeface="Arial Narrow" pitchFamily="34" charset="0"/>
              </a:rPr>
              <a:t>Controller</a:t>
            </a:r>
            <a:r>
              <a:rPr lang="pl-PL" dirty="0">
                <a:solidFill>
                  <a:schemeClr val="tx2"/>
                </a:solidFill>
                <a:latin typeface="Arial Narrow" pitchFamily="34" charset="0"/>
              </a:rPr>
              <a:t>: </a:t>
            </a:r>
            <a:r>
              <a:rPr lang="pl-PL" dirty="0" err="1">
                <a:solidFill>
                  <a:schemeClr val="tx2"/>
                </a:solidFill>
                <a:latin typeface="Arial Narrow" pitchFamily="34" charset="0"/>
              </a:rPr>
              <a:t>sends</a:t>
            </a:r>
            <a:r>
              <a:rPr lang="pl-PL" dirty="0">
                <a:solidFill>
                  <a:schemeClr val="tx2"/>
                </a:solidFill>
                <a:latin typeface="Arial Narrow" pitchFamily="34" charset="0"/>
              </a:rPr>
              <a:t> </a:t>
            </a:r>
            <a:r>
              <a:rPr lang="pl-PL" dirty="0" err="1">
                <a:solidFill>
                  <a:schemeClr val="tx2"/>
                </a:solidFill>
                <a:latin typeface="Arial Narrow" pitchFamily="34" charset="0"/>
              </a:rPr>
              <a:t>commands</a:t>
            </a:r>
            <a:r>
              <a:rPr lang="pl-PL" dirty="0">
                <a:solidFill>
                  <a:schemeClr val="tx2"/>
                </a:solidFill>
                <a:latin typeface="Arial Narrow" pitchFamily="34" charset="0"/>
              </a:rPr>
              <a:t> to the model to </a:t>
            </a:r>
            <a:r>
              <a:rPr lang="pl-PL" dirty="0" err="1">
                <a:solidFill>
                  <a:schemeClr val="tx2"/>
                </a:solidFill>
                <a:latin typeface="Arial Narrow" pitchFamily="34" charset="0"/>
              </a:rPr>
              <a:t>update</a:t>
            </a:r>
            <a:r>
              <a:rPr lang="pl-PL" dirty="0">
                <a:solidFill>
                  <a:schemeClr val="tx2"/>
                </a:solidFill>
                <a:latin typeface="Arial Narrow" pitchFamily="34" charset="0"/>
              </a:rPr>
              <a:t> the </a:t>
            </a:r>
            <a:r>
              <a:rPr lang="pl-PL" dirty="0" err="1">
                <a:solidFill>
                  <a:schemeClr val="tx2"/>
                </a:solidFill>
                <a:latin typeface="Arial Narrow" pitchFamily="34" charset="0"/>
              </a:rPr>
              <a:t>model’s</a:t>
            </a:r>
            <a:r>
              <a:rPr lang="pl-PL" dirty="0">
                <a:solidFill>
                  <a:schemeClr val="tx2"/>
                </a:solidFill>
                <a:latin typeface="Arial Narrow" pitchFamily="34" charset="0"/>
              </a:rPr>
              <a:t> </a:t>
            </a:r>
            <a:r>
              <a:rPr lang="pl-PL" dirty="0" err="1">
                <a:solidFill>
                  <a:schemeClr val="tx2"/>
                </a:solidFill>
                <a:latin typeface="Arial Narrow" pitchFamily="34" charset="0"/>
              </a:rPr>
              <a:t>state</a:t>
            </a:r>
            <a:r>
              <a:rPr lang="pl-PL" dirty="0">
                <a:solidFill>
                  <a:schemeClr val="tx2"/>
                </a:solidFill>
                <a:latin typeface="Arial Narrow" pitchFamily="34" charset="0"/>
              </a:rPr>
              <a:t>. It </a:t>
            </a:r>
            <a:r>
              <a:rPr lang="pl-PL" dirty="0" err="1">
                <a:solidFill>
                  <a:schemeClr val="tx2"/>
                </a:solidFill>
                <a:latin typeface="Arial Narrow" pitchFamily="34" charset="0"/>
              </a:rPr>
              <a:t>can</a:t>
            </a:r>
            <a:r>
              <a:rPr lang="pl-PL" dirty="0">
                <a:solidFill>
                  <a:schemeClr val="tx2"/>
                </a:solidFill>
                <a:latin typeface="Arial Narrow" pitchFamily="34" charset="0"/>
              </a:rPr>
              <a:t> </a:t>
            </a:r>
            <a:r>
              <a:rPr lang="pl-PL" dirty="0" err="1">
                <a:solidFill>
                  <a:schemeClr val="tx2"/>
                </a:solidFill>
                <a:latin typeface="Arial Narrow" pitchFamily="34" charset="0"/>
              </a:rPr>
              <a:t>also</a:t>
            </a:r>
            <a:r>
              <a:rPr lang="pl-PL" dirty="0">
                <a:solidFill>
                  <a:schemeClr val="tx2"/>
                </a:solidFill>
                <a:latin typeface="Arial Narrow" pitchFamily="34" charset="0"/>
              </a:rPr>
              <a:t> </a:t>
            </a:r>
            <a:r>
              <a:rPr lang="pl-PL" dirty="0" err="1">
                <a:solidFill>
                  <a:schemeClr val="tx2"/>
                </a:solidFill>
                <a:latin typeface="Arial Narrow" pitchFamily="34" charset="0"/>
              </a:rPr>
              <a:t>send</a:t>
            </a:r>
            <a:r>
              <a:rPr lang="pl-PL" dirty="0">
                <a:solidFill>
                  <a:schemeClr val="tx2"/>
                </a:solidFill>
                <a:latin typeface="Arial Narrow" pitchFamily="34" charset="0"/>
              </a:rPr>
              <a:t> </a:t>
            </a:r>
            <a:r>
              <a:rPr lang="pl-PL" dirty="0" err="1">
                <a:solidFill>
                  <a:schemeClr val="tx2"/>
                </a:solidFill>
                <a:latin typeface="Arial Narrow" pitchFamily="34" charset="0"/>
              </a:rPr>
              <a:t>commands</a:t>
            </a:r>
            <a:r>
              <a:rPr lang="pl-PL" dirty="0">
                <a:solidFill>
                  <a:schemeClr val="tx2"/>
                </a:solidFill>
                <a:latin typeface="Arial Narrow" pitchFamily="34" charset="0"/>
              </a:rPr>
              <a:t> to </a:t>
            </a:r>
            <a:r>
              <a:rPr lang="pl-PL" dirty="0" err="1">
                <a:solidFill>
                  <a:schemeClr val="tx2"/>
                </a:solidFill>
                <a:latin typeface="Arial Narrow" pitchFamily="34" charset="0"/>
              </a:rPr>
              <a:t>associated</a:t>
            </a:r>
            <a:r>
              <a:rPr lang="pl-PL" dirty="0">
                <a:solidFill>
                  <a:schemeClr val="tx2"/>
                </a:solidFill>
                <a:latin typeface="Arial Narrow" pitchFamily="34" charset="0"/>
              </a:rPr>
              <a:t> </a:t>
            </a:r>
            <a:r>
              <a:rPr lang="pl-PL" dirty="0" err="1">
                <a:solidFill>
                  <a:schemeClr val="tx2"/>
                </a:solidFill>
                <a:latin typeface="Arial Narrow" pitchFamily="34" charset="0"/>
              </a:rPr>
              <a:t>view</a:t>
            </a:r>
            <a:r>
              <a:rPr lang="pl-PL" dirty="0">
                <a:solidFill>
                  <a:schemeClr val="tx2"/>
                </a:solidFill>
                <a:latin typeface="Arial Narrow" pitchFamily="34" charset="0"/>
              </a:rPr>
              <a:t> to </a:t>
            </a:r>
            <a:r>
              <a:rPr lang="pl-PL" dirty="0" err="1">
                <a:solidFill>
                  <a:schemeClr val="tx2"/>
                </a:solidFill>
                <a:latin typeface="Arial Narrow" pitchFamily="34" charset="0"/>
              </a:rPr>
              <a:t>change</a:t>
            </a:r>
            <a:r>
              <a:rPr lang="pl-PL" dirty="0">
                <a:solidFill>
                  <a:schemeClr val="tx2"/>
                </a:solidFill>
                <a:latin typeface="Arial Narrow" pitchFamily="34" charset="0"/>
              </a:rPr>
              <a:t> </a:t>
            </a:r>
            <a:r>
              <a:rPr lang="pl-PL" dirty="0" err="1">
                <a:solidFill>
                  <a:schemeClr val="tx2"/>
                </a:solidFill>
                <a:latin typeface="Arial Narrow" pitchFamily="34" charset="0"/>
              </a:rPr>
              <a:t>representation</a:t>
            </a:r>
            <a:r>
              <a:rPr lang="pl-PL" dirty="0">
                <a:solidFill>
                  <a:schemeClr val="tx2"/>
                </a:solidFill>
                <a:latin typeface="Arial Narrow" pitchFamily="34" charset="0"/>
              </a:rPr>
              <a:t> of the model</a:t>
            </a:r>
          </a:p>
        </p:txBody>
      </p:sp>
      <p:sp>
        <p:nvSpPr>
          <p:cNvPr id="3" name="Title 2"/>
          <p:cNvSpPr>
            <a:spLocks noGrp="1"/>
          </p:cNvSpPr>
          <p:nvPr>
            <p:ph type="title"/>
          </p:nvPr>
        </p:nvSpPr>
        <p:spPr/>
        <p:txBody>
          <a:bodyPr>
            <a:normAutofit/>
          </a:bodyPr>
          <a:lstStyle/>
          <a:p>
            <a:r>
              <a:rPr lang="pl-PL" sz="2800" dirty="0"/>
              <a:t>Model-</a:t>
            </a:r>
            <a:r>
              <a:rPr lang="pl-PL" sz="2800" dirty="0" err="1"/>
              <a:t>View</a:t>
            </a:r>
            <a:r>
              <a:rPr lang="pl-PL" sz="2800" dirty="0"/>
              <a:t>-Controller design </a:t>
            </a:r>
            <a:r>
              <a:rPr lang="pl-PL" sz="2800" dirty="0" err="1"/>
              <a:t>pattern</a:t>
            </a:r>
            <a:r>
              <a:rPr lang="en-US" sz="2800" dirty="0" smtClean="0"/>
              <a:t>	</a:t>
            </a:r>
            <a:endParaRPr lang="en-US" sz="2800" dirty="0"/>
          </a:p>
        </p:txBody>
      </p:sp>
    </p:spTree>
    <p:extLst>
      <p:ext uri="{BB962C8B-B14F-4D97-AF65-F5344CB8AC3E}">
        <p14:creationId xmlns:p14="http://schemas.microsoft.com/office/powerpoint/2010/main" val="87319918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pic>
        <p:nvPicPr>
          <p:cNvPr id="4" name="Picture 2" descr="C:\Users\gralakj\Desktop\spring-mvc-concepts-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6387" y="1555750"/>
            <a:ext cx="59912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49"/>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pl-PL" b="1" dirty="0" err="1">
                <a:solidFill>
                  <a:schemeClr val="tx2"/>
                </a:solidFill>
              </a:rPr>
              <a:t>Dispatcher</a:t>
            </a:r>
            <a:r>
              <a:rPr lang="pl-PL" b="1" dirty="0">
                <a:solidFill>
                  <a:schemeClr val="tx2"/>
                </a:solidFill>
              </a:rPr>
              <a:t> </a:t>
            </a:r>
            <a:r>
              <a:rPr lang="pl-PL" b="1" dirty="0" err="1">
                <a:solidFill>
                  <a:schemeClr val="tx2"/>
                </a:solidFill>
              </a:rPr>
              <a:t>servlet</a:t>
            </a:r>
            <a:r>
              <a:rPr lang="pl-PL" b="1" dirty="0">
                <a:solidFill>
                  <a:schemeClr val="tx2"/>
                </a:solidFill>
              </a:rPr>
              <a:t>:</a:t>
            </a:r>
            <a:r>
              <a:rPr lang="pl-PL" dirty="0">
                <a:solidFill>
                  <a:schemeClr val="tx2"/>
                </a:solidFill>
              </a:rPr>
              <a:t> </a:t>
            </a:r>
            <a:r>
              <a:rPr lang="en-US" dirty="0">
                <a:solidFill>
                  <a:schemeClr val="tx2"/>
                </a:solidFill>
              </a:rPr>
              <a:t>front controller of the framework</a:t>
            </a:r>
            <a:r>
              <a:rPr lang="pl-PL" dirty="0">
                <a:solidFill>
                  <a:schemeClr val="tx2"/>
                </a:solidFill>
              </a:rPr>
              <a:t> </a:t>
            </a:r>
            <a:r>
              <a:rPr lang="pl-PL" dirty="0" err="1">
                <a:solidFill>
                  <a:schemeClr val="tx2"/>
                </a:solidFill>
              </a:rPr>
              <a:t>which</a:t>
            </a:r>
            <a:r>
              <a:rPr lang="en-US" dirty="0">
                <a:solidFill>
                  <a:schemeClr val="tx2"/>
                </a:solidFill>
              </a:rPr>
              <a:t> is responsible for delegating control to the various interfaces during the execution phases of a HTTP request.</a:t>
            </a:r>
            <a:endParaRPr lang="pl-PL" dirty="0">
              <a:solidFill>
                <a:schemeClr val="tx2"/>
              </a:solidFill>
            </a:endParaRPr>
          </a:p>
          <a:p>
            <a:r>
              <a:rPr lang="en-US" b="1" dirty="0" err="1">
                <a:solidFill>
                  <a:schemeClr val="tx2"/>
                </a:solidFill>
              </a:rPr>
              <a:t>HandlerMapping</a:t>
            </a:r>
            <a:r>
              <a:rPr lang="en-US" dirty="0">
                <a:solidFill>
                  <a:schemeClr val="tx2"/>
                </a:solidFill>
              </a:rPr>
              <a:t>: selecting objects that handle incoming requests (handlers) based on any attribute or condition internal or external to those requests</a:t>
            </a:r>
            <a:endParaRPr lang="pl-PL" dirty="0">
              <a:solidFill>
                <a:schemeClr val="tx2"/>
              </a:solidFill>
            </a:endParaRPr>
          </a:p>
          <a:p>
            <a:endParaRPr lang="en-US" dirty="0">
              <a:solidFill>
                <a:schemeClr val="tx2"/>
              </a:solidFill>
            </a:endParaRPr>
          </a:p>
        </p:txBody>
      </p:sp>
      <p:pic>
        <p:nvPicPr>
          <p:cNvPr id="5" name="Picture 2" descr="C:\Users\gralakj\Desktop\spring-mvc-concept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959" y="2754087"/>
            <a:ext cx="4818642" cy="3677183"/>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4802147" y="4308899"/>
            <a:ext cx="1145133" cy="567558"/>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8" name="Rounded Rectangle 7"/>
          <p:cNvSpPr/>
          <p:nvPr/>
        </p:nvSpPr>
        <p:spPr>
          <a:xfrm>
            <a:off x="7485036" y="2811685"/>
            <a:ext cx="736018" cy="575358"/>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Tree>
    <p:extLst>
      <p:ext uri="{BB962C8B-B14F-4D97-AF65-F5344CB8AC3E}">
        <p14:creationId xmlns:p14="http://schemas.microsoft.com/office/powerpoint/2010/main" val="428903682"/>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a:solidFill>
                  <a:schemeClr val="tx2"/>
                </a:solidFill>
              </a:rPr>
              <a:t>The front </a:t>
            </a:r>
            <a:r>
              <a:rPr lang="pl-PL" dirty="0" err="1">
                <a:solidFill>
                  <a:schemeClr val="tx2"/>
                </a:solidFill>
              </a:rPr>
              <a:t>controller</a:t>
            </a:r>
            <a:endParaRPr lang="pl-PL" dirty="0">
              <a:solidFill>
                <a:schemeClr val="tx2"/>
              </a:solidFill>
            </a:endParaRPr>
          </a:p>
          <a:p>
            <a:r>
              <a:rPr lang="pl-PL" dirty="0">
                <a:solidFill>
                  <a:schemeClr val="tx2"/>
                </a:solidFill>
              </a:rPr>
              <a:t>Definition and </a:t>
            </a:r>
            <a:r>
              <a:rPr lang="pl-PL" dirty="0" err="1">
                <a:solidFill>
                  <a:schemeClr val="tx2"/>
                </a:solidFill>
              </a:rPr>
              <a:t>configuraton</a:t>
            </a:r>
            <a:r>
              <a:rPr lang="pl-PL" dirty="0">
                <a:solidFill>
                  <a:schemeClr val="tx2"/>
                </a:solidFill>
              </a:rPr>
              <a:t> of the </a:t>
            </a:r>
            <a:r>
              <a:rPr lang="pl-PL" dirty="0" err="1">
                <a:solidFill>
                  <a:schemeClr val="tx2"/>
                </a:solidFill>
              </a:rPr>
              <a:t>dispatcher</a:t>
            </a:r>
            <a:r>
              <a:rPr lang="pl-PL" dirty="0">
                <a:solidFill>
                  <a:schemeClr val="tx2"/>
                </a:solidFill>
              </a:rPr>
              <a:t> </a:t>
            </a:r>
            <a:r>
              <a:rPr lang="pl-PL" dirty="0" err="1">
                <a:solidFill>
                  <a:schemeClr val="tx2"/>
                </a:solidFill>
              </a:rPr>
              <a:t>servlet</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stored</a:t>
            </a:r>
            <a:r>
              <a:rPr lang="pl-PL" dirty="0">
                <a:solidFill>
                  <a:schemeClr val="tx2"/>
                </a:solidFill>
              </a:rPr>
              <a:t> in WEB-INF/</a:t>
            </a:r>
            <a:r>
              <a:rPr lang="pl-PL" dirty="0" err="1">
                <a:solidFill>
                  <a:schemeClr val="tx2"/>
                </a:solidFill>
              </a:rPr>
              <a:t>web.xml</a:t>
            </a:r>
            <a:r>
              <a:rPr lang="pl-PL" dirty="0">
                <a:solidFill>
                  <a:schemeClr val="tx2"/>
                </a:solidFill>
              </a:rPr>
              <a:t> </a:t>
            </a:r>
          </a:p>
          <a:p>
            <a:r>
              <a:rPr lang="pl-PL" dirty="0" err="1">
                <a:solidFill>
                  <a:schemeClr val="tx2"/>
                </a:solidFill>
              </a:rPr>
              <a:t>Name</a:t>
            </a:r>
            <a:r>
              <a:rPr lang="pl-PL" dirty="0">
                <a:solidFill>
                  <a:schemeClr val="tx2"/>
                </a:solidFill>
              </a:rPr>
              <a:t> of the </a:t>
            </a:r>
            <a:r>
              <a:rPr lang="pl-PL" dirty="0" err="1">
                <a:solidFill>
                  <a:schemeClr val="tx2"/>
                </a:solidFill>
              </a:rPr>
              <a:t>servlet</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important</a:t>
            </a:r>
            <a:r>
              <a:rPr lang="pl-PL" dirty="0">
                <a:solidFill>
                  <a:schemeClr val="tx2"/>
                </a:solidFill>
              </a:rPr>
              <a:t>, as by </a:t>
            </a:r>
            <a:r>
              <a:rPr lang="pl-PL" dirty="0" err="1">
                <a:solidFill>
                  <a:schemeClr val="tx2"/>
                </a:solidFill>
              </a:rPr>
              <a:t>default</a:t>
            </a:r>
            <a:r>
              <a:rPr lang="pl-PL" dirty="0">
                <a:solidFill>
                  <a:schemeClr val="tx2"/>
                </a:solidFill>
              </a:rPr>
              <a:t> Spring </a:t>
            </a:r>
            <a:r>
              <a:rPr lang="pl-PL" dirty="0" err="1">
                <a:solidFill>
                  <a:schemeClr val="tx2"/>
                </a:solidFill>
              </a:rPr>
              <a:t>will</a:t>
            </a:r>
            <a:r>
              <a:rPr lang="pl-PL" dirty="0">
                <a:solidFill>
                  <a:schemeClr val="tx2"/>
                </a:solidFill>
              </a:rPr>
              <a:t> </a:t>
            </a:r>
            <a:r>
              <a:rPr lang="pl-PL" dirty="0" err="1">
                <a:solidFill>
                  <a:schemeClr val="tx2"/>
                </a:solidFill>
              </a:rPr>
              <a:t>lookup</a:t>
            </a:r>
            <a:r>
              <a:rPr lang="pl-PL" dirty="0">
                <a:solidFill>
                  <a:schemeClr val="tx2"/>
                </a:solidFill>
              </a:rPr>
              <a:t> for the </a:t>
            </a:r>
            <a:r>
              <a:rPr lang="pl-PL" dirty="0" err="1">
                <a:solidFill>
                  <a:schemeClr val="tx2"/>
                </a:solidFill>
              </a:rPr>
              <a:t>context</a:t>
            </a:r>
            <a:r>
              <a:rPr lang="pl-PL" dirty="0">
                <a:solidFill>
                  <a:schemeClr val="tx2"/>
                </a:solidFill>
              </a:rPr>
              <a:t> in </a:t>
            </a:r>
            <a:r>
              <a:rPr lang="pl-PL" i="1" dirty="0">
                <a:solidFill>
                  <a:schemeClr val="tx2"/>
                </a:solidFill>
              </a:rPr>
              <a:t>SERVLET_NAME-</a:t>
            </a:r>
            <a:r>
              <a:rPr lang="pl-PL" i="1" dirty="0" err="1">
                <a:solidFill>
                  <a:schemeClr val="tx2"/>
                </a:solidFill>
              </a:rPr>
              <a:t>context.xml</a:t>
            </a:r>
            <a:r>
              <a:rPr lang="pl-PL" dirty="0">
                <a:solidFill>
                  <a:schemeClr val="tx2"/>
                </a:solidFill>
              </a:rPr>
              <a:t> file</a:t>
            </a:r>
          </a:p>
          <a:p>
            <a:endParaRPr lang="pl-PL" dirty="0">
              <a:solidFill>
                <a:schemeClr val="tx2"/>
              </a:solidFill>
            </a:endParaRPr>
          </a:p>
          <a:p>
            <a:endParaRPr lang="pl-PL" dirty="0">
              <a:solidFill>
                <a:schemeClr val="tx2"/>
              </a:solidFill>
            </a:endParaRPr>
          </a:p>
          <a:p>
            <a:endParaRPr lang="en-US" dirty="0">
              <a:solidFill>
                <a:schemeClr val="tx2"/>
              </a:solidFill>
            </a:endParaRPr>
          </a:p>
        </p:txBody>
      </p:sp>
      <p:sp>
        <p:nvSpPr>
          <p:cNvPr id="3" name="Title 2"/>
          <p:cNvSpPr>
            <a:spLocks noGrp="1"/>
          </p:cNvSpPr>
          <p:nvPr>
            <p:ph type="title"/>
          </p:nvPr>
        </p:nvSpPr>
        <p:spPr/>
        <p:txBody>
          <a:bodyPr/>
          <a:lstStyle/>
          <a:p>
            <a:r>
              <a:rPr lang="pl-PL" dirty="0" smtClean="0"/>
              <a:t>Spring Web MVC – </a:t>
            </a:r>
            <a:r>
              <a:rPr lang="pl-PL" dirty="0" err="1" smtClean="0"/>
              <a:t>Dispatcher</a:t>
            </a:r>
            <a:r>
              <a:rPr lang="pl-PL" dirty="0" smtClean="0"/>
              <a:t> </a:t>
            </a:r>
            <a:r>
              <a:rPr lang="pl-PL" dirty="0" err="1" smtClean="0"/>
              <a:t>servlet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1" y="3056313"/>
            <a:ext cx="692467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90202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342900" indent="-342900">
              <a:lnSpc>
                <a:spcPct val="150000"/>
              </a:lnSpc>
              <a:buFont typeface="Arial" charset="0"/>
              <a:buChar char="•"/>
            </a:pPr>
            <a:r>
              <a:rPr lang="pl-PL" sz="2200" dirty="0">
                <a:solidFill>
                  <a:schemeClr val="tx2"/>
                </a:solidFill>
              </a:rPr>
              <a:t>By </a:t>
            </a:r>
            <a:r>
              <a:rPr lang="pl-PL" sz="2200" dirty="0" err="1">
                <a:solidFill>
                  <a:schemeClr val="tx2"/>
                </a:solidFill>
              </a:rPr>
              <a:t>default</a:t>
            </a:r>
            <a:r>
              <a:rPr lang="pl-PL" sz="2200" dirty="0">
                <a:solidFill>
                  <a:schemeClr val="tx2"/>
                </a:solidFill>
              </a:rPr>
              <a:t>, Spring </a:t>
            </a:r>
            <a:r>
              <a:rPr lang="pl-PL" sz="2200" dirty="0" err="1">
                <a:solidFill>
                  <a:schemeClr val="tx2"/>
                </a:solidFill>
              </a:rPr>
              <a:t>automatically</a:t>
            </a:r>
            <a:r>
              <a:rPr lang="pl-PL" sz="2200" dirty="0">
                <a:solidFill>
                  <a:schemeClr val="tx2"/>
                </a:solidFill>
              </a:rPr>
              <a:t> </a:t>
            </a:r>
            <a:r>
              <a:rPr lang="pl-PL" sz="2200" dirty="0" err="1">
                <a:solidFill>
                  <a:schemeClr val="tx2"/>
                </a:solidFill>
              </a:rPr>
              <a:t>registers</a:t>
            </a:r>
            <a:r>
              <a:rPr lang="pl-PL" sz="2200" dirty="0">
                <a:solidFill>
                  <a:schemeClr val="tx2"/>
                </a:solidFill>
              </a:rPr>
              <a:t> a </a:t>
            </a:r>
            <a:r>
              <a:rPr lang="pl-PL" sz="2200" b="1" dirty="0" err="1">
                <a:solidFill>
                  <a:schemeClr val="tx2"/>
                </a:solidFill>
              </a:rPr>
              <a:t>RequestMappingHandlerMapping</a:t>
            </a:r>
            <a:r>
              <a:rPr lang="pl-PL" sz="2200" dirty="0">
                <a:solidFill>
                  <a:schemeClr val="tx2"/>
                </a:solidFill>
              </a:rPr>
              <a:t> bean as a </a:t>
            </a:r>
            <a:r>
              <a:rPr lang="pl-PL" sz="2200" dirty="0" err="1">
                <a:solidFill>
                  <a:schemeClr val="tx2"/>
                </a:solidFill>
              </a:rPr>
              <a:t>HandlerMapping</a:t>
            </a:r>
            <a:r>
              <a:rPr lang="pl-PL" sz="2200" dirty="0">
                <a:solidFill>
                  <a:schemeClr val="tx2"/>
                </a:solidFill>
              </a:rPr>
              <a:t> </a:t>
            </a:r>
            <a:r>
              <a:rPr lang="pl-PL" sz="2200" dirty="0" err="1">
                <a:solidFill>
                  <a:schemeClr val="tx2"/>
                </a:solidFill>
              </a:rPr>
              <a:t>interface</a:t>
            </a:r>
            <a:r>
              <a:rPr lang="pl-PL" sz="2200" dirty="0">
                <a:solidFill>
                  <a:schemeClr val="tx2"/>
                </a:solidFill>
              </a:rPr>
              <a:t> </a:t>
            </a:r>
            <a:r>
              <a:rPr lang="pl-PL" sz="2200" dirty="0" err="1">
                <a:solidFill>
                  <a:schemeClr val="tx2"/>
                </a:solidFill>
              </a:rPr>
              <a:t>implementation</a:t>
            </a:r>
            <a:endParaRPr lang="pl-PL" sz="2200" dirty="0">
              <a:solidFill>
                <a:schemeClr val="tx2"/>
              </a:solidFill>
            </a:endParaRPr>
          </a:p>
          <a:p>
            <a:pPr lvl="2">
              <a:lnSpc>
                <a:spcPct val="150000"/>
              </a:lnSpc>
            </a:pPr>
            <a:r>
              <a:rPr lang="pl-PL" dirty="0">
                <a:solidFill>
                  <a:schemeClr val="tx2"/>
                </a:solidFill>
              </a:rPr>
              <a:t>It </a:t>
            </a:r>
            <a:r>
              <a:rPr lang="pl-PL" dirty="0" err="1">
                <a:solidFill>
                  <a:schemeClr val="tx2"/>
                </a:solidFill>
              </a:rPr>
              <a:t>replaced</a:t>
            </a:r>
            <a:r>
              <a:rPr lang="pl-PL" dirty="0">
                <a:solidFill>
                  <a:schemeClr val="tx2"/>
                </a:solidFill>
              </a:rPr>
              <a:t> the </a:t>
            </a:r>
            <a:r>
              <a:rPr lang="pl-PL" dirty="0" err="1">
                <a:solidFill>
                  <a:schemeClr val="tx2"/>
                </a:solidFill>
              </a:rPr>
              <a:t>DefaultAnnotationHandlerMapping</a:t>
            </a:r>
            <a:r>
              <a:rPr lang="pl-PL" dirty="0">
                <a:solidFill>
                  <a:schemeClr val="tx2"/>
                </a:solidFill>
              </a:rPr>
              <a:t> in Spring 3.2.x</a:t>
            </a:r>
          </a:p>
          <a:p>
            <a:pPr marL="342900" indent="-342900">
              <a:lnSpc>
                <a:spcPct val="150000"/>
              </a:lnSpc>
              <a:buFont typeface="Arial" charset="0"/>
              <a:buChar char="•"/>
            </a:pPr>
            <a:r>
              <a:rPr lang="pl-PL" sz="2200" dirty="0" err="1">
                <a:solidFill>
                  <a:schemeClr val="tx2"/>
                </a:solidFill>
              </a:rPr>
              <a:t>Matches</a:t>
            </a:r>
            <a:r>
              <a:rPr lang="pl-PL" sz="2200" dirty="0">
                <a:solidFill>
                  <a:schemeClr val="tx2"/>
                </a:solidFill>
              </a:rPr>
              <a:t> </a:t>
            </a:r>
            <a:r>
              <a:rPr lang="pl-PL" sz="2200" dirty="0" err="1">
                <a:solidFill>
                  <a:schemeClr val="tx2"/>
                </a:solidFill>
              </a:rPr>
              <a:t>request</a:t>
            </a:r>
            <a:r>
              <a:rPr lang="pl-PL" sz="2200" dirty="0">
                <a:solidFill>
                  <a:schemeClr val="tx2"/>
                </a:solidFill>
              </a:rPr>
              <a:t> to </a:t>
            </a:r>
            <a:r>
              <a:rPr lang="pl-PL" sz="2200" dirty="0" err="1">
                <a:solidFill>
                  <a:schemeClr val="tx2"/>
                </a:solidFill>
              </a:rPr>
              <a:t>controllers</a:t>
            </a:r>
            <a:r>
              <a:rPr lang="pl-PL" sz="2200" dirty="0">
                <a:solidFill>
                  <a:schemeClr val="tx2"/>
                </a:solidFill>
              </a:rPr>
              <a:t> </a:t>
            </a:r>
            <a:r>
              <a:rPr lang="pl-PL" sz="2200" dirty="0" err="1">
                <a:solidFill>
                  <a:schemeClr val="tx2"/>
                </a:solidFill>
              </a:rPr>
              <a:t>using</a:t>
            </a:r>
            <a:r>
              <a:rPr lang="pl-PL" sz="2200" dirty="0">
                <a:solidFill>
                  <a:schemeClr val="tx2"/>
                </a:solidFill>
              </a:rPr>
              <a:t> the </a:t>
            </a:r>
            <a:r>
              <a:rPr lang="pl-PL" sz="2200" dirty="0" err="1">
                <a:solidFill>
                  <a:schemeClr val="tx2"/>
                </a:solidFill>
              </a:rPr>
              <a:t>annotations</a:t>
            </a:r>
            <a:endParaRPr lang="pl-PL" sz="2200" dirty="0">
              <a:solidFill>
                <a:schemeClr val="tx2"/>
              </a:solidFill>
            </a:endParaRPr>
          </a:p>
          <a:p>
            <a:pPr marL="342900" indent="-342900">
              <a:lnSpc>
                <a:spcPct val="150000"/>
              </a:lnSpc>
              <a:buFont typeface="Arial" charset="0"/>
              <a:buChar char="•"/>
            </a:pPr>
            <a:r>
              <a:rPr lang="pl-PL" sz="2200" dirty="0">
                <a:solidFill>
                  <a:schemeClr val="tx2"/>
                </a:solidFill>
              </a:rPr>
              <a:t>Fine </a:t>
            </a:r>
            <a:r>
              <a:rPr lang="pl-PL" sz="2200" dirty="0" err="1">
                <a:solidFill>
                  <a:schemeClr val="tx2"/>
                </a:solidFill>
              </a:rPr>
              <a:t>solution</a:t>
            </a:r>
            <a:r>
              <a:rPr lang="pl-PL" sz="2200" dirty="0">
                <a:solidFill>
                  <a:schemeClr val="tx2"/>
                </a:solidFill>
              </a:rPr>
              <a:t> in most </a:t>
            </a:r>
            <a:r>
              <a:rPr lang="pl-PL" sz="2200" dirty="0" err="1">
                <a:solidFill>
                  <a:schemeClr val="tx2"/>
                </a:solidFill>
              </a:rPr>
              <a:t>situations</a:t>
            </a:r>
            <a:endParaRPr lang="pl-PL" sz="2200" dirty="0">
              <a:solidFill>
                <a:schemeClr val="tx2"/>
              </a:solidFill>
            </a:endParaRPr>
          </a:p>
          <a:p>
            <a:pPr marL="342900" indent="-342900">
              <a:lnSpc>
                <a:spcPct val="150000"/>
              </a:lnSpc>
              <a:buFont typeface="Arial" charset="0"/>
              <a:buChar char="•"/>
            </a:pPr>
            <a:r>
              <a:rPr lang="pl-PL" sz="2200" dirty="0">
                <a:solidFill>
                  <a:schemeClr val="tx2"/>
                </a:solidFill>
              </a:rPr>
              <a:t>Spring </a:t>
            </a:r>
            <a:r>
              <a:rPr lang="pl-PL" sz="2200" dirty="0" err="1">
                <a:solidFill>
                  <a:schemeClr val="tx2"/>
                </a:solidFill>
              </a:rPr>
              <a:t>comes</a:t>
            </a:r>
            <a:r>
              <a:rPr lang="pl-PL" sz="2200" dirty="0">
                <a:solidFill>
                  <a:schemeClr val="tx2"/>
                </a:solidFill>
              </a:rPr>
              <a:t> with </a:t>
            </a:r>
            <a:r>
              <a:rPr lang="pl-PL" sz="2200" dirty="0" err="1">
                <a:solidFill>
                  <a:schemeClr val="tx2"/>
                </a:solidFill>
              </a:rPr>
              <a:t>other</a:t>
            </a:r>
            <a:r>
              <a:rPr lang="pl-PL" sz="2200" dirty="0">
                <a:solidFill>
                  <a:schemeClr val="tx2"/>
                </a:solidFill>
              </a:rPr>
              <a:t> </a:t>
            </a:r>
            <a:r>
              <a:rPr lang="pl-PL" sz="2200" dirty="0" err="1">
                <a:solidFill>
                  <a:schemeClr val="tx2"/>
                </a:solidFill>
              </a:rPr>
              <a:t>implementations</a:t>
            </a:r>
            <a:r>
              <a:rPr lang="pl-PL" sz="2200" dirty="0">
                <a:solidFill>
                  <a:schemeClr val="tx2"/>
                </a:solidFill>
              </a:rPr>
              <a:t>, for </a:t>
            </a:r>
            <a:r>
              <a:rPr lang="pl-PL" sz="2200" dirty="0" err="1">
                <a:solidFill>
                  <a:schemeClr val="tx2"/>
                </a:solidFill>
              </a:rPr>
              <a:t>example</a:t>
            </a:r>
            <a:r>
              <a:rPr lang="pl-PL" sz="2200" dirty="0">
                <a:solidFill>
                  <a:schemeClr val="tx2"/>
                </a:solidFill>
              </a:rPr>
              <a:t>: </a:t>
            </a:r>
            <a:r>
              <a:rPr lang="pl-PL" sz="2200" i="1" dirty="0" err="1">
                <a:solidFill>
                  <a:schemeClr val="tx2"/>
                </a:solidFill>
              </a:rPr>
              <a:t>SimpleUrlHandlerMapping</a:t>
            </a:r>
            <a:r>
              <a:rPr lang="pl-PL" sz="2200" i="1" dirty="0">
                <a:solidFill>
                  <a:schemeClr val="tx2"/>
                </a:solidFill>
              </a:rPr>
              <a:t> </a:t>
            </a:r>
            <a:r>
              <a:rPr lang="pl-PL" sz="2200" dirty="0" err="1">
                <a:solidFill>
                  <a:schemeClr val="tx2"/>
                </a:solidFill>
              </a:rPr>
              <a:t>or</a:t>
            </a:r>
            <a:r>
              <a:rPr lang="pl-PL" sz="2200" dirty="0">
                <a:solidFill>
                  <a:schemeClr val="tx2"/>
                </a:solidFill>
              </a:rPr>
              <a:t> </a:t>
            </a:r>
            <a:r>
              <a:rPr lang="pl-PL" sz="2200" i="1" dirty="0" err="1">
                <a:solidFill>
                  <a:schemeClr val="tx2"/>
                </a:solidFill>
              </a:rPr>
              <a:t>BeanNameUrlHandlerMapping</a:t>
            </a:r>
            <a:r>
              <a:rPr lang="pl-PL" sz="2200" dirty="0">
                <a:solidFill>
                  <a:schemeClr val="tx2"/>
                </a:solidFill>
              </a:rPr>
              <a:t>, </a:t>
            </a:r>
            <a:r>
              <a:rPr lang="pl-PL" sz="2200" dirty="0" err="1">
                <a:solidFill>
                  <a:schemeClr val="tx2"/>
                </a:solidFill>
              </a:rPr>
              <a:t>however</a:t>
            </a:r>
            <a:r>
              <a:rPr lang="pl-PL" sz="2200" dirty="0">
                <a:solidFill>
                  <a:schemeClr val="tx2"/>
                </a:solidFill>
              </a:rPr>
              <a:t> developer </a:t>
            </a:r>
            <a:r>
              <a:rPr lang="pl-PL" sz="2200" dirty="0" err="1">
                <a:solidFill>
                  <a:schemeClr val="tx2"/>
                </a:solidFill>
              </a:rPr>
              <a:t>must</a:t>
            </a:r>
            <a:r>
              <a:rPr lang="pl-PL" sz="2200" dirty="0">
                <a:solidFill>
                  <a:schemeClr val="tx2"/>
                </a:solidFill>
              </a:rPr>
              <a:t> </a:t>
            </a:r>
            <a:r>
              <a:rPr lang="pl-PL" sz="2200" dirty="0" err="1">
                <a:solidFill>
                  <a:schemeClr val="tx2"/>
                </a:solidFill>
              </a:rPr>
              <a:t>specify</a:t>
            </a:r>
            <a:r>
              <a:rPr lang="pl-PL" sz="2200" dirty="0">
                <a:solidFill>
                  <a:schemeClr val="tx2"/>
                </a:solidFill>
              </a:rPr>
              <a:t> </a:t>
            </a:r>
            <a:r>
              <a:rPr lang="pl-PL" sz="2200" dirty="0" err="1">
                <a:solidFill>
                  <a:schemeClr val="tx2"/>
                </a:solidFill>
              </a:rPr>
              <a:t>handling</a:t>
            </a:r>
            <a:r>
              <a:rPr lang="pl-PL" sz="2200" dirty="0">
                <a:solidFill>
                  <a:schemeClr val="tx2"/>
                </a:solidFill>
              </a:rPr>
              <a:t> </a:t>
            </a:r>
            <a:r>
              <a:rPr lang="pl-PL" sz="2200" dirty="0" err="1">
                <a:solidFill>
                  <a:schemeClr val="tx2"/>
                </a:solidFill>
              </a:rPr>
              <a:t>mapping</a:t>
            </a:r>
            <a:r>
              <a:rPr lang="pl-PL" sz="2200" dirty="0">
                <a:solidFill>
                  <a:schemeClr val="tx2"/>
                </a:solidFill>
              </a:rPr>
              <a:t> </a:t>
            </a:r>
            <a:r>
              <a:rPr lang="pl-PL" sz="2200" dirty="0" err="1">
                <a:solidFill>
                  <a:schemeClr val="tx2"/>
                </a:solidFill>
              </a:rPr>
              <a:t>manually</a:t>
            </a:r>
            <a:r>
              <a:rPr lang="pl-PL" sz="2200" dirty="0">
                <a:solidFill>
                  <a:schemeClr val="tx2"/>
                </a:solidFill>
              </a:rPr>
              <a:t> in </a:t>
            </a:r>
            <a:r>
              <a:rPr lang="pl-PL" sz="2200" dirty="0" err="1">
                <a:solidFill>
                  <a:schemeClr val="tx2"/>
                </a:solidFill>
              </a:rPr>
              <a:t>context</a:t>
            </a:r>
            <a:endParaRPr lang="pl-PL" sz="2200" dirty="0">
              <a:solidFill>
                <a:schemeClr val="tx2"/>
              </a:solidFill>
            </a:endParaRPr>
          </a:p>
          <a:p>
            <a:pPr marL="342900" indent="-342900">
              <a:lnSpc>
                <a:spcPct val="150000"/>
              </a:lnSpc>
              <a:buFont typeface="Arial" charset="0"/>
              <a:buChar char="•"/>
            </a:pPr>
            <a:r>
              <a:rPr lang="pl-PL" sz="2200" dirty="0">
                <a:solidFill>
                  <a:schemeClr val="tx2"/>
                </a:solidFill>
              </a:rPr>
              <a:t>User </a:t>
            </a:r>
            <a:r>
              <a:rPr lang="pl-PL" sz="2200" dirty="0" err="1">
                <a:solidFill>
                  <a:schemeClr val="tx2"/>
                </a:solidFill>
              </a:rPr>
              <a:t>can</a:t>
            </a:r>
            <a:r>
              <a:rPr lang="pl-PL" sz="2200" dirty="0">
                <a:solidFill>
                  <a:schemeClr val="tx2"/>
                </a:solidFill>
              </a:rPr>
              <a:t> </a:t>
            </a:r>
            <a:r>
              <a:rPr lang="pl-PL" sz="2200" dirty="0" err="1">
                <a:solidFill>
                  <a:schemeClr val="tx2"/>
                </a:solidFill>
              </a:rPr>
              <a:t>develop</a:t>
            </a:r>
            <a:r>
              <a:rPr lang="pl-PL" sz="2200" dirty="0">
                <a:solidFill>
                  <a:schemeClr val="tx2"/>
                </a:solidFill>
              </a:rPr>
              <a:t> </a:t>
            </a:r>
            <a:r>
              <a:rPr lang="pl-PL" sz="2200" dirty="0" err="1">
                <a:solidFill>
                  <a:schemeClr val="tx2"/>
                </a:solidFill>
              </a:rPr>
              <a:t>own</a:t>
            </a:r>
            <a:r>
              <a:rPr lang="pl-PL" sz="2200" dirty="0">
                <a:solidFill>
                  <a:schemeClr val="tx2"/>
                </a:solidFill>
              </a:rPr>
              <a:t> </a:t>
            </a:r>
            <a:r>
              <a:rPr lang="pl-PL" sz="2200" dirty="0" err="1">
                <a:solidFill>
                  <a:schemeClr val="tx2"/>
                </a:solidFill>
              </a:rPr>
              <a:t>handling</a:t>
            </a:r>
            <a:r>
              <a:rPr lang="pl-PL" sz="2200" dirty="0">
                <a:solidFill>
                  <a:schemeClr val="tx2"/>
                </a:solidFill>
              </a:rPr>
              <a:t> </a:t>
            </a:r>
            <a:r>
              <a:rPr lang="pl-PL" sz="2200" dirty="0" err="1">
                <a:solidFill>
                  <a:schemeClr val="tx2"/>
                </a:solidFill>
              </a:rPr>
              <a:t>interceptors</a:t>
            </a:r>
            <a:r>
              <a:rPr lang="pl-PL" sz="2200" dirty="0">
                <a:solidFill>
                  <a:schemeClr val="tx2"/>
                </a:solidFill>
              </a:rPr>
              <a:t> by </a:t>
            </a:r>
            <a:r>
              <a:rPr lang="pl-PL" sz="2200" dirty="0" err="1">
                <a:solidFill>
                  <a:schemeClr val="tx2"/>
                </a:solidFill>
              </a:rPr>
              <a:t>implementing</a:t>
            </a:r>
            <a:r>
              <a:rPr lang="pl-PL" sz="2200" dirty="0">
                <a:solidFill>
                  <a:schemeClr val="tx2"/>
                </a:solidFill>
              </a:rPr>
              <a:t> </a:t>
            </a:r>
            <a:r>
              <a:rPr lang="pl-PL" sz="2200" dirty="0" err="1">
                <a:solidFill>
                  <a:schemeClr val="tx2"/>
                </a:solidFill>
              </a:rPr>
              <a:t>HandlerInterceptor</a:t>
            </a:r>
            <a:r>
              <a:rPr lang="pl-PL" sz="2200" dirty="0">
                <a:solidFill>
                  <a:schemeClr val="tx2"/>
                </a:solidFill>
              </a:rPr>
              <a:t> </a:t>
            </a:r>
            <a:r>
              <a:rPr lang="pl-PL" sz="2200" dirty="0" err="1">
                <a:solidFill>
                  <a:schemeClr val="tx2"/>
                </a:solidFill>
              </a:rPr>
              <a:t>if</a:t>
            </a:r>
            <a:r>
              <a:rPr lang="pl-PL" sz="2200" dirty="0">
                <a:solidFill>
                  <a:schemeClr val="tx2"/>
                </a:solidFill>
              </a:rPr>
              <a:t> </a:t>
            </a:r>
            <a:r>
              <a:rPr lang="pl-PL" sz="2200" dirty="0" err="1">
                <a:solidFill>
                  <a:schemeClr val="tx2"/>
                </a:solidFill>
              </a:rPr>
              <a:t>they</a:t>
            </a:r>
            <a:r>
              <a:rPr lang="pl-PL" sz="2200" dirty="0">
                <a:solidFill>
                  <a:schemeClr val="tx2"/>
                </a:solidFill>
              </a:rPr>
              <a:t> want to </a:t>
            </a:r>
            <a:r>
              <a:rPr lang="pl-PL" sz="2200" dirty="0" err="1">
                <a:solidFill>
                  <a:schemeClr val="tx2"/>
                </a:solidFill>
              </a:rPr>
              <a:t>apply</a:t>
            </a:r>
            <a:r>
              <a:rPr lang="pl-PL" sz="2200" dirty="0">
                <a:solidFill>
                  <a:schemeClr val="tx2"/>
                </a:solidFill>
              </a:rPr>
              <a:t> </a:t>
            </a:r>
            <a:r>
              <a:rPr lang="pl-PL" sz="2200" dirty="0" err="1">
                <a:solidFill>
                  <a:schemeClr val="tx2"/>
                </a:solidFill>
              </a:rPr>
              <a:t>specific</a:t>
            </a:r>
            <a:r>
              <a:rPr lang="pl-PL" sz="2200" dirty="0">
                <a:solidFill>
                  <a:schemeClr val="tx2"/>
                </a:solidFill>
              </a:rPr>
              <a:t> </a:t>
            </a:r>
            <a:r>
              <a:rPr lang="pl-PL" sz="2200" dirty="0" err="1">
                <a:solidFill>
                  <a:schemeClr val="tx2"/>
                </a:solidFill>
              </a:rPr>
              <a:t>functionality</a:t>
            </a:r>
            <a:r>
              <a:rPr lang="pl-PL" sz="2200" dirty="0">
                <a:solidFill>
                  <a:schemeClr val="tx2"/>
                </a:solidFill>
              </a:rPr>
              <a:t> to </a:t>
            </a:r>
            <a:r>
              <a:rPr lang="pl-PL" sz="2200" dirty="0" err="1">
                <a:solidFill>
                  <a:schemeClr val="tx2"/>
                </a:solidFill>
              </a:rPr>
              <a:t>certain</a:t>
            </a:r>
            <a:r>
              <a:rPr lang="pl-PL" sz="2200" dirty="0">
                <a:solidFill>
                  <a:schemeClr val="tx2"/>
                </a:solidFill>
              </a:rPr>
              <a:t> </a:t>
            </a:r>
            <a:r>
              <a:rPr lang="pl-PL" sz="2200" dirty="0" err="1">
                <a:solidFill>
                  <a:schemeClr val="tx2"/>
                </a:solidFill>
              </a:rPr>
              <a:t>request</a:t>
            </a:r>
            <a:endParaRPr lang="pl-PL" sz="2200" dirty="0">
              <a:solidFill>
                <a:schemeClr val="tx2"/>
              </a:solidFill>
            </a:endParaRPr>
          </a:p>
          <a:p>
            <a:endParaRPr lang="pl-PL" sz="2200" dirty="0">
              <a:solidFill>
                <a:schemeClr val="tx2"/>
              </a:solidFill>
            </a:endParaRPr>
          </a:p>
          <a:p>
            <a:endParaRPr lang="pl-PL" sz="2200" dirty="0">
              <a:solidFill>
                <a:schemeClr val="tx2"/>
              </a:solidFill>
            </a:endParaRPr>
          </a:p>
          <a:p>
            <a:endParaRPr lang="pl-PL" sz="2200" dirty="0">
              <a:solidFill>
                <a:schemeClr val="tx2"/>
              </a:solidFill>
            </a:endParaRPr>
          </a:p>
          <a:p>
            <a:endParaRPr lang="en-US" dirty="0">
              <a:solidFill>
                <a:schemeClr val="tx2"/>
              </a:solidFill>
            </a:endParaRPr>
          </a:p>
        </p:txBody>
      </p:sp>
      <p:sp>
        <p:nvSpPr>
          <p:cNvPr id="3" name="Title 2"/>
          <p:cNvSpPr>
            <a:spLocks noGrp="1"/>
          </p:cNvSpPr>
          <p:nvPr>
            <p:ph type="title"/>
          </p:nvPr>
        </p:nvSpPr>
        <p:spPr/>
        <p:txBody>
          <a:bodyPr/>
          <a:lstStyle/>
          <a:p>
            <a:r>
              <a:rPr lang="pl-PL" dirty="0" smtClean="0"/>
              <a:t>Spring Web MVC – </a:t>
            </a:r>
            <a:r>
              <a:rPr lang="pl-PL" dirty="0" err="1" smtClean="0"/>
              <a:t>HandlerMapping</a:t>
            </a:r>
            <a:endParaRPr lang="en-US" dirty="0"/>
          </a:p>
        </p:txBody>
      </p:sp>
    </p:spTree>
    <p:extLst>
      <p:ext uri="{BB962C8B-B14F-4D97-AF65-F5344CB8AC3E}">
        <p14:creationId xmlns:p14="http://schemas.microsoft.com/office/powerpoint/2010/main" val="452867621"/>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en-US" b="1" dirty="0">
                <a:solidFill>
                  <a:schemeClr val="tx2"/>
                </a:solidFill>
              </a:rPr>
              <a:t>Controller</a:t>
            </a:r>
            <a:r>
              <a:rPr lang="en-US" dirty="0">
                <a:solidFill>
                  <a:schemeClr val="tx2"/>
                </a:solidFill>
              </a:rPr>
              <a:t>: comes between Model and View to manage incoming requests and redirect to proper response. It acts as a gate that directs the incoming information. It switches between going into model or view.</a:t>
            </a:r>
            <a:endParaRPr lang="pl-PL" dirty="0">
              <a:solidFill>
                <a:schemeClr val="tx2"/>
              </a:solidFill>
            </a:endParaRPr>
          </a:p>
          <a:p>
            <a:endParaRPr lang="en-US" dirty="0">
              <a:solidFill>
                <a:schemeClr val="tx2"/>
              </a:solidFill>
            </a:endParaRPr>
          </a:p>
        </p:txBody>
      </p:sp>
      <p:pic>
        <p:nvPicPr>
          <p:cNvPr id="5" name="Picture 2" descr="C:\Users\gralakj\Desktop\spring-mvc-concept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955" y="2401368"/>
            <a:ext cx="4974646" cy="3796232"/>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7409204" y="4125753"/>
            <a:ext cx="820396" cy="399393"/>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27768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 y="1252760"/>
            <a:ext cx="5478085" cy="5178511"/>
          </a:xfrm>
        </p:spPr>
        <p:txBody>
          <a:bodyPr/>
          <a:lstStyle/>
          <a:p>
            <a:pPr marL="285750" indent="-285750">
              <a:buFont typeface="Arial" charset="0"/>
              <a:buChar char="•"/>
            </a:pPr>
            <a:r>
              <a:rPr lang="pl-PL" dirty="0" err="1">
                <a:solidFill>
                  <a:schemeClr val="tx2"/>
                </a:solidFill>
              </a:rPr>
              <a:t>Since</a:t>
            </a:r>
            <a:r>
              <a:rPr lang="pl-PL" dirty="0">
                <a:solidFill>
                  <a:schemeClr val="tx2"/>
                </a:solidFill>
              </a:rPr>
              <a:t> Spring 3.0, a </a:t>
            </a:r>
            <a:r>
              <a:rPr lang="pl-PL" dirty="0" err="1">
                <a:solidFill>
                  <a:schemeClr val="tx2"/>
                </a:solidFill>
              </a:rPr>
              <a:t>new</a:t>
            </a:r>
            <a:r>
              <a:rPr lang="pl-PL" dirty="0">
                <a:solidFill>
                  <a:schemeClr val="tx2"/>
                </a:solidFill>
              </a:rPr>
              <a:t> </a:t>
            </a:r>
            <a:r>
              <a:rPr lang="pl-PL" dirty="0" err="1">
                <a:solidFill>
                  <a:schemeClr val="tx2"/>
                </a:solidFill>
              </a:rPr>
              <a:t>way</a:t>
            </a:r>
            <a:r>
              <a:rPr lang="pl-PL" dirty="0">
                <a:solidFill>
                  <a:schemeClr val="tx2"/>
                </a:solidFill>
              </a:rPr>
              <a:t> of </a:t>
            </a:r>
            <a:r>
              <a:rPr lang="pl-PL" dirty="0" err="1">
                <a:solidFill>
                  <a:schemeClr val="tx2"/>
                </a:solidFill>
              </a:rPr>
              <a:t>declaring</a:t>
            </a:r>
            <a:r>
              <a:rPr lang="pl-PL" dirty="0">
                <a:solidFill>
                  <a:schemeClr val="tx2"/>
                </a:solidFill>
              </a:rPr>
              <a:t> Controller </a:t>
            </a:r>
            <a:r>
              <a:rPr lang="pl-PL" dirty="0" err="1">
                <a:solidFill>
                  <a:schemeClr val="tx2"/>
                </a:solidFill>
              </a:rPr>
              <a:t>beans</a:t>
            </a:r>
            <a:r>
              <a:rPr lang="pl-PL" dirty="0">
                <a:solidFill>
                  <a:schemeClr val="tx2"/>
                </a:solidFill>
              </a:rPr>
              <a:t> </a:t>
            </a:r>
            <a:r>
              <a:rPr lang="pl-PL" dirty="0" err="1">
                <a:solidFill>
                  <a:schemeClr val="tx2"/>
                </a:solidFill>
              </a:rPr>
              <a:t>has</a:t>
            </a:r>
            <a:r>
              <a:rPr lang="pl-PL" dirty="0">
                <a:solidFill>
                  <a:schemeClr val="tx2"/>
                </a:solidFill>
              </a:rPr>
              <a:t> </a:t>
            </a:r>
            <a:r>
              <a:rPr lang="pl-PL" dirty="0" err="1">
                <a:solidFill>
                  <a:schemeClr val="tx2"/>
                </a:solidFill>
              </a:rPr>
              <a:t>been</a:t>
            </a:r>
            <a:r>
              <a:rPr lang="pl-PL" dirty="0">
                <a:solidFill>
                  <a:schemeClr val="tx2"/>
                </a:solidFill>
              </a:rPr>
              <a:t> </a:t>
            </a:r>
            <a:r>
              <a:rPr lang="pl-PL" dirty="0" err="1">
                <a:solidFill>
                  <a:schemeClr val="tx2"/>
                </a:solidFill>
              </a:rPr>
              <a:t>provided</a:t>
            </a:r>
            <a:r>
              <a:rPr lang="pl-PL" dirty="0">
                <a:solidFill>
                  <a:schemeClr val="tx2"/>
                </a:solidFill>
              </a:rPr>
              <a:t> – </a:t>
            </a:r>
            <a:r>
              <a:rPr lang="pl-PL" dirty="0" err="1">
                <a:solidFill>
                  <a:schemeClr val="tx2"/>
                </a:solidFill>
              </a:rPr>
              <a:t>using</a:t>
            </a:r>
            <a:r>
              <a:rPr lang="pl-PL" dirty="0">
                <a:solidFill>
                  <a:schemeClr val="tx2"/>
                </a:solidFill>
              </a:rPr>
              <a:t> a @Controller </a:t>
            </a:r>
            <a:r>
              <a:rPr lang="pl-PL" dirty="0" err="1" smtClean="0">
                <a:solidFill>
                  <a:schemeClr val="tx2"/>
                </a:solidFill>
              </a:rPr>
              <a:t>annotation</a:t>
            </a:r>
            <a:endParaRPr lang="pl-PL" dirty="0" smtClean="0">
              <a:solidFill>
                <a:schemeClr val="tx2"/>
              </a:solidFill>
            </a:endParaRPr>
          </a:p>
          <a:p>
            <a:pPr marL="285750" indent="-285750">
              <a:buFont typeface="Arial" charset="0"/>
              <a:buChar char="•"/>
            </a:pPr>
            <a:endParaRPr lang="pl-PL" dirty="0">
              <a:solidFill>
                <a:schemeClr val="tx2"/>
              </a:solidFill>
            </a:endParaRPr>
          </a:p>
          <a:p>
            <a:pPr marL="285750" indent="-285750">
              <a:buFont typeface="Arial" charset="0"/>
              <a:buChar char="•"/>
            </a:pPr>
            <a:r>
              <a:rPr lang="pl-PL" dirty="0">
                <a:solidFill>
                  <a:schemeClr val="tx2"/>
                </a:solidFill>
              </a:rPr>
              <a:t>Using </a:t>
            </a:r>
            <a:r>
              <a:rPr lang="pl-PL" dirty="0" err="1">
                <a:solidFill>
                  <a:schemeClr val="tx2"/>
                </a:solidFill>
              </a:rPr>
              <a:t>annotation-based</a:t>
            </a:r>
            <a:r>
              <a:rPr lang="pl-PL" dirty="0">
                <a:solidFill>
                  <a:schemeClr val="tx2"/>
                </a:solidFill>
              </a:rPr>
              <a:t> </a:t>
            </a:r>
            <a:r>
              <a:rPr lang="pl-PL" dirty="0" err="1">
                <a:solidFill>
                  <a:schemeClr val="tx2"/>
                </a:solidFill>
              </a:rPr>
              <a:t>controllers</a:t>
            </a:r>
            <a:r>
              <a:rPr lang="pl-PL" dirty="0">
                <a:solidFill>
                  <a:schemeClr val="tx2"/>
                </a:solidFill>
              </a:rPr>
              <a:t> </a:t>
            </a:r>
            <a:r>
              <a:rPr lang="pl-PL" dirty="0" err="1">
                <a:solidFill>
                  <a:schemeClr val="tx2"/>
                </a:solidFill>
              </a:rPr>
              <a:t>allows</a:t>
            </a:r>
            <a:r>
              <a:rPr lang="pl-PL" dirty="0">
                <a:solidFill>
                  <a:schemeClr val="tx2"/>
                </a:solidFill>
              </a:rPr>
              <a:t> the </a:t>
            </a:r>
            <a:r>
              <a:rPr lang="pl-PL" dirty="0" err="1">
                <a:solidFill>
                  <a:schemeClr val="tx2"/>
                </a:solidFill>
              </a:rPr>
              <a:t>developers</a:t>
            </a:r>
            <a:r>
              <a:rPr lang="pl-PL" dirty="0">
                <a:solidFill>
                  <a:schemeClr val="tx2"/>
                </a:solidFill>
              </a:rPr>
              <a:t> to </a:t>
            </a:r>
            <a:r>
              <a:rPr lang="pl-PL" dirty="0" err="1">
                <a:solidFill>
                  <a:schemeClr val="tx2"/>
                </a:solidFill>
              </a:rPr>
              <a:t>create</a:t>
            </a:r>
            <a:r>
              <a:rPr lang="pl-PL" dirty="0">
                <a:solidFill>
                  <a:schemeClr val="tx2"/>
                </a:solidFill>
              </a:rPr>
              <a:t> </a:t>
            </a:r>
            <a:r>
              <a:rPr lang="pl-PL" dirty="0" err="1">
                <a:solidFill>
                  <a:schemeClr val="tx2"/>
                </a:solidFill>
              </a:rPr>
              <a:t>their</a:t>
            </a:r>
            <a:r>
              <a:rPr lang="pl-PL" dirty="0">
                <a:solidFill>
                  <a:schemeClr val="tx2"/>
                </a:solidFill>
              </a:rPr>
              <a:t> </a:t>
            </a:r>
            <a:r>
              <a:rPr lang="pl-PL" dirty="0" err="1">
                <a:solidFill>
                  <a:schemeClr val="tx2"/>
                </a:solidFill>
              </a:rPr>
              <a:t>controllers</a:t>
            </a:r>
            <a:r>
              <a:rPr lang="pl-PL" dirty="0">
                <a:solidFill>
                  <a:schemeClr val="tx2"/>
                </a:solidFill>
              </a:rPr>
              <a:t> as </a:t>
            </a:r>
            <a:r>
              <a:rPr lang="pl-PL" dirty="0" err="1">
                <a:solidFill>
                  <a:schemeClr val="tx2"/>
                </a:solidFill>
              </a:rPr>
              <a:t>POJOs</a:t>
            </a:r>
            <a:r>
              <a:rPr lang="pl-PL" dirty="0">
                <a:solidFill>
                  <a:schemeClr val="tx2"/>
                </a:solidFill>
              </a:rPr>
              <a:t> </a:t>
            </a:r>
            <a:r>
              <a:rPr lang="pl-PL" dirty="0" err="1">
                <a:solidFill>
                  <a:schemeClr val="tx2"/>
                </a:solidFill>
              </a:rPr>
              <a:t>which</a:t>
            </a:r>
            <a:r>
              <a:rPr lang="pl-PL" dirty="0">
                <a:solidFill>
                  <a:schemeClr val="tx2"/>
                </a:solidFill>
              </a:rPr>
              <a:t> do not </a:t>
            </a:r>
            <a:r>
              <a:rPr lang="pl-PL" dirty="0" err="1">
                <a:solidFill>
                  <a:schemeClr val="tx2"/>
                </a:solidFill>
              </a:rPr>
              <a:t>depend</a:t>
            </a:r>
            <a:r>
              <a:rPr lang="pl-PL" dirty="0">
                <a:solidFill>
                  <a:schemeClr val="tx2"/>
                </a:solidFill>
              </a:rPr>
              <a:t> on Spring-</a:t>
            </a:r>
            <a:r>
              <a:rPr lang="pl-PL" dirty="0" err="1">
                <a:solidFill>
                  <a:schemeClr val="tx2"/>
                </a:solidFill>
              </a:rPr>
              <a:t>specific</a:t>
            </a:r>
            <a:r>
              <a:rPr lang="pl-PL" dirty="0">
                <a:solidFill>
                  <a:schemeClr val="tx2"/>
                </a:solidFill>
              </a:rPr>
              <a:t> </a:t>
            </a:r>
            <a:r>
              <a:rPr lang="pl-PL" dirty="0" err="1">
                <a:solidFill>
                  <a:schemeClr val="tx2"/>
                </a:solidFill>
              </a:rPr>
              <a:t>interfaces</a:t>
            </a:r>
            <a:r>
              <a:rPr lang="pl-PL" dirty="0">
                <a:solidFill>
                  <a:schemeClr val="tx2"/>
                </a:solidFill>
              </a:rPr>
              <a:t> and/</a:t>
            </a:r>
            <a:r>
              <a:rPr lang="pl-PL" dirty="0" err="1">
                <a:solidFill>
                  <a:schemeClr val="tx2"/>
                </a:solidFill>
              </a:rPr>
              <a:t>or</a:t>
            </a:r>
            <a:r>
              <a:rPr lang="pl-PL" dirty="0">
                <a:solidFill>
                  <a:schemeClr val="tx2"/>
                </a:solidFill>
              </a:rPr>
              <a:t> </a:t>
            </a:r>
            <a:r>
              <a:rPr lang="pl-PL" dirty="0" err="1">
                <a:solidFill>
                  <a:schemeClr val="tx2"/>
                </a:solidFill>
              </a:rPr>
              <a:t>abstract</a:t>
            </a:r>
            <a:r>
              <a:rPr lang="pl-PL" dirty="0">
                <a:solidFill>
                  <a:schemeClr val="tx2"/>
                </a:solidFill>
              </a:rPr>
              <a:t> </a:t>
            </a:r>
            <a:r>
              <a:rPr lang="pl-PL" dirty="0" err="1" smtClean="0">
                <a:solidFill>
                  <a:schemeClr val="tx2"/>
                </a:solidFill>
              </a:rPr>
              <a:t>classes</a:t>
            </a:r>
            <a:endParaRPr lang="pl-PL" dirty="0" smtClean="0">
              <a:solidFill>
                <a:schemeClr val="tx2"/>
              </a:solidFill>
            </a:endParaRPr>
          </a:p>
          <a:p>
            <a:pPr marL="285750" indent="-285750">
              <a:buFont typeface="Arial" charset="0"/>
              <a:buChar char="•"/>
            </a:pPr>
            <a:endParaRPr lang="pl-PL" dirty="0">
              <a:solidFill>
                <a:schemeClr val="tx2"/>
              </a:solidFill>
            </a:endParaRPr>
          </a:p>
          <a:p>
            <a:pPr marL="285750" indent="-285750">
              <a:buFont typeface="Arial" charset="0"/>
              <a:buChar char="•"/>
            </a:pPr>
            <a:r>
              <a:rPr lang="pl-PL" dirty="0">
                <a:solidFill>
                  <a:schemeClr val="tx2"/>
                </a:solidFill>
              </a:rPr>
              <a:t>Spring </a:t>
            </a:r>
            <a:r>
              <a:rPr lang="pl-PL" dirty="0" err="1">
                <a:solidFill>
                  <a:schemeClr val="tx2"/>
                </a:solidFill>
              </a:rPr>
              <a:t>provides</a:t>
            </a:r>
            <a:r>
              <a:rPr lang="pl-PL" dirty="0">
                <a:solidFill>
                  <a:schemeClr val="tx2"/>
                </a:solidFill>
              </a:rPr>
              <a:t> </a:t>
            </a:r>
            <a:r>
              <a:rPr lang="pl-PL" dirty="0" err="1">
                <a:solidFill>
                  <a:schemeClr val="tx2"/>
                </a:solidFill>
              </a:rPr>
              <a:t>number</a:t>
            </a:r>
            <a:r>
              <a:rPr lang="pl-PL" dirty="0">
                <a:solidFill>
                  <a:schemeClr val="tx2"/>
                </a:solidFill>
              </a:rPr>
              <a:t> of </a:t>
            </a:r>
            <a:r>
              <a:rPr lang="pl-PL" dirty="0" err="1">
                <a:solidFill>
                  <a:schemeClr val="tx2"/>
                </a:solidFill>
              </a:rPr>
              <a:t>annotations</a:t>
            </a:r>
            <a:r>
              <a:rPr lang="pl-PL" dirty="0">
                <a:solidFill>
                  <a:schemeClr val="tx2"/>
                </a:solidFill>
              </a:rPr>
              <a:t> to </a:t>
            </a:r>
            <a:r>
              <a:rPr lang="pl-PL" dirty="0" err="1">
                <a:solidFill>
                  <a:schemeClr val="tx2"/>
                </a:solidFill>
              </a:rPr>
              <a:t>fully</a:t>
            </a:r>
            <a:r>
              <a:rPr lang="pl-PL" dirty="0">
                <a:solidFill>
                  <a:schemeClr val="tx2"/>
                </a:solidFill>
              </a:rPr>
              <a:t> </a:t>
            </a:r>
            <a:r>
              <a:rPr lang="pl-PL" dirty="0" err="1">
                <a:solidFill>
                  <a:schemeClr val="tx2"/>
                </a:solidFill>
              </a:rPr>
              <a:t>support</a:t>
            </a:r>
            <a:r>
              <a:rPr lang="pl-PL" dirty="0">
                <a:solidFill>
                  <a:schemeClr val="tx2"/>
                </a:solidFill>
              </a:rPr>
              <a:t> </a:t>
            </a:r>
            <a:r>
              <a:rPr lang="pl-PL" dirty="0" err="1">
                <a:solidFill>
                  <a:schemeClr val="tx2"/>
                </a:solidFill>
              </a:rPr>
              <a:t>Controllers</a:t>
            </a:r>
            <a:r>
              <a:rPr lang="pl-PL" dirty="0">
                <a:solidFill>
                  <a:schemeClr val="tx2"/>
                </a:solidFill>
              </a:rPr>
              <a:t> development</a:t>
            </a:r>
          </a:p>
          <a:p>
            <a:endParaRPr lang="en-US" dirty="0">
              <a:solidFill>
                <a:schemeClr val="tx2"/>
              </a:solidFill>
            </a:endParaRPr>
          </a:p>
        </p:txBody>
      </p:sp>
      <p:sp>
        <p:nvSpPr>
          <p:cNvPr id="3" name="Title 2"/>
          <p:cNvSpPr>
            <a:spLocks noGrp="1"/>
          </p:cNvSpPr>
          <p:nvPr>
            <p:ph type="title"/>
          </p:nvPr>
        </p:nvSpPr>
        <p:spPr/>
        <p:txBody>
          <a:bodyPr/>
          <a:lstStyle/>
          <a:p>
            <a:r>
              <a:rPr lang="pl-PL" dirty="0" smtClean="0"/>
              <a:t>Spring </a:t>
            </a:r>
            <a:r>
              <a:rPr lang="pl-PL" dirty="0" err="1" smtClean="0"/>
              <a:t>Controllers</a:t>
            </a:r>
            <a:endParaRPr lang="en-US" dirty="0"/>
          </a:p>
        </p:txBody>
      </p:sp>
      <p:pic>
        <p:nvPicPr>
          <p:cNvPr id="4" name="Picture 2" descr="http://javapapers.com/wp-content/uploads/2012/09/SpringControllerAnnota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0"/>
            <a:ext cx="3152775"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19529"/>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buFont typeface="Arial" panose="020B0604020202020204" pitchFamily="34" charset="0"/>
              <a:buChar char="•"/>
            </a:pPr>
            <a:r>
              <a:rPr lang="pl-PL" sz="2000" dirty="0">
                <a:solidFill>
                  <a:schemeClr val="tx2"/>
                </a:solidFill>
              </a:rPr>
              <a:t>@</a:t>
            </a:r>
            <a:r>
              <a:rPr lang="pl-PL" sz="2000" dirty="0" err="1">
                <a:solidFill>
                  <a:schemeClr val="tx2"/>
                </a:solidFill>
              </a:rPr>
              <a:t>RequestMapping</a:t>
            </a:r>
            <a:r>
              <a:rPr lang="pl-PL" sz="2000" dirty="0">
                <a:solidFill>
                  <a:schemeClr val="tx2"/>
                </a:solidFill>
              </a:rPr>
              <a:t> </a:t>
            </a:r>
            <a:r>
              <a:rPr lang="pl-PL" sz="2000" dirty="0" err="1">
                <a:solidFill>
                  <a:schemeClr val="tx2"/>
                </a:solidFill>
              </a:rPr>
              <a:t>annotation</a:t>
            </a:r>
            <a:r>
              <a:rPr lang="pl-PL" sz="2000" dirty="0">
                <a:solidFill>
                  <a:schemeClr val="tx2"/>
                </a:solidFill>
              </a:rPr>
              <a:t> </a:t>
            </a:r>
            <a:r>
              <a:rPr lang="pl-PL" sz="2000" dirty="0" err="1">
                <a:solidFill>
                  <a:schemeClr val="tx2"/>
                </a:solidFill>
              </a:rPr>
              <a:t>is</a:t>
            </a:r>
            <a:r>
              <a:rPr lang="pl-PL" sz="2000" dirty="0">
                <a:solidFill>
                  <a:schemeClr val="tx2"/>
                </a:solidFill>
              </a:rPr>
              <a:t> </a:t>
            </a:r>
            <a:r>
              <a:rPr lang="pl-PL" sz="2000" dirty="0" err="1">
                <a:solidFill>
                  <a:schemeClr val="tx2"/>
                </a:solidFill>
              </a:rPr>
              <a:t>used</a:t>
            </a:r>
            <a:r>
              <a:rPr lang="pl-PL" sz="2000" dirty="0">
                <a:solidFill>
                  <a:schemeClr val="tx2"/>
                </a:solidFill>
              </a:rPr>
              <a:t> to map a </a:t>
            </a:r>
            <a:r>
              <a:rPr lang="pl-PL" sz="2000" dirty="0" err="1">
                <a:solidFill>
                  <a:schemeClr val="tx2"/>
                </a:solidFill>
              </a:rPr>
              <a:t>particular</a:t>
            </a:r>
            <a:r>
              <a:rPr lang="pl-PL" sz="2000" dirty="0">
                <a:solidFill>
                  <a:schemeClr val="tx2"/>
                </a:solidFill>
              </a:rPr>
              <a:t> HTTP </a:t>
            </a:r>
            <a:r>
              <a:rPr lang="pl-PL" sz="2000" dirty="0" err="1">
                <a:solidFill>
                  <a:schemeClr val="tx2"/>
                </a:solidFill>
              </a:rPr>
              <a:t>request</a:t>
            </a:r>
            <a:r>
              <a:rPr lang="pl-PL" sz="2000" dirty="0">
                <a:solidFill>
                  <a:schemeClr val="tx2"/>
                </a:solidFill>
              </a:rPr>
              <a:t> </a:t>
            </a:r>
            <a:r>
              <a:rPr lang="pl-PL" sz="2000" dirty="0" err="1">
                <a:solidFill>
                  <a:schemeClr val="tx2"/>
                </a:solidFill>
              </a:rPr>
              <a:t>method</a:t>
            </a:r>
            <a:r>
              <a:rPr lang="pl-PL" sz="2000" dirty="0">
                <a:solidFill>
                  <a:schemeClr val="tx2"/>
                </a:solidFill>
              </a:rPr>
              <a:t> (GET/POST) to </a:t>
            </a:r>
            <a:r>
              <a:rPr lang="pl-PL" sz="2000" dirty="0" err="1">
                <a:solidFill>
                  <a:schemeClr val="tx2"/>
                </a:solidFill>
              </a:rPr>
              <a:t>specific</a:t>
            </a:r>
            <a:r>
              <a:rPr lang="pl-PL" sz="2000" dirty="0">
                <a:solidFill>
                  <a:schemeClr val="tx2"/>
                </a:solidFill>
              </a:rPr>
              <a:t> </a:t>
            </a:r>
            <a:r>
              <a:rPr lang="pl-PL" sz="2000" dirty="0" err="1">
                <a:solidFill>
                  <a:schemeClr val="tx2"/>
                </a:solidFill>
              </a:rPr>
              <a:t>class</a:t>
            </a:r>
            <a:r>
              <a:rPr lang="pl-PL" sz="2000" dirty="0">
                <a:solidFill>
                  <a:schemeClr val="tx2"/>
                </a:solidFill>
              </a:rPr>
              <a:t> (</a:t>
            </a:r>
            <a:r>
              <a:rPr lang="pl-PL" sz="2000" dirty="0" err="1">
                <a:solidFill>
                  <a:schemeClr val="tx2"/>
                </a:solidFill>
              </a:rPr>
              <a:t>or</a:t>
            </a:r>
            <a:r>
              <a:rPr lang="pl-PL" sz="2000" dirty="0">
                <a:solidFill>
                  <a:schemeClr val="tx2"/>
                </a:solidFill>
              </a:rPr>
              <a:t> </a:t>
            </a:r>
            <a:r>
              <a:rPr lang="pl-PL" sz="2000" dirty="0" err="1">
                <a:solidFill>
                  <a:schemeClr val="tx2"/>
                </a:solidFill>
              </a:rPr>
              <a:t>method</a:t>
            </a:r>
            <a:r>
              <a:rPr lang="pl-PL" sz="2000" dirty="0">
                <a:solidFill>
                  <a:schemeClr val="tx2"/>
                </a:solidFill>
              </a:rPr>
              <a:t>) in </a:t>
            </a:r>
            <a:r>
              <a:rPr lang="pl-PL" sz="2000" dirty="0" err="1">
                <a:solidFill>
                  <a:schemeClr val="tx2"/>
                </a:solidFill>
              </a:rPr>
              <a:t>controller</a:t>
            </a:r>
            <a:r>
              <a:rPr lang="pl-PL" sz="2000" dirty="0">
                <a:solidFill>
                  <a:schemeClr val="tx2"/>
                </a:solidFill>
              </a:rPr>
              <a:t> </a:t>
            </a:r>
            <a:r>
              <a:rPr lang="pl-PL" sz="2000" dirty="0" err="1">
                <a:solidFill>
                  <a:schemeClr val="tx2"/>
                </a:solidFill>
              </a:rPr>
              <a:t>which</a:t>
            </a:r>
            <a:r>
              <a:rPr lang="pl-PL" sz="2000" dirty="0">
                <a:solidFill>
                  <a:schemeClr val="tx2"/>
                </a:solidFill>
              </a:rPr>
              <a:t> </a:t>
            </a:r>
            <a:r>
              <a:rPr lang="pl-PL" sz="2000" dirty="0" err="1">
                <a:solidFill>
                  <a:schemeClr val="tx2"/>
                </a:solidFill>
              </a:rPr>
              <a:t>will</a:t>
            </a:r>
            <a:r>
              <a:rPr lang="pl-PL" sz="2000" dirty="0">
                <a:solidFill>
                  <a:schemeClr val="tx2"/>
                </a:solidFill>
              </a:rPr>
              <a:t> handle the </a:t>
            </a:r>
            <a:r>
              <a:rPr lang="pl-PL" sz="2000" dirty="0" err="1">
                <a:solidFill>
                  <a:schemeClr val="tx2"/>
                </a:solidFill>
              </a:rPr>
              <a:t>respective</a:t>
            </a:r>
            <a:r>
              <a:rPr lang="pl-PL" sz="2000" dirty="0">
                <a:solidFill>
                  <a:schemeClr val="tx2"/>
                </a:solidFill>
              </a:rPr>
              <a:t> </a:t>
            </a:r>
            <a:r>
              <a:rPr lang="pl-PL" sz="2000" dirty="0" err="1">
                <a:solidFill>
                  <a:schemeClr val="tx2"/>
                </a:solidFill>
              </a:rPr>
              <a:t>request</a:t>
            </a:r>
            <a:endParaRPr lang="pl-PL" sz="2000" dirty="0">
              <a:solidFill>
                <a:schemeClr val="tx2"/>
              </a:solidFill>
            </a:endParaRPr>
          </a:p>
          <a:p>
            <a:pPr marL="342900" indent="-342900">
              <a:lnSpc>
                <a:spcPct val="150000"/>
              </a:lnSpc>
              <a:buFont typeface="Arial" panose="020B0604020202020204" pitchFamily="34" charset="0"/>
              <a:buChar char="•"/>
            </a:pPr>
            <a:r>
              <a:rPr lang="pl-PL" sz="2000" dirty="0">
                <a:solidFill>
                  <a:schemeClr val="tx2"/>
                </a:solidFill>
              </a:rPr>
              <a:t>The </a:t>
            </a:r>
            <a:r>
              <a:rPr lang="pl-PL" sz="2000" dirty="0" err="1">
                <a:solidFill>
                  <a:schemeClr val="tx2"/>
                </a:solidFill>
              </a:rPr>
              <a:t>annotation</a:t>
            </a:r>
            <a:r>
              <a:rPr lang="pl-PL" sz="2000" dirty="0">
                <a:solidFill>
                  <a:schemeClr val="tx2"/>
                </a:solidFill>
              </a:rPr>
              <a:t> </a:t>
            </a:r>
            <a:r>
              <a:rPr lang="pl-PL" sz="2000" dirty="0" err="1">
                <a:solidFill>
                  <a:schemeClr val="tx2"/>
                </a:solidFill>
              </a:rPr>
              <a:t>can</a:t>
            </a:r>
            <a:r>
              <a:rPr lang="pl-PL" sz="2000" dirty="0">
                <a:solidFill>
                  <a:schemeClr val="tx2"/>
                </a:solidFill>
              </a:rPr>
              <a:t> be applied </a:t>
            </a:r>
            <a:r>
              <a:rPr lang="pl-PL" sz="2000" dirty="0" err="1">
                <a:solidFill>
                  <a:schemeClr val="tx2"/>
                </a:solidFill>
              </a:rPr>
              <a:t>both</a:t>
            </a:r>
            <a:r>
              <a:rPr lang="pl-PL" sz="2000" dirty="0">
                <a:solidFill>
                  <a:schemeClr val="tx2"/>
                </a:solidFill>
              </a:rPr>
              <a:t> </a:t>
            </a:r>
            <a:r>
              <a:rPr lang="pl-PL" sz="2000" dirty="0" err="1">
                <a:solidFill>
                  <a:schemeClr val="tx2"/>
                </a:solidFill>
              </a:rPr>
              <a:t>at</a:t>
            </a:r>
            <a:r>
              <a:rPr lang="pl-PL" sz="2000" dirty="0">
                <a:solidFill>
                  <a:schemeClr val="tx2"/>
                </a:solidFill>
              </a:rPr>
              <a:t> </a:t>
            </a:r>
            <a:r>
              <a:rPr lang="pl-PL" sz="2000" dirty="0" err="1">
                <a:solidFill>
                  <a:schemeClr val="tx2"/>
                </a:solidFill>
              </a:rPr>
              <a:t>class</a:t>
            </a:r>
            <a:r>
              <a:rPr lang="pl-PL" sz="2000" dirty="0">
                <a:solidFill>
                  <a:schemeClr val="tx2"/>
                </a:solidFill>
              </a:rPr>
              <a:t> and </a:t>
            </a:r>
            <a:r>
              <a:rPr lang="pl-PL" sz="2000" dirty="0" err="1">
                <a:solidFill>
                  <a:schemeClr val="tx2"/>
                </a:solidFill>
              </a:rPr>
              <a:t>method</a:t>
            </a:r>
            <a:r>
              <a:rPr lang="pl-PL" sz="2000" dirty="0">
                <a:solidFill>
                  <a:schemeClr val="tx2"/>
                </a:solidFill>
              </a:rPr>
              <a:t> </a:t>
            </a:r>
            <a:r>
              <a:rPr lang="pl-PL" sz="2000" dirty="0" err="1">
                <a:solidFill>
                  <a:schemeClr val="tx2"/>
                </a:solidFill>
              </a:rPr>
              <a:t>level</a:t>
            </a:r>
            <a:endParaRPr lang="pl-PL" sz="2000" dirty="0">
              <a:solidFill>
                <a:schemeClr val="tx2"/>
              </a:solidFill>
            </a:endParaRPr>
          </a:p>
          <a:p>
            <a:pPr marL="342900" indent="-342900">
              <a:lnSpc>
                <a:spcPct val="150000"/>
              </a:lnSpc>
              <a:buFont typeface="Arial" panose="020B0604020202020204" pitchFamily="34" charset="0"/>
              <a:buChar char="•"/>
            </a:pPr>
            <a:r>
              <a:rPr lang="pl-PL" sz="2000" dirty="0">
                <a:solidFill>
                  <a:schemeClr val="tx2"/>
                </a:solidFill>
              </a:rPr>
              <a:t>In </a:t>
            </a:r>
            <a:r>
              <a:rPr lang="pl-PL" sz="2000" dirty="0" err="1">
                <a:solidFill>
                  <a:schemeClr val="tx2"/>
                </a:solidFill>
              </a:rPr>
              <a:t>class</a:t>
            </a:r>
            <a:r>
              <a:rPr lang="pl-PL" sz="2000" dirty="0">
                <a:solidFill>
                  <a:schemeClr val="tx2"/>
                </a:solidFill>
              </a:rPr>
              <a:t> </a:t>
            </a:r>
            <a:r>
              <a:rPr lang="pl-PL" sz="2000" dirty="0" err="1">
                <a:solidFill>
                  <a:schemeClr val="tx2"/>
                </a:solidFill>
              </a:rPr>
              <a:t>level</a:t>
            </a:r>
            <a:r>
              <a:rPr lang="pl-PL" sz="2000" dirty="0">
                <a:solidFill>
                  <a:schemeClr val="tx2"/>
                </a:solidFill>
              </a:rPr>
              <a:t> we </a:t>
            </a:r>
            <a:r>
              <a:rPr lang="pl-PL" sz="2000" dirty="0" err="1">
                <a:solidFill>
                  <a:schemeClr val="tx2"/>
                </a:solidFill>
              </a:rPr>
              <a:t>can</a:t>
            </a:r>
            <a:r>
              <a:rPr lang="pl-PL" sz="2000" dirty="0">
                <a:solidFill>
                  <a:schemeClr val="tx2"/>
                </a:solidFill>
              </a:rPr>
              <a:t> map the URL of the </a:t>
            </a:r>
            <a:r>
              <a:rPr lang="pl-PL" sz="2000" dirty="0" err="1">
                <a:solidFill>
                  <a:schemeClr val="tx2"/>
                </a:solidFill>
              </a:rPr>
              <a:t>request</a:t>
            </a:r>
            <a:endParaRPr lang="pl-PL" sz="2000" dirty="0">
              <a:solidFill>
                <a:schemeClr val="tx2"/>
              </a:solidFill>
            </a:endParaRPr>
          </a:p>
          <a:p>
            <a:pPr marL="342900" indent="-342900">
              <a:lnSpc>
                <a:spcPct val="150000"/>
              </a:lnSpc>
              <a:buFont typeface="Arial" panose="020B0604020202020204" pitchFamily="34" charset="0"/>
              <a:buChar char="•"/>
            </a:pPr>
            <a:r>
              <a:rPr lang="pl-PL" sz="2000" dirty="0">
                <a:solidFill>
                  <a:schemeClr val="tx2"/>
                </a:solidFill>
              </a:rPr>
              <a:t>In </a:t>
            </a:r>
            <a:r>
              <a:rPr lang="pl-PL" sz="2000" dirty="0" err="1">
                <a:solidFill>
                  <a:schemeClr val="tx2"/>
                </a:solidFill>
              </a:rPr>
              <a:t>method</a:t>
            </a:r>
            <a:r>
              <a:rPr lang="pl-PL" sz="2000" dirty="0">
                <a:solidFill>
                  <a:schemeClr val="tx2"/>
                </a:solidFill>
              </a:rPr>
              <a:t> </a:t>
            </a:r>
            <a:r>
              <a:rPr lang="pl-PL" sz="2000" dirty="0" err="1">
                <a:solidFill>
                  <a:schemeClr val="tx2"/>
                </a:solidFill>
              </a:rPr>
              <a:t>level</a:t>
            </a:r>
            <a:r>
              <a:rPr lang="pl-PL" sz="2000" dirty="0">
                <a:solidFill>
                  <a:schemeClr val="tx2"/>
                </a:solidFill>
              </a:rPr>
              <a:t> we </a:t>
            </a:r>
            <a:r>
              <a:rPr lang="pl-PL" sz="2000" dirty="0" err="1">
                <a:solidFill>
                  <a:schemeClr val="tx2"/>
                </a:solidFill>
              </a:rPr>
              <a:t>can</a:t>
            </a:r>
            <a:r>
              <a:rPr lang="pl-PL" sz="2000" dirty="0">
                <a:solidFill>
                  <a:schemeClr val="tx2"/>
                </a:solidFill>
              </a:rPr>
              <a:t> map the </a:t>
            </a:r>
            <a:r>
              <a:rPr lang="pl-PL" sz="2000" dirty="0" err="1">
                <a:solidFill>
                  <a:schemeClr val="tx2"/>
                </a:solidFill>
              </a:rPr>
              <a:t>url</a:t>
            </a:r>
            <a:r>
              <a:rPr lang="pl-PL" sz="2000" dirty="0">
                <a:solidFill>
                  <a:schemeClr val="tx2"/>
                </a:solidFill>
              </a:rPr>
              <a:t> as </a:t>
            </a:r>
            <a:r>
              <a:rPr lang="pl-PL" sz="2000" dirty="0" err="1">
                <a:solidFill>
                  <a:schemeClr val="tx2"/>
                </a:solidFill>
              </a:rPr>
              <a:t>well</a:t>
            </a:r>
            <a:r>
              <a:rPr lang="pl-PL" sz="2000" dirty="0">
                <a:solidFill>
                  <a:schemeClr val="tx2"/>
                </a:solidFill>
              </a:rPr>
              <a:t> as HTTP </a:t>
            </a:r>
            <a:r>
              <a:rPr lang="pl-PL" sz="2000" dirty="0" err="1">
                <a:solidFill>
                  <a:schemeClr val="tx2"/>
                </a:solidFill>
              </a:rPr>
              <a:t>request</a:t>
            </a:r>
            <a:r>
              <a:rPr lang="pl-PL" sz="2000" dirty="0">
                <a:solidFill>
                  <a:schemeClr val="tx2"/>
                </a:solidFill>
              </a:rPr>
              <a:t> </a:t>
            </a:r>
            <a:r>
              <a:rPr lang="pl-PL" sz="2000" dirty="0" err="1">
                <a:solidFill>
                  <a:schemeClr val="tx2"/>
                </a:solidFill>
              </a:rPr>
              <a:t>method</a:t>
            </a:r>
            <a:endParaRPr lang="pl-PL" sz="2000" dirty="0">
              <a:solidFill>
                <a:schemeClr val="tx2"/>
              </a:solidFill>
            </a:endParaRPr>
          </a:p>
          <a:p>
            <a:pPr marL="342900" indent="-342900">
              <a:lnSpc>
                <a:spcPct val="150000"/>
              </a:lnSpc>
              <a:buFont typeface="Arial" panose="020B0604020202020204" pitchFamily="34" charset="0"/>
              <a:buChar char="•"/>
            </a:pPr>
            <a:r>
              <a:rPr lang="pl-PL" sz="2000" dirty="0" err="1">
                <a:solidFill>
                  <a:schemeClr val="tx2"/>
                </a:solidFill>
              </a:rPr>
              <a:t>Use</a:t>
            </a:r>
            <a:r>
              <a:rPr lang="pl-PL" sz="2000" dirty="0">
                <a:solidFill>
                  <a:schemeClr val="tx2"/>
                </a:solidFill>
              </a:rPr>
              <a:t> of </a:t>
            </a:r>
            <a:r>
              <a:rPr lang="pl-PL" sz="2000" dirty="0" err="1">
                <a:solidFill>
                  <a:schemeClr val="tx2"/>
                </a:solidFill>
              </a:rPr>
              <a:t>wildcard</a:t>
            </a:r>
            <a:r>
              <a:rPr lang="pl-PL" sz="2000" dirty="0">
                <a:solidFill>
                  <a:schemeClr val="tx2"/>
                </a:solidFill>
              </a:rPr>
              <a:t> </a:t>
            </a:r>
            <a:r>
              <a:rPr lang="pl-PL" sz="2000" dirty="0" err="1">
                <a:solidFill>
                  <a:schemeClr val="tx2"/>
                </a:solidFill>
              </a:rPr>
              <a:t>characters</a:t>
            </a:r>
            <a:r>
              <a:rPr lang="pl-PL" sz="2000" dirty="0">
                <a:solidFill>
                  <a:schemeClr val="tx2"/>
                </a:solidFill>
              </a:rPr>
              <a:t> (*) for </a:t>
            </a:r>
            <a:r>
              <a:rPr lang="pl-PL" sz="2000" dirty="0" err="1">
                <a:solidFill>
                  <a:schemeClr val="tx2"/>
                </a:solidFill>
              </a:rPr>
              <a:t>path</a:t>
            </a:r>
            <a:r>
              <a:rPr lang="pl-PL" sz="2000" dirty="0">
                <a:solidFill>
                  <a:schemeClr val="tx2"/>
                </a:solidFill>
              </a:rPr>
              <a:t> </a:t>
            </a:r>
            <a:r>
              <a:rPr lang="pl-PL" sz="2000" dirty="0" err="1">
                <a:solidFill>
                  <a:schemeClr val="tx2"/>
                </a:solidFill>
              </a:rPr>
              <a:t>pattern</a:t>
            </a:r>
            <a:r>
              <a:rPr lang="pl-PL" sz="2000" dirty="0">
                <a:solidFill>
                  <a:schemeClr val="tx2"/>
                </a:solidFill>
              </a:rPr>
              <a:t> </a:t>
            </a:r>
            <a:r>
              <a:rPr lang="pl-PL" sz="2000" dirty="0" err="1">
                <a:solidFill>
                  <a:schemeClr val="tx2"/>
                </a:solidFill>
              </a:rPr>
              <a:t>matching</a:t>
            </a:r>
            <a:endParaRPr lang="pl-PL" sz="2000"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RequestMapping</a:t>
            </a:r>
            <a:r>
              <a:rPr lang="pl-PL" dirty="0"/>
              <a:t> </a:t>
            </a:r>
            <a:r>
              <a:rPr lang="pl-PL" dirty="0" err="1"/>
              <a:t>annotation</a:t>
            </a:r>
            <a:endParaRPr lang="en-US" dirty="0"/>
          </a:p>
        </p:txBody>
      </p:sp>
    </p:spTree>
    <p:extLst>
      <p:ext uri="{BB962C8B-B14F-4D97-AF65-F5344CB8AC3E}">
        <p14:creationId xmlns:p14="http://schemas.microsoft.com/office/powerpoint/2010/main" val="2966386175"/>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RequestMapping</a:t>
            </a:r>
            <a:r>
              <a:rPr lang="pl-PL" dirty="0"/>
              <a:t> </a:t>
            </a:r>
            <a:r>
              <a:rPr lang="pl-PL" dirty="0" err="1"/>
              <a:t>annotation</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0551" y="1953491"/>
            <a:ext cx="5639595" cy="254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318603"/>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a:solidFill>
                  <a:schemeClr val="tx2"/>
                </a:solidFill>
              </a:rPr>
              <a:t>@</a:t>
            </a:r>
            <a:r>
              <a:rPr lang="pl-PL" dirty="0" err="1">
                <a:solidFill>
                  <a:schemeClr val="tx2"/>
                </a:solidFill>
              </a:rPr>
              <a:t>RequestParam</a:t>
            </a:r>
            <a:r>
              <a:rPr lang="pl-PL" dirty="0">
                <a:solidFill>
                  <a:schemeClr val="tx2"/>
                </a:solidFill>
              </a:rPr>
              <a:t> </a:t>
            </a:r>
            <a:r>
              <a:rPr lang="pl-PL" dirty="0" err="1">
                <a:solidFill>
                  <a:schemeClr val="tx2"/>
                </a:solidFill>
              </a:rPr>
              <a:t>annotation</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used</a:t>
            </a:r>
            <a:r>
              <a:rPr lang="pl-PL" dirty="0">
                <a:solidFill>
                  <a:schemeClr val="tx2"/>
                </a:solidFill>
              </a:rPr>
              <a:t> to bind </a:t>
            </a:r>
            <a:r>
              <a:rPr lang="pl-PL" dirty="0" err="1">
                <a:solidFill>
                  <a:schemeClr val="tx2"/>
                </a:solidFill>
              </a:rPr>
              <a:t>request</a:t>
            </a:r>
            <a:r>
              <a:rPr lang="pl-PL" dirty="0">
                <a:solidFill>
                  <a:schemeClr val="tx2"/>
                </a:solidFill>
              </a:rPr>
              <a:t> </a:t>
            </a:r>
            <a:r>
              <a:rPr lang="pl-PL" dirty="0" err="1">
                <a:solidFill>
                  <a:schemeClr val="tx2"/>
                </a:solidFill>
              </a:rPr>
              <a:t>parameter</a:t>
            </a:r>
            <a:r>
              <a:rPr lang="pl-PL" dirty="0">
                <a:solidFill>
                  <a:schemeClr val="tx2"/>
                </a:solidFill>
              </a:rPr>
              <a:t> to a </a:t>
            </a:r>
            <a:r>
              <a:rPr lang="pl-PL" dirty="0" err="1">
                <a:solidFill>
                  <a:schemeClr val="tx2"/>
                </a:solidFill>
              </a:rPr>
              <a:t>variable</a:t>
            </a:r>
            <a:r>
              <a:rPr lang="pl-PL" dirty="0">
                <a:solidFill>
                  <a:schemeClr val="tx2"/>
                </a:solidFill>
              </a:rPr>
              <a:t> in </a:t>
            </a:r>
            <a:r>
              <a:rPr lang="pl-PL" dirty="0" err="1">
                <a:solidFill>
                  <a:schemeClr val="tx2"/>
                </a:solidFill>
              </a:rPr>
              <a:t>method</a:t>
            </a:r>
            <a:r>
              <a:rPr lang="pl-PL" dirty="0">
                <a:solidFill>
                  <a:schemeClr val="tx2"/>
                </a:solidFill>
              </a:rPr>
              <a:t> </a:t>
            </a:r>
            <a:r>
              <a:rPr lang="pl-PL" dirty="0" err="1">
                <a:solidFill>
                  <a:schemeClr val="tx2"/>
                </a:solidFill>
              </a:rPr>
              <a:t>scope</a:t>
            </a:r>
            <a:endParaRPr lang="pl-PL" dirty="0">
              <a:solidFill>
                <a:schemeClr val="tx2"/>
              </a:solidFill>
            </a:endParaRPr>
          </a:p>
          <a:p>
            <a:endParaRPr lang="pl-PL" dirty="0">
              <a:latin typeface="Arial Narrow" pitchFamily="34" charset="0"/>
            </a:endParaRPr>
          </a:p>
          <a:p>
            <a:endParaRPr lang="pl-PL" dirty="0" smtClean="0">
              <a:latin typeface="Arial Narrow" pitchFamily="34" charset="0"/>
            </a:endParaRPr>
          </a:p>
          <a:p>
            <a:endParaRPr lang="pl-PL" dirty="0">
              <a:latin typeface="Arial Narrow" pitchFamily="34" charset="0"/>
            </a:endParaRPr>
          </a:p>
          <a:p>
            <a:endParaRPr lang="pl-PL" dirty="0" smtClean="0">
              <a:latin typeface="Arial Narrow" pitchFamily="34" charset="0"/>
            </a:endParaRPr>
          </a:p>
          <a:p>
            <a:endParaRPr lang="pl-PL" dirty="0">
              <a:latin typeface="Arial Narrow" pitchFamily="34" charset="0"/>
            </a:endParaRPr>
          </a:p>
          <a:p>
            <a:endParaRPr lang="pl-PL" dirty="0" smtClean="0">
              <a:latin typeface="Arial Narrow" pitchFamily="34" charset="0"/>
            </a:endParaRPr>
          </a:p>
          <a:p>
            <a:endParaRPr lang="pl-PL" dirty="0">
              <a:latin typeface="Arial Narrow" pitchFamily="34" charset="0"/>
            </a:endParaRPr>
          </a:p>
          <a:p>
            <a:endParaRPr lang="pl-PL" dirty="0">
              <a:latin typeface="Arial Narrow" pitchFamily="34" charset="0"/>
            </a:endParaRPr>
          </a:p>
          <a:p>
            <a:endParaRPr lang="pl-PL" dirty="0">
              <a:latin typeface="Arial Narrow" pitchFamily="34" charset="0"/>
            </a:endParaRPr>
          </a:p>
          <a:p>
            <a:r>
              <a:rPr lang="pl-PL" dirty="0">
                <a:latin typeface="Arial Narrow" pitchFamily="34" charset="0"/>
              </a:rPr>
              <a:t>In </a:t>
            </a:r>
            <a:r>
              <a:rPr lang="pl-PL" dirty="0" err="1">
                <a:latin typeface="Arial Narrow" pitchFamily="34" charset="0"/>
              </a:rPr>
              <a:t>above</a:t>
            </a:r>
            <a:r>
              <a:rPr lang="pl-PL" dirty="0">
                <a:latin typeface="Arial Narrow" pitchFamily="34" charset="0"/>
              </a:rPr>
              <a:t> </a:t>
            </a:r>
            <a:r>
              <a:rPr lang="pl-PL" dirty="0" err="1">
                <a:latin typeface="Arial Narrow" pitchFamily="34" charset="0"/>
              </a:rPr>
              <a:t>example</a:t>
            </a:r>
            <a:r>
              <a:rPr lang="pl-PL" dirty="0">
                <a:latin typeface="Arial Narrow" pitchFamily="34" charset="0"/>
              </a:rPr>
              <a:t> </a:t>
            </a:r>
            <a:r>
              <a:rPr lang="pl-PL" dirty="0" err="1">
                <a:latin typeface="Arial Narrow" pitchFamily="34" charset="0"/>
              </a:rPr>
              <a:t>value</a:t>
            </a:r>
            <a:r>
              <a:rPr lang="pl-PL" dirty="0">
                <a:latin typeface="Arial Narrow" pitchFamily="34" charset="0"/>
              </a:rPr>
              <a:t> from </a:t>
            </a:r>
            <a:r>
              <a:rPr lang="pl-PL" dirty="0" err="1">
                <a:latin typeface="Arial Narrow" pitchFamily="34" charset="0"/>
              </a:rPr>
              <a:t>parameter</a:t>
            </a:r>
            <a:r>
              <a:rPr lang="pl-PL" dirty="0">
                <a:latin typeface="Arial Narrow" pitchFamily="34" charset="0"/>
              </a:rPr>
              <a:t> „</a:t>
            </a:r>
            <a:r>
              <a:rPr lang="pl-PL" dirty="0" err="1">
                <a:latin typeface="Arial Narrow" pitchFamily="34" charset="0"/>
              </a:rPr>
              <a:t>name</a:t>
            </a:r>
            <a:r>
              <a:rPr lang="pl-PL" dirty="0">
                <a:latin typeface="Arial Narrow" pitchFamily="34" charset="0"/>
              </a:rPr>
              <a:t>” </a:t>
            </a:r>
            <a:r>
              <a:rPr lang="pl-PL" dirty="0" err="1">
                <a:latin typeface="Arial Narrow" pitchFamily="34" charset="0"/>
              </a:rPr>
              <a:t>is</a:t>
            </a:r>
            <a:r>
              <a:rPr lang="pl-PL" dirty="0">
                <a:latin typeface="Arial Narrow" pitchFamily="34" charset="0"/>
              </a:rPr>
              <a:t> </a:t>
            </a:r>
            <a:r>
              <a:rPr lang="pl-PL" dirty="0" err="1">
                <a:latin typeface="Arial Narrow" pitchFamily="34" charset="0"/>
              </a:rPr>
              <a:t>bound</a:t>
            </a:r>
            <a:r>
              <a:rPr lang="pl-PL" dirty="0">
                <a:latin typeface="Arial Narrow" pitchFamily="34" charset="0"/>
              </a:rPr>
              <a:t> to </a:t>
            </a:r>
            <a:r>
              <a:rPr lang="pl-PL" dirty="0" err="1">
                <a:latin typeface="Arial Narrow" pitchFamily="34" charset="0"/>
              </a:rPr>
              <a:t>name</a:t>
            </a:r>
            <a:r>
              <a:rPr lang="pl-PL" dirty="0">
                <a:latin typeface="Arial Narrow" pitchFamily="34" charset="0"/>
              </a:rPr>
              <a:t> </a:t>
            </a:r>
            <a:r>
              <a:rPr lang="pl-PL" dirty="0" err="1">
                <a:latin typeface="Arial Narrow" pitchFamily="34" charset="0"/>
              </a:rPr>
              <a:t>variable</a:t>
            </a:r>
            <a:r>
              <a:rPr lang="pl-PL" dirty="0">
                <a:latin typeface="Arial Narrow" pitchFamily="34" charset="0"/>
              </a:rPr>
              <a:t>:</a:t>
            </a:r>
          </a:p>
          <a:p>
            <a:r>
              <a:rPr lang="pl-PL" dirty="0">
                <a:latin typeface="Arial Narrow" pitchFamily="34" charset="0"/>
              </a:rPr>
              <a:t>	</a:t>
            </a:r>
            <a:r>
              <a:rPr lang="pl-PL" dirty="0" err="1">
                <a:latin typeface="Arial Narrow" pitchFamily="34" charset="0"/>
              </a:rPr>
              <a:t>Example</a:t>
            </a:r>
            <a:r>
              <a:rPr lang="pl-PL" dirty="0">
                <a:latin typeface="Arial Narrow" pitchFamily="34" charset="0"/>
              </a:rPr>
              <a:t> </a:t>
            </a:r>
            <a:r>
              <a:rPr lang="pl-PL" dirty="0" err="1">
                <a:latin typeface="Arial Narrow" pitchFamily="34" charset="0"/>
              </a:rPr>
              <a:t>request</a:t>
            </a:r>
            <a:r>
              <a:rPr lang="pl-PL" dirty="0">
                <a:latin typeface="Arial Narrow" pitchFamily="34" charset="0"/>
              </a:rPr>
              <a:t>:	</a:t>
            </a:r>
            <a:r>
              <a:rPr lang="pl-PL" i="1" dirty="0">
                <a:solidFill>
                  <a:schemeClr val="tx2"/>
                </a:solidFill>
                <a:latin typeface="Arial Narrow" pitchFamily="34" charset="0"/>
              </a:rPr>
              <a:t>http://localhost:8080/</a:t>
            </a:r>
            <a:r>
              <a:rPr lang="pl-PL" b="1" i="1" dirty="0">
                <a:solidFill>
                  <a:schemeClr val="tx2"/>
                </a:solidFill>
                <a:latin typeface="Arial Narrow" pitchFamily="34" charset="0"/>
              </a:rPr>
              <a:t>hi?name=John</a:t>
            </a:r>
          </a:p>
          <a:p>
            <a:r>
              <a:rPr lang="pl-PL" dirty="0">
                <a:latin typeface="Arial Narrow" pitchFamily="34" charset="0"/>
              </a:rPr>
              <a:t>	String </a:t>
            </a:r>
            <a:r>
              <a:rPr lang="pl-PL" dirty="0" err="1">
                <a:latin typeface="Arial Narrow" pitchFamily="34" charset="0"/>
              </a:rPr>
              <a:t>name</a:t>
            </a:r>
            <a:r>
              <a:rPr lang="pl-PL" dirty="0">
                <a:latin typeface="Arial Narrow" pitchFamily="34" charset="0"/>
              </a:rPr>
              <a:t> </a:t>
            </a:r>
            <a:r>
              <a:rPr lang="pl-PL" dirty="0" err="1">
                <a:latin typeface="Arial Narrow" pitchFamily="34" charset="0"/>
              </a:rPr>
              <a:t>value</a:t>
            </a:r>
            <a:r>
              <a:rPr lang="pl-PL" dirty="0">
                <a:latin typeface="Arial Narrow" pitchFamily="34" charset="0"/>
              </a:rPr>
              <a:t>: 	</a:t>
            </a:r>
            <a:r>
              <a:rPr lang="pl-PL" b="1" i="1" dirty="0">
                <a:solidFill>
                  <a:schemeClr val="tx2"/>
                </a:solidFill>
                <a:latin typeface="Arial Narrow" pitchFamily="34" charset="0"/>
              </a:rPr>
              <a:t>John</a:t>
            </a:r>
          </a:p>
          <a:p>
            <a:endParaRPr lang="pl-PL" dirty="0">
              <a:latin typeface="Arial Narrow" pitchFamily="34" charset="0"/>
            </a:endParaRPr>
          </a:p>
          <a:p>
            <a:endParaRPr lang="en-US" dirty="0"/>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RequestParam</a:t>
            </a:r>
            <a:r>
              <a:rPr lang="pl-PL" dirty="0"/>
              <a:t> </a:t>
            </a:r>
            <a:r>
              <a:rPr lang="pl-PL" dirty="0" err="1"/>
              <a:t>annotation</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54" y="2382982"/>
            <a:ext cx="7716562" cy="158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06651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688" y="2000590"/>
            <a:ext cx="8797157" cy="4147961"/>
          </a:xfrm>
        </p:spPr>
        <p:txBody>
          <a:bodyPr>
            <a:normAutofit/>
          </a:bodyPr>
          <a:lstStyle/>
          <a:p>
            <a:r>
              <a:rPr lang="en-US" sz="2000" dirty="0">
                <a:solidFill>
                  <a:schemeClr val="tx2"/>
                </a:solidFill>
              </a:rPr>
              <a:t>Spring Framework is a Java platform that provides comprehensive infrastructure support for developing Java applications. Spring handles the infrastructure so you can focus on your application</a:t>
            </a:r>
            <a:r>
              <a:rPr lang="en-US" sz="2000" dirty="0" smtClean="0">
                <a:solidFill>
                  <a:schemeClr val="tx2"/>
                </a:solidFill>
              </a:rPr>
              <a:t>.</a:t>
            </a:r>
            <a:endParaRPr lang="pl-PL" sz="2000" dirty="0" smtClean="0">
              <a:solidFill>
                <a:schemeClr val="tx2"/>
              </a:solidFill>
            </a:endParaRPr>
          </a:p>
          <a:p>
            <a:endParaRPr lang="en-US" sz="2000" dirty="0">
              <a:solidFill>
                <a:schemeClr val="tx2"/>
              </a:solidFill>
            </a:endParaRPr>
          </a:p>
          <a:p>
            <a:r>
              <a:rPr lang="en-US" sz="2000" u="sng" dirty="0">
                <a:solidFill>
                  <a:schemeClr val="tx2"/>
                </a:solidFill>
              </a:rPr>
              <a:t>Light-weight </a:t>
            </a:r>
            <a:r>
              <a:rPr lang="en-US" sz="2000" dirty="0">
                <a:solidFill>
                  <a:schemeClr val="tx2"/>
                </a:solidFill>
              </a:rPr>
              <a:t>yet comprehensive framework for building Java applications </a:t>
            </a:r>
          </a:p>
          <a:p>
            <a:pPr lvl="1"/>
            <a:r>
              <a:rPr lang="en-US" sz="1800" dirty="0">
                <a:solidFill>
                  <a:schemeClr val="tx2"/>
                </a:solidFill>
              </a:rPr>
              <a:t>Web applications</a:t>
            </a:r>
          </a:p>
          <a:p>
            <a:pPr lvl="1"/>
            <a:r>
              <a:rPr lang="en-US" sz="1800" dirty="0">
                <a:solidFill>
                  <a:schemeClr val="tx2"/>
                </a:solidFill>
              </a:rPr>
              <a:t>Enterprise applications</a:t>
            </a:r>
          </a:p>
          <a:p>
            <a:pPr lvl="1"/>
            <a:r>
              <a:rPr lang="en-US" sz="1800" dirty="0">
                <a:solidFill>
                  <a:schemeClr val="tx2"/>
                </a:solidFill>
              </a:rPr>
              <a:t>Standalone applications</a:t>
            </a:r>
          </a:p>
          <a:p>
            <a:pPr lvl="1"/>
            <a:r>
              <a:rPr lang="en-US" sz="1800" dirty="0">
                <a:solidFill>
                  <a:schemeClr val="tx2"/>
                </a:solidFill>
              </a:rPr>
              <a:t>Batch application </a:t>
            </a:r>
          </a:p>
          <a:p>
            <a:pPr lvl="1"/>
            <a:r>
              <a:rPr lang="en-US" sz="1800" dirty="0">
                <a:solidFill>
                  <a:schemeClr val="tx2"/>
                </a:solidFill>
              </a:rPr>
              <a:t>Integration application </a:t>
            </a:r>
          </a:p>
          <a:p>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dirty="0">
                <a:solidFill>
                  <a:schemeClr val="tx2"/>
                </a:solidFill>
              </a:rPr>
              <a:t>Spring basics</a:t>
            </a:r>
          </a:p>
        </p:txBody>
      </p:sp>
      <p:sp>
        <p:nvSpPr>
          <p:cNvPr id="4" name="Subtitle 3"/>
          <p:cNvSpPr txBox="1">
            <a:spLocks/>
          </p:cNvSpPr>
          <p:nvPr/>
        </p:nvSpPr>
        <p:spPr>
          <a:xfrm>
            <a:off x="183675" y="981087"/>
            <a:ext cx="8695944" cy="33832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smtClean="0">
                <a:solidFill>
                  <a:schemeClr val="tx2"/>
                </a:solidFill>
              </a:rPr>
              <a:t>What is Spring Framework? </a:t>
            </a:r>
            <a:endParaRPr lang="en-US" sz="2800" dirty="0" smtClean="0">
              <a:solidFill>
                <a:schemeClr val="tx2"/>
              </a:solidFill>
            </a:endParaRPr>
          </a:p>
          <a:p>
            <a:endParaRPr lang="en-US" dirty="0"/>
          </a:p>
        </p:txBody>
      </p:sp>
    </p:spTree>
    <p:extLst>
      <p:ext uri="{BB962C8B-B14F-4D97-AF65-F5344CB8AC3E}">
        <p14:creationId xmlns:p14="http://schemas.microsoft.com/office/powerpoint/2010/main" val="178069578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pl-PL" sz="2000" dirty="0">
                <a:solidFill>
                  <a:schemeClr val="tx2"/>
                </a:solidFill>
              </a:rPr>
              <a:t>@</a:t>
            </a:r>
            <a:r>
              <a:rPr lang="pl-PL" sz="2000" dirty="0" err="1">
                <a:solidFill>
                  <a:schemeClr val="tx2"/>
                </a:solidFill>
              </a:rPr>
              <a:t>ModelAttribute</a:t>
            </a:r>
            <a:r>
              <a:rPr lang="pl-PL" sz="2000" dirty="0">
                <a:solidFill>
                  <a:schemeClr val="tx2"/>
                </a:solidFill>
              </a:rPr>
              <a:t> </a:t>
            </a:r>
            <a:r>
              <a:rPr lang="pl-PL" sz="2000" dirty="0" err="1">
                <a:solidFill>
                  <a:schemeClr val="tx2"/>
                </a:solidFill>
              </a:rPr>
              <a:t>can</a:t>
            </a:r>
            <a:r>
              <a:rPr lang="pl-PL" sz="2000" dirty="0">
                <a:solidFill>
                  <a:schemeClr val="tx2"/>
                </a:solidFill>
              </a:rPr>
              <a:t> be </a:t>
            </a:r>
            <a:r>
              <a:rPr lang="pl-PL" sz="2000" dirty="0" err="1">
                <a:solidFill>
                  <a:schemeClr val="tx2"/>
                </a:solidFill>
              </a:rPr>
              <a:t>used</a:t>
            </a:r>
            <a:r>
              <a:rPr lang="pl-PL" sz="2000" dirty="0">
                <a:solidFill>
                  <a:schemeClr val="tx2"/>
                </a:solidFill>
              </a:rPr>
              <a:t> to map </a:t>
            </a:r>
            <a:r>
              <a:rPr lang="pl-PL" sz="2000" dirty="0" err="1">
                <a:solidFill>
                  <a:schemeClr val="tx2"/>
                </a:solidFill>
              </a:rPr>
              <a:t>method</a:t>
            </a:r>
            <a:r>
              <a:rPr lang="pl-PL" sz="2000" dirty="0">
                <a:solidFill>
                  <a:schemeClr val="tx2"/>
                </a:solidFill>
              </a:rPr>
              <a:t> </a:t>
            </a:r>
            <a:r>
              <a:rPr lang="pl-PL" sz="2000" dirty="0" err="1">
                <a:solidFill>
                  <a:schemeClr val="tx2"/>
                </a:solidFill>
              </a:rPr>
              <a:t>parameter</a:t>
            </a:r>
            <a:r>
              <a:rPr lang="pl-PL" sz="2000" dirty="0">
                <a:solidFill>
                  <a:schemeClr val="tx2"/>
                </a:solidFill>
              </a:rPr>
              <a:t> to </a:t>
            </a:r>
            <a:r>
              <a:rPr lang="pl-PL" sz="2000" dirty="0" err="1">
                <a:solidFill>
                  <a:schemeClr val="tx2"/>
                </a:solidFill>
              </a:rPr>
              <a:t>an</a:t>
            </a:r>
            <a:r>
              <a:rPr lang="pl-PL" sz="2000" dirty="0">
                <a:solidFill>
                  <a:schemeClr val="tx2"/>
                </a:solidFill>
              </a:rPr>
              <a:t> </a:t>
            </a:r>
            <a:r>
              <a:rPr lang="pl-PL" sz="2000" dirty="0" err="1">
                <a:solidFill>
                  <a:schemeClr val="tx2"/>
                </a:solidFill>
              </a:rPr>
              <a:t>attribute</a:t>
            </a:r>
            <a:r>
              <a:rPr lang="pl-PL" sz="2000" dirty="0">
                <a:solidFill>
                  <a:schemeClr val="tx2"/>
                </a:solidFill>
              </a:rPr>
              <a:t> in a model</a:t>
            </a:r>
          </a:p>
          <a:p>
            <a:r>
              <a:rPr lang="pl-PL" sz="2000" dirty="0" err="1">
                <a:solidFill>
                  <a:schemeClr val="tx2"/>
                </a:solidFill>
              </a:rPr>
              <a:t>Usually</a:t>
            </a:r>
            <a:r>
              <a:rPr lang="pl-PL" sz="2000" dirty="0">
                <a:solidFill>
                  <a:schemeClr val="tx2"/>
                </a:solidFill>
              </a:rPr>
              <a:t> </a:t>
            </a:r>
            <a:r>
              <a:rPr lang="pl-PL" sz="2000" dirty="0" err="1">
                <a:solidFill>
                  <a:schemeClr val="tx2"/>
                </a:solidFill>
              </a:rPr>
              <a:t>used</a:t>
            </a:r>
            <a:r>
              <a:rPr lang="pl-PL" sz="2000" dirty="0">
                <a:solidFill>
                  <a:schemeClr val="tx2"/>
                </a:solidFill>
              </a:rPr>
              <a:t> </a:t>
            </a:r>
            <a:r>
              <a:rPr lang="pl-PL" sz="2000" dirty="0" err="1">
                <a:solidFill>
                  <a:schemeClr val="tx2"/>
                </a:solidFill>
              </a:rPr>
              <a:t>when</a:t>
            </a:r>
            <a:r>
              <a:rPr lang="pl-PL" sz="2000" dirty="0">
                <a:solidFill>
                  <a:schemeClr val="tx2"/>
                </a:solidFill>
              </a:rPr>
              <a:t> </a:t>
            </a:r>
            <a:r>
              <a:rPr lang="pl-PL" sz="2000" dirty="0" err="1">
                <a:solidFill>
                  <a:schemeClr val="tx2"/>
                </a:solidFill>
              </a:rPr>
              <a:t>processing</a:t>
            </a:r>
            <a:r>
              <a:rPr lang="pl-PL" sz="2000" dirty="0">
                <a:solidFill>
                  <a:schemeClr val="tx2"/>
                </a:solidFill>
              </a:rPr>
              <a:t> </a:t>
            </a:r>
            <a:r>
              <a:rPr lang="pl-PL" sz="2000" dirty="0" err="1">
                <a:solidFill>
                  <a:schemeClr val="tx2"/>
                </a:solidFill>
              </a:rPr>
              <a:t>forms</a:t>
            </a:r>
            <a:endParaRPr lang="pl-PL" sz="2000" dirty="0">
              <a:solidFill>
                <a:schemeClr val="tx2"/>
              </a:solidFill>
            </a:endParaRPr>
          </a:p>
          <a:p>
            <a:endParaRPr lang="pl-PL" sz="2000" dirty="0" smtClean="0">
              <a:solidFill>
                <a:schemeClr val="tx2"/>
              </a:solidFill>
            </a:endParaRPr>
          </a:p>
          <a:p>
            <a:endParaRPr lang="pl-PL" sz="2000" dirty="0">
              <a:solidFill>
                <a:schemeClr val="tx2"/>
              </a:solidFill>
            </a:endParaRPr>
          </a:p>
          <a:p>
            <a:endParaRPr lang="pl-PL" sz="2000" dirty="0">
              <a:solidFill>
                <a:schemeClr val="tx2"/>
              </a:solidFill>
            </a:endParaRPr>
          </a:p>
          <a:p>
            <a:endParaRPr lang="pl-PL" sz="2000" dirty="0" smtClean="0">
              <a:solidFill>
                <a:schemeClr val="tx2"/>
              </a:solidFill>
            </a:endParaRPr>
          </a:p>
          <a:p>
            <a:endParaRPr lang="pl-PL" sz="2000" dirty="0">
              <a:solidFill>
                <a:schemeClr val="tx2"/>
              </a:solidFill>
            </a:endParaRPr>
          </a:p>
          <a:p>
            <a:endParaRPr lang="pl-PL" sz="2000" dirty="0">
              <a:solidFill>
                <a:schemeClr val="tx2"/>
              </a:solidFill>
            </a:endParaRPr>
          </a:p>
          <a:p>
            <a:r>
              <a:rPr lang="pl-PL" sz="2000" dirty="0">
                <a:solidFill>
                  <a:schemeClr val="tx2"/>
                </a:solidFill>
              </a:rPr>
              <a:t>In </a:t>
            </a:r>
            <a:r>
              <a:rPr lang="pl-PL" sz="2000" dirty="0" err="1">
                <a:solidFill>
                  <a:schemeClr val="tx2"/>
                </a:solidFill>
              </a:rPr>
              <a:t>above</a:t>
            </a:r>
            <a:r>
              <a:rPr lang="pl-PL" sz="2000" dirty="0">
                <a:solidFill>
                  <a:schemeClr val="tx2"/>
                </a:solidFill>
              </a:rPr>
              <a:t> </a:t>
            </a:r>
            <a:r>
              <a:rPr lang="pl-PL" sz="2000" dirty="0" err="1">
                <a:solidFill>
                  <a:schemeClr val="tx2"/>
                </a:solidFill>
              </a:rPr>
              <a:t>example</a:t>
            </a:r>
            <a:r>
              <a:rPr lang="pl-PL" sz="2000" dirty="0">
                <a:solidFill>
                  <a:schemeClr val="tx2"/>
                </a:solidFill>
              </a:rPr>
              <a:t> we </a:t>
            </a:r>
            <a:r>
              <a:rPr lang="pl-PL" sz="2000" dirty="0" err="1">
                <a:solidFill>
                  <a:schemeClr val="tx2"/>
                </a:solidFill>
              </a:rPr>
              <a:t>are</a:t>
            </a:r>
            <a:r>
              <a:rPr lang="pl-PL" sz="2000" dirty="0">
                <a:solidFill>
                  <a:schemeClr val="tx2"/>
                </a:solidFill>
              </a:rPr>
              <a:t> </a:t>
            </a:r>
            <a:r>
              <a:rPr lang="pl-PL" sz="2000" dirty="0" err="1">
                <a:solidFill>
                  <a:schemeClr val="tx2"/>
                </a:solidFill>
              </a:rPr>
              <a:t>passing</a:t>
            </a:r>
            <a:r>
              <a:rPr lang="pl-PL" sz="2000" dirty="0">
                <a:solidFill>
                  <a:schemeClr val="tx2"/>
                </a:solidFill>
              </a:rPr>
              <a:t> </a:t>
            </a:r>
            <a:r>
              <a:rPr lang="pl-PL" sz="2000" i="1" dirty="0">
                <a:solidFill>
                  <a:schemeClr val="tx2"/>
                </a:solidFill>
              </a:rPr>
              <a:t>User</a:t>
            </a:r>
            <a:r>
              <a:rPr lang="pl-PL" sz="2000" dirty="0">
                <a:solidFill>
                  <a:schemeClr val="tx2"/>
                </a:solidFill>
              </a:rPr>
              <a:t> </a:t>
            </a:r>
            <a:r>
              <a:rPr lang="pl-PL" sz="2000" dirty="0" err="1">
                <a:solidFill>
                  <a:schemeClr val="tx2"/>
                </a:solidFill>
              </a:rPr>
              <a:t>object</a:t>
            </a:r>
            <a:r>
              <a:rPr lang="pl-PL" sz="2000" dirty="0">
                <a:solidFill>
                  <a:schemeClr val="tx2"/>
                </a:solidFill>
              </a:rPr>
              <a:t> and </a:t>
            </a:r>
            <a:r>
              <a:rPr lang="pl-PL" sz="2000" dirty="0" err="1">
                <a:solidFill>
                  <a:schemeClr val="tx2"/>
                </a:solidFill>
              </a:rPr>
              <a:t>controller</a:t>
            </a:r>
            <a:r>
              <a:rPr lang="pl-PL" sz="2000" dirty="0">
                <a:solidFill>
                  <a:schemeClr val="tx2"/>
                </a:solidFill>
              </a:rPr>
              <a:t> </a:t>
            </a:r>
            <a:r>
              <a:rPr lang="pl-PL" sz="2000" dirty="0" err="1">
                <a:solidFill>
                  <a:schemeClr val="tx2"/>
                </a:solidFill>
              </a:rPr>
              <a:t>calls</a:t>
            </a:r>
            <a:r>
              <a:rPr lang="pl-PL" sz="2000" dirty="0">
                <a:solidFill>
                  <a:schemeClr val="tx2"/>
                </a:solidFill>
              </a:rPr>
              <a:t> </a:t>
            </a:r>
            <a:r>
              <a:rPr lang="pl-PL" sz="2000" dirty="0" err="1">
                <a:solidFill>
                  <a:schemeClr val="tx2"/>
                </a:solidFill>
              </a:rPr>
              <a:t>facade</a:t>
            </a:r>
            <a:r>
              <a:rPr lang="pl-PL" sz="2000" dirty="0">
                <a:solidFill>
                  <a:schemeClr val="tx2"/>
                </a:solidFill>
              </a:rPr>
              <a:t> </a:t>
            </a:r>
            <a:r>
              <a:rPr lang="pl-PL" sz="2000" dirty="0" err="1">
                <a:solidFill>
                  <a:schemeClr val="tx2"/>
                </a:solidFill>
              </a:rPr>
              <a:t>method</a:t>
            </a:r>
            <a:r>
              <a:rPr lang="pl-PL" sz="2000" dirty="0">
                <a:solidFill>
                  <a:schemeClr val="tx2"/>
                </a:solidFill>
              </a:rPr>
              <a:t> to </a:t>
            </a: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user</a:t>
            </a:r>
            <a:r>
              <a:rPr lang="pl-PL" sz="2000" dirty="0">
                <a:solidFill>
                  <a:schemeClr val="tx2"/>
                </a:solidFill>
              </a:rPr>
              <a:t> in model</a:t>
            </a:r>
          </a:p>
          <a:p>
            <a:r>
              <a:rPr lang="pl-PL" sz="2000" dirty="0" err="1">
                <a:solidFill>
                  <a:schemeClr val="tx2"/>
                </a:solidFill>
              </a:rPr>
              <a:t>Finally</a:t>
            </a:r>
            <a:r>
              <a:rPr lang="pl-PL" sz="2000" dirty="0">
                <a:solidFill>
                  <a:schemeClr val="tx2"/>
                </a:solidFill>
              </a:rPr>
              <a:t> </a:t>
            </a:r>
            <a:r>
              <a:rPr lang="pl-PL" sz="2000" dirty="0" err="1">
                <a:solidFill>
                  <a:schemeClr val="tx2"/>
                </a:solidFill>
              </a:rPr>
              <a:t>it</a:t>
            </a:r>
            <a:r>
              <a:rPr lang="pl-PL" sz="2000" dirty="0">
                <a:solidFill>
                  <a:schemeClr val="tx2"/>
                </a:solidFill>
              </a:rPr>
              <a:t> </a:t>
            </a:r>
            <a:r>
              <a:rPr lang="pl-PL" sz="2000" dirty="0" err="1">
                <a:solidFill>
                  <a:schemeClr val="tx2"/>
                </a:solidFill>
              </a:rPr>
              <a:t>returns</a:t>
            </a:r>
            <a:r>
              <a:rPr lang="pl-PL" sz="2000" dirty="0">
                <a:solidFill>
                  <a:schemeClr val="tx2"/>
                </a:solidFill>
              </a:rPr>
              <a:t> „</a:t>
            </a:r>
            <a:r>
              <a:rPr lang="pl-PL" sz="2000" i="1" dirty="0" err="1">
                <a:solidFill>
                  <a:schemeClr val="tx2"/>
                </a:solidFill>
              </a:rPr>
              <a:t>userCreated</a:t>
            </a:r>
            <a:r>
              <a:rPr lang="pl-PL" sz="2000" dirty="0">
                <a:solidFill>
                  <a:schemeClr val="tx2"/>
                </a:solidFill>
              </a:rPr>
              <a:t>” </a:t>
            </a:r>
            <a:r>
              <a:rPr lang="pl-PL" sz="2000" dirty="0" err="1">
                <a:solidFill>
                  <a:schemeClr val="tx2"/>
                </a:solidFill>
              </a:rPr>
              <a:t>view</a:t>
            </a:r>
            <a:r>
              <a:rPr lang="pl-PL" sz="2000" dirty="0">
                <a:solidFill>
                  <a:schemeClr val="tx2"/>
                </a:solidFill>
              </a:rPr>
              <a:t> with </a:t>
            </a:r>
            <a:r>
              <a:rPr lang="pl-PL" sz="2000" dirty="0" err="1">
                <a:solidFill>
                  <a:schemeClr val="tx2"/>
                </a:solidFill>
              </a:rPr>
              <a:t>appropriate</a:t>
            </a:r>
            <a:r>
              <a:rPr lang="pl-PL" sz="2000" dirty="0">
                <a:solidFill>
                  <a:schemeClr val="tx2"/>
                </a:solidFill>
              </a:rPr>
              <a:t> </a:t>
            </a:r>
            <a:r>
              <a:rPr lang="pl-PL" sz="2000" dirty="0" err="1">
                <a:solidFill>
                  <a:schemeClr val="tx2"/>
                </a:solidFill>
              </a:rPr>
              <a:t>message</a:t>
            </a:r>
            <a:r>
              <a:rPr lang="pl-PL" sz="2000" dirty="0">
                <a:solidFill>
                  <a:schemeClr val="tx2"/>
                </a:solidFill>
              </a:rPr>
              <a:t> by </a:t>
            </a:r>
            <a:r>
              <a:rPr lang="pl-PL" sz="2000" dirty="0" err="1">
                <a:solidFill>
                  <a:schemeClr val="tx2"/>
                </a:solidFill>
              </a:rPr>
              <a:t>ModelAndView</a:t>
            </a:r>
            <a:r>
              <a:rPr lang="pl-PL" sz="2000" dirty="0">
                <a:solidFill>
                  <a:schemeClr val="tx2"/>
                </a:solidFill>
              </a:rPr>
              <a:t> </a:t>
            </a:r>
            <a:r>
              <a:rPr lang="pl-PL" sz="2000" dirty="0" err="1">
                <a:solidFill>
                  <a:schemeClr val="tx2"/>
                </a:solidFill>
              </a:rPr>
              <a:t>object</a:t>
            </a:r>
            <a:endParaRPr lang="pl-PL" sz="2000" dirty="0">
              <a:solidFill>
                <a:schemeClr val="tx2"/>
              </a:solidFill>
            </a:endParaRPr>
          </a:p>
          <a:p>
            <a:endParaRPr lang="en-US" sz="2000"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ModelAttribute</a:t>
            </a:r>
            <a:r>
              <a:rPr lang="pl-PL" dirty="0"/>
              <a:t> </a:t>
            </a:r>
            <a:r>
              <a:rPr lang="pl-PL" dirty="0" err="1"/>
              <a:t>annotation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923309"/>
            <a:ext cx="803709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268137"/>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 y="1252760"/>
            <a:ext cx="9143998" cy="5605240"/>
          </a:xfrm>
        </p:spPr>
        <p:txBody>
          <a:bodyPr>
            <a:normAutofit/>
          </a:bodyPr>
          <a:lstStyle/>
          <a:p>
            <a:pPr marL="285750" indent="-285750">
              <a:buFont typeface="Arial" panose="020B0604020202020204" pitchFamily="34" charset="0"/>
              <a:buChar char="•"/>
            </a:pPr>
            <a:r>
              <a:rPr lang="pl-PL" sz="2000" dirty="0" err="1">
                <a:solidFill>
                  <a:schemeClr val="tx2"/>
                </a:solidFill>
              </a:rPr>
              <a:t>ModelAndView</a:t>
            </a:r>
            <a:r>
              <a:rPr lang="pl-PL" sz="2000" dirty="0">
                <a:solidFill>
                  <a:schemeClr val="tx2"/>
                </a:solidFill>
              </a:rPr>
              <a:t> </a:t>
            </a:r>
            <a:r>
              <a:rPr lang="pl-PL" sz="2000" dirty="0" err="1">
                <a:solidFill>
                  <a:schemeClr val="tx2"/>
                </a:solidFill>
              </a:rPr>
              <a:t>object</a:t>
            </a:r>
            <a:r>
              <a:rPr lang="pl-PL" sz="2000" dirty="0">
                <a:solidFill>
                  <a:schemeClr val="tx2"/>
                </a:solidFill>
              </a:rPr>
              <a:t> </a:t>
            </a:r>
            <a:r>
              <a:rPr lang="pl-PL" sz="2000" dirty="0" err="1">
                <a:solidFill>
                  <a:schemeClr val="tx2"/>
                </a:solidFill>
              </a:rPr>
              <a:t>is</a:t>
            </a:r>
            <a:r>
              <a:rPr lang="pl-PL" sz="2000" dirty="0">
                <a:solidFill>
                  <a:schemeClr val="tx2"/>
                </a:solidFill>
              </a:rPr>
              <a:t> one of the </a:t>
            </a:r>
            <a:r>
              <a:rPr lang="pl-PL" sz="2000" dirty="0" err="1">
                <a:solidFill>
                  <a:schemeClr val="tx2"/>
                </a:solidFill>
              </a:rPr>
              <a:t>possible</a:t>
            </a:r>
            <a:r>
              <a:rPr lang="pl-PL" sz="2000" dirty="0">
                <a:solidFill>
                  <a:schemeClr val="tx2"/>
                </a:solidFill>
              </a:rPr>
              <a:t> return </a:t>
            </a:r>
            <a:r>
              <a:rPr lang="pl-PL" sz="2000" dirty="0" err="1">
                <a:solidFill>
                  <a:schemeClr val="tx2"/>
                </a:solidFill>
              </a:rPr>
              <a:t>type</a:t>
            </a:r>
            <a:r>
              <a:rPr lang="pl-PL" sz="2000" dirty="0">
                <a:solidFill>
                  <a:schemeClr val="tx2"/>
                </a:solidFill>
              </a:rPr>
              <a:t> </a:t>
            </a:r>
            <a:r>
              <a:rPr lang="pl-PL" sz="2000" dirty="0" err="1">
                <a:solidFill>
                  <a:schemeClr val="tx2"/>
                </a:solidFill>
              </a:rPr>
              <a:t>objects</a:t>
            </a:r>
            <a:r>
              <a:rPr lang="pl-PL" sz="2000" dirty="0">
                <a:solidFill>
                  <a:schemeClr val="tx2"/>
                </a:solidFill>
              </a:rPr>
              <a:t> for </a:t>
            </a:r>
            <a:r>
              <a:rPr lang="pl-PL" sz="2000" dirty="0" err="1">
                <a:solidFill>
                  <a:schemeClr val="tx2"/>
                </a:solidFill>
              </a:rPr>
              <a:t>controller</a:t>
            </a:r>
            <a:r>
              <a:rPr lang="pl-PL" sz="2000" dirty="0">
                <a:solidFill>
                  <a:schemeClr val="tx2"/>
                </a:solidFill>
              </a:rPr>
              <a:t> </a:t>
            </a:r>
            <a:r>
              <a:rPr lang="pl-PL" sz="2000" dirty="0" err="1">
                <a:solidFill>
                  <a:schemeClr val="tx2"/>
                </a:solidFill>
              </a:rPr>
              <a:t>methods</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It </a:t>
            </a:r>
            <a:r>
              <a:rPr lang="pl-PL" sz="2000" dirty="0" err="1">
                <a:solidFill>
                  <a:schemeClr val="tx2"/>
                </a:solidFill>
              </a:rPr>
              <a:t>combines</a:t>
            </a:r>
            <a:r>
              <a:rPr lang="pl-PL" sz="2000" dirty="0">
                <a:solidFill>
                  <a:schemeClr val="tx2"/>
                </a:solidFill>
              </a:rPr>
              <a:t> model </a:t>
            </a:r>
            <a:r>
              <a:rPr lang="pl-PL" sz="2000" dirty="0" err="1">
                <a:solidFill>
                  <a:schemeClr val="tx2"/>
                </a:solidFill>
              </a:rPr>
              <a:t>variables</a:t>
            </a:r>
            <a:r>
              <a:rPr lang="pl-PL" sz="2000" dirty="0">
                <a:solidFill>
                  <a:schemeClr val="tx2"/>
                </a:solidFill>
              </a:rPr>
              <a:t> and </a:t>
            </a:r>
            <a:r>
              <a:rPr lang="pl-PL" sz="2000" dirty="0" err="1">
                <a:solidFill>
                  <a:schemeClr val="tx2"/>
                </a:solidFill>
              </a:rPr>
              <a:t>name</a:t>
            </a:r>
            <a:r>
              <a:rPr lang="pl-PL" sz="2000" dirty="0">
                <a:solidFill>
                  <a:schemeClr val="tx2"/>
                </a:solidFill>
              </a:rPr>
              <a:t> of the </a:t>
            </a:r>
            <a:r>
              <a:rPr lang="pl-PL" sz="2000" dirty="0" err="1">
                <a:solidFill>
                  <a:schemeClr val="tx2"/>
                </a:solidFill>
              </a:rPr>
              <a:t>view</a:t>
            </a:r>
            <a:r>
              <a:rPr lang="pl-PL" sz="2000" dirty="0">
                <a:solidFill>
                  <a:schemeClr val="tx2"/>
                </a:solidFill>
              </a:rPr>
              <a:t> to be </a:t>
            </a:r>
            <a:r>
              <a:rPr lang="pl-PL" sz="2000" dirty="0" err="1">
                <a:solidFill>
                  <a:schemeClr val="tx2"/>
                </a:solidFill>
              </a:rPr>
              <a:t>returned</a:t>
            </a:r>
            <a:endParaRPr lang="pl-PL" sz="2000" dirty="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endParaRPr lang="pl-PL" sz="2000" dirty="0" smtClean="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In </a:t>
            </a:r>
            <a:r>
              <a:rPr lang="pl-PL" sz="2000" dirty="0" err="1">
                <a:solidFill>
                  <a:schemeClr val="tx2"/>
                </a:solidFill>
              </a:rPr>
              <a:t>above</a:t>
            </a:r>
            <a:r>
              <a:rPr lang="pl-PL" sz="2000" dirty="0">
                <a:solidFill>
                  <a:schemeClr val="tx2"/>
                </a:solidFill>
              </a:rPr>
              <a:t> </a:t>
            </a:r>
            <a:r>
              <a:rPr lang="pl-PL" sz="2000" dirty="0" err="1">
                <a:solidFill>
                  <a:schemeClr val="tx2"/>
                </a:solidFill>
              </a:rPr>
              <a:t>example</a:t>
            </a:r>
            <a:r>
              <a:rPr lang="pl-PL" sz="2000" dirty="0">
                <a:solidFill>
                  <a:schemeClr val="tx2"/>
                </a:solidFill>
              </a:rPr>
              <a:t> we </a:t>
            </a:r>
            <a:r>
              <a:rPr lang="pl-PL" sz="2000" dirty="0" err="1">
                <a:solidFill>
                  <a:schemeClr val="tx2"/>
                </a:solidFill>
              </a:rPr>
              <a:t>are</a:t>
            </a:r>
            <a:r>
              <a:rPr lang="pl-PL" sz="2000" dirty="0">
                <a:solidFill>
                  <a:schemeClr val="tx2"/>
                </a:solidFill>
              </a:rPr>
              <a:t> </a:t>
            </a:r>
            <a:r>
              <a:rPr lang="pl-PL" sz="2000" dirty="0" err="1">
                <a:solidFill>
                  <a:schemeClr val="tx2"/>
                </a:solidFill>
              </a:rPr>
              <a:t>creating</a:t>
            </a:r>
            <a:r>
              <a:rPr lang="pl-PL" sz="2000" dirty="0">
                <a:solidFill>
                  <a:schemeClr val="tx2"/>
                </a:solidFill>
              </a:rPr>
              <a:t> </a:t>
            </a:r>
            <a:r>
              <a:rPr lang="pl-PL" sz="2000" dirty="0" err="1">
                <a:solidFill>
                  <a:schemeClr val="tx2"/>
                </a:solidFill>
              </a:rPr>
              <a:t>ModelAndView</a:t>
            </a:r>
            <a:r>
              <a:rPr lang="pl-PL" sz="2000" dirty="0">
                <a:solidFill>
                  <a:schemeClr val="tx2"/>
                </a:solidFill>
              </a:rPr>
              <a:t> </a:t>
            </a:r>
            <a:r>
              <a:rPr lang="pl-PL" sz="2000" dirty="0" err="1">
                <a:solidFill>
                  <a:schemeClr val="tx2"/>
                </a:solidFill>
              </a:rPr>
              <a:t>object</a:t>
            </a:r>
            <a:r>
              <a:rPr lang="pl-PL" sz="2000" dirty="0">
                <a:solidFill>
                  <a:schemeClr val="tx2"/>
                </a:solidFill>
              </a:rPr>
              <a:t> </a:t>
            </a:r>
            <a:r>
              <a:rPr lang="pl-PL" sz="2000" dirty="0" err="1">
                <a:solidFill>
                  <a:schemeClr val="tx2"/>
                </a:solidFill>
              </a:rPr>
              <a:t>so</a:t>
            </a:r>
            <a:r>
              <a:rPr lang="pl-PL" sz="2000" dirty="0">
                <a:solidFill>
                  <a:schemeClr val="tx2"/>
                </a:solidFill>
              </a:rPr>
              <a:t> </a:t>
            </a:r>
            <a:r>
              <a:rPr lang="pl-PL" sz="2000" dirty="0" err="1">
                <a:solidFill>
                  <a:schemeClr val="tx2"/>
                </a:solidFill>
              </a:rPr>
              <a:t>it</a:t>
            </a:r>
            <a:r>
              <a:rPr lang="pl-PL" sz="2000" dirty="0">
                <a:solidFill>
                  <a:schemeClr val="tx2"/>
                </a:solidFill>
              </a:rPr>
              <a:t> </a:t>
            </a:r>
            <a:r>
              <a:rPr lang="pl-PL" sz="2000" dirty="0" err="1">
                <a:solidFill>
                  <a:schemeClr val="tx2"/>
                </a:solidFill>
              </a:rPr>
              <a:t>redirects</a:t>
            </a:r>
            <a:r>
              <a:rPr lang="pl-PL" sz="2000" dirty="0">
                <a:solidFill>
                  <a:schemeClr val="tx2"/>
                </a:solidFill>
              </a:rPr>
              <a:t> to </a:t>
            </a:r>
            <a:r>
              <a:rPr lang="pl-PL" sz="2000" dirty="0" err="1">
                <a:solidFill>
                  <a:schemeClr val="tx2"/>
                </a:solidFill>
              </a:rPr>
              <a:t>userCreated</a:t>
            </a:r>
            <a:r>
              <a:rPr lang="pl-PL" sz="2000" dirty="0">
                <a:solidFill>
                  <a:schemeClr val="tx2"/>
                </a:solidFill>
              </a:rPr>
              <a:t> </a:t>
            </a:r>
            <a:r>
              <a:rPr lang="pl-PL" sz="2000" dirty="0" err="1">
                <a:solidFill>
                  <a:schemeClr val="tx2"/>
                </a:solidFill>
              </a:rPr>
              <a:t>view</a:t>
            </a:r>
            <a:r>
              <a:rPr lang="pl-PL" sz="2000" dirty="0">
                <a:solidFill>
                  <a:schemeClr val="tx2"/>
                </a:solidFill>
              </a:rPr>
              <a:t> (in </a:t>
            </a:r>
            <a:r>
              <a:rPr lang="pl-PL" sz="2000" dirty="0" err="1">
                <a:solidFill>
                  <a:schemeClr val="tx2"/>
                </a:solidFill>
              </a:rPr>
              <a:t>constructor</a:t>
            </a:r>
            <a:r>
              <a:rPr lang="pl-PL" sz="2000" dirty="0">
                <a:solidFill>
                  <a:schemeClr val="tx2"/>
                </a:solidFill>
              </a:rPr>
              <a:t>) and </a:t>
            </a:r>
            <a:r>
              <a:rPr lang="pl-PL" sz="2000" dirty="0" err="1">
                <a:solidFill>
                  <a:schemeClr val="tx2"/>
                </a:solidFill>
              </a:rPr>
              <a:t>adding</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object</a:t>
            </a:r>
            <a:r>
              <a:rPr lang="pl-PL" sz="2000" dirty="0">
                <a:solidFill>
                  <a:schemeClr val="tx2"/>
                </a:solidFill>
              </a:rPr>
              <a:t> </a:t>
            </a:r>
            <a:r>
              <a:rPr lang="pl-PL" sz="2000" dirty="0" err="1">
                <a:solidFill>
                  <a:schemeClr val="tx2"/>
                </a:solidFill>
              </a:rPr>
              <a:t>named</a:t>
            </a:r>
            <a:r>
              <a:rPr lang="pl-PL" sz="2000" dirty="0">
                <a:solidFill>
                  <a:schemeClr val="tx2"/>
                </a:solidFill>
              </a:rPr>
              <a:t> „</a:t>
            </a:r>
            <a:r>
              <a:rPr lang="pl-PL" sz="2000" dirty="0" err="1">
                <a:solidFill>
                  <a:schemeClr val="tx2"/>
                </a:solidFill>
              </a:rPr>
              <a:t>message</a:t>
            </a:r>
            <a:r>
              <a:rPr lang="pl-PL" sz="2000" dirty="0">
                <a:solidFill>
                  <a:schemeClr val="tx2"/>
                </a:solidFill>
              </a:rPr>
              <a:t>” with String </a:t>
            </a:r>
            <a:r>
              <a:rPr lang="pl-PL" sz="2000" dirty="0" err="1">
                <a:solidFill>
                  <a:schemeClr val="tx2"/>
                </a:solidFill>
              </a:rPr>
              <a:t>value</a:t>
            </a:r>
            <a:r>
              <a:rPr lang="pl-PL" sz="2000" dirty="0">
                <a:solidFill>
                  <a:schemeClr val="tx2"/>
                </a:solidFill>
              </a:rPr>
              <a:t> to be </a:t>
            </a:r>
            <a:r>
              <a:rPr lang="pl-PL" sz="2000" dirty="0" err="1">
                <a:solidFill>
                  <a:schemeClr val="tx2"/>
                </a:solidFill>
              </a:rPr>
              <a:t>passed</a:t>
            </a:r>
            <a:r>
              <a:rPr lang="pl-PL" sz="2000" dirty="0">
                <a:solidFill>
                  <a:schemeClr val="tx2"/>
                </a:solidFill>
              </a:rPr>
              <a:t> to the </a:t>
            </a:r>
            <a:r>
              <a:rPr lang="pl-PL" sz="2000" dirty="0" err="1">
                <a:solidFill>
                  <a:schemeClr val="tx2"/>
                </a:solidFill>
              </a:rPr>
              <a:t>view</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We </a:t>
            </a:r>
            <a:r>
              <a:rPr lang="pl-PL" sz="2000" dirty="0" err="1">
                <a:solidFill>
                  <a:schemeClr val="tx2"/>
                </a:solidFill>
              </a:rPr>
              <a:t>can</a:t>
            </a:r>
            <a:r>
              <a:rPr lang="pl-PL" sz="2000" dirty="0">
                <a:solidFill>
                  <a:schemeClr val="tx2"/>
                </a:solidFill>
              </a:rPr>
              <a:t> </a:t>
            </a:r>
            <a:r>
              <a:rPr lang="pl-PL" sz="2000" dirty="0" err="1">
                <a:solidFill>
                  <a:schemeClr val="tx2"/>
                </a:solidFill>
              </a:rPr>
              <a:t>add</a:t>
            </a:r>
            <a:r>
              <a:rPr lang="pl-PL" sz="2000" dirty="0">
                <a:solidFill>
                  <a:schemeClr val="tx2"/>
                </a:solidFill>
              </a:rPr>
              <a:t> </a:t>
            </a:r>
            <a:r>
              <a:rPr lang="pl-PL" sz="2000" dirty="0" err="1">
                <a:solidFill>
                  <a:schemeClr val="tx2"/>
                </a:solidFill>
              </a:rPr>
              <a:t>any</a:t>
            </a:r>
            <a:r>
              <a:rPr lang="pl-PL" sz="2000" dirty="0">
                <a:solidFill>
                  <a:schemeClr val="tx2"/>
                </a:solidFill>
              </a:rPr>
              <a:t> </a:t>
            </a:r>
            <a:r>
              <a:rPr lang="pl-PL" sz="2000" dirty="0" err="1">
                <a:solidFill>
                  <a:schemeClr val="tx2"/>
                </a:solidFill>
              </a:rPr>
              <a:t>kind</a:t>
            </a:r>
            <a:r>
              <a:rPr lang="pl-PL" sz="2000" dirty="0">
                <a:solidFill>
                  <a:schemeClr val="tx2"/>
                </a:solidFill>
              </a:rPr>
              <a:t> of </a:t>
            </a:r>
            <a:r>
              <a:rPr lang="pl-PL" sz="2000" dirty="0" err="1">
                <a:solidFill>
                  <a:schemeClr val="tx2"/>
                </a:solidFill>
              </a:rPr>
              <a:t>object</a:t>
            </a:r>
            <a:r>
              <a:rPr lang="pl-PL" sz="2000" dirty="0">
                <a:solidFill>
                  <a:schemeClr val="tx2"/>
                </a:solidFill>
              </a:rPr>
              <a:t> to </a:t>
            </a:r>
            <a:r>
              <a:rPr lang="pl-PL" sz="2000" dirty="0" err="1">
                <a:solidFill>
                  <a:schemeClr val="tx2"/>
                </a:solidFill>
              </a:rPr>
              <a:t>ModelAndView</a:t>
            </a:r>
            <a:endParaRPr lang="pl-PL" sz="2000" dirty="0">
              <a:solidFill>
                <a:schemeClr val="tx2"/>
              </a:solidFill>
            </a:endParaRPr>
          </a:p>
          <a:p>
            <a:pPr marL="285750" indent="-285750">
              <a:buFont typeface="Arial" panose="020B0604020202020204" pitchFamily="34" charset="0"/>
              <a:buChar char="•"/>
            </a:pPr>
            <a:r>
              <a:rPr lang="pl-PL" sz="2000" dirty="0" err="1">
                <a:solidFill>
                  <a:schemeClr val="tx2"/>
                </a:solidFill>
              </a:rPr>
              <a:t>Asside</a:t>
            </a:r>
            <a:r>
              <a:rPr lang="pl-PL" sz="2000" dirty="0">
                <a:solidFill>
                  <a:schemeClr val="tx2"/>
                </a:solidFill>
              </a:rPr>
              <a:t> from </a:t>
            </a:r>
            <a:r>
              <a:rPr lang="pl-PL" sz="2000" dirty="0" err="1">
                <a:solidFill>
                  <a:schemeClr val="tx2"/>
                </a:solidFill>
              </a:rPr>
              <a:t>ModelAndView</a:t>
            </a:r>
            <a:r>
              <a:rPr lang="pl-PL" sz="2000" dirty="0">
                <a:solidFill>
                  <a:schemeClr val="tx2"/>
                </a:solidFill>
              </a:rPr>
              <a:t>, </a:t>
            </a:r>
            <a:r>
              <a:rPr lang="pl-PL" sz="2000" dirty="0" err="1">
                <a:solidFill>
                  <a:schemeClr val="tx2"/>
                </a:solidFill>
              </a:rPr>
              <a:t>thera</a:t>
            </a:r>
            <a:r>
              <a:rPr lang="pl-PL" sz="2000" dirty="0">
                <a:solidFill>
                  <a:schemeClr val="tx2"/>
                </a:solidFill>
              </a:rPr>
              <a:t> </a:t>
            </a:r>
            <a:r>
              <a:rPr lang="pl-PL" sz="2000" dirty="0" err="1">
                <a:solidFill>
                  <a:schemeClr val="tx2"/>
                </a:solidFill>
              </a:rPr>
              <a:t>are</a:t>
            </a:r>
            <a:r>
              <a:rPr lang="pl-PL" sz="2000" dirty="0">
                <a:solidFill>
                  <a:schemeClr val="tx2"/>
                </a:solidFill>
              </a:rPr>
              <a:t> </a:t>
            </a:r>
            <a:r>
              <a:rPr lang="pl-PL" sz="2000" dirty="0" err="1">
                <a:solidFill>
                  <a:schemeClr val="tx2"/>
                </a:solidFill>
              </a:rPr>
              <a:t>few</a:t>
            </a:r>
            <a:r>
              <a:rPr lang="pl-PL" sz="2000" dirty="0">
                <a:solidFill>
                  <a:schemeClr val="tx2"/>
                </a:solidFill>
              </a:rPr>
              <a:t> </a:t>
            </a:r>
            <a:r>
              <a:rPr lang="pl-PL" sz="2000" dirty="0" err="1">
                <a:solidFill>
                  <a:schemeClr val="tx2"/>
                </a:solidFill>
              </a:rPr>
              <a:t>other</a:t>
            </a:r>
            <a:r>
              <a:rPr lang="pl-PL" sz="2000" dirty="0">
                <a:solidFill>
                  <a:schemeClr val="tx2"/>
                </a:solidFill>
              </a:rPr>
              <a:t> </a:t>
            </a:r>
            <a:r>
              <a:rPr lang="pl-PL" sz="2000" dirty="0" err="1">
                <a:solidFill>
                  <a:schemeClr val="tx2"/>
                </a:solidFill>
              </a:rPr>
              <a:t>supported</a:t>
            </a:r>
            <a:r>
              <a:rPr lang="pl-PL" sz="2000" dirty="0">
                <a:solidFill>
                  <a:schemeClr val="tx2"/>
                </a:solidFill>
              </a:rPr>
              <a:t> return </a:t>
            </a:r>
            <a:r>
              <a:rPr lang="pl-PL" sz="2000" dirty="0" err="1">
                <a:solidFill>
                  <a:schemeClr val="tx2"/>
                </a:solidFill>
              </a:rPr>
              <a:t>types</a:t>
            </a:r>
            <a:r>
              <a:rPr lang="pl-PL" sz="2000" dirty="0">
                <a:solidFill>
                  <a:schemeClr val="tx2"/>
                </a:solidFill>
              </a:rPr>
              <a:t> for </a:t>
            </a:r>
            <a:r>
              <a:rPr lang="pl-PL" sz="2000" dirty="0" err="1">
                <a:solidFill>
                  <a:schemeClr val="tx2"/>
                </a:solidFill>
              </a:rPr>
              <a:t>controller</a:t>
            </a:r>
            <a:r>
              <a:rPr lang="pl-PL" sz="2000" dirty="0">
                <a:solidFill>
                  <a:schemeClr val="tx2"/>
                </a:solidFill>
              </a:rPr>
              <a:t> </a:t>
            </a:r>
            <a:r>
              <a:rPr lang="pl-PL" sz="2000" dirty="0" err="1">
                <a:solidFill>
                  <a:schemeClr val="tx2"/>
                </a:solidFill>
              </a:rPr>
              <a:t>methods</a:t>
            </a:r>
            <a:endParaRPr lang="pl-PL" sz="2000" dirty="0">
              <a:solidFill>
                <a:schemeClr val="tx2"/>
              </a:solidFill>
            </a:endParaRPr>
          </a:p>
          <a:p>
            <a:pPr marL="285750" indent="-285750">
              <a:buFont typeface="Arial" panose="020B0604020202020204" pitchFamily="34" charset="0"/>
              <a:buChar char="•"/>
            </a:pPr>
            <a:endParaRPr lang="pl-PL" sz="2000" dirty="0">
              <a:latin typeface="Arial Narrow" pitchFamily="34" charset="0"/>
            </a:endParaRPr>
          </a:p>
          <a:p>
            <a:pPr marL="285750" indent="-285750">
              <a:buFont typeface="Arial" panose="020B0604020202020204" pitchFamily="34" charset="0"/>
              <a:buChar char="•"/>
            </a:pPr>
            <a:endParaRPr lang="en-US" sz="2000" dirty="0"/>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ModelAndView</a:t>
            </a:r>
            <a:r>
              <a:rPr lang="pl-PL" dirty="0"/>
              <a:t> </a:t>
            </a:r>
            <a:r>
              <a:rPr lang="pl-PL" dirty="0" err="1"/>
              <a:t>object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590805"/>
            <a:ext cx="7467600" cy="141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871605"/>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pl-PL" sz="2000" dirty="0">
                <a:solidFill>
                  <a:schemeClr val="tx2"/>
                </a:solidFill>
              </a:rPr>
              <a:t>@</a:t>
            </a:r>
            <a:r>
              <a:rPr lang="pl-PL" sz="2000" dirty="0" err="1">
                <a:solidFill>
                  <a:schemeClr val="tx2"/>
                </a:solidFill>
              </a:rPr>
              <a:t>SessionAttribute</a:t>
            </a:r>
            <a:r>
              <a:rPr lang="pl-PL" sz="2000" dirty="0">
                <a:solidFill>
                  <a:schemeClr val="tx2"/>
                </a:solidFill>
              </a:rPr>
              <a:t> </a:t>
            </a:r>
            <a:r>
              <a:rPr lang="pl-PL" sz="2000" dirty="0" err="1">
                <a:solidFill>
                  <a:schemeClr val="tx2"/>
                </a:solidFill>
              </a:rPr>
              <a:t>annotation</a:t>
            </a:r>
            <a:r>
              <a:rPr lang="pl-PL" sz="2000" dirty="0">
                <a:solidFill>
                  <a:schemeClr val="tx2"/>
                </a:solidFill>
              </a:rPr>
              <a:t> </a:t>
            </a:r>
            <a:r>
              <a:rPr lang="pl-PL" sz="2000" dirty="0" err="1">
                <a:solidFill>
                  <a:schemeClr val="tx2"/>
                </a:solidFill>
              </a:rPr>
              <a:t>is</a:t>
            </a:r>
            <a:r>
              <a:rPr lang="pl-PL" sz="2000" dirty="0">
                <a:solidFill>
                  <a:schemeClr val="tx2"/>
                </a:solidFill>
              </a:rPr>
              <a:t> </a:t>
            </a:r>
            <a:r>
              <a:rPr lang="pl-PL" sz="2000" dirty="0" err="1">
                <a:solidFill>
                  <a:schemeClr val="tx2"/>
                </a:solidFill>
              </a:rPr>
              <a:t>used</a:t>
            </a:r>
            <a:r>
              <a:rPr lang="pl-PL" sz="2000" dirty="0">
                <a:solidFill>
                  <a:schemeClr val="tx2"/>
                </a:solidFill>
              </a:rPr>
              <a:t> </a:t>
            </a:r>
            <a:r>
              <a:rPr lang="pl-PL" sz="2000" dirty="0" err="1">
                <a:solidFill>
                  <a:schemeClr val="tx2"/>
                </a:solidFill>
              </a:rPr>
              <a:t>when</a:t>
            </a:r>
            <a:r>
              <a:rPr lang="pl-PL" sz="2000" dirty="0">
                <a:solidFill>
                  <a:schemeClr val="tx2"/>
                </a:solidFill>
              </a:rPr>
              <a:t> we </a:t>
            </a:r>
            <a:r>
              <a:rPr lang="pl-PL" sz="2000" dirty="0" err="1">
                <a:solidFill>
                  <a:schemeClr val="tx2"/>
                </a:solidFill>
              </a:rPr>
              <a:t>declare</a:t>
            </a:r>
            <a:r>
              <a:rPr lang="pl-PL" sz="2000" dirty="0">
                <a:solidFill>
                  <a:schemeClr val="tx2"/>
                </a:solidFill>
              </a:rPr>
              <a:t> </a:t>
            </a:r>
            <a:r>
              <a:rPr lang="pl-PL" sz="2000" dirty="0" err="1">
                <a:solidFill>
                  <a:schemeClr val="tx2"/>
                </a:solidFill>
              </a:rPr>
              <a:t>session</a:t>
            </a:r>
            <a:r>
              <a:rPr lang="pl-PL" sz="2000" dirty="0">
                <a:solidFill>
                  <a:schemeClr val="tx2"/>
                </a:solidFill>
              </a:rPr>
              <a:t> </a:t>
            </a:r>
            <a:r>
              <a:rPr lang="pl-PL" sz="2000" dirty="0" err="1">
                <a:solidFill>
                  <a:schemeClr val="tx2"/>
                </a:solidFill>
              </a:rPr>
              <a:t>attributes</a:t>
            </a:r>
            <a:r>
              <a:rPr lang="pl-PL" sz="2000" dirty="0">
                <a:solidFill>
                  <a:schemeClr val="tx2"/>
                </a:solidFill>
              </a:rPr>
              <a:t> in </a:t>
            </a:r>
            <a:r>
              <a:rPr lang="pl-PL" sz="2000" dirty="0" err="1">
                <a:solidFill>
                  <a:schemeClr val="tx2"/>
                </a:solidFill>
              </a:rPr>
              <a:t>controller</a:t>
            </a:r>
            <a:r>
              <a:rPr lang="pl-PL" sz="2000" dirty="0">
                <a:solidFill>
                  <a:schemeClr val="tx2"/>
                </a:solidFill>
              </a:rPr>
              <a:t> </a:t>
            </a:r>
            <a:r>
              <a:rPr lang="pl-PL" sz="2000" dirty="0" err="1">
                <a:solidFill>
                  <a:schemeClr val="tx2"/>
                </a:solidFill>
              </a:rPr>
              <a:t>methods</a:t>
            </a:r>
            <a:endParaRPr lang="pl-PL" sz="2000" dirty="0">
              <a:solidFill>
                <a:schemeClr val="tx2"/>
              </a:solidFill>
            </a:endParaRPr>
          </a:p>
          <a:p>
            <a:pPr>
              <a:lnSpc>
                <a:spcPct val="150000"/>
              </a:lnSpc>
            </a:pPr>
            <a:r>
              <a:rPr lang="pl-PL" sz="2000" dirty="0">
                <a:solidFill>
                  <a:schemeClr val="tx2"/>
                </a:solidFill>
              </a:rPr>
              <a:t>@</a:t>
            </a:r>
            <a:r>
              <a:rPr lang="pl-PL" sz="2000" dirty="0" err="1">
                <a:solidFill>
                  <a:schemeClr val="tx2"/>
                </a:solidFill>
              </a:rPr>
              <a:t>CookieValue</a:t>
            </a:r>
            <a:r>
              <a:rPr lang="pl-PL" sz="2000" dirty="0">
                <a:solidFill>
                  <a:schemeClr val="tx2"/>
                </a:solidFill>
              </a:rPr>
              <a:t> </a:t>
            </a:r>
            <a:r>
              <a:rPr lang="pl-PL" sz="2000" dirty="0" err="1">
                <a:solidFill>
                  <a:schemeClr val="tx2"/>
                </a:solidFill>
              </a:rPr>
              <a:t>annotation</a:t>
            </a:r>
            <a:r>
              <a:rPr lang="pl-PL" sz="2000" dirty="0">
                <a:solidFill>
                  <a:schemeClr val="tx2"/>
                </a:solidFill>
              </a:rPr>
              <a:t> </a:t>
            </a:r>
            <a:r>
              <a:rPr lang="pl-PL" sz="2000" dirty="0" err="1">
                <a:solidFill>
                  <a:schemeClr val="tx2"/>
                </a:solidFill>
              </a:rPr>
              <a:t>is</a:t>
            </a:r>
            <a:r>
              <a:rPr lang="pl-PL" sz="2000" dirty="0">
                <a:solidFill>
                  <a:schemeClr val="tx2"/>
                </a:solidFill>
              </a:rPr>
              <a:t> </a:t>
            </a:r>
            <a:r>
              <a:rPr lang="pl-PL" sz="2000" dirty="0" err="1">
                <a:solidFill>
                  <a:schemeClr val="tx2"/>
                </a:solidFill>
              </a:rPr>
              <a:t>used</a:t>
            </a:r>
            <a:r>
              <a:rPr lang="pl-PL" sz="2000" dirty="0">
                <a:solidFill>
                  <a:schemeClr val="tx2"/>
                </a:solidFill>
              </a:rPr>
              <a:t> to bind a </a:t>
            </a:r>
            <a:r>
              <a:rPr lang="pl-PL" sz="2000" dirty="0" err="1">
                <a:solidFill>
                  <a:schemeClr val="tx2"/>
                </a:solidFill>
              </a:rPr>
              <a:t>method</a:t>
            </a:r>
            <a:r>
              <a:rPr lang="pl-PL" sz="2000" dirty="0">
                <a:solidFill>
                  <a:schemeClr val="tx2"/>
                </a:solidFill>
              </a:rPr>
              <a:t> </a:t>
            </a:r>
            <a:r>
              <a:rPr lang="pl-PL" sz="2000" dirty="0" err="1">
                <a:solidFill>
                  <a:schemeClr val="tx2"/>
                </a:solidFill>
              </a:rPr>
              <a:t>parameter</a:t>
            </a:r>
            <a:r>
              <a:rPr lang="pl-PL" sz="2000" dirty="0">
                <a:solidFill>
                  <a:schemeClr val="tx2"/>
                </a:solidFill>
              </a:rPr>
              <a:t> to a HTTP </a:t>
            </a:r>
            <a:r>
              <a:rPr lang="pl-PL" sz="2000" dirty="0" err="1">
                <a:solidFill>
                  <a:schemeClr val="tx2"/>
                </a:solidFill>
              </a:rPr>
              <a:t>cookie</a:t>
            </a:r>
            <a:endParaRPr lang="pl-PL" sz="2000" dirty="0">
              <a:solidFill>
                <a:schemeClr val="tx2"/>
              </a:solidFill>
            </a:endParaRPr>
          </a:p>
          <a:p>
            <a:pPr>
              <a:lnSpc>
                <a:spcPct val="150000"/>
              </a:lnSpc>
            </a:pPr>
            <a:r>
              <a:rPr lang="pl-PL" sz="2000" dirty="0">
                <a:solidFill>
                  <a:schemeClr val="tx2"/>
                </a:solidFill>
              </a:rPr>
              <a:t>@</a:t>
            </a:r>
            <a:r>
              <a:rPr lang="pl-PL" sz="2000" dirty="0" err="1">
                <a:solidFill>
                  <a:schemeClr val="tx2"/>
                </a:solidFill>
              </a:rPr>
              <a:t>RequestHeader</a:t>
            </a:r>
            <a:r>
              <a:rPr lang="pl-PL" sz="2000" dirty="0">
                <a:solidFill>
                  <a:schemeClr val="tx2"/>
                </a:solidFill>
              </a:rPr>
              <a:t> </a:t>
            </a:r>
            <a:r>
              <a:rPr lang="pl-PL" sz="2000" dirty="0" err="1">
                <a:solidFill>
                  <a:schemeClr val="tx2"/>
                </a:solidFill>
              </a:rPr>
              <a:t>annotation</a:t>
            </a:r>
            <a:r>
              <a:rPr lang="pl-PL" sz="2000" dirty="0">
                <a:solidFill>
                  <a:schemeClr val="tx2"/>
                </a:solidFill>
              </a:rPr>
              <a:t> </a:t>
            </a:r>
            <a:r>
              <a:rPr lang="pl-PL" sz="2000" dirty="0" err="1">
                <a:solidFill>
                  <a:schemeClr val="tx2"/>
                </a:solidFill>
              </a:rPr>
              <a:t>is</a:t>
            </a:r>
            <a:r>
              <a:rPr lang="pl-PL" sz="2000" dirty="0">
                <a:solidFill>
                  <a:schemeClr val="tx2"/>
                </a:solidFill>
              </a:rPr>
              <a:t> </a:t>
            </a:r>
            <a:r>
              <a:rPr lang="pl-PL" sz="2000" dirty="0" err="1">
                <a:solidFill>
                  <a:schemeClr val="tx2"/>
                </a:solidFill>
              </a:rPr>
              <a:t>used</a:t>
            </a:r>
            <a:r>
              <a:rPr lang="pl-PL" sz="2000" dirty="0">
                <a:solidFill>
                  <a:schemeClr val="tx2"/>
                </a:solidFill>
              </a:rPr>
              <a:t> to bind a HTML </a:t>
            </a:r>
            <a:r>
              <a:rPr lang="pl-PL" sz="2000" dirty="0" err="1">
                <a:solidFill>
                  <a:schemeClr val="tx2"/>
                </a:solidFill>
              </a:rPr>
              <a:t>header</a:t>
            </a:r>
            <a:r>
              <a:rPr lang="pl-PL" sz="2000" dirty="0">
                <a:solidFill>
                  <a:schemeClr val="tx2"/>
                </a:solidFill>
              </a:rPr>
              <a:t> </a:t>
            </a:r>
            <a:r>
              <a:rPr lang="pl-PL" sz="2000" dirty="0" err="1">
                <a:solidFill>
                  <a:schemeClr val="tx2"/>
                </a:solidFill>
              </a:rPr>
              <a:t>value</a:t>
            </a:r>
            <a:r>
              <a:rPr lang="pl-PL" sz="2000" dirty="0">
                <a:solidFill>
                  <a:schemeClr val="tx2"/>
                </a:solidFill>
              </a:rPr>
              <a:t> to a </a:t>
            </a:r>
            <a:r>
              <a:rPr lang="pl-PL" sz="2000" dirty="0" err="1">
                <a:solidFill>
                  <a:schemeClr val="tx2"/>
                </a:solidFill>
              </a:rPr>
              <a:t>method</a:t>
            </a:r>
            <a:r>
              <a:rPr lang="pl-PL" sz="2000" dirty="0">
                <a:solidFill>
                  <a:schemeClr val="tx2"/>
                </a:solidFill>
              </a:rPr>
              <a:t> </a:t>
            </a:r>
            <a:r>
              <a:rPr lang="pl-PL" sz="2000" dirty="0" err="1">
                <a:solidFill>
                  <a:schemeClr val="tx2"/>
                </a:solidFill>
              </a:rPr>
              <a:t>parameter</a:t>
            </a:r>
            <a:endParaRPr lang="pl-PL" sz="2000" dirty="0">
              <a:solidFill>
                <a:schemeClr val="tx2"/>
              </a:solidFill>
            </a:endParaRPr>
          </a:p>
          <a:p>
            <a:pPr>
              <a:lnSpc>
                <a:spcPct val="150000"/>
              </a:lnSpc>
            </a:pPr>
            <a:endParaRPr lang="pl-PL" sz="2000" dirty="0">
              <a:solidFill>
                <a:schemeClr val="tx2"/>
              </a:solidFill>
            </a:endParaRPr>
          </a:p>
          <a:p>
            <a:pPr>
              <a:lnSpc>
                <a:spcPct val="150000"/>
              </a:lnSpc>
            </a:pPr>
            <a:endParaRPr lang="pl-PL" sz="2000" dirty="0">
              <a:solidFill>
                <a:schemeClr val="tx2"/>
              </a:solidFill>
            </a:endParaRPr>
          </a:p>
          <a:p>
            <a:pPr>
              <a:lnSpc>
                <a:spcPct val="150000"/>
              </a:lnSpc>
            </a:pPr>
            <a:endParaRPr lang="en-US" sz="2000"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a:t>
            </a:r>
            <a:r>
              <a:rPr lang="pl-PL" dirty="0" err="1"/>
              <a:t>Other</a:t>
            </a:r>
            <a:r>
              <a:rPr lang="pl-PL" dirty="0"/>
              <a:t> </a:t>
            </a:r>
            <a:r>
              <a:rPr lang="pl-PL" dirty="0" err="1"/>
              <a:t>annotations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664287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317315"/>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charset="0"/>
              <a:buChar char="•"/>
            </a:pPr>
            <a:r>
              <a:rPr lang="pl-PL" dirty="0">
                <a:solidFill>
                  <a:schemeClr val="tx2"/>
                </a:solidFill>
              </a:rPr>
              <a:t>With </a:t>
            </a:r>
            <a:r>
              <a:rPr lang="pl-PL" dirty="0" err="1">
                <a:solidFill>
                  <a:schemeClr val="tx2"/>
                </a:solidFill>
              </a:rPr>
              <a:t>annotation-driven</a:t>
            </a:r>
            <a:r>
              <a:rPr lang="pl-PL" dirty="0">
                <a:solidFill>
                  <a:schemeClr val="tx2"/>
                </a:solidFill>
              </a:rPr>
              <a:t> MVC, </a:t>
            </a:r>
            <a:r>
              <a:rPr lang="pl-PL" dirty="0" err="1">
                <a:solidFill>
                  <a:schemeClr val="tx2"/>
                </a:solidFill>
              </a:rPr>
              <a:t>any</a:t>
            </a:r>
            <a:r>
              <a:rPr lang="pl-PL" dirty="0">
                <a:solidFill>
                  <a:schemeClr val="tx2"/>
                </a:solidFill>
              </a:rPr>
              <a:t> </a:t>
            </a:r>
            <a:r>
              <a:rPr lang="pl-PL" dirty="0" err="1">
                <a:solidFill>
                  <a:schemeClr val="tx2"/>
                </a:solidFill>
              </a:rPr>
              <a:t>class</a:t>
            </a:r>
            <a:r>
              <a:rPr lang="pl-PL" dirty="0">
                <a:solidFill>
                  <a:schemeClr val="tx2"/>
                </a:solidFill>
              </a:rPr>
              <a:t> </a:t>
            </a:r>
            <a:r>
              <a:rPr lang="pl-PL" dirty="0" err="1">
                <a:solidFill>
                  <a:schemeClr val="tx2"/>
                </a:solidFill>
              </a:rPr>
              <a:t>annotated</a:t>
            </a:r>
            <a:r>
              <a:rPr lang="pl-PL" dirty="0">
                <a:solidFill>
                  <a:schemeClr val="tx2"/>
                </a:solidFill>
              </a:rPr>
              <a:t> with @Controller </a:t>
            </a:r>
            <a:r>
              <a:rPr lang="pl-PL" dirty="0" err="1">
                <a:solidFill>
                  <a:schemeClr val="tx2"/>
                </a:solidFill>
              </a:rPr>
              <a:t>becomes</a:t>
            </a:r>
            <a:r>
              <a:rPr lang="pl-PL" dirty="0">
                <a:solidFill>
                  <a:schemeClr val="tx2"/>
                </a:solidFill>
              </a:rPr>
              <a:t> a Spring </a:t>
            </a:r>
            <a:r>
              <a:rPr lang="pl-PL" dirty="0" err="1">
                <a:solidFill>
                  <a:schemeClr val="tx2"/>
                </a:solidFill>
              </a:rPr>
              <a:t>controller</a:t>
            </a:r>
            <a:r>
              <a:rPr lang="pl-PL" dirty="0">
                <a:solidFill>
                  <a:schemeClr val="tx2"/>
                </a:solidFill>
              </a:rPr>
              <a:t> and </a:t>
            </a:r>
            <a:r>
              <a:rPr lang="pl-PL" dirty="0" err="1">
                <a:solidFill>
                  <a:schemeClr val="tx2"/>
                </a:solidFill>
              </a:rPr>
              <a:t>it</a:t>
            </a:r>
            <a:r>
              <a:rPr lang="pl-PL" dirty="0">
                <a:solidFill>
                  <a:schemeClr val="tx2"/>
                </a:solidFill>
              </a:rPr>
              <a:t> </a:t>
            </a:r>
            <a:r>
              <a:rPr lang="pl-PL" dirty="0" err="1">
                <a:solidFill>
                  <a:schemeClr val="tx2"/>
                </a:solidFill>
              </a:rPr>
              <a:t>just</a:t>
            </a:r>
            <a:r>
              <a:rPr lang="pl-PL" dirty="0">
                <a:solidFill>
                  <a:schemeClr val="tx2"/>
                </a:solidFill>
              </a:rPr>
              <a:t> </a:t>
            </a:r>
            <a:r>
              <a:rPr lang="pl-PL" dirty="0" err="1">
                <a:solidFill>
                  <a:schemeClr val="tx2"/>
                </a:solidFill>
              </a:rPr>
              <a:t>tells</a:t>
            </a:r>
            <a:r>
              <a:rPr lang="pl-PL" dirty="0">
                <a:solidFill>
                  <a:schemeClr val="tx2"/>
                </a:solidFill>
              </a:rPr>
              <a:t> the </a:t>
            </a:r>
            <a:r>
              <a:rPr lang="pl-PL" dirty="0" err="1">
                <a:solidFill>
                  <a:schemeClr val="tx2"/>
                </a:solidFill>
              </a:rPr>
              <a:t>IoC</a:t>
            </a:r>
            <a:r>
              <a:rPr lang="pl-PL" dirty="0">
                <a:solidFill>
                  <a:schemeClr val="tx2"/>
                </a:solidFill>
              </a:rPr>
              <a:t> </a:t>
            </a:r>
            <a:r>
              <a:rPr lang="pl-PL" dirty="0" err="1">
                <a:solidFill>
                  <a:schemeClr val="tx2"/>
                </a:solidFill>
              </a:rPr>
              <a:t>container</a:t>
            </a:r>
            <a:r>
              <a:rPr lang="pl-PL" dirty="0">
                <a:solidFill>
                  <a:schemeClr val="tx2"/>
                </a:solidFill>
              </a:rPr>
              <a:t> </a:t>
            </a:r>
            <a:r>
              <a:rPr lang="pl-PL" dirty="0" err="1">
                <a:solidFill>
                  <a:schemeClr val="tx2"/>
                </a:solidFill>
              </a:rPr>
              <a:t>that</a:t>
            </a:r>
            <a:r>
              <a:rPr lang="pl-PL" dirty="0">
                <a:solidFill>
                  <a:schemeClr val="tx2"/>
                </a:solidFill>
              </a:rPr>
              <a:t> </a:t>
            </a:r>
            <a:r>
              <a:rPr lang="pl-PL" dirty="0" err="1">
                <a:solidFill>
                  <a:schemeClr val="tx2"/>
                </a:solidFill>
              </a:rPr>
              <a:t>this</a:t>
            </a:r>
            <a:r>
              <a:rPr lang="pl-PL" dirty="0">
                <a:solidFill>
                  <a:schemeClr val="tx2"/>
                </a:solidFill>
              </a:rPr>
              <a:t> bean </a:t>
            </a:r>
            <a:r>
              <a:rPr lang="pl-PL" dirty="0" err="1">
                <a:solidFill>
                  <a:schemeClr val="tx2"/>
                </a:solidFill>
              </a:rPr>
              <a:t>is</a:t>
            </a:r>
            <a:r>
              <a:rPr lang="pl-PL" dirty="0">
                <a:solidFill>
                  <a:schemeClr val="tx2"/>
                </a:solidFill>
              </a:rPr>
              <a:t> a </a:t>
            </a:r>
            <a:r>
              <a:rPr lang="pl-PL" dirty="0" err="1">
                <a:solidFill>
                  <a:schemeClr val="tx2"/>
                </a:solidFill>
              </a:rPr>
              <a:t>designated</a:t>
            </a:r>
            <a:r>
              <a:rPr lang="pl-PL" dirty="0">
                <a:solidFill>
                  <a:schemeClr val="tx2"/>
                </a:solidFill>
              </a:rPr>
              <a:t> </a:t>
            </a:r>
            <a:r>
              <a:rPr lang="pl-PL" dirty="0" err="1">
                <a:solidFill>
                  <a:schemeClr val="tx2"/>
                </a:solidFill>
              </a:rPr>
              <a:t>controller</a:t>
            </a:r>
            <a:r>
              <a:rPr lang="pl-PL" dirty="0">
                <a:solidFill>
                  <a:schemeClr val="tx2"/>
                </a:solidFill>
              </a:rPr>
              <a:t> </a:t>
            </a:r>
            <a:r>
              <a:rPr lang="pl-PL" dirty="0" err="1">
                <a:solidFill>
                  <a:schemeClr val="tx2"/>
                </a:solidFill>
              </a:rPr>
              <a:t>class</a:t>
            </a:r>
            <a:endParaRPr lang="pl-PL" dirty="0">
              <a:solidFill>
                <a:schemeClr val="tx2"/>
              </a:solidFill>
            </a:endParaRPr>
          </a:p>
          <a:p>
            <a:pPr marL="285750" indent="-285750">
              <a:buFont typeface="Arial" charset="0"/>
              <a:buChar char="•"/>
            </a:pPr>
            <a:endParaRPr lang="pl-PL" dirty="0" smtClean="0">
              <a:solidFill>
                <a:schemeClr val="tx2"/>
              </a:solidFill>
            </a:endParaRPr>
          </a:p>
          <a:p>
            <a:pPr marL="285750" indent="-285750">
              <a:buFont typeface="Arial" charset="0"/>
              <a:buChar char="•"/>
            </a:pPr>
            <a:r>
              <a:rPr lang="pl-PL" dirty="0" smtClean="0">
                <a:solidFill>
                  <a:schemeClr val="tx2"/>
                </a:solidFill>
              </a:rPr>
              <a:t>The </a:t>
            </a:r>
            <a:r>
              <a:rPr lang="pl-PL" dirty="0" err="1">
                <a:solidFill>
                  <a:schemeClr val="tx2"/>
                </a:solidFill>
              </a:rPr>
              <a:t>dispatcher</a:t>
            </a:r>
            <a:r>
              <a:rPr lang="pl-PL" dirty="0">
                <a:solidFill>
                  <a:schemeClr val="tx2"/>
                </a:solidFill>
              </a:rPr>
              <a:t> </a:t>
            </a:r>
            <a:r>
              <a:rPr lang="pl-PL" dirty="0" err="1">
                <a:solidFill>
                  <a:schemeClr val="tx2"/>
                </a:solidFill>
              </a:rPr>
              <a:t>servlet</a:t>
            </a:r>
            <a:r>
              <a:rPr lang="pl-PL" dirty="0">
                <a:solidFill>
                  <a:schemeClr val="tx2"/>
                </a:solidFill>
              </a:rPr>
              <a:t> </a:t>
            </a:r>
            <a:r>
              <a:rPr lang="pl-PL" dirty="0" err="1">
                <a:solidFill>
                  <a:schemeClr val="tx2"/>
                </a:solidFill>
              </a:rPr>
              <a:t>will</a:t>
            </a:r>
            <a:r>
              <a:rPr lang="pl-PL" dirty="0">
                <a:solidFill>
                  <a:schemeClr val="tx2"/>
                </a:solidFill>
              </a:rPr>
              <a:t> </a:t>
            </a:r>
            <a:r>
              <a:rPr lang="pl-PL" dirty="0" err="1">
                <a:solidFill>
                  <a:schemeClr val="tx2"/>
                </a:solidFill>
              </a:rPr>
              <a:t>scan</a:t>
            </a:r>
            <a:r>
              <a:rPr lang="pl-PL" dirty="0">
                <a:solidFill>
                  <a:schemeClr val="tx2"/>
                </a:solidFill>
              </a:rPr>
              <a:t> </a:t>
            </a:r>
            <a:r>
              <a:rPr lang="pl-PL" dirty="0" err="1">
                <a:solidFill>
                  <a:schemeClr val="tx2"/>
                </a:solidFill>
              </a:rPr>
              <a:t>all</a:t>
            </a:r>
            <a:r>
              <a:rPr lang="pl-PL" dirty="0">
                <a:solidFill>
                  <a:schemeClr val="tx2"/>
                </a:solidFill>
              </a:rPr>
              <a:t> the </a:t>
            </a:r>
            <a:r>
              <a:rPr lang="pl-PL" dirty="0" err="1">
                <a:solidFill>
                  <a:schemeClr val="tx2"/>
                </a:solidFill>
              </a:rPr>
              <a:t>classes</a:t>
            </a:r>
            <a:r>
              <a:rPr lang="pl-PL" dirty="0">
                <a:solidFill>
                  <a:schemeClr val="tx2"/>
                </a:solidFill>
              </a:rPr>
              <a:t> from </a:t>
            </a:r>
            <a:r>
              <a:rPr lang="pl-PL" dirty="0" err="1">
                <a:solidFill>
                  <a:schemeClr val="tx2"/>
                </a:solidFill>
              </a:rPr>
              <a:t>base-package</a:t>
            </a:r>
            <a:r>
              <a:rPr lang="pl-PL" dirty="0">
                <a:solidFill>
                  <a:schemeClr val="tx2"/>
                </a:solidFill>
              </a:rPr>
              <a:t> (and </a:t>
            </a:r>
            <a:r>
              <a:rPr lang="pl-PL" dirty="0" err="1">
                <a:solidFill>
                  <a:schemeClr val="tx2"/>
                </a:solidFill>
              </a:rPr>
              <a:t>any</a:t>
            </a:r>
            <a:r>
              <a:rPr lang="pl-PL" dirty="0">
                <a:solidFill>
                  <a:schemeClr val="tx2"/>
                </a:solidFill>
              </a:rPr>
              <a:t> </a:t>
            </a:r>
            <a:r>
              <a:rPr lang="pl-PL" dirty="0" err="1">
                <a:solidFill>
                  <a:schemeClr val="tx2"/>
                </a:solidFill>
              </a:rPr>
              <a:t>nested</a:t>
            </a:r>
            <a:r>
              <a:rPr lang="pl-PL" dirty="0">
                <a:solidFill>
                  <a:schemeClr val="tx2"/>
                </a:solidFill>
              </a:rPr>
              <a:t> </a:t>
            </a:r>
            <a:r>
              <a:rPr lang="pl-PL" dirty="0" err="1">
                <a:solidFill>
                  <a:schemeClr val="tx2"/>
                </a:solidFill>
              </a:rPr>
              <a:t>packages</a:t>
            </a:r>
            <a:r>
              <a:rPr lang="pl-PL" dirty="0">
                <a:solidFill>
                  <a:schemeClr val="tx2"/>
                </a:solidFill>
              </a:rPr>
              <a:t>) and </a:t>
            </a:r>
            <a:r>
              <a:rPr lang="pl-PL" dirty="0" err="1">
                <a:solidFill>
                  <a:schemeClr val="tx2"/>
                </a:solidFill>
              </a:rPr>
              <a:t>instantiate</a:t>
            </a:r>
            <a:r>
              <a:rPr lang="pl-PL" dirty="0">
                <a:solidFill>
                  <a:schemeClr val="tx2"/>
                </a:solidFill>
              </a:rPr>
              <a:t> </a:t>
            </a:r>
            <a:r>
              <a:rPr lang="pl-PL" dirty="0" err="1">
                <a:solidFill>
                  <a:schemeClr val="tx2"/>
                </a:solidFill>
              </a:rPr>
              <a:t>beans</a:t>
            </a:r>
            <a:r>
              <a:rPr lang="pl-PL" dirty="0">
                <a:solidFill>
                  <a:schemeClr val="tx2"/>
                </a:solidFill>
              </a:rPr>
              <a:t> </a:t>
            </a:r>
            <a:r>
              <a:rPr lang="pl-PL" dirty="0" err="1">
                <a:solidFill>
                  <a:schemeClr val="tx2"/>
                </a:solidFill>
              </a:rPr>
              <a:t>annotated</a:t>
            </a:r>
            <a:r>
              <a:rPr lang="pl-PL" dirty="0">
                <a:solidFill>
                  <a:schemeClr val="tx2"/>
                </a:solidFill>
              </a:rPr>
              <a:t> with @Controller </a:t>
            </a:r>
            <a:r>
              <a:rPr lang="pl-PL" dirty="0" err="1">
                <a:solidFill>
                  <a:schemeClr val="tx2"/>
                </a:solidFill>
              </a:rPr>
              <a:t>annotation</a:t>
            </a:r>
            <a:endParaRPr lang="pl-PL" dirty="0">
              <a:solidFill>
                <a:schemeClr val="tx2"/>
              </a:solidFill>
            </a:endParaRPr>
          </a:p>
          <a:p>
            <a:pPr marL="285750" indent="-285750">
              <a:buFont typeface="Arial" charset="0"/>
              <a:buChar char="•"/>
            </a:pPr>
            <a:endParaRPr lang="pl-PL" dirty="0" smtClean="0">
              <a:solidFill>
                <a:schemeClr val="tx2"/>
              </a:solidFill>
            </a:endParaRPr>
          </a:p>
          <a:p>
            <a:pPr marL="285750" indent="-285750">
              <a:buFont typeface="Arial" charset="0"/>
              <a:buChar char="•"/>
            </a:pPr>
            <a:r>
              <a:rPr lang="pl-PL" dirty="0" err="1" smtClean="0">
                <a:solidFill>
                  <a:schemeClr val="tx2"/>
                </a:solidFill>
              </a:rPr>
              <a:t>Each</a:t>
            </a:r>
            <a:r>
              <a:rPr lang="pl-PL" dirty="0" smtClean="0">
                <a:solidFill>
                  <a:schemeClr val="tx2"/>
                </a:solidFill>
              </a:rPr>
              <a:t> </a:t>
            </a:r>
            <a:r>
              <a:rPr lang="pl-PL" dirty="0">
                <a:solidFill>
                  <a:schemeClr val="tx2"/>
                </a:solidFill>
              </a:rPr>
              <a:t>@Controller </a:t>
            </a:r>
            <a:r>
              <a:rPr lang="pl-PL" dirty="0" err="1">
                <a:solidFill>
                  <a:schemeClr val="tx2"/>
                </a:solidFill>
              </a:rPr>
              <a:t>will</a:t>
            </a:r>
            <a:r>
              <a:rPr lang="pl-PL" dirty="0">
                <a:solidFill>
                  <a:schemeClr val="tx2"/>
                </a:solidFill>
              </a:rPr>
              <a:t> </a:t>
            </a:r>
            <a:r>
              <a:rPr lang="pl-PL" dirty="0" err="1">
                <a:solidFill>
                  <a:schemeClr val="tx2"/>
                </a:solidFill>
              </a:rPr>
              <a:t>then</a:t>
            </a:r>
            <a:r>
              <a:rPr lang="pl-PL" dirty="0">
                <a:solidFill>
                  <a:schemeClr val="tx2"/>
                </a:solidFill>
              </a:rPr>
              <a:t> be </a:t>
            </a:r>
            <a:r>
              <a:rPr lang="pl-PL" dirty="0" err="1">
                <a:solidFill>
                  <a:schemeClr val="tx2"/>
                </a:solidFill>
              </a:rPr>
              <a:t>scanned</a:t>
            </a:r>
            <a:r>
              <a:rPr lang="pl-PL" dirty="0">
                <a:solidFill>
                  <a:schemeClr val="tx2"/>
                </a:solidFill>
              </a:rPr>
              <a:t> for </a:t>
            </a:r>
            <a:r>
              <a:rPr lang="pl-PL" dirty="0" err="1">
                <a:solidFill>
                  <a:schemeClr val="tx2"/>
                </a:solidFill>
              </a:rPr>
              <a:t>provided</a:t>
            </a:r>
            <a:r>
              <a:rPr lang="pl-PL" dirty="0">
                <a:solidFill>
                  <a:schemeClr val="tx2"/>
                </a:solidFill>
              </a:rPr>
              <a:t> @</a:t>
            </a:r>
            <a:r>
              <a:rPr lang="pl-PL" dirty="0" err="1">
                <a:solidFill>
                  <a:schemeClr val="tx2"/>
                </a:solidFill>
              </a:rPr>
              <a:t>RequestMapping</a:t>
            </a:r>
            <a:r>
              <a:rPr lang="pl-PL" dirty="0">
                <a:solidFill>
                  <a:schemeClr val="tx2"/>
                </a:solidFill>
              </a:rPr>
              <a:t>, </a:t>
            </a:r>
            <a:r>
              <a:rPr lang="pl-PL" dirty="0" err="1">
                <a:solidFill>
                  <a:schemeClr val="tx2"/>
                </a:solidFill>
              </a:rPr>
              <a:t>which</a:t>
            </a:r>
            <a:r>
              <a:rPr lang="pl-PL" dirty="0">
                <a:solidFill>
                  <a:schemeClr val="tx2"/>
                </a:solidFill>
              </a:rPr>
              <a:t> </a:t>
            </a:r>
            <a:r>
              <a:rPr lang="pl-PL" dirty="0" err="1">
                <a:solidFill>
                  <a:schemeClr val="tx2"/>
                </a:solidFill>
              </a:rPr>
              <a:t>will</a:t>
            </a:r>
            <a:r>
              <a:rPr lang="pl-PL" dirty="0">
                <a:solidFill>
                  <a:schemeClr val="tx2"/>
                </a:solidFill>
              </a:rPr>
              <a:t> </a:t>
            </a:r>
            <a:r>
              <a:rPr lang="pl-PL" dirty="0" err="1">
                <a:solidFill>
                  <a:schemeClr val="tx2"/>
                </a:solidFill>
              </a:rPr>
              <a:t>allow</a:t>
            </a:r>
            <a:r>
              <a:rPr lang="pl-PL" dirty="0">
                <a:solidFill>
                  <a:schemeClr val="tx2"/>
                </a:solidFill>
              </a:rPr>
              <a:t> the </a:t>
            </a:r>
            <a:r>
              <a:rPr lang="pl-PL" dirty="0" err="1">
                <a:solidFill>
                  <a:schemeClr val="tx2"/>
                </a:solidFill>
              </a:rPr>
              <a:t>HandlerMapping</a:t>
            </a:r>
            <a:r>
              <a:rPr lang="pl-PL" dirty="0">
                <a:solidFill>
                  <a:schemeClr val="tx2"/>
                </a:solidFill>
              </a:rPr>
              <a:t> to </a:t>
            </a:r>
            <a:r>
              <a:rPr lang="pl-PL" dirty="0" err="1">
                <a:solidFill>
                  <a:schemeClr val="tx2"/>
                </a:solidFill>
              </a:rPr>
              <a:t>associate</a:t>
            </a:r>
            <a:r>
              <a:rPr lang="pl-PL" dirty="0">
                <a:solidFill>
                  <a:schemeClr val="tx2"/>
                </a:solidFill>
              </a:rPr>
              <a:t> </a:t>
            </a:r>
            <a:r>
              <a:rPr lang="pl-PL" dirty="0" err="1">
                <a:solidFill>
                  <a:schemeClr val="tx2"/>
                </a:solidFill>
              </a:rPr>
              <a:t>controllers</a:t>
            </a:r>
            <a:r>
              <a:rPr lang="pl-PL" dirty="0">
                <a:solidFill>
                  <a:schemeClr val="tx2"/>
                </a:solidFill>
              </a:rPr>
              <a:t> </a:t>
            </a:r>
            <a:r>
              <a:rPr lang="pl-PL" dirty="0" err="1">
                <a:solidFill>
                  <a:schemeClr val="tx2"/>
                </a:solidFill>
              </a:rPr>
              <a:t>methods</a:t>
            </a:r>
            <a:r>
              <a:rPr lang="pl-PL" dirty="0">
                <a:solidFill>
                  <a:schemeClr val="tx2"/>
                </a:solidFill>
              </a:rPr>
              <a:t> with </a:t>
            </a:r>
            <a:r>
              <a:rPr lang="pl-PL" dirty="0" err="1">
                <a:solidFill>
                  <a:schemeClr val="tx2"/>
                </a:solidFill>
              </a:rPr>
              <a:t>an</a:t>
            </a:r>
            <a:r>
              <a:rPr lang="pl-PL" dirty="0">
                <a:solidFill>
                  <a:schemeClr val="tx2"/>
                </a:solidFill>
              </a:rPr>
              <a:t> </a:t>
            </a:r>
            <a:r>
              <a:rPr lang="pl-PL" dirty="0" err="1">
                <a:solidFill>
                  <a:schemeClr val="tx2"/>
                </a:solidFill>
              </a:rPr>
              <a:t>actual</a:t>
            </a:r>
            <a:r>
              <a:rPr lang="pl-PL" dirty="0">
                <a:solidFill>
                  <a:schemeClr val="tx2"/>
                </a:solidFill>
              </a:rPr>
              <a:t> HTTP </a:t>
            </a:r>
            <a:r>
              <a:rPr lang="pl-PL" dirty="0" err="1" smtClean="0">
                <a:solidFill>
                  <a:schemeClr val="tx2"/>
                </a:solidFill>
              </a:rPr>
              <a:t>address</a:t>
            </a:r>
            <a:endParaRPr lang="pl-PL" dirty="0" smtClean="0">
              <a:solidFill>
                <a:schemeClr val="tx2"/>
              </a:solidFill>
            </a:endParaRPr>
          </a:p>
          <a:p>
            <a:pPr marL="285750" indent="-285750">
              <a:buFont typeface="Arial" charset="0"/>
              <a:buChar char="•"/>
            </a:pPr>
            <a:endParaRPr lang="pl-PL" dirty="0">
              <a:solidFill>
                <a:schemeClr val="tx2"/>
              </a:solidFill>
            </a:endParaRPr>
          </a:p>
          <a:p>
            <a:pPr marL="285750" indent="-285750">
              <a:buFont typeface="Arial" charset="0"/>
              <a:buChar char="•"/>
            </a:pPr>
            <a:r>
              <a:rPr lang="pl-PL" dirty="0">
                <a:solidFill>
                  <a:schemeClr val="tx2"/>
                </a:solidFill>
              </a:rPr>
              <a:t>In order to </a:t>
            </a:r>
            <a:r>
              <a:rPr lang="pl-PL" dirty="0" err="1">
                <a:solidFill>
                  <a:schemeClr val="tx2"/>
                </a:solidFill>
              </a:rPr>
              <a:t>enable</a:t>
            </a:r>
            <a:r>
              <a:rPr lang="pl-PL" dirty="0">
                <a:solidFill>
                  <a:schemeClr val="tx2"/>
                </a:solidFill>
              </a:rPr>
              <a:t> </a:t>
            </a:r>
            <a:r>
              <a:rPr lang="pl-PL" dirty="0" err="1">
                <a:solidFill>
                  <a:schemeClr val="tx2"/>
                </a:solidFill>
              </a:rPr>
              <a:t>autoscanning</a:t>
            </a:r>
            <a:r>
              <a:rPr lang="pl-PL" dirty="0">
                <a:solidFill>
                  <a:schemeClr val="tx2"/>
                </a:solidFill>
              </a:rPr>
              <a:t> and </a:t>
            </a:r>
            <a:r>
              <a:rPr lang="pl-PL" dirty="0" err="1">
                <a:solidFill>
                  <a:schemeClr val="tx2"/>
                </a:solidFill>
              </a:rPr>
              <a:t>detecion</a:t>
            </a:r>
            <a:r>
              <a:rPr lang="pl-PL" dirty="0">
                <a:solidFill>
                  <a:schemeClr val="tx2"/>
                </a:solidFill>
              </a:rPr>
              <a:t> of MVC </a:t>
            </a:r>
            <a:r>
              <a:rPr lang="pl-PL" dirty="0" err="1">
                <a:solidFill>
                  <a:schemeClr val="tx2"/>
                </a:solidFill>
              </a:rPr>
              <a:t>beans</a:t>
            </a:r>
            <a:r>
              <a:rPr lang="pl-PL" dirty="0">
                <a:solidFill>
                  <a:schemeClr val="tx2"/>
                </a:solidFill>
              </a:rPr>
              <a:t> </a:t>
            </a:r>
            <a:r>
              <a:rPr lang="pl-PL" dirty="0" err="1">
                <a:solidFill>
                  <a:schemeClr val="tx2"/>
                </a:solidFill>
              </a:rPr>
              <a:t>you</a:t>
            </a:r>
            <a:r>
              <a:rPr lang="pl-PL" dirty="0">
                <a:solidFill>
                  <a:schemeClr val="tx2"/>
                </a:solidFill>
              </a:rPr>
              <a:t> </a:t>
            </a:r>
            <a:r>
              <a:rPr lang="pl-PL" dirty="0" err="1">
                <a:solidFill>
                  <a:schemeClr val="tx2"/>
                </a:solidFill>
              </a:rPr>
              <a:t>must</a:t>
            </a:r>
            <a:r>
              <a:rPr lang="pl-PL" dirty="0">
                <a:solidFill>
                  <a:schemeClr val="tx2"/>
                </a:solidFill>
              </a:rPr>
              <a:t> </a:t>
            </a:r>
            <a:r>
              <a:rPr lang="pl-PL" dirty="0" err="1">
                <a:solidFill>
                  <a:schemeClr val="tx2"/>
                </a:solidFill>
              </a:rPr>
              <a:t>add</a:t>
            </a:r>
            <a:r>
              <a:rPr lang="pl-PL" dirty="0">
                <a:solidFill>
                  <a:schemeClr val="tx2"/>
                </a:solidFill>
              </a:rPr>
              <a:t> </a:t>
            </a:r>
            <a:r>
              <a:rPr lang="pl-PL" dirty="0" err="1">
                <a:solidFill>
                  <a:schemeClr val="tx2"/>
                </a:solidFill>
              </a:rPr>
              <a:t>following</a:t>
            </a:r>
            <a:r>
              <a:rPr lang="pl-PL" dirty="0">
                <a:solidFill>
                  <a:schemeClr val="tx2"/>
                </a:solidFill>
              </a:rPr>
              <a:t> </a:t>
            </a:r>
            <a:r>
              <a:rPr lang="pl-PL" dirty="0" err="1">
                <a:solidFill>
                  <a:schemeClr val="tx2"/>
                </a:solidFill>
              </a:rPr>
              <a:t>declaration</a:t>
            </a:r>
            <a:r>
              <a:rPr lang="pl-PL" dirty="0">
                <a:solidFill>
                  <a:schemeClr val="tx2"/>
                </a:solidFill>
              </a:rPr>
              <a:t> in Spring </a:t>
            </a:r>
            <a:r>
              <a:rPr lang="pl-PL" dirty="0" err="1">
                <a:solidFill>
                  <a:schemeClr val="tx2"/>
                </a:solidFill>
              </a:rPr>
              <a:t>context</a:t>
            </a:r>
            <a:r>
              <a:rPr lang="pl-PL" dirty="0">
                <a:solidFill>
                  <a:schemeClr val="tx2"/>
                </a:solidFill>
              </a:rPr>
              <a:t>:</a:t>
            </a:r>
          </a:p>
          <a:p>
            <a:endParaRPr lang="pl-PL" dirty="0">
              <a:solidFill>
                <a:schemeClr val="tx2"/>
              </a:solidFill>
            </a:endParaRPr>
          </a:p>
          <a:p>
            <a:endParaRPr lang="en-US" dirty="0">
              <a:solidFill>
                <a:schemeClr val="tx2"/>
              </a:solidFill>
            </a:endParaRPr>
          </a:p>
        </p:txBody>
      </p:sp>
      <p:sp>
        <p:nvSpPr>
          <p:cNvPr id="3" name="Title 2"/>
          <p:cNvSpPr>
            <a:spLocks noGrp="1"/>
          </p:cNvSpPr>
          <p:nvPr>
            <p:ph type="title"/>
          </p:nvPr>
        </p:nvSpPr>
        <p:spPr/>
        <p:txBody>
          <a:bodyPr/>
          <a:lstStyle/>
          <a:p>
            <a:r>
              <a:rPr lang="pl-PL" dirty="0"/>
              <a:t>Spring </a:t>
            </a:r>
            <a:r>
              <a:rPr lang="pl-PL" dirty="0" err="1"/>
              <a:t>Controllers</a:t>
            </a:r>
            <a:r>
              <a:rPr lang="pl-PL" dirty="0"/>
              <a:t> - @Controller </a:t>
            </a:r>
            <a:r>
              <a:rPr lang="pl-PL" dirty="0" err="1"/>
              <a:t>annotation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5613400"/>
            <a:ext cx="6705600" cy="58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66748"/>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en-US" b="1" dirty="0" err="1">
                <a:solidFill>
                  <a:schemeClr val="tx2"/>
                </a:solidFill>
              </a:rPr>
              <a:t>ViewResolver</a:t>
            </a:r>
            <a:r>
              <a:rPr lang="en-US" dirty="0">
                <a:solidFill>
                  <a:schemeClr val="tx2"/>
                </a:solidFill>
              </a:rPr>
              <a:t>: selecting a View based on a logical name for the view (use is not strictly required)</a:t>
            </a:r>
            <a:endParaRPr lang="pl-PL" dirty="0">
              <a:solidFill>
                <a:schemeClr val="tx2"/>
              </a:solidFill>
            </a:endParaRPr>
          </a:p>
          <a:p>
            <a:r>
              <a:rPr lang="en-US" b="1" dirty="0">
                <a:solidFill>
                  <a:schemeClr val="tx2"/>
                </a:solidFill>
              </a:rPr>
              <a:t>View</a:t>
            </a:r>
            <a:r>
              <a:rPr lang="en-US" dirty="0">
                <a:solidFill>
                  <a:schemeClr val="tx2"/>
                </a:solidFill>
              </a:rPr>
              <a:t>: responsible for returning a response to the client. Some requests may go straight to view without going to the model part; others may go through all three.</a:t>
            </a:r>
          </a:p>
          <a:p>
            <a:endParaRPr lang="en-US" dirty="0">
              <a:solidFill>
                <a:schemeClr val="tx2"/>
              </a:solidFill>
            </a:endParaRPr>
          </a:p>
        </p:txBody>
      </p:sp>
      <p:pic>
        <p:nvPicPr>
          <p:cNvPr id="5" name="Picture 2" descr="C:\Users\gralakj\Desktop\spring-mvc-concept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233" y="2840137"/>
            <a:ext cx="4705881" cy="3591133"/>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6071903" y="5837730"/>
            <a:ext cx="735724" cy="546538"/>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3625501" y="5803941"/>
            <a:ext cx="767255" cy="378373"/>
          </a:xfrm>
          <a:prstGeom prst="roundRect">
            <a:avLst/>
          </a:prstGeom>
          <a:noFill/>
          <a:ln w="28575">
            <a:solidFill>
              <a:srgbClr val="FF17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564285"/>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42900" indent="-342900">
              <a:buFont typeface="Arial" charset="0"/>
              <a:buChar char="•"/>
            </a:pPr>
            <a:r>
              <a:rPr lang="pl-PL" sz="2200" dirty="0">
                <a:solidFill>
                  <a:schemeClr val="tx2"/>
                </a:solidFill>
              </a:rPr>
              <a:t>By </a:t>
            </a:r>
            <a:r>
              <a:rPr lang="pl-PL" sz="2200" dirty="0" err="1">
                <a:solidFill>
                  <a:schemeClr val="tx2"/>
                </a:solidFill>
              </a:rPr>
              <a:t>default</a:t>
            </a:r>
            <a:r>
              <a:rPr lang="pl-PL" sz="2200" dirty="0">
                <a:solidFill>
                  <a:schemeClr val="tx2"/>
                </a:solidFill>
              </a:rPr>
              <a:t>, Spring </a:t>
            </a:r>
            <a:r>
              <a:rPr lang="pl-PL" sz="2200" dirty="0" err="1">
                <a:solidFill>
                  <a:schemeClr val="tx2"/>
                </a:solidFill>
              </a:rPr>
              <a:t>automatically</a:t>
            </a:r>
            <a:r>
              <a:rPr lang="pl-PL" sz="2200" dirty="0">
                <a:solidFill>
                  <a:schemeClr val="tx2"/>
                </a:solidFill>
              </a:rPr>
              <a:t> </a:t>
            </a:r>
            <a:r>
              <a:rPr lang="pl-PL" sz="2200" dirty="0" err="1">
                <a:solidFill>
                  <a:schemeClr val="tx2"/>
                </a:solidFill>
              </a:rPr>
              <a:t>registers</a:t>
            </a:r>
            <a:r>
              <a:rPr lang="pl-PL" sz="2200" dirty="0">
                <a:solidFill>
                  <a:schemeClr val="tx2"/>
                </a:solidFill>
              </a:rPr>
              <a:t> a </a:t>
            </a:r>
            <a:r>
              <a:rPr lang="pl-PL" sz="2200" b="1" dirty="0" err="1">
                <a:solidFill>
                  <a:schemeClr val="tx2"/>
                </a:solidFill>
              </a:rPr>
              <a:t>InternalResourceViewResolver</a:t>
            </a:r>
            <a:r>
              <a:rPr lang="pl-PL" sz="2200" b="1" dirty="0">
                <a:solidFill>
                  <a:schemeClr val="tx2"/>
                </a:solidFill>
              </a:rPr>
              <a:t> </a:t>
            </a:r>
            <a:r>
              <a:rPr lang="pl-PL" sz="2200" dirty="0">
                <a:solidFill>
                  <a:schemeClr val="tx2"/>
                </a:solidFill>
              </a:rPr>
              <a:t>bean as a </a:t>
            </a:r>
            <a:r>
              <a:rPr lang="pl-PL" sz="2200" dirty="0" err="1">
                <a:solidFill>
                  <a:schemeClr val="tx2"/>
                </a:solidFill>
              </a:rPr>
              <a:t>ViewResolver</a:t>
            </a:r>
            <a:r>
              <a:rPr lang="pl-PL" sz="2200" dirty="0">
                <a:solidFill>
                  <a:schemeClr val="tx2"/>
                </a:solidFill>
              </a:rPr>
              <a:t> </a:t>
            </a:r>
            <a:r>
              <a:rPr lang="pl-PL" sz="2200" dirty="0" err="1">
                <a:solidFill>
                  <a:schemeClr val="tx2"/>
                </a:solidFill>
              </a:rPr>
              <a:t>interface</a:t>
            </a:r>
            <a:r>
              <a:rPr lang="pl-PL" sz="2200" dirty="0">
                <a:solidFill>
                  <a:schemeClr val="tx2"/>
                </a:solidFill>
              </a:rPr>
              <a:t> </a:t>
            </a:r>
            <a:r>
              <a:rPr lang="pl-PL" sz="2200" dirty="0" err="1">
                <a:solidFill>
                  <a:schemeClr val="tx2"/>
                </a:solidFill>
              </a:rPr>
              <a:t>implementation</a:t>
            </a:r>
            <a:r>
              <a:rPr lang="pl-PL" sz="2200" dirty="0">
                <a:solidFill>
                  <a:schemeClr val="tx2"/>
                </a:solidFill>
              </a:rPr>
              <a:t> (</a:t>
            </a:r>
            <a:r>
              <a:rPr lang="pl-PL" sz="2200" dirty="0" err="1">
                <a:solidFill>
                  <a:schemeClr val="tx2"/>
                </a:solidFill>
              </a:rPr>
              <a:t>extenstion</a:t>
            </a:r>
            <a:r>
              <a:rPr lang="pl-PL" sz="2200" dirty="0">
                <a:solidFill>
                  <a:schemeClr val="tx2"/>
                </a:solidFill>
              </a:rPr>
              <a:t> of </a:t>
            </a:r>
            <a:r>
              <a:rPr lang="pl-PL" sz="2200" dirty="0" err="1">
                <a:solidFill>
                  <a:schemeClr val="tx2"/>
                </a:solidFill>
              </a:rPr>
              <a:t>UrlBasedViewResolver</a:t>
            </a:r>
            <a:r>
              <a:rPr lang="pl-PL" sz="2200" dirty="0">
                <a:solidFill>
                  <a:schemeClr val="tx2"/>
                </a:solidFill>
              </a:rPr>
              <a:t>)</a:t>
            </a:r>
          </a:p>
          <a:p>
            <a:pPr marL="342900" indent="-342900">
              <a:buFont typeface="Arial" charset="0"/>
              <a:buChar char="•"/>
            </a:pPr>
            <a:r>
              <a:rPr lang="pl-PL" sz="2200" dirty="0" err="1">
                <a:solidFill>
                  <a:schemeClr val="tx2"/>
                </a:solidFill>
              </a:rPr>
              <a:t>Usually</a:t>
            </a:r>
            <a:r>
              <a:rPr lang="pl-PL" sz="2200" dirty="0">
                <a:solidFill>
                  <a:schemeClr val="tx2"/>
                </a:solidFill>
              </a:rPr>
              <a:t>, Spring </a:t>
            </a:r>
            <a:r>
              <a:rPr lang="pl-PL" sz="2200" dirty="0" err="1">
                <a:solidFill>
                  <a:schemeClr val="tx2"/>
                </a:solidFill>
              </a:rPr>
              <a:t>developers</a:t>
            </a:r>
            <a:r>
              <a:rPr lang="pl-PL" sz="2200" dirty="0">
                <a:solidFill>
                  <a:schemeClr val="tx2"/>
                </a:solidFill>
              </a:rPr>
              <a:t> </a:t>
            </a:r>
            <a:r>
              <a:rPr lang="pl-PL" sz="2200" dirty="0" err="1">
                <a:solidFill>
                  <a:schemeClr val="tx2"/>
                </a:solidFill>
              </a:rPr>
              <a:t>redeclares</a:t>
            </a:r>
            <a:r>
              <a:rPr lang="pl-PL" sz="2200" dirty="0">
                <a:solidFill>
                  <a:schemeClr val="tx2"/>
                </a:solidFill>
              </a:rPr>
              <a:t> the bean with </a:t>
            </a:r>
            <a:r>
              <a:rPr lang="pl-PL" sz="2200" dirty="0" err="1">
                <a:solidFill>
                  <a:schemeClr val="tx2"/>
                </a:solidFill>
              </a:rPr>
              <a:t>application-specific</a:t>
            </a:r>
            <a:r>
              <a:rPr lang="pl-PL" sz="2200" dirty="0">
                <a:solidFill>
                  <a:schemeClr val="tx2"/>
                </a:solidFill>
              </a:rPr>
              <a:t> </a:t>
            </a:r>
            <a:r>
              <a:rPr lang="pl-PL" sz="2200" dirty="0" err="1">
                <a:solidFill>
                  <a:schemeClr val="tx2"/>
                </a:solidFill>
              </a:rPr>
              <a:t>properties</a:t>
            </a:r>
            <a:r>
              <a:rPr lang="pl-PL" sz="2200" dirty="0">
                <a:solidFill>
                  <a:schemeClr val="tx2"/>
                </a:solidFill>
              </a:rPr>
              <a:t>, for </a:t>
            </a:r>
            <a:r>
              <a:rPr lang="pl-PL" sz="2200" dirty="0" err="1">
                <a:solidFill>
                  <a:schemeClr val="tx2"/>
                </a:solidFill>
              </a:rPr>
              <a:t>example</a:t>
            </a:r>
            <a:r>
              <a:rPr lang="pl-PL" sz="2200" dirty="0">
                <a:solidFill>
                  <a:schemeClr val="tx2"/>
                </a:solidFill>
              </a:rPr>
              <a:t>:</a:t>
            </a:r>
          </a:p>
          <a:p>
            <a:endParaRPr lang="pl-PL" sz="2200" dirty="0">
              <a:solidFill>
                <a:schemeClr val="tx2"/>
              </a:solidFill>
            </a:endParaRPr>
          </a:p>
          <a:p>
            <a:endParaRPr lang="pl-PL" sz="2200" dirty="0">
              <a:solidFill>
                <a:schemeClr val="tx2"/>
              </a:solidFill>
            </a:endParaRPr>
          </a:p>
          <a:p>
            <a:pPr marL="342900" indent="-342900">
              <a:buFont typeface="Arial" charset="0"/>
              <a:buChar char="•"/>
            </a:pPr>
            <a:endParaRPr lang="pl-PL" sz="2200" dirty="0" smtClean="0">
              <a:solidFill>
                <a:schemeClr val="tx2"/>
              </a:solidFill>
            </a:endParaRPr>
          </a:p>
          <a:p>
            <a:pPr marL="342900" indent="-342900">
              <a:buFont typeface="Arial" charset="0"/>
              <a:buChar char="•"/>
            </a:pPr>
            <a:r>
              <a:rPr lang="pl-PL" sz="2200" dirty="0" err="1" smtClean="0">
                <a:solidFill>
                  <a:schemeClr val="tx2"/>
                </a:solidFill>
              </a:rPr>
              <a:t>There</a:t>
            </a:r>
            <a:r>
              <a:rPr lang="pl-PL" sz="2200" dirty="0" smtClean="0">
                <a:solidFill>
                  <a:schemeClr val="tx2"/>
                </a:solidFill>
              </a:rPr>
              <a:t> </a:t>
            </a:r>
            <a:r>
              <a:rPr lang="pl-PL" sz="2200" dirty="0" err="1">
                <a:solidFill>
                  <a:schemeClr val="tx2"/>
                </a:solidFill>
              </a:rPr>
              <a:t>are</a:t>
            </a:r>
            <a:r>
              <a:rPr lang="pl-PL" sz="2200" dirty="0">
                <a:solidFill>
                  <a:schemeClr val="tx2"/>
                </a:solidFill>
              </a:rPr>
              <a:t> </a:t>
            </a:r>
            <a:r>
              <a:rPr lang="pl-PL" sz="2200" dirty="0" err="1">
                <a:solidFill>
                  <a:schemeClr val="tx2"/>
                </a:solidFill>
              </a:rPr>
              <a:t>several</a:t>
            </a:r>
            <a:r>
              <a:rPr lang="pl-PL" sz="2200" dirty="0">
                <a:solidFill>
                  <a:schemeClr val="tx2"/>
                </a:solidFill>
              </a:rPr>
              <a:t> </a:t>
            </a:r>
            <a:r>
              <a:rPr lang="pl-PL" sz="2200" dirty="0" err="1">
                <a:solidFill>
                  <a:schemeClr val="tx2"/>
                </a:solidFill>
              </a:rPr>
              <a:t>other</a:t>
            </a:r>
            <a:r>
              <a:rPr lang="pl-PL" sz="2200" dirty="0">
                <a:solidFill>
                  <a:schemeClr val="tx2"/>
                </a:solidFill>
              </a:rPr>
              <a:t> </a:t>
            </a:r>
            <a:r>
              <a:rPr lang="pl-PL" sz="2200" dirty="0" err="1">
                <a:solidFill>
                  <a:schemeClr val="tx2"/>
                </a:solidFill>
              </a:rPr>
              <a:t>ViewResolver</a:t>
            </a:r>
            <a:r>
              <a:rPr lang="pl-PL" sz="2200" dirty="0">
                <a:solidFill>
                  <a:schemeClr val="tx2"/>
                </a:solidFill>
              </a:rPr>
              <a:t> </a:t>
            </a:r>
            <a:r>
              <a:rPr lang="pl-PL" sz="2200" dirty="0" err="1">
                <a:solidFill>
                  <a:schemeClr val="tx2"/>
                </a:solidFill>
              </a:rPr>
              <a:t>implementations</a:t>
            </a:r>
            <a:r>
              <a:rPr lang="pl-PL" sz="2200" dirty="0">
                <a:solidFill>
                  <a:schemeClr val="tx2"/>
                </a:solidFill>
              </a:rPr>
              <a:t>, for </a:t>
            </a:r>
            <a:r>
              <a:rPr lang="pl-PL" sz="2200" dirty="0" err="1">
                <a:solidFill>
                  <a:schemeClr val="tx2"/>
                </a:solidFill>
              </a:rPr>
              <a:t>example</a:t>
            </a:r>
            <a:r>
              <a:rPr lang="pl-PL" sz="2200" dirty="0">
                <a:solidFill>
                  <a:schemeClr val="tx2"/>
                </a:solidFill>
              </a:rPr>
              <a:t>:</a:t>
            </a:r>
          </a:p>
          <a:p>
            <a:pPr lvl="2"/>
            <a:r>
              <a:rPr lang="pl-PL" dirty="0" err="1">
                <a:solidFill>
                  <a:schemeClr val="tx2"/>
                </a:solidFill>
              </a:rPr>
              <a:t>AbstractCachingViewResolver</a:t>
            </a:r>
            <a:r>
              <a:rPr lang="pl-PL" dirty="0">
                <a:solidFill>
                  <a:schemeClr val="tx2"/>
                </a:solidFill>
              </a:rPr>
              <a:t> (</a:t>
            </a:r>
            <a:r>
              <a:rPr lang="pl-PL" dirty="0" err="1">
                <a:solidFill>
                  <a:schemeClr val="tx2"/>
                </a:solidFill>
              </a:rPr>
              <a:t>provdies</a:t>
            </a:r>
            <a:r>
              <a:rPr lang="pl-PL" dirty="0">
                <a:solidFill>
                  <a:schemeClr val="tx2"/>
                </a:solidFill>
              </a:rPr>
              <a:t> </a:t>
            </a:r>
            <a:r>
              <a:rPr lang="pl-PL" dirty="0" err="1">
                <a:solidFill>
                  <a:schemeClr val="tx2"/>
                </a:solidFill>
              </a:rPr>
              <a:t>caching</a:t>
            </a:r>
            <a:r>
              <a:rPr lang="pl-PL" dirty="0">
                <a:solidFill>
                  <a:schemeClr val="tx2"/>
                </a:solidFill>
              </a:rPr>
              <a:t> </a:t>
            </a:r>
            <a:r>
              <a:rPr lang="pl-PL" dirty="0" err="1">
                <a:solidFill>
                  <a:schemeClr val="tx2"/>
                </a:solidFill>
              </a:rPr>
              <a:t>mechanism</a:t>
            </a:r>
            <a:r>
              <a:rPr lang="pl-PL" dirty="0" smtClean="0">
                <a:solidFill>
                  <a:schemeClr val="tx2"/>
                </a:solidFill>
              </a:rPr>
              <a:t>)	</a:t>
            </a:r>
            <a:endParaRPr lang="pl-PL" dirty="0">
              <a:solidFill>
                <a:schemeClr val="tx2"/>
              </a:solidFill>
            </a:endParaRPr>
          </a:p>
          <a:p>
            <a:pPr lvl="2"/>
            <a:r>
              <a:rPr lang="pl-PL" dirty="0" err="1">
                <a:solidFill>
                  <a:schemeClr val="tx2"/>
                </a:solidFill>
              </a:rPr>
              <a:t>XmlViewResolver</a:t>
            </a:r>
            <a:r>
              <a:rPr lang="pl-PL" dirty="0">
                <a:solidFill>
                  <a:schemeClr val="tx2"/>
                </a:solidFill>
              </a:rPr>
              <a:t> (</a:t>
            </a:r>
            <a:r>
              <a:rPr lang="pl-PL" dirty="0" err="1">
                <a:solidFill>
                  <a:schemeClr val="tx2"/>
                </a:solidFill>
              </a:rPr>
              <a:t>configuration</a:t>
            </a:r>
            <a:r>
              <a:rPr lang="pl-PL" dirty="0">
                <a:solidFill>
                  <a:schemeClr val="tx2"/>
                </a:solidFill>
              </a:rPr>
              <a:t> of </a:t>
            </a:r>
            <a:r>
              <a:rPr lang="pl-PL" dirty="0" err="1">
                <a:solidFill>
                  <a:schemeClr val="tx2"/>
                </a:solidFill>
              </a:rPr>
              <a:t>views</a:t>
            </a:r>
            <a:r>
              <a:rPr lang="pl-PL" dirty="0">
                <a:solidFill>
                  <a:schemeClr val="tx2"/>
                </a:solidFill>
              </a:rPr>
              <a:t> </a:t>
            </a:r>
            <a:r>
              <a:rPr lang="pl-PL" dirty="0" err="1">
                <a:solidFill>
                  <a:schemeClr val="tx2"/>
                </a:solidFill>
              </a:rPr>
              <a:t>written</a:t>
            </a:r>
            <a:r>
              <a:rPr lang="pl-PL" dirty="0">
                <a:solidFill>
                  <a:schemeClr val="tx2"/>
                </a:solidFill>
              </a:rPr>
              <a:t> in XML)</a:t>
            </a:r>
          </a:p>
          <a:p>
            <a:pPr lvl="2"/>
            <a:r>
              <a:rPr lang="pl-PL" dirty="0" err="1">
                <a:solidFill>
                  <a:schemeClr val="tx2"/>
                </a:solidFill>
              </a:rPr>
              <a:t>ResourceBundleViewResolver</a:t>
            </a:r>
            <a:r>
              <a:rPr lang="pl-PL" dirty="0">
                <a:solidFill>
                  <a:schemeClr val="tx2"/>
                </a:solidFill>
              </a:rPr>
              <a:t> (</a:t>
            </a:r>
            <a:r>
              <a:rPr lang="pl-PL" dirty="0" err="1">
                <a:solidFill>
                  <a:schemeClr val="tx2"/>
                </a:solidFill>
              </a:rPr>
              <a:t>configuration</a:t>
            </a:r>
            <a:r>
              <a:rPr lang="pl-PL" dirty="0">
                <a:solidFill>
                  <a:schemeClr val="tx2"/>
                </a:solidFill>
              </a:rPr>
              <a:t> </a:t>
            </a:r>
            <a:r>
              <a:rPr lang="pl-PL" dirty="0" err="1">
                <a:solidFill>
                  <a:schemeClr val="tx2"/>
                </a:solidFill>
              </a:rPr>
              <a:t>stored</a:t>
            </a:r>
            <a:r>
              <a:rPr lang="pl-PL" dirty="0">
                <a:solidFill>
                  <a:schemeClr val="tx2"/>
                </a:solidFill>
              </a:rPr>
              <a:t> in </a:t>
            </a:r>
            <a:r>
              <a:rPr lang="pl-PL" dirty="0" err="1">
                <a:solidFill>
                  <a:schemeClr val="tx2"/>
                </a:solidFill>
              </a:rPr>
              <a:t>properties</a:t>
            </a:r>
            <a:r>
              <a:rPr lang="pl-PL" dirty="0">
                <a:solidFill>
                  <a:schemeClr val="tx2"/>
                </a:solidFill>
              </a:rPr>
              <a:t> file)</a:t>
            </a:r>
          </a:p>
          <a:p>
            <a:pPr lvl="2"/>
            <a:r>
              <a:rPr lang="pl-PL" dirty="0" err="1" smtClean="0">
                <a:solidFill>
                  <a:schemeClr val="tx2"/>
                </a:solidFill>
              </a:rPr>
              <a:t>UrlBasedViewResolver</a:t>
            </a:r>
            <a:r>
              <a:rPr lang="pl-PL" dirty="0" smtClean="0">
                <a:solidFill>
                  <a:schemeClr val="tx2"/>
                </a:solidFill>
              </a:rPr>
              <a:t> </a:t>
            </a:r>
            <a:r>
              <a:rPr lang="pl-PL" dirty="0">
                <a:solidFill>
                  <a:schemeClr val="tx2"/>
                </a:solidFill>
              </a:rPr>
              <a:t>(</a:t>
            </a:r>
            <a:r>
              <a:rPr lang="pl-PL" dirty="0" err="1">
                <a:solidFill>
                  <a:schemeClr val="tx2"/>
                </a:solidFill>
              </a:rPr>
              <a:t>simplest</a:t>
            </a:r>
            <a:r>
              <a:rPr lang="pl-PL" dirty="0">
                <a:solidFill>
                  <a:schemeClr val="tx2"/>
                </a:solidFill>
              </a:rPr>
              <a:t> </a:t>
            </a:r>
            <a:r>
              <a:rPr lang="pl-PL" dirty="0" err="1">
                <a:solidFill>
                  <a:schemeClr val="tx2"/>
                </a:solidFill>
              </a:rPr>
              <a:t>view</a:t>
            </a:r>
            <a:r>
              <a:rPr lang="pl-PL" dirty="0">
                <a:solidFill>
                  <a:schemeClr val="tx2"/>
                </a:solidFill>
              </a:rPr>
              <a:t> </a:t>
            </a:r>
            <a:r>
              <a:rPr lang="pl-PL" dirty="0" err="1">
                <a:solidFill>
                  <a:schemeClr val="tx2"/>
                </a:solidFill>
              </a:rPr>
              <a:t>resolver</a:t>
            </a:r>
            <a:r>
              <a:rPr lang="pl-PL" dirty="0">
                <a:solidFill>
                  <a:schemeClr val="tx2"/>
                </a:solidFill>
              </a:rPr>
              <a:t>, </a:t>
            </a:r>
            <a:r>
              <a:rPr lang="pl-PL" dirty="0" err="1">
                <a:solidFill>
                  <a:schemeClr val="tx2"/>
                </a:solidFill>
              </a:rPr>
              <a:t>matching</a:t>
            </a:r>
            <a:r>
              <a:rPr lang="pl-PL" dirty="0">
                <a:solidFill>
                  <a:schemeClr val="tx2"/>
                </a:solidFill>
              </a:rPr>
              <a:t> </a:t>
            </a:r>
            <a:r>
              <a:rPr lang="pl-PL" dirty="0" err="1">
                <a:solidFill>
                  <a:schemeClr val="tx2"/>
                </a:solidFill>
              </a:rPr>
              <a:t>views</a:t>
            </a:r>
            <a:r>
              <a:rPr lang="pl-PL" dirty="0">
                <a:solidFill>
                  <a:schemeClr val="tx2"/>
                </a:solidFill>
              </a:rPr>
              <a:t> by </a:t>
            </a:r>
            <a:r>
              <a:rPr lang="pl-PL" dirty="0" err="1">
                <a:solidFill>
                  <a:schemeClr val="tx2"/>
                </a:solidFill>
              </a:rPr>
              <a:t>names</a:t>
            </a:r>
            <a:r>
              <a:rPr lang="pl-PL" dirty="0">
                <a:solidFill>
                  <a:schemeClr val="tx2"/>
                </a:solidFill>
              </a:rPr>
              <a:t>)</a:t>
            </a:r>
          </a:p>
          <a:p>
            <a:pPr marL="342900" indent="-342900">
              <a:buFont typeface="Arial" charset="0"/>
              <a:buChar char="•"/>
            </a:pPr>
            <a:r>
              <a:rPr lang="pl-PL" sz="2200" dirty="0" err="1">
                <a:solidFill>
                  <a:schemeClr val="tx2"/>
                </a:solidFill>
              </a:rPr>
              <a:t>There</a:t>
            </a:r>
            <a:r>
              <a:rPr lang="pl-PL" sz="2200" dirty="0">
                <a:solidFill>
                  <a:schemeClr val="tx2"/>
                </a:solidFill>
              </a:rPr>
              <a:t> </a:t>
            </a:r>
            <a:r>
              <a:rPr lang="pl-PL" sz="2200" dirty="0" err="1">
                <a:solidFill>
                  <a:schemeClr val="tx2"/>
                </a:solidFill>
              </a:rPr>
              <a:t>may</a:t>
            </a:r>
            <a:r>
              <a:rPr lang="pl-PL" sz="2200" dirty="0">
                <a:solidFill>
                  <a:schemeClr val="tx2"/>
                </a:solidFill>
              </a:rPr>
              <a:t> be </a:t>
            </a:r>
            <a:r>
              <a:rPr lang="pl-PL" sz="2200" dirty="0" err="1">
                <a:solidFill>
                  <a:schemeClr val="tx2"/>
                </a:solidFill>
              </a:rPr>
              <a:t>more</a:t>
            </a:r>
            <a:r>
              <a:rPr lang="pl-PL" sz="2200" dirty="0">
                <a:solidFill>
                  <a:schemeClr val="tx2"/>
                </a:solidFill>
              </a:rPr>
              <a:t> </a:t>
            </a:r>
            <a:r>
              <a:rPr lang="pl-PL" sz="2200" dirty="0" err="1">
                <a:solidFill>
                  <a:schemeClr val="tx2"/>
                </a:solidFill>
              </a:rPr>
              <a:t>than</a:t>
            </a:r>
            <a:r>
              <a:rPr lang="pl-PL" sz="2200" dirty="0">
                <a:solidFill>
                  <a:schemeClr val="tx2"/>
                </a:solidFill>
              </a:rPr>
              <a:t> one </a:t>
            </a:r>
            <a:r>
              <a:rPr lang="pl-PL" sz="2200" dirty="0" err="1">
                <a:solidFill>
                  <a:schemeClr val="tx2"/>
                </a:solidFill>
              </a:rPr>
              <a:t>view</a:t>
            </a:r>
            <a:r>
              <a:rPr lang="pl-PL" sz="2200" dirty="0">
                <a:solidFill>
                  <a:schemeClr val="tx2"/>
                </a:solidFill>
              </a:rPr>
              <a:t> </a:t>
            </a:r>
            <a:r>
              <a:rPr lang="pl-PL" sz="2200" dirty="0" err="1">
                <a:solidFill>
                  <a:schemeClr val="tx2"/>
                </a:solidFill>
              </a:rPr>
              <a:t>resolver</a:t>
            </a:r>
            <a:r>
              <a:rPr lang="pl-PL" sz="2200" dirty="0">
                <a:solidFill>
                  <a:schemeClr val="tx2"/>
                </a:solidFill>
              </a:rPr>
              <a:t> </a:t>
            </a:r>
            <a:r>
              <a:rPr lang="pl-PL" sz="2200" dirty="0" err="1">
                <a:solidFill>
                  <a:schemeClr val="tx2"/>
                </a:solidFill>
              </a:rPr>
              <a:t>within</a:t>
            </a:r>
            <a:r>
              <a:rPr lang="pl-PL" sz="2200" dirty="0">
                <a:solidFill>
                  <a:schemeClr val="tx2"/>
                </a:solidFill>
              </a:rPr>
              <a:t> single </a:t>
            </a:r>
            <a:r>
              <a:rPr lang="pl-PL" sz="2200" dirty="0" err="1">
                <a:solidFill>
                  <a:schemeClr val="tx2"/>
                </a:solidFill>
              </a:rPr>
              <a:t>servlet</a:t>
            </a:r>
            <a:r>
              <a:rPr lang="pl-PL" sz="2200" dirty="0">
                <a:solidFill>
                  <a:schemeClr val="tx2"/>
                </a:solidFill>
              </a:rPr>
              <a:t> (</a:t>
            </a:r>
            <a:r>
              <a:rPr lang="pl-PL" sz="2200" dirty="0" err="1">
                <a:solidFill>
                  <a:schemeClr val="tx2"/>
                </a:solidFill>
              </a:rPr>
              <a:t>priority</a:t>
            </a:r>
            <a:r>
              <a:rPr lang="pl-PL" sz="2200" dirty="0">
                <a:solidFill>
                  <a:schemeClr val="tx2"/>
                </a:solidFill>
              </a:rPr>
              <a:t> </a:t>
            </a:r>
            <a:r>
              <a:rPr lang="pl-PL" sz="2200" dirty="0" err="1">
                <a:solidFill>
                  <a:schemeClr val="tx2"/>
                </a:solidFill>
              </a:rPr>
              <a:t>mechanism</a:t>
            </a:r>
            <a:r>
              <a:rPr lang="pl-PL" sz="2200" dirty="0">
                <a:solidFill>
                  <a:schemeClr val="tx2"/>
                </a:solidFill>
              </a:rPr>
              <a:t>)</a:t>
            </a:r>
          </a:p>
          <a:p>
            <a:endParaRPr lang="en-US" dirty="0">
              <a:solidFill>
                <a:schemeClr val="tx2"/>
              </a:solidFill>
            </a:endParaRPr>
          </a:p>
        </p:txBody>
      </p:sp>
      <p:sp>
        <p:nvSpPr>
          <p:cNvPr id="3" name="Title 2"/>
          <p:cNvSpPr>
            <a:spLocks noGrp="1"/>
          </p:cNvSpPr>
          <p:nvPr>
            <p:ph type="title"/>
          </p:nvPr>
        </p:nvSpPr>
        <p:spPr/>
        <p:txBody>
          <a:bodyPr/>
          <a:lstStyle/>
          <a:p>
            <a:r>
              <a:rPr lang="pl-PL" dirty="0"/>
              <a:t>Spring Web MVC – </a:t>
            </a:r>
            <a:r>
              <a:rPr lang="pl-PL" dirty="0" err="1"/>
              <a:t>ViewResolver</a:t>
            </a:r>
            <a:r>
              <a:rPr lang="pl-PL" dirty="0"/>
              <a:t> and </a:t>
            </a:r>
            <a:r>
              <a:rPr lang="pl-PL" dirty="0" err="1"/>
              <a:t>View</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989" y="2937313"/>
            <a:ext cx="66198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6947386"/>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sz="2200" dirty="0" err="1">
                <a:solidFill>
                  <a:schemeClr val="tx2"/>
                </a:solidFill>
              </a:rPr>
              <a:t>There</a:t>
            </a:r>
            <a:r>
              <a:rPr lang="pl-PL" sz="2200" dirty="0">
                <a:solidFill>
                  <a:schemeClr val="tx2"/>
                </a:solidFill>
              </a:rPr>
              <a:t> </a:t>
            </a:r>
            <a:r>
              <a:rPr lang="pl-PL" sz="2200" dirty="0" err="1">
                <a:solidFill>
                  <a:schemeClr val="tx2"/>
                </a:solidFill>
              </a:rPr>
              <a:t>may</a:t>
            </a:r>
            <a:r>
              <a:rPr lang="pl-PL" sz="2200" dirty="0">
                <a:solidFill>
                  <a:schemeClr val="tx2"/>
                </a:solidFill>
              </a:rPr>
              <a:t> be </a:t>
            </a:r>
            <a:r>
              <a:rPr lang="pl-PL" sz="2200" dirty="0" err="1">
                <a:solidFill>
                  <a:schemeClr val="tx2"/>
                </a:solidFill>
              </a:rPr>
              <a:t>more</a:t>
            </a:r>
            <a:r>
              <a:rPr lang="pl-PL" sz="2200" dirty="0">
                <a:solidFill>
                  <a:schemeClr val="tx2"/>
                </a:solidFill>
              </a:rPr>
              <a:t> </a:t>
            </a:r>
            <a:r>
              <a:rPr lang="pl-PL" sz="2200" dirty="0" err="1">
                <a:solidFill>
                  <a:schemeClr val="tx2"/>
                </a:solidFill>
              </a:rPr>
              <a:t>than</a:t>
            </a:r>
            <a:r>
              <a:rPr lang="pl-PL" sz="2200" dirty="0">
                <a:solidFill>
                  <a:schemeClr val="tx2"/>
                </a:solidFill>
              </a:rPr>
              <a:t> one </a:t>
            </a:r>
            <a:r>
              <a:rPr lang="pl-PL" sz="2200" dirty="0" err="1">
                <a:solidFill>
                  <a:schemeClr val="tx2"/>
                </a:solidFill>
              </a:rPr>
              <a:t>view</a:t>
            </a:r>
            <a:r>
              <a:rPr lang="pl-PL" sz="2200" dirty="0">
                <a:solidFill>
                  <a:schemeClr val="tx2"/>
                </a:solidFill>
              </a:rPr>
              <a:t> </a:t>
            </a:r>
            <a:r>
              <a:rPr lang="pl-PL" sz="2200" dirty="0" err="1">
                <a:solidFill>
                  <a:schemeClr val="tx2"/>
                </a:solidFill>
              </a:rPr>
              <a:t>resolver</a:t>
            </a:r>
            <a:r>
              <a:rPr lang="pl-PL" sz="2200" dirty="0">
                <a:solidFill>
                  <a:schemeClr val="tx2"/>
                </a:solidFill>
              </a:rPr>
              <a:t> </a:t>
            </a:r>
            <a:r>
              <a:rPr lang="pl-PL" sz="2200" dirty="0" err="1">
                <a:solidFill>
                  <a:schemeClr val="tx2"/>
                </a:solidFill>
              </a:rPr>
              <a:t>registered</a:t>
            </a:r>
            <a:r>
              <a:rPr lang="pl-PL" sz="2200" dirty="0">
                <a:solidFill>
                  <a:schemeClr val="tx2"/>
                </a:solidFill>
              </a:rPr>
              <a:t> </a:t>
            </a:r>
            <a:r>
              <a:rPr lang="pl-PL" sz="2200" dirty="0" err="1">
                <a:solidFill>
                  <a:schemeClr val="tx2"/>
                </a:solidFill>
              </a:rPr>
              <a:t>within</a:t>
            </a:r>
            <a:r>
              <a:rPr lang="pl-PL" sz="2200" dirty="0">
                <a:solidFill>
                  <a:schemeClr val="tx2"/>
                </a:solidFill>
              </a:rPr>
              <a:t> a single </a:t>
            </a:r>
            <a:r>
              <a:rPr lang="pl-PL" sz="2200" dirty="0" err="1">
                <a:solidFill>
                  <a:schemeClr val="tx2"/>
                </a:solidFill>
              </a:rPr>
              <a:t>servlet</a:t>
            </a:r>
            <a:endParaRPr lang="pl-PL" sz="2200" dirty="0">
              <a:solidFill>
                <a:schemeClr val="tx2"/>
              </a:solidFill>
            </a:endParaRPr>
          </a:p>
          <a:p>
            <a:pPr lvl="1"/>
            <a:r>
              <a:rPr lang="pl-PL" dirty="0">
                <a:solidFill>
                  <a:schemeClr val="tx2"/>
                </a:solidFill>
              </a:rPr>
              <a:t>We </a:t>
            </a:r>
            <a:r>
              <a:rPr lang="pl-PL" dirty="0" err="1">
                <a:solidFill>
                  <a:schemeClr val="tx2"/>
                </a:solidFill>
              </a:rPr>
              <a:t>just</a:t>
            </a:r>
            <a:r>
              <a:rPr lang="pl-PL" dirty="0">
                <a:solidFill>
                  <a:schemeClr val="tx2"/>
                </a:solidFill>
              </a:rPr>
              <a:t> </a:t>
            </a:r>
            <a:r>
              <a:rPr lang="pl-PL" dirty="0" err="1">
                <a:solidFill>
                  <a:schemeClr val="tx2"/>
                </a:solidFill>
              </a:rPr>
              <a:t>need</a:t>
            </a:r>
            <a:r>
              <a:rPr lang="pl-PL" dirty="0">
                <a:solidFill>
                  <a:schemeClr val="tx2"/>
                </a:solidFill>
              </a:rPr>
              <a:t> to </a:t>
            </a:r>
            <a:r>
              <a:rPr lang="pl-PL" dirty="0" err="1">
                <a:solidFill>
                  <a:schemeClr val="tx2"/>
                </a:solidFill>
              </a:rPr>
              <a:t>customize</a:t>
            </a:r>
            <a:r>
              <a:rPr lang="pl-PL" dirty="0">
                <a:solidFill>
                  <a:schemeClr val="tx2"/>
                </a:solidFill>
              </a:rPr>
              <a:t> the order</a:t>
            </a:r>
          </a:p>
          <a:p>
            <a:endParaRPr lang="en-US" dirty="0">
              <a:solidFill>
                <a:schemeClr val="tx2"/>
              </a:solidFill>
            </a:endParaRPr>
          </a:p>
        </p:txBody>
      </p:sp>
      <p:sp>
        <p:nvSpPr>
          <p:cNvPr id="3" name="Title 2"/>
          <p:cNvSpPr>
            <a:spLocks noGrp="1"/>
          </p:cNvSpPr>
          <p:nvPr>
            <p:ph type="title"/>
          </p:nvPr>
        </p:nvSpPr>
        <p:spPr/>
        <p:txBody>
          <a:bodyPr/>
          <a:lstStyle/>
          <a:p>
            <a:r>
              <a:rPr lang="pl-PL" dirty="0"/>
              <a:t>Spring Web MVC – </a:t>
            </a:r>
            <a:r>
              <a:rPr lang="pl-PL" dirty="0" err="1"/>
              <a:t>ViewResolver</a:t>
            </a:r>
            <a:r>
              <a:rPr lang="pl-PL" dirty="0"/>
              <a:t> and </a:t>
            </a:r>
            <a:r>
              <a:rPr lang="pl-PL" dirty="0" err="1"/>
              <a:t>View</a:t>
            </a:r>
            <a:endParaRPr lang="en-US" dirty="0"/>
          </a:p>
        </p:txBody>
      </p:sp>
      <p:sp>
        <p:nvSpPr>
          <p:cNvPr id="4" name="TextBox 3"/>
          <p:cNvSpPr txBox="1"/>
          <p:nvPr/>
        </p:nvSpPr>
        <p:spPr>
          <a:xfrm>
            <a:off x="-640080" y="4422371"/>
            <a:ext cx="184731" cy="369332"/>
          </a:xfrm>
          <a:prstGeom prst="rect">
            <a:avLst/>
          </a:prstGeom>
          <a:noFill/>
        </p:spPr>
        <p:txBody>
          <a:bodyPr wrap="none" rtlCol="0">
            <a:spAutoFit/>
          </a:bodyPr>
          <a:lstStyle/>
          <a:p>
            <a:endParaRPr lang="en-US" dirty="0"/>
          </a:p>
        </p:txBody>
      </p:sp>
      <p:pic>
        <p:nvPicPr>
          <p:cNvPr id="5" name="Picture 4" descr="Screenshot 2014-09-22 19.00.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02" y="2775077"/>
            <a:ext cx="8559800" cy="2687860"/>
          </a:xfrm>
          <a:prstGeom prst="rect">
            <a:avLst/>
          </a:prstGeom>
        </p:spPr>
      </p:pic>
    </p:spTree>
    <p:extLst>
      <p:ext uri="{BB962C8B-B14F-4D97-AF65-F5344CB8AC3E}">
        <p14:creationId xmlns:p14="http://schemas.microsoft.com/office/powerpoint/2010/main" val="1748349614"/>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Spring Web MVC – </a:t>
            </a:r>
            <a:r>
              <a:rPr lang="pl-PL" sz="2800" dirty="0" err="1"/>
              <a:t>request</a:t>
            </a:r>
            <a:r>
              <a:rPr lang="pl-PL" sz="2800" dirty="0"/>
              <a:t> life </a:t>
            </a:r>
            <a:r>
              <a:rPr lang="pl-PL" sz="2800" dirty="0" err="1"/>
              <a:t>cycle</a:t>
            </a:r>
            <a:endParaRPr lang="en-US" sz="2800" dirty="0"/>
          </a:p>
        </p:txBody>
      </p:sp>
      <p:sp>
        <p:nvSpPr>
          <p:cNvPr id="2" name="Content Placeholder 1"/>
          <p:cNvSpPr>
            <a:spLocks noGrp="1"/>
          </p:cNvSpPr>
          <p:nvPr>
            <p:ph idx="1"/>
          </p:nvPr>
        </p:nvSpPr>
        <p:spPr/>
        <p:txBody>
          <a:bodyPr/>
          <a:lstStyle/>
          <a:p>
            <a:r>
              <a:rPr lang="pl-PL" dirty="0">
                <a:solidFill>
                  <a:schemeClr val="tx2"/>
                </a:solidFill>
              </a:rPr>
              <a:t>The front </a:t>
            </a:r>
            <a:r>
              <a:rPr lang="pl-PL" dirty="0" err="1">
                <a:solidFill>
                  <a:schemeClr val="tx2"/>
                </a:solidFill>
              </a:rPr>
              <a:t>controller</a:t>
            </a:r>
            <a:endParaRPr lang="pl-PL" dirty="0">
              <a:solidFill>
                <a:schemeClr val="tx2"/>
              </a:solidFill>
            </a:endParaRPr>
          </a:p>
          <a:p>
            <a:r>
              <a:rPr lang="pl-PL" dirty="0">
                <a:solidFill>
                  <a:schemeClr val="tx2"/>
                </a:solidFill>
              </a:rPr>
              <a:t>Definition and </a:t>
            </a:r>
            <a:r>
              <a:rPr lang="pl-PL" dirty="0" err="1">
                <a:solidFill>
                  <a:schemeClr val="tx2"/>
                </a:solidFill>
              </a:rPr>
              <a:t>configuraton</a:t>
            </a:r>
            <a:r>
              <a:rPr lang="pl-PL" dirty="0">
                <a:solidFill>
                  <a:schemeClr val="tx2"/>
                </a:solidFill>
              </a:rPr>
              <a:t> of the </a:t>
            </a:r>
            <a:r>
              <a:rPr lang="pl-PL" dirty="0" err="1">
                <a:solidFill>
                  <a:schemeClr val="tx2"/>
                </a:solidFill>
              </a:rPr>
              <a:t>dispatcher</a:t>
            </a:r>
            <a:r>
              <a:rPr lang="pl-PL" dirty="0">
                <a:solidFill>
                  <a:schemeClr val="tx2"/>
                </a:solidFill>
              </a:rPr>
              <a:t> </a:t>
            </a:r>
            <a:r>
              <a:rPr lang="pl-PL" dirty="0" err="1">
                <a:solidFill>
                  <a:schemeClr val="tx2"/>
                </a:solidFill>
              </a:rPr>
              <a:t>servlet</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stored</a:t>
            </a:r>
            <a:r>
              <a:rPr lang="pl-PL" dirty="0">
                <a:solidFill>
                  <a:schemeClr val="tx2"/>
                </a:solidFill>
              </a:rPr>
              <a:t> in WEB-INF/</a:t>
            </a:r>
            <a:r>
              <a:rPr lang="pl-PL" dirty="0" err="1">
                <a:solidFill>
                  <a:schemeClr val="tx2"/>
                </a:solidFill>
              </a:rPr>
              <a:t>web.xml</a:t>
            </a:r>
            <a:r>
              <a:rPr lang="pl-PL" dirty="0">
                <a:solidFill>
                  <a:schemeClr val="tx2"/>
                </a:solidFill>
              </a:rPr>
              <a:t> </a:t>
            </a:r>
          </a:p>
          <a:p>
            <a:r>
              <a:rPr lang="pl-PL" dirty="0" err="1">
                <a:solidFill>
                  <a:schemeClr val="tx2"/>
                </a:solidFill>
              </a:rPr>
              <a:t>Name</a:t>
            </a:r>
            <a:r>
              <a:rPr lang="pl-PL" dirty="0">
                <a:solidFill>
                  <a:schemeClr val="tx2"/>
                </a:solidFill>
              </a:rPr>
              <a:t> of the </a:t>
            </a:r>
            <a:r>
              <a:rPr lang="pl-PL" dirty="0" err="1">
                <a:solidFill>
                  <a:schemeClr val="tx2"/>
                </a:solidFill>
              </a:rPr>
              <a:t>servlet</a:t>
            </a:r>
            <a:r>
              <a:rPr lang="pl-PL" dirty="0">
                <a:solidFill>
                  <a:schemeClr val="tx2"/>
                </a:solidFill>
              </a:rPr>
              <a:t> </a:t>
            </a:r>
            <a:r>
              <a:rPr lang="pl-PL" dirty="0" err="1">
                <a:solidFill>
                  <a:schemeClr val="tx2"/>
                </a:solidFill>
              </a:rPr>
              <a:t>is</a:t>
            </a:r>
            <a:r>
              <a:rPr lang="pl-PL" dirty="0">
                <a:solidFill>
                  <a:schemeClr val="tx2"/>
                </a:solidFill>
              </a:rPr>
              <a:t> </a:t>
            </a:r>
            <a:r>
              <a:rPr lang="pl-PL" dirty="0" err="1">
                <a:solidFill>
                  <a:schemeClr val="tx2"/>
                </a:solidFill>
              </a:rPr>
              <a:t>important</a:t>
            </a:r>
            <a:r>
              <a:rPr lang="pl-PL" dirty="0">
                <a:solidFill>
                  <a:schemeClr val="tx2"/>
                </a:solidFill>
              </a:rPr>
              <a:t>, as by </a:t>
            </a:r>
            <a:r>
              <a:rPr lang="pl-PL" dirty="0" err="1">
                <a:solidFill>
                  <a:schemeClr val="tx2"/>
                </a:solidFill>
              </a:rPr>
              <a:t>default</a:t>
            </a:r>
            <a:r>
              <a:rPr lang="pl-PL" dirty="0">
                <a:solidFill>
                  <a:schemeClr val="tx2"/>
                </a:solidFill>
              </a:rPr>
              <a:t> Spring </a:t>
            </a:r>
            <a:r>
              <a:rPr lang="pl-PL" dirty="0" err="1">
                <a:solidFill>
                  <a:schemeClr val="tx2"/>
                </a:solidFill>
              </a:rPr>
              <a:t>will</a:t>
            </a:r>
            <a:r>
              <a:rPr lang="pl-PL" dirty="0">
                <a:solidFill>
                  <a:schemeClr val="tx2"/>
                </a:solidFill>
              </a:rPr>
              <a:t> </a:t>
            </a:r>
            <a:r>
              <a:rPr lang="pl-PL" dirty="0" err="1">
                <a:solidFill>
                  <a:schemeClr val="tx2"/>
                </a:solidFill>
              </a:rPr>
              <a:t>lookup</a:t>
            </a:r>
            <a:r>
              <a:rPr lang="pl-PL" dirty="0">
                <a:solidFill>
                  <a:schemeClr val="tx2"/>
                </a:solidFill>
              </a:rPr>
              <a:t> for the </a:t>
            </a:r>
            <a:r>
              <a:rPr lang="pl-PL" dirty="0" err="1">
                <a:solidFill>
                  <a:schemeClr val="tx2"/>
                </a:solidFill>
              </a:rPr>
              <a:t>context</a:t>
            </a:r>
            <a:r>
              <a:rPr lang="pl-PL" dirty="0">
                <a:solidFill>
                  <a:schemeClr val="tx2"/>
                </a:solidFill>
              </a:rPr>
              <a:t> in </a:t>
            </a:r>
            <a:r>
              <a:rPr lang="pl-PL" i="1" dirty="0">
                <a:solidFill>
                  <a:schemeClr val="tx2"/>
                </a:solidFill>
              </a:rPr>
              <a:t>SERVLET_NAME-</a:t>
            </a:r>
            <a:r>
              <a:rPr lang="pl-PL" i="1" dirty="0" err="1">
                <a:solidFill>
                  <a:schemeClr val="tx2"/>
                </a:solidFill>
              </a:rPr>
              <a:t>context.xml</a:t>
            </a:r>
            <a:r>
              <a:rPr lang="pl-PL" dirty="0">
                <a:solidFill>
                  <a:schemeClr val="tx2"/>
                </a:solidFill>
              </a:rPr>
              <a:t> file</a:t>
            </a:r>
          </a:p>
          <a:p>
            <a:endParaRPr lang="pl-PL" dirty="0">
              <a:solidFill>
                <a:schemeClr val="tx2"/>
              </a:solidFill>
            </a:endParaRPr>
          </a:p>
          <a:p>
            <a:endParaRPr lang="pl-PL" dirty="0">
              <a:solidFill>
                <a:schemeClr val="tx2"/>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1" y="3048000"/>
            <a:ext cx="692467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590930"/>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err="1">
                <a:solidFill>
                  <a:schemeClr val="tx2"/>
                </a:solidFill>
              </a:rPr>
              <a:t>If</a:t>
            </a:r>
            <a:r>
              <a:rPr lang="pl-PL" dirty="0">
                <a:solidFill>
                  <a:schemeClr val="tx2"/>
                </a:solidFill>
              </a:rPr>
              <a:t> </a:t>
            </a:r>
            <a:r>
              <a:rPr lang="pl-PL" dirty="0" err="1">
                <a:solidFill>
                  <a:schemeClr val="tx2"/>
                </a:solidFill>
              </a:rPr>
              <a:t>you</a:t>
            </a:r>
            <a:r>
              <a:rPr lang="pl-PL" dirty="0">
                <a:solidFill>
                  <a:schemeClr val="tx2"/>
                </a:solidFill>
              </a:rPr>
              <a:t> </a:t>
            </a:r>
            <a:r>
              <a:rPr lang="pl-PL" dirty="0" err="1">
                <a:solidFill>
                  <a:schemeClr val="tx2"/>
                </a:solidFill>
              </a:rPr>
              <a:t>are</a:t>
            </a:r>
            <a:r>
              <a:rPr lang="pl-PL" dirty="0">
                <a:solidFill>
                  <a:schemeClr val="tx2"/>
                </a:solidFill>
              </a:rPr>
              <a:t> </a:t>
            </a:r>
            <a:r>
              <a:rPr lang="pl-PL" dirty="0" err="1">
                <a:solidFill>
                  <a:schemeClr val="tx2"/>
                </a:solidFill>
              </a:rPr>
              <a:t>planning</a:t>
            </a:r>
            <a:r>
              <a:rPr lang="pl-PL" dirty="0">
                <a:solidFill>
                  <a:schemeClr val="tx2"/>
                </a:solidFill>
              </a:rPr>
              <a:t> to </a:t>
            </a:r>
            <a:r>
              <a:rPr lang="pl-PL" dirty="0" err="1">
                <a:solidFill>
                  <a:schemeClr val="tx2"/>
                </a:solidFill>
              </a:rPr>
              <a:t>use</a:t>
            </a:r>
            <a:r>
              <a:rPr lang="pl-PL" dirty="0">
                <a:solidFill>
                  <a:schemeClr val="tx2"/>
                </a:solidFill>
              </a:rPr>
              <a:t> </a:t>
            </a:r>
            <a:r>
              <a:rPr lang="pl-PL" b="1" dirty="0" err="1">
                <a:solidFill>
                  <a:schemeClr val="tx2"/>
                </a:solidFill>
              </a:rPr>
              <a:t>jsp</a:t>
            </a:r>
            <a:r>
              <a:rPr lang="pl-PL" dirty="0">
                <a:solidFill>
                  <a:schemeClr val="tx2"/>
                </a:solidFill>
              </a:rPr>
              <a:t> </a:t>
            </a:r>
            <a:r>
              <a:rPr lang="pl-PL" dirty="0" err="1">
                <a:solidFill>
                  <a:schemeClr val="tx2"/>
                </a:solidFill>
              </a:rPr>
              <a:t>pages</a:t>
            </a:r>
            <a:r>
              <a:rPr lang="pl-PL" dirty="0">
                <a:solidFill>
                  <a:schemeClr val="tx2"/>
                </a:solidFill>
              </a:rPr>
              <a:t> as a </a:t>
            </a:r>
            <a:r>
              <a:rPr lang="pl-PL" dirty="0" err="1">
                <a:solidFill>
                  <a:schemeClr val="tx2"/>
                </a:solidFill>
              </a:rPr>
              <a:t>view</a:t>
            </a:r>
            <a:r>
              <a:rPr lang="pl-PL" dirty="0">
                <a:solidFill>
                  <a:schemeClr val="tx2"/>
                </a:solidFill>
              </a:rPr>
              <a:t> component </a:t>
            </a:r>
            <a:r>
              <a:rPr lang="pl-PL" dirty="0" err="1">
                <a:solidFill>
                  <a:schemeClr val="tx2"/>
                </a:solidFill>
              </a:rPr>
              <a:t>you</a:t>
            </a:r>
            <a:r>
              <a:rPr lang="pl-PL" dirty="0">
                <a:solidFill>
                  <a:schemeClr val="tx2"/>
                </a:solidFill>
              </a:rPr>
              <a:t> </a:t>
            </a:r>
            <a:r>
              <a:rPr lang="pl-PL" dirty="0" err="1">
                <a:solidFill>
                  <a:schemeClr val="tx2"/>
                </a:solidFill>
              </a:rPr>
              <a:t>will</a:t>
            </a:r>
            <a:r>
              <a:rPr lang="pl-PL" dirty="0">
                <a:solidFill>
                  <a:schemeClr val="tx2"/>
                </a:solidFill>
              </a:rPr>
              <a:t> </a:t>
            </a:r>
            <a:r>
              <a:rPr lang="pl-PL" dirty="0" err="1">
                <a:solidFill>
                  <a:schemeClr val="tx2"/>
                </a:solidFill>
              </a:rPr>
              <a:t>probably</a:t>
            </a:r>
            <a:r>
              <a:rPr lang="pl-PL" dirty="0">
                <a:solidFill>
                  <a:schemeClr val="tx2"/>
                </a:solidFill>
              </a:rPr>
              <a:t> want to </a:t>
            </a:r>
            <a:r>
              <a:rPr lang="pl-PL" dirty="0" err="1">
                <a:solidFill>
                  <a:schemeClr val="tx2"/>
                </a:solidFill>
              </a:rPr>
              <a:t>have</a:t>
            </a:r>
            <a:r>
              <a:rPr lang="pl-PL" dirty="0">
                <a:solidFill>
                  <a:schemeClr val="tx2"/>
                </a:solidFill>
              </a:rPr>
              <a:t> </a:t>
            </a:r>
            <a:r>
              <a:rPr lang="pl-PL" b="1" dirty="0">
                <a:solidFill>
                  <a:schemeClr val="tx2"/>
                </a:solidFill>
              </a:rPr>
              <a:t>JSTL</a:t>
            </a:r>
            <a:r>
              <a:rPr lang="pl-PL" dirty="0">
                <a:solidFill>
                  <a:schemeClr val="tx2"/>
                </a:solidFill>
              </a:rPr>
              <a:t> </a:t>
            </a:r>
            <a:r>
              <a:rPr lang="pl-PL" dirty="0" err="1">
                <a:solidFill>
                  <a:schemeClr val="tx2"/>
                </a:solidFill>
              </a:rPr>
              <a:t>tag</a:t>
            </a:r>
            <a:r>
              <a:rPr lang="pl-PL" dirty="0">
                <a:solidFill>
                  <a:schemeClr val="tx2"/>
                </a:solidFill>
              </a:rPr>
              <a:t> </a:t>
            </a:r>
            <a:r>
              <a:rPr lang="pl-PL" dirty="0" err="1">
                <a:solidFill>
                  <a:schemeClr val="tx2"/>
                </a:solidFill>
              </a:rPr>
              <a:t>collection</a:t>
            </a:r>
            <a:r>
              <a:rPr lang="pl-PL" dirty="0">
                <a:solidFill>
                  <a:schemeClr val="tx2"/>
                </a:solidFill>
              </a:rPr>
              <a:t> </a:t>
            </a:r>
            <a:r>
              <a:rPr lang="pl-PL" dirty="0" err="1">
                <a:solidFill>
                  <a:schemeClr val="tx2"/>
                </a:solidFill>
              </a:rPr>
              <a:t>available</a:t>
            </a:r>
            <a:r>
              <a:rPr lang="pl-PL" dirty="0">
                <a:solidFill>
                  <a:schemeClr val="tx2"/>
                </a:solidFill>
              </a:rPr>
              <a:t>:</a:t>
            </a:r>
          </a:p>
          <a:p>
            <a:endParaRPr lang="pl-PL" dirty="0">
              <a:solidFill>
                <a:schemeClr val="tx2"/>
              </a:solidFill>
            </a:endParaRPr>
          </a:p>
          <a:p>
            <a:endParaRPr lang="pl-PL" dirty="0">
              <a:solidFill>
                <a:schemeClr val="tx2"/>
              </a:solidFill>
            </a:endParaRPr>
          </a:p>
          <a:p>
            <a:endParaRPr lang="pl-PL" dirty="0">
              <a:solidFill>
                <a:schemeClr val="tx2"/>
              </a:solidFill>
            </a:endParaRPr>
          </a:p>
          <a:p>
            <a:endParaRPr lang="pl-PL" dirty="0">
              <a:solidFill>
                <a:schemeClr val="tx2"/>
              </a:solidFill>
            </a:endParaRPr>
          </a:p>
          <a:p>
            <a:endParaRPr lang="pl-PL" dirty="0">
              <a:solidFill>
                <a:schemeClr val="tx2"/>
              </a:solidFill>
            </a:endParaRPr>
          </a:p>
          <a:p>
            <a:endParaRPr lang="pl-PL" dirty="0" smtClean="0">
              <a:solidFill>
                <a:schemeClr val="tx2"/>
              </a:solidFill>
            </a:endParaRPr>
          </a:p>
          <a:p>
            <a:endParaRPr lang="pl-PL" dirty="0">
              <a:solidFill>
                <a:schemeClr val="tx2"/>
              </a:solidFill>
            </a:endParaRPr>
          </a:p>
          <a:p>
            <a:endParaRPr lang="pl-PL" dirty="0" smtClean="0">
              <a:solidFill>
                <a:schemeClr val="tx2"/>
              </a:solidFill>
            </a:endParaRPr>
          </a:p>
          <a:p>
            <a:endParaRPr lang="pl-PL" dirty="0" smtClean="0">
              <a:solidFill>
                <a:schemeClr val="tx2"/>
              </a:solidFill>
            </a:endParaRPr>
          </a:p>
          <a:p>
            <a:endParaRPr lang="pl-PL" dirty="0" smtClean="0">
              <a:solidFill>
                <a:schemeClr val="tx2"/>
              </a:solidFill>
            </a:endParaRPr>
          </a:p>
          <a:p>
            <a:endParaRPr lang="pl-PL" dirty="0" smtClean="0">
              <a:solidFill>
                <a:schemeClr val="tx2"/>
              </a:solidFill>
            </a:endParaRPr>
          </a:p>
          <a:p>
            <a:r>
              <a:rPr lang="pl-PL" dirty="0" err="1" smtClean="0">
                <a:solidFill>
                  <a:schemeClr val="tx2"/>
                </a:solidFill>
              </a:rPr>
              <a:t>Note</a:t>
            </a:r>
            <a:r>
              <a:rPr lang="pl-PL" dirty="0" smtClean="0">
                <a:solidFill>
                  <a:schemeClr val="tx2"/>
                </a:solidFill>
              </a:rPr>
              <a:t> </a:t>
            </a:r>
            <a:r>
              <a:rPr lang="pl-PL" dirty="0" err="1">
                <a:solidFill>
                  <a:schemeClr val="tx2"/>
                </a:solidFill>
              </a:rPr>
              <a:t>that</a:t>
            </a:r>
            <a:r>
              <a:rPr lang="pl-PL" dirty="0">
                <a:solidFill>
                  <a:schemeClr val="tx2"/>
                </a:solidFill>
              </a:rPr>
              <a:t> </a:t>
            </a:r>
            <a:r>
              <a:rPr lang="pl-PL" dirty="0" err="1">
                <a:solidFill>
                  <a:schemeClr val="tx2"/>
                </a:solidFill>
              </a:rPr>
              <a:t>newer</a:t>
            </a:r>
            <a:r>
              <a:rPr lang="pl-PL" dirty="0">
                <a:solidFill>
                  <a:schemeClr val="tx2"/>
                </a:solidFill>
              </a:rPr>
              <a:t> </a:t>
            </a:r>
            <a:r>
              <a:rPr lang="pl-PL" dirty="0" err="1">
                <a:solidFill>
                  <a:schemeClr val="tx2"/>
                </a:solidFill>
              </a:rPr>
              <a:t>versions</a:t>
            </a:r>
            <a:r>
              <a:rPr lang="pl-PL" dirty="0">
                <a:solidFill>
                  <a:schemeClr val="tx2"/>
                </a:solidFill>
              </a:rPr>
              <a:t> of </a:t>
            </a:r>
            <a:r>
              <a:rPr lang="pl-PL" dirty="0" err="1">
                <a:solidFill>
                  <a:schemeClr val="tx2"/>
                </a:solidFill>
              </a:rPr>
              <a:t>this</a:t>
            </a:r>
            <a:r>
              <a:rPr lang="pl-PL" dirty="0">
                <a:solidFill>
                  <a:schemeClr val="tx2"/>
                </a:solidFill>
              </a:rPr>
              <a:t> </a:t>
            </a:r>
            <a:r>
              <a:rPr lang="pl-PL" dirty="0" err="1">
                <a:solidFill>
                  <a:schemeClr val="tx2"/>
                </a:solidFill>
              </a:rPr>
              <a:t>artifacts</a:t>
            </a:r>
            <a:r>
              <a:rPr lang="pl-PL" dirty="0">
                <a:solidFill>
                  <a:schemeClr val="tx2"/>
                </a:solidFill>
              </a:rPr>
              <a:t> </a:t>
            </a:r>
            <a:r>
              <a:rPr lang="pl-PL" dirty="0" err="1">
                <a:solidFill>
                  <a:schemeClr val="tx2"/>
                </a:solidFill>
              </a:rPr>
              <a:t>may</a:t>
            </a:r>
            <a:r>
              <a:rPr lang="pl-PL" dirty="0">
                <a:solidFill>
                  <a:schemeClr val="tx2"/>
                </a:solidFill>
              </a:rPr>
              <a:t> be </a:t>
            </a:r>
            <a:r>
              <a:rPr lang="pl-PL" dirty="0" err="1">
                <a:solidFill>
                  <a:schemeClr val="tx2"/>
                </a:solidFill>
              </a:rPr>
              <a:t>available</a:t>
            </a:r>
            <a:r>
              <a:rPr lang="pl-PL" dirty="0">
                <a:solidFill>
                  <a:schemeClr val="tx2"/>
                </a:solidFill>
              </a:rPr>
              <a:t> in </a:t>
            </a:r>
            <a:r>
              <a:rPr lang="pl-PL" dirty="0" err="1">
                <a:solidFill>
                  <a:schemeClr val="tx2"/>
                </a:solidFill>
              </a:rPr>
              <a:t>repositories</a:t>
            </a:r>
            <a:endParaRPr lang="pl-PL"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a:t>Spring Web MVC – </a:t>
            </a:r>
            <a:r>
              <a:rPr lang="pl-PL" sz="2800" dirty="0" err="1"/>
              <a:t>Maven</a:t>
            </a:r>
            <a:r>
              <a:rPr lang="pl-PL" sz="2800" dirty="0"/>
              <a:t> </a:t>
            </a:r>
            <a:r>
              <a:rPr lang="pl-PL" sz="2800" dirty="0" err="1"/>
              <a:t>dependencies</a:t>
            </a:r>
            <a:r>
              <a:rPr lang="en-US" sz="2800" dirty="0" smtClean="0"/>
              <a:t>	</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739" y="2107830"/>
            <a:ext cx="4501999" cy="3523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0289"/>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a:buChar char="•"/>
            </a:pPr>
            <a:r>
              <a:rPr lang="pl-PL" dirty="0">
                <a:solidFill>
                  <a:schemeClr val="tx2"/>
                </a:solidFill>
              </a:rPr>
              <a:t>In order to </a:t>
            </a:r>
            <a:r>
              <a:rPr lang="pl-PL" dirty="0" err="1">
                <a:solidFill>
                  <a:schemeClr val="tx2"/>
                </a:solidFill>
              </a:rPr>
              <a:t>use</a:t>
            </a:r>
            <a:r>
              <a:rPr lang="pl-PL" dirty="0">
                <a:solidFill>
                  <a:schemeClr val="tx2"/>
                </a:solidFill>
              </a:rPr>
              <a:t> Spring Web MVC in </a:t>
            </a:r>
            <a:r>
              <a:rPr lang="pl-PL" dirty="0" err="1">
                <a:solidFill>
                  <a:schemeClr val="tx2"/>
                </a:solidFill>
              </a:rPr>
              <a:t>your</a:t>
            </a:r>
            <a:r>
              <a:rPr lang="pl-PL" dirty="0">
                <a:solidFill>
                  <a:schemeClr val="tx2"/>
                </a:solidFill>
              </a:rPr>
              <a:t> </a:t>
            </a:r>
            <a:r>
              <a:rPr lang="pl-PL" dirty="0" err="1">
                <a:solidFill>
                  <a:schemeClr val="tx2"/>
                </a:solidFill>
              </a:rPr>
              <a:t>application</a:t>
            </a:r>
            <a:r>
              <a:rPr lang="pl-PL" dirty="0">
                <a:solidFill>
                  <a:schemeClr val="tx2"/>
                </a:solidFill>
              </a:rPr>
              <a:t> </a:t>
            </a:r>
            <a:r>
              <a:rPr lang="pl-PL" dirty="0" err="1">
                <a:solidFill>
                  <a:schemeClr val="tx2"/>
                </a:solidFill>
              </a:rPr>
              <a:t>you</a:t>
            </a:r>
            <a:r>
              <a:rPr lang="pl-PL" dirty="0">
                <a:solidFill>
                  <a:schemeClr val="tx2"/>
                </a:solidFill>
              </a:rPr>
              <a:t> </a:t>
            </a:r>
            <a:r>
              <a:rPr lang="pl-PL" dirty="0" err="1">
                <a:solidFill>
                  <a:schemeClr val="tx2"/>
                </a:solidFill>
              </a:rPr>
              <a:t>have</a:t>
            </a:r>
            <a:r>
              <a:rPr lang="pl-PL" dirty="0">
                <a:solidFill>
                  <a:schemeClr val="tx2"/>
                </a:solidFill>
              </a:rPr>
              <a:t> to </a:t>
            </a:r>
            <a:r>
              <a:rPr lang="pl-PL" dirty="0" err="1">
                <a:solidFill>
                  <a:schemeClr val="tx2"/>
                </a:solidFill>
              </a:rPr>
              <a:t>add</a:t>
            </a:r>
            <a:r>
              <a:rPr lang="pl-PL" dirty="0">
                <a:solidFill>
                  <a:schemeClr val="tx2"/>
                </a:solidFill>
              </a:rPr>
              <a:t> </a:t>
            </a:r>
            <a:r>
              <a:rPr lang="pl-PL" dirty="0" err="1">
                <a:solidFill>
                  <a:schemeClr val="tx2"/>
                </a:solidFill>
              </a:rPr>
              <a:t>following</a:t>
            </a:r>
            <a:r>
              <a:rPr lang="pl-PL" dirty="0">
                <a:solidFill>
                  <a:schemeClr val="tx2"/>
                </a:solidFill>
              </a:rPr>
              <a:t> </a:t>
            </a:r>
            <a:r>
              <a:rPr lang="pl-PL" dirty="0" err="1">
                <a:solidFill>
                  <a:schemeClr val="tx2"/>
                </a:solidFill>
              </a:rPr>
              <a:t>dependecies</a:t>
            </a:r>
            <a:r>
              <a:rPr lang="pl-PL" dirty="0">
                <a:solidFill>
                  <a:schemeClr val="tx2"/>
                </a:solidFill>
              </a:rPr>
              <a:t> </a:t>
            </a:r>
            <a:r>
              <a:rPr lang="pl-PL" dirty="0" err="1">
                <a:solidFill>
                  <a:schemeClr val="tx2"/>
                </a:solidFill>
              </a:rPr>
              <a:t>into</a:t>
            </a:r>
            <a:r>
              <a:rPr lang="pl-PL" dirty="0">
                <a:solidFill>
                  <a:schemeClr val="tx2"/>
                </a:solidFill>
              </a:rPr>
              <a:t> </a:t>
            </a:r>
            <a:r>
              <a:rPr lang="pl-PL" dirty="0" err="1">
                <a:solidFill>
                  <a:schemeClr val="tx2"/>
                </a:solidFill>
              </a:rPr>
              <a:t>your</a:t>
            </a:r>
            <a:r>
              <a:rPr lang="pl-PL" dirty="0">
                <a:solidFill>
                  <a:schemeClr val="tx2"/>
                </a:solidFill>
              </a:rPr>
              <a:t> </a:t>
            </a:r>
            <a:r>
              <a:rPr lang="pl-PL" dirty="0" err="1">
                <a:solidFill>
                  <a:schemeClr val="tx2"/>
                </a:solidFill>
              </a:rPr>
              <a:t>Maven</a:t>
            </a:r>
            <a:r>
              <a:rPr lang="pl-PL" dirty="0">
                <a:solidFill>
                  <a:schemeClr val="tx2"/>
                </a:solidFill>
              </a:rPr>
              <a:t> pom.xml file:</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a:t>Spring Web MVC – </a:t>
            </a:r>
            <a:r>
              <a:rPr lang="pl-PL" sz="2800" dirty="0" err="1"/>
              <a:t>Maven</a:t>
            </a:r>
            <a:r>
              <a:rPr lang="pl-PL" sz="2800" dirty="0"/>
              <a:t> </a:t>
            </a:r>
            <a:r>
              <a:rPr lang="pl-PL" sz="2800" dirty="0" err="1"/>
              <a:t>dependencies</a:t>
            </a:r>
            <a:r>
              <a:rPr lang="en-US" sz="2800" dirty="0" smtClean="0"/>
              <a:t>	</a:t>
            </a:r>
            <a:endParaRPr 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73294"/>
            <a:ext cx="4343400" cy="405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49536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solidFill>
                  <a:schemeClr val="tx2"/>
                </a:solidFill>
              </a:rPr>
              <a:t>Spring Framework Modules</a:t>
            </a:r>
            <a:r>
              <a:rPr lang="en-US" sz="2800" dirty="0" smtClean="0">
                <a:solidFill>
                  <a:schemeClr val="tx2"/>
                </a:solidFill>
              </a:rPr>
              <a:t>	</a:t>
            </a:r>
            <a:endParaRPr lang="en-US" sz="2800" dirty="0">
              <a:solidFill>
                <a:schemeClr val="tx2"/>
              </a:solidFill>
            </a:endParaRPr>
          </a:p>
        </p:txBody>
      </p:sp>
      <p:pic>
        <p:nvPicPr>
          <p:cNvPr id="4" name="Picture 3"/>
          <p:cNvPicPr>
            <a:picLocks noChangeAspect="1"/>
          </p:cNvPicPr>
          <p:nvPr/>
        </p:nvPicPr>
        <p:blipFill>
          <a:blip r:embed="rId2"/>
          <a:stretch>
            <a:fillRect/>
          </a:stretch>
        </p:blipFill>
        <p:spPr>
          <a:xfrm>
            <a:off x="1305836" y="1439535"/>
            <a:ext cx="6463178" cy="4983655"/>
          </a:xfrm>
          <a:prstGeom prst="rect">
            <a:avLst/>
          </a:prstGeom>
        </p:spPr>
      </p:pic>
    </p:spTree>
    <p:extLst>
      <p:ext uri="{BB962C8B-B14F-4D97-AF65-F5344CB8AC3E}">
        <p14:creationId xmlns:p14="http://schemas.microsoft.com/office/powerpoint/2010/main" val="1411549676"/>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sz="2200" dirty="0" err="1">
                <a:solidFill>
                  <a:schemeClr val="tx2"/>
                </a:solidFill>
              </a:rPr>
              <a:t>Create</a:t>
            </a:r>
            <a:r>
              <a:rPr lang="pl-PL" sz="2200" dirty="0">
                <a:solidFill>
                  <a:schemeClr val="tx2"/>
                </a:solidFill>
              </a:rPr>
              <a:t> </a:t>
            </a:r>
            <a:r>
              <a:rPr lang="pl-PL" sz="2200" dirty="0" err="1">
                <a:solidFill>
                  <a:schemeClr val="tx2"/>
                </a:solidFill>
              </a:rPr>
              <a:t>new</a:t>
            </a:r>
            <a:r>
              <a:rPr lang="pl-PL" sz="2200" dirty="0">
                <a:solidFill>
                  <a:schemeClr val="tx2"/>
                </a:solidFill>
              </a:rPr>
              <a:t> Spring MVC </a:t>
            </a:r>
            <a:r>
              <a:rPr lang="pl-PL" sz="2200" dirty="0" err="1">
                <a:solidFill>
                  <a:schemeClr val="tx2"/>
                </a:solidFill>
              </a:rPr>
              <a:t>application</a:t>
            </a:r>
            <a:r>
              <a:rPr lang="pl-PL" sz="2200" dirty="0">
                <a:solidFill>
                  <a:schemeClr val="tx2"/>
                </a:solidFill>
              </a:rPr>
              <a:t> with single </a:t>
            </a:r>
            <a:r>
              <a:rPr lang="pl-PL" sz="2200" dirty="0" err="1">
                <a:solidFill>
                  <a:schemeClr val="tx2"/>
                </a:solidFill>
              </a:rPr>
              <a:t>page</a:t>
            </a:r>
            <a:endParaRPr lang="pl-PL" sz="2200" dirty="0">
              <a:solidFill>
                <a:schemeClr val="tx2"/>
              </a:solidFill>
            </a:endParaRPr>
          </a:p>
          <a:p>
            <a:r>
              <a:rPr lang="pl-PL" sz="2200" dirty="0">
                <a:solidFill>
                  <a:schemeClr val="tx2"/>
                </a:solidFill>
              </a:rPr>
              <a:t>On the </a:t>
            </a:r>
            <a:r>
              <a:rPr lang="pl-PL" sz="2200" dirty="0" err="1">
                <a:solidFill>
                  <a:schemeClr val="tx2"/>
                </a:solidFill>
              </a:rPr>
              <a:t>page</a:t>
            </a:r>
            <a:r>
              <a:rPr lang="pl-PL" sz="2200" dirty="0">
                <a:solidFill>
                  <a:schemeClr val="tx2"/>
                </a:solidFill>
              </a:rPr>
              <a:t> we </a:t>
            </a:r>
            <a:r>
              <a:rPr lang="pl-PL" sz="2200" dirty="0" err="1">
                <a:solidFill>
                  <a:schemeClr val="tx2"/>
                </a:solidFill>
              </a:rPr>
              <a:t>should</a:t>
            </a:r>
            <a:r>
              <a:rPr lang="pl-PL" sz="2200" dirty="0">
                <a:solidFill>
                  <a:schemeClr val="tx2"/>
                </a:solidFill>
              </a:rPr>
              <a:t> </a:t>
            </a:r>
            <a:r>
              <a:rPr lang="pl-PL" sz="2200" dirty="0" err="1">
                <a:solidFill>
                  <a:schemeClr val="tx2"/>
                </a:solidFill>
              </a:rPr>
              <a:t>have</a:t>
            </a:r>
            <a:r>
              <a:rPr lang="pl-PL" sz="2200" dirty="0">
                <a:solidFill>
                  <a:schemeClr val="tx2"/>
                </a:solidFill>
              </a:rPr>
              <a:t> menu </a:t>
            </a:r>
            <a:r>
              <a:rPr lang="pl-PL" sz="2200" dirty="0" err="1">
                <a:solidFill>
                  <a:schemeClr val="tx2"/>
                </a:solidFill>
              </a:rPr>
              <a:t>which</a:t>
            </a:r>
            <a:r>
              <a:rPr lang="pl-PL" sz="2200" dirty="0">
                <a:solidFill>
                  <a:schemeClr val="tx2"/>
                </a:solidFill>
              </a:rPr>
              <a:t> </a:t>
            </a:r>
            <a:r>
              <a:rPr lang="pl-PL" sz="2200" dirty="0" err="1">
                <a:solidFill>
                  <a:schemeClr val="tx2"/>
                </a:solidFill>
              </a:rPr>
              <a:t>contains</a:t>
            </a:r>
            <a:r>
              <a:rPr lang="pl-PL" sz="2200" dirty="0">
                <a:solidFill>
                  <a:schemeClr val="tx2"/>
                </a:solidFill>
              </a:rPr>
              <a:t> </a:t>
            </a:r>
            <a:r>
              <a:rPr lang="pl-PL" sz="2200" dirty="0" err="1">
                <a:solidFill>
                  <a:schemeClr val="tx2"/>
                </a:solidFill>
              </a:rPr>
              <a:t>two</a:t>
            </a:r>
            <a:r>
              <a:rPr lang="pl-PL" sz="2200" dirty="0">
                <a:solidFill>
                  <a:schemeClr val="tx2"/>
                </a:solidFill>
              </a:rPr>
              <a:t> </a:t>
            </a:r>
            <a:r>
              <a:rPr lang="pl-PL" sz="2200" dirty="0" err="1">
                <a:solidFill>
                  <a:schemeClr val="tx2"/>
                </a:solidFill>
              </a:rPr>
              <a:t>actions</a:t>
            </a:r>
            <a:r>
              <a:rPr lang="pl-PL" sz="2200" dirty="0">
                <a:solidFill>
                  <a:schemeClr val="tx2"/>
                </a:solidFill>
              </a:rPr>
              <a:t>:</a:t>
            </a:r>
          </a:p>
          <a:p>
            <a:pPr lvl="1"/>
            <a:r>
              <a:rPr lang="pl-PL" dirty="0">
                <a:solidFill>
                  <a:schemeClr val="tx2"/>
                </a:solidFill>
              </a:rPr>
              <a:t>List of </a:t>
            </a:r>
            <a:r>
              <a:rPr lang="pl-PL" dirty="0" err="1">
                <a:solidFill>
                  <a:schemeClr val="tx2"/>
                </a:solidFill>
              </a:rPr>
              <a:t>Persons</a:t>
            </a:r>
            <a:endParaRPr lang="pl-PL" dirty="0">
              <a:solidFill>
                <a:schemeClr val="tx2"/>
              </a:solidFill>
            </a:endParaRPr>
          </a:p>
          <a:p>
            <a:pPr lvl="1"/>
            <a:r>
              <a:rPr lang="pl-PL" dirty="0" err="1">
                <a:solidFill>
                  <a:schemeClr val="tx2"/>
                </a:solidFill>
              </a:rPr>
              <a:t>Add</a:t>
            </a:r>
            <a:r>
              <a:rPr lang="pl-PL" dirty="0">
                <a:solidFill>
                  <a:schemeClr val="tx2"/>
                </a:solidFill>
              </a:rPr>
              <a:t> </a:t>
            </a:r>
            <a:r>
              <a:rPr lang="pl-PL" dirty="0" err="1">
                <a:solidFill>
                  <a:schemeClr val="tx2"/>
                </a:solidFill>
              </a:rPr>
              <a:t>new</a:t>
            </a:r>
            <a:r>
              <a:rPr lang="pl-PL" dirty="0">
                <a:solidFill>
                  <a:schemeClr val="tx2"/>
                </a:solidFill>
              </a:rPr>
              <a:t> Person</a:t>
            </a:r>
          </a:p>
          <a:p>
            <a:r>
              <a:rPr lang="pl-PL" sz="2200" dirty="0" err="1">
                <a:solidFill>
                  <a:schemeClr val="tx2"/>
                </a:solidFill>
              </a:rPr>
              <a:t>All</a:t>
            </a:r>
            <a:r>
              <a:rPr lang="pl-PL" sz="2200" dirty="0">
                <a:solidFill>
                  <a:schemeClr val="tx2"/>
                </a:solidFill>
              </a:rPr>
              <a:t> </a:t>
            </a:r>
            <a:r>
              <a:rPr lang="pl-PL" sz="2200" dirty="0" err="1">
                <a:solidFill>
                  <a:schemeClr val="tx2"/>
                </a:solidFill>
              </a:rPr>
              <a:t>labels</a:t>
            </a:r>
            <a:r>
              <a:rPr lang="pl-PL" sz="2200" dirty="0">
                <a:solidFill>
                  <a:schemeClr val="tx2"/>
                </a:solidFill>
              </a:rPr>
              <a:t> </a:t>
            </a:r>
            <a:r>
              <a:rPr lang="pl-PL" sz="2200" dirty="0" err="1">
                <a:solidFill>
                  <a:schemeClr val="tx2"/>
                </a:solidFill>
              </a:rPr>
              <a:t>should</a:t>
            </a:r>
            <a:r>
              <a:rPr lang="pl-PL" sz="2200" dirty="0">
                <a:solidFill>
                  <a:schemeClr val="tx2"/>
                </a:solidFill>
              </a:rPr>
              <a:t> be </a:t>
            </a:r>
            <a:r>
              <a:rPr lang="pl-PL" sz="2200" dirty="0" err="1">
                <a:solidFill>
                  <a:schemeClr val="tx2"/>
                </a:solidFill>
              </a:rPr>
              <a:t>taken</a:t>
            </a:r>
            <a:r>
              <a:rPr lang="pl-PL" sz="2200" dirty="0">
                <a:solidFill>
                  <a:schemeClr val="tx2"/>
                </a:solidFill>
              </a:rPr>
              <a:t> from </a:t>
            </a:r>
            <a:r>
              <a:rPr lang="pl-PL" sz="2200" dirty="0" err="1">
                <a:solidFill>
                  <a:schemeClr val="tx2"/>
                </a:solidFill>
              </a:rPr>
              <a:t>properties</a:t>
            </a:r>
            <a:r>
              <a:rPr lang="pl-PL" sz="2200" dirty="0">
                <a:solidFill>
                  <a:schemeClr val="tx2"/>
                </a:solidFill>
              </a:rPr>
              <a:t> file (not </a:t>
            </a:r>
            <a:r>
              <a:rPr lang="pl-PL" sz="2200" dirty="0" err="1">
                <a:solidFill>
                  <a:schemeClr val="tx2"/>
                </a:solidFill>
              </a:rPr>
              <a:t>hardcoded</a:t>
            </a:r>
            <a:r>
              <a:rPr lang="pl-PL" sz="2200" dirty="0">
                <a:solidFill>
                  <a:schemeClr val="tx2"/>
                </a:solidFill>
              </a:rPr>
              <a:t>)</a:t>
            </a:r>
          </a:p>
          <a:p>
            <a:r>
              <a:rPr lang="pl-PL" sz="2200" dirty="0" err="1">
                <a:solidFill>
                  <a:schemeClr val="tx2"/>
                </a:solidFill>
              </a:rPr>
              <a:t>Welcome</a:t>
            </a:r>
            <a:r>
              <a:rPr lang="pl-PL" sz="2200" dirty="0">
                <a:solidFill>
                  <a:schemeClr val="tx2"/>
                </a:solidFill>
              </a:rPr>
              <a:t> </a:t>
            </a:r>
            <a:r>
              <a:rPr lang="pl-PL" sz="2200" dirty="0" err="1">
                <a:solidFill>
                  <a:schemeClr val="tx2"/>
                </a:solidFill>
              </a:rPr>
              <a:t>message</a:t>
            </a:r>
            <a:r>
              <a:rPr lang="pl-PL" sz="2200" dirty="0">
                <a:solidFill>
                  <a:schemeClr val="tx2"/>
                </a:solidFill>
              </a:rPr>
              <a:t> </a:t>
            </a:r>
            <a:r>
              <a:rPr lang="pl-PL" sz="2200" dirty="0" err="1">
                <a:solidFill>
                  <a:schemeClr val="tx2"/>
                </a:solidFill>
              </a:rPr>
              <a:t>should</a:t>
            </a:r>
            <a:r>
              <a:rPr lang="pl-PL" sz="2200" dirty="0">
                <a:solidFill>
                  <a:schemeClr val="tx2"/>
                </a:solidFill>
              </a:rPr>
              <a:t> be </a:t>
            </a:r>
            <a:r>
              <a:rPr lang="pl-PL" sz="2200" dirty="0" err="1">
                <a:solidFill>
                  <a:schemeClr val="tx2"/>
                </a:solidFill>
              </a:rPr>
              <a:t>passed</a:t>
            </a:r>
            <a:r>
              <a:rPr lang="pl-PL" sz="2200" dirty="0">
                <a:solidFill>
                  <a:schemeClr val="tx2"/>
                </a:solidFill>
              </a:rPr>
              <a:t> from </a:t>
            </a:r>
            <a:r>
              <a:rPr lang="pl-PL" sz="2200" dirty="0" err="1">
                <a:solidFill>
                  <a:schemeClr val="tx2"/>
                </a:solidFill>
              </a:rPr>
              <a:t>designated</a:t>
            </a:r>
            <a:r>
              <a:rPr lang="pl-PL" sz="2200" dirty="0">
                <a:solidFill>
                  <a:schemeClr val="tx2"/>
                </a:solidFill>
              </a:rPr>
              <a:t> Controller</a:t>
            </a:r>
          </a:p>
          <a:p>
            <a:endParaRPr lang="pl-PL" sz="2200" dirty="0">
              <a:solidFill>
                <a:schemeClr val="tx2"/>
              </a:solidFill>
            </a:endParaRP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smtClean="0"/>
              <a:t>Live demo – </a:t>
            </a:r>
            <a:r>
              <a:rPr lang="pl-PL" sz="2800" dirty="0" err="1" smtClean="0"/>
              <a:t>Create</a:t>
            </a:r>
            <a:r>
              <a:rPr lang="pl-PL" sz="2800" dirty="0" smtClean="0"/>
              <a:t> </a:t>
            </a:r>
            <a:r>
              <a:rPr lang="pl-PL" sz="2800" dirty="0" err="1" smtClean="0"/>
              <a:t>welcome</a:t>
            </a:r>
            <a:r>
              <a:rPr lang="pl-PL" sz="2800" dirty="0" smtClean="0"/>
              <a:t> </a:t>
            </a:r>
            <a:r>
              <a:rPr lang="pl-PL" sz="2800" dirty="0" err="1" smtClean="0"/>
              <a:t>page</a:t>
            </a:r>
            <a:endParaRPr 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582" y="4281054"/>
            <a:ext cx="39147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717988"/>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pl-PL" sz="2800" dirty="0"/>
              <a:t>g</a:t>
            </a:r>
            <a:r>
              <a:rPr lang="pl-PL" sz="2800" dirty="0" smtClean="0"/>
              <a:t>it clone </a:t>
            </a:r>
            <a:r>
              <a:rPr lang="en-US" sz="2800" dirty="0" smtClean="0">
                <a:hlinkClick r:id="rId2"/>
              </a:rPr>
              <a:t>https</a:t>
            </a:r>
            <a:r>
              <a:rPr lang="en-US" sz="2800" dirty="0">
                <a:hlinkClick r:id="rId2"/>
              </a:rPr>
              <a:t>://</a:t>
            </a:r>
            <a:r>
              <a:rPr lang="en-US" sz="2800" dirty="0" smtClean="0">
                <a:hlinkClick r:id="rId2"/>
              </a:rPr>
              <a:t>github.com/msztec/uni.git</a:t>
            </a:r>
            <a:endParaRPr lang="pl-PL" sz="2800" dirty="0" smtClean="0"/>
          </a:p>
          <a:p>
            <a:endParaRPr lang="pl-PL" sz="2800" dirty="0"/>
          </a:p>
          <a:p>
            <a:r>
              <a:rPr lang="pl-PL" sz="2800" dirty="0" smtClean="0"/>
              <a:t>cd </a:t>
            </a:r>
            <a:r>
              <a:rPr lang="pl-PL" sz="2800" dirty="0" err="1" smtClean="0"/>
              <a:t>uni</a:t>
            </a:r>
            <a:endParaRPr lang="pl-PL" sz="2800" dirty="0" smtClean="0"/>
          </a:p>
          <a:p>
            <a:r>
              <a:rPr lang="pl-PL" sz="2800" dirty="0" err="1" smtClean="0"/>
              <a:t>mvn</a:t>
            </a:r>
            <a:r>
              <a:rPr lang="pl-PL" sz="2800" dirty="0" smtClean="0"/>
              <a:t> </a:t>
            </a:r>
            <a:r>
              <a:rPr lang="pl-PL" sz="2800" dirty="0" err="1" smtClean="0"/>
              <a:t>clean</a:t>
            </a:r>
            <a:r>
              <a:rPr lang="pl-PL" sz="2800" dirty="0" smtClean="0"/>
              <a:t> </a:t>
            </a:r>
            <a:r>
              <a:rPr lang="pl-PL" sz="2800" dirty="0" err="1" smtClean="0"/>
              <a:t>install</a:t>
            </a:r>
            <a:r>
              <a:rPr lang="pl-PL" sz="2800" dirty="0" smtClean="0"/>
              <a:t> </a:t>
            </a:r>
            <a:endParaRPr lang="en-US" sz="2800" dirty="0"/>
          </a:p>
        </p:txBody>
      </p:sp>
      <p:sp>
        <p:nvSpPr>
          <p:cNvPr id="3" name="Title 2"/>
          <p:cNvSpPr>
            <a:spLocks noGrp="1"/>
          </p:cNvSpPr>
          <p:nvPr>
            <p:ph type="title"/>
          </p:nvPr>
        </p:nvSpPr>
        <p:spPr/>
        <p:txBody>
          <a:bodyPr/>
          <a:lstStyle/>
          <a:p>
            <a:r>
              <a:rPr lang="pl-PL" dirty="0" err="1" smtClean="0"/>
              <a:t>Initial</a:t>
            </a:r>
            <a:r>
              <a:rPr lang="pl-PL" dirty="0" smtClean="0"/>
              <a:t> </a:t>
            </a:r>
            <a:r>
              <a:rPr lang="pl-PL" dirty="0" err="1" smtClean="0"/>
              <a:t>project</a:t>
            </a:r>
            <a:endParaRPr lang="en-US" dirty="0"/>
          </a:p>
        </p:txBody>
      </p:sp>
    </p:spTree>
    <p:extLst>
      <p:ext uri="{BB962C8B-B14F-4D97-AF65-F5344CB8AC3E}">
        <p14:creationId xmlns:p14="http://schemas.microsoft.com/office/powerpoint/2010/main" val="109073729"/>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buFont typeface="Arial" panose="020B0604020202020204" pitchFamily="34" charset="0"/>
              <a:buChar char="•"/>
            </a:pP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a:t>
            </a:r>
            <a:r>
              <a:rPr lang="pl-PL" sz="2000" dirty="0" err="1">
                <a:solidFill>
                  <a:schemeClr val="tx2"/>
                </a:solidFill>
              </a:rPr>
              <a:t>where</a:t>
            </a:r>
            <a:r>
              <a:rPr lang="pl-PL" sz="2000" dirty="0">
                <a:solidFill>
                  <a:schemeClr val="tx2"/>
                </a:solidFill>
              </a:rPr>
              <a:t> list of </a:t>
            </a:r>
            <a:r>
              <a:rPr lang="pl-PL" sz="2000" dirty="0" err="1">
                <a:solidFill>
                  <a:schemeClr val="tx2"/>
                </a:solidFill>
              </a:rPr>
              <a:t>Persons</a:t>
            </a:r>
            <a:r>
              <a:rPr lang="pl-PL" sz="2000" dirty="0">
                <a:solidFill>
                  <a:schemeClr val="tx2"/>
                </a:solidFill>
              </a:rPr>
              <a:t> </a:t>
            </a:r>
            <a:r>
              <a:rPr lang="pl-PL" sz="2000" dirty="0" err="1">
                <a:solidFill>
                  <a:schemeClr val="tx2"/>
                </a:solidFill>
              </a:rPr>
              <a:t>will</a:t>
            </a:r>
            <a:r>
              <a:rPr lang="pl-PL" sz="2000" dirty="0">
                <a:solidFill>
                  <a:schemeClr val="tx2"/>
                </a:solidFill>
              </a:rPr>
              <a:t> be </a:t>
            </a:r>
            <a:r>
              <a:rPr lang="pl-PL" sz="2000" dirty="0" err="1">
                <a:solidFill>
                  <a:schemeClr val="tx2"/>
                </a:solidFill>
              </a:rPr>
              <a:t>displayed</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The </a:t>
            </a:r>
            <a:r>
              <a:rPr lang="pl-PL" sz="2000" dirty="0" err="1">
                <a:solidFill>
                  <a:schemeClr val="tx2"/>
                </a:solidFill>
              </a:rPr>
              <a:t>page</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navigated</a:t>
            </a:r>
            <a:r>
              <a:rPr lang="pl-PL" sz="2000" dirty="0">
                <a:solidFill>
                  <a:schemeClr val="tx2"/>
                </a:solidFill>
              </a:rPr>
              <a:t> from </a:t>
            </a:r>
            <a:r>
              <a:rPr lang="pl-PL" sz="2000" dirty="0" err="1">
                <a:solidFill>
                  <a:schemeClr val="tx2"/>
                </a:solidFill>
              </a:rPr>
              <a:t>welcome</a:t>
            </a:r>
            <a:r>
              <a:rPr lang="pl-PL" sz="2000" dirty="0">
                <a:solidFill>
                  <a:schemeClr val="tx2"/>
                </a:solidFill>
              </a:rPr>
              <a:t> </a:t>
            </a:r>
            <a:r>
              <a:rPr lang="pl-PL" sz="2000" dirty="0" err="1">
                <a:solidFill>
                  <a:schemeClr val="tx2"/>
                </a:solidFill>
              </a:rPr>
              <a:t>page</a:t>
            </a:r>
            <a:r>
              <a:rPr lang="pl-PL" sz="2000" dirty="0">
                <a:solidFill>
                  <a:schemeClr val="tx2"/>
                </a:solidFill>
              </a:rPr>
              <a:t> via „List of </a:t>
            </a:r>
            <a:r>
              <a:rPr lang="pl-PL" sz="2000" dirty="0" err="1">
                <a:solidFill>
                  <a:schemeClr val="tx2"/>
                </a:solidFill>
              </a:rPr>
              <a:t>Persons</a:t>
            </a:r>
            <a:r>
              <a:rPr lang="pl-PL" sz="2000" dirty="0">
                <a:solidFill>
                  <a:schemeClr val="tx2"/>
                </a:solidFill>
              </a:rPr>
              <a:t>” link</a:t>
            </a:r>
          </a:p>
          <a:p>
            <a:pPr marL="285750" indent="-285750">
              <a:buFont typeface="Arial" panose="020B0604020202020204" pitchFamily="34" charset="0"/>
              <a:buChar char="•"/>
            </a:pPr>
            <a:r>
              <a:rPr lang="pl-PL" sz="2000" dirty="0">
                <a:solidFill>
                  <a:schemeClr val="tx2"/>
                </a:solidFill>
              </a:rPr>
              <a:t>New </a:t>
            </a:r>
            <a:r>
              <a:rPr lang="pl-PL" sz="2000" dirty="0" err="1">
                <a:solidFill>
                  <a:schemeClr val="tx2"/>
                </a:solidFill>
              </a:rPr>
              <a:t>controller</a:t>
            </a:r>
            <a:r>
              <a:rPr lang="pl-PL" sz="2000" dirty="0">
                <a:solidFill>
                  <a:schemeClr val="tx2"/>
                </a:solidFill>
              </a:rPr>
              <a:t> </a:t>
            </a:r>
            <a:r>
              <a:rPr lang="pl-PL" sz="2000" dirty="0" err="1">
                <a:solidFill>
                  <a:schemeClr val="tx2"/>
                </a:solidFill>
              </a:rPr>
              <a:t>class</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implemented</a:t>
            </a:r>
            <a:r>
              <a:rPr lang="pl-PL" sz="2000" dirty="0">
                <a:solidFill>
                  <a:schemeClr val="tx2"/>
                </a:solidFill>
              </a:rPr>
              <a:t> for </a:t>
            </a:r>
            <a:r>
              <a:rPr lang="pl-PL" sz="2000" dirty="0" err="1">
                <a:solidFill>
                  <a:schemeClr val="tx2"/>
                </a:solidFill>
              </a:rPr>
              <a:t>this</a:t>
            </a:r>
            <a:r>
              <a:rPr lang="pl-PL" sz="2000" dirty="0">
                <a:solidFill>
                  <a:schemeClr val="tx2"/>
                </a:solidFill>
              </a:rPr>
              <a:t> </a:t>
            </a:r>
            <a:r>
              <a:rPr lang="pl-PL" sz="2000" dirty="0" err="1">
                <a:solidFill>
                  <a:schemeClr val="tx2"/>
                </a:solidFill>
              </a:rPr>
              <a:t>purpuse</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In the </a:t>
            </a:r>
            <a:r>
              <a:rPr lang="pl-PL" sz="2000" dirty="0" err="1">
                <a:solidFill>
                  <a:schemeClr val="tx2"/>
                </a:solidFill>
              </a:rPr>
              <a:t>controller</a:t>
            </a:r>
            <a:r>
              <a:rPr lang="pl-PL" sz="2000" dirty="0">
                <a:solidFill>
                  <a:schemeClr val="tx2"/>
                </a:solidFill>
              </a:rPr>
              <a:t> </a:t>
            </a:r>
            <a:r>
              <a:rPr lang="pl-PL" sz="2000" dirty="0" err="1">
                <a:solidFill>
                  <a:schemeClr val="tx2"/>
                </a:solidFill>
              </a:rPr>
              <a:t>there</a:t>
            </a:r>
            <a:r>
              <a:rPr lang="pl-PL" sz="2000" dirty="0">
                <a:solidFill>
                  <a:schemeClr val="tx2"/>
                </a:solidFill>
              </a:rPr>
              <a:t> </a:t>
            </a:r>
            <a:r>
              <a:rPr lang="pl-PL" sz="2000" dirty="0" err="1">
                <a:solidFill>
                  <a:schemeClr val="tx2"/>
                </a:solidFill>
              </a:rPr>
              <a:t>must</a:t>
            </a:r>
            <a:r>
              <a:rPr lang="pl-PL" sz="2000" dirty="0">
                <a:solidFill>
                  <a:schemeClr val="tx2"/>
                </a:solidFill>
              </a:rPr>
              <a:t> be </a:t>
            </a:r>
            <a:r>
              <a:rPr lang="pl-PL" sz="2000" dirty="0" err="1">
                <a:solidFill>
                  <a:schemeClr val="tx2"/>
                </a:solidFill>
              </a:rPr>
              <a:t>TrainingFacade</a:t>
            </a:r>
            <a:r>
              <a:rPr lang="pl-PL" sz="2000" dirty="0">
                <a:solidFill>
                  <a:schemeClr val="tx2"/>
                </a:solidFill>
              </a:rPr>
              <a:t> </a:t>
            </a:r>
            <a:r>
              <a:rPr lang="pl-PL" sz="2000" dirty="0" err="1">
                <a:solidFill>
                  <a:schemeClr val="tx2"/>
                </a:solidFill>
              </a:rPr>
              <a:t>injected</a:t>
            </a:r>
            <a:endParaRPr lang="pl-PL" sz="2000" dirty="0">
              <a:solidFill>
                <a:schemeClr val="tx2"/>
              </a:solidFill>
            </a:endParaRPr>
          </a:p>
          <a:p>
            <a:pPr marL="285750" indent="-285750">
              <a:buFont typeface="Arial" panose="020B0604020202020204" pitchFamily="34" charset="0"/>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pl-PL" sz="2800" dirty="0"/>
              <a:t>Live demo – Display list of </a:t>
            </a:r>
            <a:r>
              <a:rPr lang="pl-PL" sz="2800" dirty="0" err="1"/>
              <a:t>Persons</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927" y="3630921"/>
            <a:ext cx="43815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392292"/>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buFont typeface="Arial" panose="020B0604020202020204" pitchFamily="34" charset="0"/>
              <a:buChar char="•"/>
            </a:pP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a:t>
            </a:r>
            <a:r>
              <a:rPr lang="pl-PL" sz="2000" dirty="0" err="1">
                <a:solidFill>
                  <a:schemeClr val="tx2"/>
                </a:solidFill>
              </a:rPr>
              <a:t>where</a:t>
            </a:r>
            <a:r>
              <a:rPr lang="pl-PL" sz="2000" dirty="0">
                <a:solidFill>
                  <a:schemeClr val="tx2"/>
                </a:solidFill>
              </a:rPr>
              <a:t> list of </a:t>
            </a:r>
            <a:r>
              <a:rPr lang="pl-PL" sz="2000" dirty="0" err="1">
                <a:solidFill>
                  <a:schemeClr val="tx2"/>
                </a:solidFill>
              </a:rPr>
              <a:t>Cars</a:t>
            </a:r>
            <a:r>
              <a:rPr lang="pl-PL" sz="2000" dirty="0">
                <a:solidFill>
                  <a:schemeClr val="tx2"/>
                </a:solidFill>
              </a:rPr>
              <a:t> </a:t>
            </a:r>
            <a:r>
              <a:rPr lang="pl-PL" sz="2000" dirty="0" err="1">
                <a:solidFill>
                  <a:schemeClr val="tx2"/>
                </a:solidFill>
              </a:rPr>
              <a:t>will</a:t>
            </a:r>
            <a:r>
              <a:rPr lang="pl-PL" sz="2000" dirty="0">
                <a:solidFill>
                  <a:schemeClr val="tx2"/>
                </a:solidFill>
              </a:rPr>
              <a:t> be </a:t>
            </a:r>
            <a:r>
              <a:rPr lang="pl-PL" sz="2000" dirty="0" err="1">
                <a:solidFill>
                  <a:schemeClr val="tx2"/>
                </a:solidFill>
              </a:rPr>
              <a:t>displayed</a:t>
            </a:r>
            <a:r>
              <a:rPr lang="pl-PL" sz="2000" dirty="0">
                <a:solidFill>
                  <a:schemeClr val="tx2"/>
                </a:solidFill>
              </a:rPr>
              <a:t> (with </a:t>
            </a:r>
            <a:r>
              <a:rPr lang="pl-PL" sz="2000" dirty="0" err="1">
                <a:solidFill>
                  <a:schemeClr val="tx2"/>
                </a:solidFill>
              </a:rPr>
              <a:t>new</a:t>
            </a:r>
            <a:r>
              <a:rPr lang="pl-PL" sz="2000" dirty="0">
                <a:solidFill>
                  <a:schemeClr val="tx2"/>
                </a:solidFill>
              </a:rPr>
              <a:t> link on </a:t>
            </a:r>
            <a:r>
              <a:rPr lang="pl-PL" sz="2000" dirty="0" err="1">
                <a:solidFill>
                  <a:schemeClr val="tx2"/>
                </a:solidFill>
              </a:rPr>
              <a:t>welcome</a:t>
            </a:r>
            <a:r>
              <a:rPr lang="pl-PL" sz="2000" dirty="0">
                <a:solidFill>
                  <a:schemeClr val="tx2"/>
                </a:solidFill>
              </a:rPr>
              <a:t> </a:t>
            </a:r>
            <a:r>
              <a:rPr lang="pl-PL" sz="2000" dirty="0" err="1">
                <a:solidFill>
                  <a:schemeClr val="tx2"/>
                </a:solidFill>
              </a:rPr>
              <a:t>page</a:t>
            </a:r>
            <a:r>
              <a:rPr lang="pl-PL" sz="2000" dirty="0">
                <a:solidFill>
                  <a:schemeClr val="tx2"/>
                </a:solidFill>
              </a:rPr>
              <a:t> and </a:t>
            </a:r>
            <a:r>
              <a:rPr lang="pl-PL" sz="2000" dirty="0" err="1">
                <a:solidFill>
                  <a:schemeClr val="tx2"/>
                </a:solidFill>
              </a:rPr>
              <a:t>label</a:t>
            </a:r>
            <a:r>
              <a:rPr lang="pl-PL" sz="2000" dirty="0">
                <a:solidFill>
                  <a:schemeClr val="tx2"/>
                </a:solidFill>
              </a:rPr>
              <a:t> </a:t>
            </a:r>
            <a:r>
              <a:rPr lang="pl-PL" sz="2000" dirty="0" err="1">
                <a:solidFill>
                  <a:schemeClr val="tx2"/>
                </a:solidFill>
              </a:rPr>
              <a:t>value</a:t>
            </a:r>
            <a:r>
              <a:rPr lang="pl-PL" sz="2000" dirty="0">
                <a:solidFill>
                  <a:schemeClr val="tx2"/>
                </a:solidFill>
              </a:rPr>
              <a:t> from </a:t>
            </a:r>
            <a:r>
              <a:rPr lang="pl-PL" sz="2000" dirty="0" err="1">
                <a:solidFill>
                  <a:schemeClr val="tx2"/>
                </a:solidFill>
              </a:rPr>
              <a:t>property</a:t>
            </a:r>
            <a:r>
              <a:rPr lang="pl-PL" sz="2000" dirty="0">
                <a:solidFill>
                  <a:schemeClr val="tx2"/>
                </a:solidFill>
              </a:rPr>
              <a:t>)</a:t>
            </a:r>
          </a:p>
          <a:p>
            <a:pPr marL="285750" indent="-285750">
              <a:buFont typeface="Arial" panose="020B0604020202020204" pitchFamily="34" charset="0"/>
              <a:buChar char="•"/>
            </a:pPr>
            <a:r>
              <a:rPr lang="pl-PL" sz="2000" dirty="0">
                <a:solidFill>
                  <a:schemeClr val="tx2"/>
                </a:solidFill>
              </a:rPr>
              <a:t>The </a:t>
            </a:r>
            <a:r>
              <a:rPr lang="pl-PL" sz="2000" dirty="0" err="1">
                <a:solidFill>
                  <a:schemeClr val="tx2"/>
                </a:solidFill>
              </a:rPr>
              <a:t>page</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navigated</a:t>
            </a:r>
            <a:r>
              <a:rPr lang="pl-PL" sz="2000" dirty="0">
                <a:solidFill>
                  <a:schemeClr val="tx2"/>
                </a:solidFill>
              </a:rPr>
              <a:t> from </a:t>
            </a:r>
            <a:r>
              <a:rPr lang="pl-PL" sz="2000" dirty="0" err="1">
                <a:solidFill>
                  <a:schemeClr val="tx2"/>
                </a:solidFill>
              </a:rPr>
              <a:t>welcome</a:t>
            </a:r>
            <a:r>
              <a:rPr lang="pl-PL" sz="2000" dirty="0">
                <a:solidFill>
                  <a:schemeClr val="tx2"/>
                </a:solidFill>
              </a:rPr>
              <a:t> </a:t>
            </a:r>
            <a:r>
              <a:rPr lang="pl-PL" sz="2000" dirty="0" err="1">
                <a:solidFill>
                  <a:schemeClr val="tx2"/>
                </a:solidFill>
              </a:rPr>
              <a:t>page</a:t>
            </a:r>
            <a:r>
              <a:rPr lang="pl-PL" sz="2000" dirty="0">
                <a:solidFill>
                  <a:schemeClr val="tx2"/>
                </a:solidFill>
              </a:rPr>
              <a:t> via „List of </a:t>
            </a:r>
            <a:r>
              <a:rPr lang="pl-PL" sz="2000" dirty="0" err="1">
                <a:solidFill>
                  <a:schemeClr val="tx2"/>
                </a:solidFill>
              </a:rPr>
              <a:t>Cars</a:t>
            </a:r>
            <a:r>
              <a:rPr lang="pl-PL" sz="2000" dirty="0">
                <a:solidFill>
                  <a:schemeClr val="tx2"/>
                </a:solidFill>
              </a:rPr>
              <a:t>” link</a:t>
            </a:r>
          </a:p>
          <a:p>
            <a:pPr marL="285750" indent="-285750">
              <a:buFont typeface="Arial" panose="020B0604020202020204" pitchFamily="34" charset="0"/>
              <a:buChar char="•"/>
            </a:pPr>
            <a:r>
              <a:rPr lang="pl-PL" sz="2000" dirty="0">
                <a:solidFill>
                  <a:schemeClr val="tx2"/>
                </a:solidFill>
              </a:rPr>
              <a:t>New </a:t>
            </a:r>
            <a:r>
              <a:rPr lang="pl-PL" sz="2000" dirty="0" err="1">
                <a:solidFill>
                  <a:schemeClr val="tx2"/>
                </a:solidFill>
              </a:rPr>
              <a:t>controller</a:t>
            </a:r>
            <a:r>
              <a:rPr lang="pl-PL" sz="2000" dirty="0">
                <a:solidFill>
                  <a:schemeClr val="tx2"/>
                </a:solidFill>
              </a:rPr>
              <a:t> </a:t>
            </a:r>
            <a:r>
              <a:rPr lang="pl-PL" sz="2000" dirty="0" err="1">
                <a:solidFill>
                  <a:schemeClr val="tx2"/>
                </a:solidFill>
              </a:rPr>
              <a:t>class</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implemented</a:t>
            </a:r>
            <a:r>
              <a:rPr lang="pl-PL" sz="2000" dirty="0">
                <a:solidFill>
                  <a:schemeClr val="tx2"/>
                </a:solidFill>
              </a:rPr>
              <a:t> for </a:t>
            </a:r>
            <a:r>
              <a:rPr lang="pl-PL" sz="2000" dirty="0" err="1">
                <a:solidFill>
                  <a:schemeClr val="tx2"/>
                </a:solidFill>
              </a:rPr>
              <a:t>this</a:t>
            </a:r>
            <a:r>
              <a:rPr lang="pl-PL" sz="2000" dirty="0">
                <a:solidFill>
                  <a:schemeClr val="tx2"/>
                </a:solidFill>
              </a:rPr>
              <a:t> </a:t>
            </a:r>
            <a:r>
              <a:rPr lang="pl-PL" sz="2000" dirty="0" err="1">
                <a:solidFill>
                  <a:schemeClr val="tx2"/>
                </a:solidFill>
              </a:rPr>
              <a:t>purpuse</a:t>
            </a:r>
            <a:endParaRPr lang="pl-PL" sz="2000" dirty="0">
              <a:solidFill>
                <a:schemeClr val="tx2"/>
              </a:solidFill>
            </a:endParaRPr>
          </a:p>
          <a:p>
            <a:pPr marL="285750" indent="-285750">
              <a:buFont typeface="Arial" panose="020B0604020202020204" pitchFamily="34" charset="0"/>
              <a:buChar char="•"/>
            </a:pPr>
            <a:r>
              <a:rPr lang="pl-PL" sz="2000" dirty="0">
                <a:solidFill>
                  <a:schemeClr val="tx2"/>
                </a:solidFill>
              </a:rPr>
              <a:t>In the </a:t>
            </a:r>
            <a:r>
              <a:rPr lang="pl-PL" sz="2000" dirty="0" err="1">
                <a:solidFill>
                  <a:schemeClr val="tx2"/>
                </a:solidFill>
              </a:rPr>
              <a:t>controller</a:t>
            </a:r>
            <a:r>
              <a:rPr lang="pl-PL" sz="2000" dirty="0">
                <a:solidFill>
                  <a:schemeClr val="tx2"/>
                </a:solidFill>
              </a:rPr>
              <a:t> </a:t>
            </a:r>
            <a:r>
              <a:rPr lang="pl-PL" sz="2000" dirty="0" err="1">
                <a:solidFill>
                  <a:schemeClr val="tx2"/>
                </a:solidFill>
              </a:rPr>
              <a:t>there</a:t>
            </a:r>
            <a:r>
              <a:rPr lang="pl-PL" sz="2000" dirty="0">
                <a:solidFill>
                  <a:schemeClr val="tx2"/>
                </a:solidFill>
              </a:rPr>
              <a:t> </a:t>
            </a:r>
            <a:r>
              <a:rPr lang="pl-PL" sz="2000" dirty="0" err="1">
                <a:solidFill>
                  <a:schemeClr val="tx2"/>
                </a:solidFill>
              </a:rPr>
              <a:t>must</a:t>
            </a:r>
            <a:r>
              <a:rPr lang="pl-PL" sz="2000" dirty="0">
                <a:solidFill>
                  <a:schemeClr val="tx2"/>
                </a:solidFill>
              </a:rPr>
              <a:t> be </a:t>
            </a:r>
            <a:r>
              <a:rPr lang="pl-PL" sz="2000" dirty="0" err="1">
                <a:solidFill>
                  <a:schemeClr val="tx2"/>
                </a:solidFill>
              </a:rPr>
              <a:t>TrainingFacade</a:t>
            </a:r>
            <a:r>
              <a:rPr lang="pl-PL" sz="2000" dirty="0">
                <a:solidFill>
                  <a:schemeClr val="tx2"/>
                </a:solidFill>
              </a:rPr>
              <a:t> </a:t>
            </a:r>
            <a:r>
              <a:rPr lang="pl-PL" sz="2000" dirty="0" err="1">
                <a:solidFill>
                  <a:schemeClr val="tx2"/>
                </a:solidFill>
              </a:rPr>
              <a:t>injected</a:t>
            </a:r>
            <a:endParaRPr lang="pl-PL" sz="2000" dirty="0">
              <a:solidFill>
                <a:schemeClr val="tx2"/>
              </a:solidFill>
            </a:endParaRPr>
          </a:p>
        </p:txBody>
      </p:sp>
      <p:sp>
        <p:nvSpPr>
          <p:cNvPr id="3" name="Title 2"/>
          <p:cNvSpPr>
            <a:spLocks noGrp="1"/>
          </p:cNvSpPr>
          <p:nvPr>
            <p:ph type="title"/>
          </p:nvPr>
        </p:nvSpPr>
        <p:spPr/>
        <p:txBody>
          <a:bodyPr>
            <a:normAutofit/>
          </a:bodyPr>
          <a:lstStyle/>
          <a:p>
            <a:r>
              <a:rPr lang="pl-PL" sz="2800" dirty="0" err="1"/>
              <a:t>Exercise</a:t>
            </a:r>
            <a:r>
              <a:rPr lang="pl-PL" sz="2800" dirty="0"/>
              <a:t> 2.1 – Display list of </a:t>
            </a:r>
            <a:r>
              <a:rPr lang="pl-PL" sz="2800" dirty="0" err="1"/>
              <a:t>Cars</a:t>
            </a:r>
            <a:r>
              <a:rPr lang="en-US" sz="2800" dirty="0" smtClean="0"/>
              <a:t>	</a:t>
            </a:r>
            <a:endParaRPr 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00525"/>
            <a:ext cx="28003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733800"/>
            <a:ext cx="41529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585795"/>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buFont typeface="Arial" panose="020B0604020202020204" pitchFamily="34" charset="0"/>
              <a:buChar char="•"/>
            </a:pPr>
            <a:r>
              <a:rPr lang="pl-PL" sz="2400" dirty="0">
                <a:solidFill>
                  <a:schemeClr val="tx2"/>
                </a:solidFill>
              </a:rPr>
              <a:t>Spring </a:t>
            </a:r>
            <a:r>
              <a:rPr lang="pl-PL" sz="2400" dirty="0" err="1">
                <a:solidFill>
                  <a:schemeClr val="tx2"/>
                </a:solidFill>
              </a:rPr>
              <a:t>comes</a:t>
            </a:r>
            <a:r>
              <a:rPr lang="pl-PL" sz="2400" dirty="0">
                <a:solidFill>
                  <a:schemeClr val="tx2"/>
                </a:solidFill>
              </a:rPr>
              <a:t> with </a:t>
            </a:r>
            <a:r>
              <a:rPr lang="pl-PL" sz="2400" dirty="0" err="1">
                <a:solidFill>
                  <a:schemeClr val="tx2"/>
                </a:solidFill>
              </a:rPr>
              <a:t>taglib</a:t>
            </a:r>
            <a:r>
              <a:rPr lang="pl-PL" sz="2400" dirty="0">
                <a:solidFill>
                  <a:schemeClr val="tx2"/>
                </a:solidFill>
              </a:rPr>
              <a:t> </a:t>
            </a:r>
            <a:r>
              <a:rPr lang="pl-PL" sz="2400" dirty="0" err="1">
                <a:solidFill>
                  <a:schemeClr val="tx2"/>
                </a:solidFill>
              </a:rPr>
              <a:t>repository</a:t>
            </a:r>
            <a:r>
              <a:rPr lang="pl-PL" sz="2400" dirty="0">
                <a:solidFill>
                  <a:schemeClr val="tx2"/>
                </a:solidFill>
              </a:rPr>
              <a:t> for </a:t>
            </a:r>
            <a:r>
              <a:rPr lang="pl-PL" sz="2400" dirty="0" err="1">
                <a:solidFill>
                  <a:schemeClr val="tx2"/>
                </a:solidFill>
              </a:rPr>
              <a:t>handling</a:t>
            </a:r>
            <a:r>
              <a:rPr lang="pl-PL" sz="2400" dirty="0">
                <a:solidFill>
                  <a:schemeClr val="tx2"/>
                </a:solidFill>
              </a:rPr>
              <a:t> </a:t>
            </a:r>
            <a:r>
              <a:rPr lang="pl-PL" sz="2400" dirty="0" err="1">
                <a:solidFill>
                  <a:schemeClr val="tx2"/>
                </a:solidFill>
              </a:rPr>
              <a:t>forms</a:t>
            </a:r>
            <a:r>
              <a:rPr lang="pl-PL" sz="2400" dirty="0">
                <a:solidFill>
                  <a:schemeClr val="tx2"/>
                </a:solidFill>
              </a:rPr>
              <a:t>:</a:t>
            </a:r>
          </a:p>
          <a:p>
            <a:pPr marL="342900" indent="-342900">
              <a:buFont typeface="Arial" panose="020B0604020202020204" pitchFamily="34" charset="0"/>
              <a:buChar char="•"/>
            </a:pPr>
            <a:endParaRPr lang="pl-PL" sz="2400" dirty="0" smtClean="0">
              <a:solidFill>
                <a:schemeClr val="tx2"/>
              </a:solidFill>
            </a:endParaRPr>
          </a:p>
          <a:p>
            <a:pPr marL="342900" indent="-342900">
              <a:buFont typeface="Arial" panose="020B0604020202020204" pitchFamily="34" charset="0"/>
              <a:buChar char="•"/>
            </a:pPr>
            <a:endParaRPr lang="pl-PL" sz="2400" dirty="0">
              <a:solidFill>
                <a:schemeClr val="tx2"/>
              </a:solidFill>
            </a:endParaRPr>
          </a:p>
          <a:p>
            <a:pPr marL="342900" indent="-342900">
              <a:buFont typeface="Arial" panose="020B0604020202020204" pitchFamily="34" charset="0"/>
              <a:buChar char="•"/>
            </a:pPr>
            <a:r>
              <a:rPr lang="pl-PL" sz="2400" dirty="0" err="1">
                <a:solidFill>
                  <a:schemeClr val="tx2"/>
                </a:solidFill>
              </a:rPr>
              <a:t>It’s</a:t>
            </a:r>
            <a:r>
              <a:rPr lang="pl-PL" sz="2400" dirty="0">
                <a:solidFill>
                  <a:schemeClr val="tx2"/>
                </a:solidFill>
              </a:rPr>
              <a:t> </a:t>
            </a:r>
            <a:r>
              <a:rPr lang="pl-PL" sz="2400" dirty="0" err="1">
                <a:solidFill>
                  <a:schemeClr val="tx2"/>
                </a:solidFill>
              </a:rPr>
              <a:t>similar</a:t>
            </a:r>
            <a:r>
              <a:rPr lang="pl-PL" sz="2400" dirty="0">
                <a:solidFill>
                  <a:schemeClr val="tx2"/>
                </a:solidFill>
              </a:rPr>
              <a:t> to </a:t>
            </a:r>
            <a:r>
              <a:rPr lang="pl-PL" sz="2400" dirty="0" err="1">
                <a:solidFill>
                  <a:schemeClr val="tx2"/>
                </a:solidFill>
              </a:rPr>
              <a:t>simple</a:t>
            </a:r>
            <a:r>
              <a:rPr lang="pl-PL" sz="2400" dirty="0">
                <a:solidFill>
                  <a:schemeClr val="tx2"/>
                </a:solidFill>
              </a:rPr>
              <a:t> HTML &lt;form&gt; </a:t>
            </a:r>
            <a:r>
              <a:rPr lang="pl-PL" sz="2400" dirty="0" err="1">
                <a:solidFill>
                  <a:schemeClr val="tx2"/>
                </a:solidFill>
              </a:rPr>
              <a:t>tag</a:t>
            </a:r>
            <a:r>
              <a:rPr lang="pl-PL" sz="2400" dirty="0">
                <a:solidFill>
                  <a:schemeClr val="tx2"/>
                </a:solidFill>
              </a:rPr>
              <a:t>, </a:t>
            </a:r>
            <a:r>
              <a:rPr lang="pl-PL" sz="2400" dirty="0" err="1">
                <a:solidFill>
                  <a:schemeClr val="tx2"/>
                </a:solidFill>
              </a:rPr>
              <a:t>however</a:t>
            </a:r>
            <a:r>
              <a:rPr lang="pl-PL" sz="2400" dirty="0">
                <a:solidFill>
                  <a:schemeClr val="tx2"/>
                </a:solidFill>
              </a:rPr>
              <a:t> </a:t>
            </a:r>
            <a:r>
              <a:rPr lang="pl-PL" sz="2400" dirty="0" err="1">
                <a:solidFill>
                  <a:schemeClr val="tx2"/>
                </a:solidFill>
              </a:rPr>
              <a:t>provides</a:t>
            </a:r>
            <a:r>
              <a:rPr lang="pl-PL" sz="2400" dirty="0">
                <a:solidFill>
                  <a:schemeClr val="tx2"/>
                </a:solidFill>
              </a:rPr>
              <a:t> much </a:t>
            </a:r>
            <a:r>
              <a:rPr lang="pl-PL" sz="2400" dirty="0" err="1">
                <a:solidFill>
                  <a:schemeClr val="tx2"/>
                </a:solidFill>
              </a:rPr>
              <a:t>more</a:t>
            </a:r>
            <a:endParaRPr lang="pl-PL" sz="2400" dirty="0">
              <a:solidFill>
                <a:schemeClr val="tx2"/>
              </a:solidFill>
            </a:endParaRPr>
          </a:p>
          <a:p>
            <a:pPr marL="342900" indent="-342900">
              <a:buFont typeface="Arial" panose="020B0604020202020204" pitchFamily="34" charset="0"/>
              <a:buChar char="•"/>
            </a:pPr>
            <a:r>
              <a:rPr lang="pl-PL" sz="2400" dirty="0">
                <a:solidFill>
                  <a:schemeClr val="tx2"/>
                </a:solidFill>
              </a:rPr>
              <a:t>Automatic </a:t>
            </a:r>
            <a:r>
              <a:rPr lang="pl-PL" sz="2400" dirty="0" err="1">
                <a:solidFill>
                  <a:schemeClr val="tx2"/>
                </a:solidFill>
              </a:rPr>
              <a:t>binding</a:t>
            </a:r>
            <a:r>
              <a:rPr lang="pl-PL" sz="2400" dirty="0">
                <a:solidFill>
                  <a:schemeClr val="tx2"/>
                </a:solidFill>
              </a:rPr>
              <a:t> of model bean </a:t>
            </a:r>
            <a:r>
              <a:rPr lang="pl-PL" sz="2400" dirty="0" err="1">
                <a:solidFill>
                  <a:schemeClr val="tx2"/>
                </a:solidFill>
              </a:rPr>
              <a:t>properties</a:t>
            </a:r>
            <a:r>
              <a:rPr lang="pl-PL" sz="2400" dirty="0">
                <a:solidFill>
                  <a:schemeClr val="tx2"/>
                </a:solidFill>
              </a:rPr>
              <a:t> to form </a:t>
            </a:r>
            <a:r>
              <a:rPr lang="pl-PL" sz="2400" dirty="0" err="1">
                <a:solidFill>
                  <a:schemeClr val="tx2"/>
                </a:solidFill>
              </a:rPr>
              <a:t>inputs</a:t>
            </a:r>
            <a:endParaRPr lang="pl-PL" sz="2400" dirty="0">
              <a:solidFill>
                <a:schemeClr val="tx2"/>
              </a:solidFill>
            </a:endParaRPr>
          </a:p>
          <a:p>
            <a:pPr marL="342900" indent="-342900">
              <a:buFont typeface="Arial" panose="020B0604020202020204" pitchFamily="34" charset="0"/>
              <a:buChar char="•"/>
            </a:pPr>
            <a:r>
              <a:rPr lang="pl-PL" sz="2400" dirty="0">
                <a:solidFill>
                  <a:schemeClr val="tx2"/>
                </a:solidFill>
              </a:rPr>
              <a:t>Controller </a:t>
            </a:r>
            <a:r>
              <a:rPr lang="pl-PL" sz="2400" dirty="0" err="1">
                <a:solidFill>
                  <a:schemeClr val="tx2"/>
                </a:solidFill>
              </a:rPr>
              <a:t>methods</a:t>
            </a:r>
            <a:r>
              <a:rPr lang="pl-PL" sz="2400" dirty="0">
                <a:solidFill>
                  <a:schemeClr val="tx2"/>
                </a:solidFill>
              </a:rPr>
              <a:t> </a:t>
            </a:r>
            <a:r>
              <a:rPr lang="pl-PL" sz="2400" dirty="0" err="1">
                <a:solidFill>
                  <a:schemeClr val="tx2"/>
                </a:solidFill>
              </a:rPr>
              <a:t>can</a:t>
            </a:r>
            <a:r>
              <a:rPr lang="pl-PL" sz="2400" dirty="0">
                <a:solidFill>
                  <a:schemeClr val="tx2"/>
                </a:solidFill>
              </a:rPr>
              <a:t> </a:t>
            </a:r>
            <a:r>
              <a:rPr lang="pl-PL" sz="2400" dirty="0" err="1">
                <a:solidFill>
                  <a:schemeClr val="tx2"/>
                </a:solidFill>
              </a:rPr>
              <a:t>fill</a:t>
            </a:r>
            <a:r>
              <a:rPr lang="pl-PL" sz="2400" dirty="0">
                <a:solidFill>
                  <a:schemeClr val="tx2"/>
                </a:solidFill>
              </a:rPr>
              <a:t> in </a:t>
            </a:r>
            <a:r>
              <a:rPr lang="pl-PL" sz="2400" dirty="0" err="1">
                <a:solidFill>
                  <a:schemeClr val="tx2"/>
                </a:solidFill>
              </a:rPr>
              <a:t>default</a:t>
            </a:r>
            <a:r>
              <a:rPr lang="pl-PL" sz="2400" dirty="0">
                <a:solidFill>
                  <a:schemeClr val="tx2"/>
                </a:solidFill>
              </a:rPr>
              <a:t> </a:t>
            </a:r>
            <a:r>
              <a:rPr lang="pl-PL" sz="2400" dirty="0" err="1">
                <a:solidFill>
                  <a:schemeClr val="tx2"/>
                </a:solidFill>
              </a:rPr>
              <a:t>values</a:t>
            </a:r>
            <a:r>
              <a:rPr lang="pl-PL" sz="2400" dirty="0">
                <a:solidFill>
                  <a:schemeClr val="tx2"/>
                </a:solidFill>
              </a:rPr>
              <a:t> for model </a:t>
            </a:r>
            <a:r>
              <a:rPr lang="pl-PL" sz="2400" dirty="0" err="1">
                <a:solidFill>
                  <a:schemeClr val="tx2"/>
                </a:solidFill>
              </a:rPr>
              <a:t>objects</a:t>
            </a:r>
            <a:r>
              <a:rPr lang="pl-PL" sz="2400" dirty="0">
                <a:solidFill>
                  <a:schemeClr val="tx2"/>
                </a:solidFill>
              </a:rPr>
              <a:t> (</a:t>
            </a:r>
            <a:r>
              <a:rPr lang="pl-PL" sz="2400" dirty="0" err="1">
                <a:solidFill>
                  <a:schemeClr val="tx2"/>
                </a:solidFill>
              </a:rPr>
              <a:t>method</a:t>
            </a:r>
            <a:r>
              <a:rPr lang="pl-PL" sz="2400" dirty="0">
                <a:solidFill>
                  <a:schemeClr val="tx2"/>
                </a:solidFill>
              </a:rPr>
              <a:t> GET)</a:t>
            </a:r>
          </a:p>
          <a:p>
            <a:pPr marL="342900" indent="-342900">
              <a:buFont typeface="Arial" panose="020B0604020202020204" pitchFamily="34" charset="0"/>
              <a:buChar char="•"/>
            </a:pPr>
            <a:r>
              <a:rPr lang="pl-PL" sz="2400" dirty="0">
                <a:solidFill>
                  <a:schemeClr val="tx2"/>
                </a:solidFill>
              </a:rPr>
              <a:t>Form </a:t>
            </a:r>
            <a:r>
              <a:rPr lang="pl-PL" sz="2400" dirty="0" err="1">
                <a:solidFill>
                  <a:schemeClr val="tx2"/>
                </a:solidFill>
              </a:rPr>
              <a:t>logic</a:t>
            </a:r>
            <a:r>
              <a:rPr lang="pl-PL" sz="2400" dirty="0">
                <a:solidFill>
                  <a:schemeClr val="tx2"/>
                </a:solidFill>
              </a:rPr>
              <a:t> in </a:t>
            </a:r>
            <a:r>
              <a:rPr lang="pl-PL" sz="2400" dirty="0" err="1">
                <a:solidFill>
                  <a:schemeClr val="tx2"/>
                </a:solidFill>
              </a:rPr>
              <a:t>corresponding</a:t>
            </a:r>
            <a:r>
              <a:rPr lang="pl-PL" sz="2400" dirty="0">
                <a:solidFill>
                  <a:schemeClr val="tx2"/>
                </a:solidFill>
              </a:rPr>
              <a:t> Controller (</a:t>
            </a:r>
            <a:r>
              <a:rPr lang="pl-PL" sz="2400" dirty="0" err="1">
                <a:solidFill>
                  <a:schemeClr val="tx2"/>
                </a:solidFill>
              </a:rPr>
              <a:t>method</a:t>
            </a:r>
            <a:r>
              <a:rPr lang="pl-PL" sz="2400" dirty="0">
                <a:solidFill>
                  <a:schemeClr val="tx2"/>
                </a:solidFill>
              </a:rPr>
              <a:t> POST)</a:t>
            </a:r>
          </a:p>
          <a:p>
            <a:pPr marL="342900" indent="-342900">
              <a:buFont typeface="Arial" panose="020B0604020202020204" pitchFamily="34" charset="0"/>
              <a:buChar char="•"/>
            </a:pPr>
            <a:r>
              <a:rPr lang="pl-PL" sz="2400" dirty="0" err="1">
                <a:solidFill>
                  <a:schemeClr val="tx2"/>
                </a:solidFill>
              </a:rPr>
              <a:t>Binding</a:t>
            </a:r>
            <a:r>
              <a:rPr lang="pl-PL" sz="2400" dirty="0">
                <a:solidFill>
                  <a:schemeClr val="tx2"/>
                </a:solidFill>
              </a:rPr>
              <a:t> </a:t>
            </a:r>
            <a:r>
              <a:rPr lang="pl-PL" sz="2400" dirty="0" err="1">
                <a:solidFill>
                  <a:schemeClr val="tx2"/>
                </a:solidFill>
              </a:rPr>
              <a:t>errors</a:t>
            </a:r>
            <a:r>
              <a:rPr lang="pl-PL" sz="2400" dirty="0">
                <a:solidFill>
                  <a:schemeClr val="tx2"/>
                </a:solidFill>
              </a:rPr>
              <a:t> </a:t>
            </a:r>
            <a:r>
              <a:rPr lang="pl-PL" sz="2400" dirty="0" err="1">
                <a:solidFill>
                  <a:schemeClr val="tx2"/>
                </a:solidFill>
              </a:rPr>
              <a:t>displayed</a:t>
            </a:r>
            <a:r>
              <a:rPr lang="pl-PL" sz="2400" dirty="0">
                <a:solidFill>
                  <a:schemeClr val="tx2"/>
                </a:solidFill>
              </a:rPr>
              <a:t> in form </a:t>
            </a:r>
            <a:r>
              <a:rPr lang="pl-PL" sz="2400" dirty="0" err="1">
                <a:solidFill>
                  <a:schemeClr val="tx2"/>
                </a:solidFill>
              </a:rPr>
              <a:t>itself</a:t>
            </a:r>
            <a:endParaRPr lang="pl-PL" sz="2400" dirty="0">
              <a:solidFill>
                <a:schemeClr val="tx2"/>
              </a:solidFill>
            </a:endParaRPr>
          </a:p>
          <a:p>
            <a:pPr marL="285750" indent="-285750">
              <a:buFont typeface="Arial"/>
              <a:buChar char="•"/>
            </a:pPr>
            <a:endParaRPr lang="en-US" sz="2400" dirty="0">
              <a:solidFill>
                <a:schemeClr val="tx2"/>
              </a:solidFill>
            </a:endParaRPr>
          </a:p>
        </p:txBody>
      </p:sp>
      <p:sp>
        <p:nvSpPr>
          <p:cNvPr id="3" name="Title 2"/>
          <p:cNvSpPr>
            <a:spLocks noGrp="1"/>
          </p:cNvSpPr>
          <p:nvPr>
            <p:ph type="title"/>
          </p:nvPr>
        </p:nvSpPr>
        <p:spPr/>
        <p:txBody>
          <a:bodyPr>
            <a:normAutofit/>
          </a:bodyPr>
          <a:lstStyle/>
          <a:p>
            <a:r>
              <a:rPr lang="pl-PL" sz="2800" dirty="0"/>
              <a:t>Handling </a:t>
            </a:r>
            <a:r>
              <a:rPr lang="pl-PL" sz="2800" dirty="0" err="1"/>
              <a:t>Forms</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11838"/>
            <a:ext cx="8458200" cy="43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40743"/>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buFont typeface="Arial" panose="020B0604020202020204" pitchFamily="34" charset="0"/>
              <a:buChar char="•"/>
            </a:pP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with form for </a:t>
            </a:r>
            <a:r>
              <a:rPr lang="pl-PL" sz="2000" dirty="0" err="1">
                <a:solidFill>
                  <a:schemeClr val="tx2"/>
                </a:solidFill>
              </a:rPr>
              <a:t>creating</a:t>
            </a:r>
            <a:r>
              <a:rPr lang="pl-PL" sz="2000" dirty="0">
                <a:solidFill>
                  <a:schemeClr val="tx2"/>
                </a:solidFill>
              </a:rPr>
              <a:t> </a:t>
            </a:r>
            <a:r>
              <a:rPr lang="pl-PL" sz="2000" dirty="0" err="1">
                <a:solidFill>
                  <a:schemeClr val="tx2"/>
                </a:solidFill>
              </a:rPr>
              <a:t>new</a:t>
            </a:r>
            <a:r>
              <a:rPr lang="pl-PL" sz="2000" dirty="0">
                <a:solidFill>
                  <a:schemeClr val="tx2"/>
                </a:solidFill>
              </a:rPr>
              <a:t> Car </a:t>
            </a:r>
            <a:r>
              <a:rPr lang="pl-PL" sz="2000" dirty="0" err="1">
                <a:solidFill>
                  <a:schemeClr val="tx2"/>
                </a:solidFill>
              </a:rPr>
              <a:t>object</a:t>
            </a:r>
            <a:endParaRPr lang="pl-PL" sz="2000" dirty="0">
              <a:solidFill>
                <a:schemeClr val="tx2"/>
              </a:solidFill>
            </a:endParaRPr>
          </a:p>
          <a:p>
            <a:pPr marL="342900" indent="-342900">
              <a:buFont typeface="Arial" panose="020B0604020202020204" pitchFamily="34" charset="0"/>
              <a:buChar char="•"/>
            </a:pPr>
            <a:r>
              <a:rPr lang="pl-PL" sz="2000" dirty="0" err="1">
                <a:solidFill>
                  <a:schemeClr val="tx2"/>
                </a:solidFill>
              </a:rPr>
              <a:t>Existing</a:t>
            </a:r>
            <a:r>
              <a:rPr lang="pl-PL" sz="2000" dirty="0">
                <a:solidFill>
                  <a:schemeClr val="tx2"/>
                </a:solidFill>
              </a:rPr>
              <a:t> </a:t>
            </a:r>
            <a:r>
              <a:rPr lang="pl-PL" sz="2000" dirty="0" err="1">
                <a:solidFill>
                  <a:schemeClr val="tx2"/>
                </a:solidFill>
              </a:rPr>
              <a:t>CarController</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used</a:t>
            </a:r>
            <a:r>
              <a:rPr lang="pl-PL" sz="2000" dirty="0">
                <a:solidFill>
                  <a:schemeClr val="tx2"/>
                </a:solidFill>
              </a:rPr>
              <a:t> for </a:t>
            </a:r>
            <a:r>
              <a:rPr lang="pl-PL" sz="2000" dirty="0" err="1">
                <a:solidFill>
                  <a:schemeClr val="tx2"/>
                </a:solidFill>
              </a:rPr>
              <a:t>handling</a:t>
            </a:r>
            <a:r>
              <a:rPr lang="pl-PL" sz="2000" dirty="0">
                <a:solidFill>
                  <a:schemeClr val="tx2"/>
                </a:solidFill>
              </a:rPr>
              <a:t> the form </a:t>
            </a:r>
            <a:r>
              <a:rPr lang="pl-PL" sz="2000" dirty="0" err="1">
                <a:solidFill>
                  <a:schemeClr val="tx2"/>
                </a:solidFill>
              </a:rPr>
              <a:t>logic</a:t>
            </a:r>
            <a:endParaRPr lang="pl-PL" sz="2000" dirty="0">
              <a:solidFill>
                <a:schemeClr val="tx2"/>
              </a:solidFill>
            </a:endParaRPr>
          </a:p>
          <a:p>
            <a:pPr marL="342900" indent="-342900">
              <a:buFont typeface="Arial" panose="020B0604020202020204" pitchFamily="34" charset="0"/>
              <a:buChar char="•"/>
            </a:pPr>
            <a:r>
              <a:rPr lang="pl-PL" sz="2000" dirty="0" err="1">
                <a:solidFill>
                  <a:schemeClr val="tx2"/>
                </a:solidFill>
              </a:rPr>
              <a:t>Default</a:t>
            </a:r>
            <a:r>
              <a:rPr lang="pl-PL" sz="2000" dirty="0">
                <a:solidFill>
                  <a:schemeClr val="tx2"/>
                </a:solidFill>
              </a:rPr>
              <a:t> </a:t>
            </a:r>
            <a:r>
              <a:rPr lang="pl-PL" sz="2000" dirty="0" err="1">
                <a:solidFill>
                  <a:schemeClr val="tx2"/>
                </a:solidFill>
              </a:rPr>
              <a:t>values</a:t>
            </a:r>
            <a:r>
              <a:rPr lang="pl-PL" sz="2000" dirty="0">
                <a:solidFill>
                  <a:schemeClr val="tx2"/>
                </a:solidFill>
              </a:rPr>
              <a:t> </a:t>
            </a:r>
            <a:r>
              <a:rPr lang="pl-PL" sz="2000" dirty="0" err="1">
                <a:solidFill>
                  <a:schemeClr val="tx2"/>
                </a:solidFill>
              </a:rPr>
              <a:t>must</a:t>
            </a:r>
            <a:r>
              <a:rPr lang="pl-PL" sz="2000" dirty="0">
                <a:solidFill>
                  <a:schemeClr val="tx2"/>
                </a:solidFill>
              </a:rPr>
              <a:t> be </a:t>
            </a:r>
            <a:r>
              <a:rPr lang="pl-PL" sz="2000" dirty="0" err="1">
                <a:solidFill>
                  <a:schemeClr val="tx2"/>
                </a:solidFill>
              </a:rPr>
              <a:t>filled</a:t>
            </a:r>
            <a:r>
              <a:rPr lang="pl-PL" sz="2000" dirty="0">
                <a:solidFill>
                  <a:schemeClr val="tx2"/>
                </a:solidFill>
              </a:rPr>
              <a:t> in</a:t>
            </a:r>
          </a:p>
          <a:p>
            <a:pPr marL="342900" indent="-342900">
              <a:buFont typeface="Arial" panose="020B0604020202020204" pitchFamily="34" charset="0"/>
              <a:buChar char="•"/>
            </a:pPr>
            <a:r>
              <a:rPr lang="pl-PL" sz="2000" dirty="0" err="1">
                <a:solidFill>
                  <a:schemeClr val="tx2"/>
                </a:solidFill>
              </a:rPr>
              <a:t>Binding</a:t>
            </a:r>
            <a:r>
              <a:rPr lang="pl-PL" sz="2000" dirty="0">
                <a:solidFill>
                  <a:schemeClr val="tx2"/>
                </a:solidFill>
              </a:rPr>
              <a:t> </a:t>
            </a:r>
            <a:r>
              <a:rPr lang="pl-PL" sz="2000" dirty="0" err="1">
                <a:solidFill>
                  <a:schemeClr val="tx2"/>
                </a:solidFill>
              </a:rPr>
              <a:t>errors</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displayed</a:t>
            </a:r>
            <a:r>
              <a:rPr lang="pl-PL" sz="2000" dirty="0">
                <a:solidFill>
                  <a:schemeClr val="tx2"/>
                </a:solidFill>
              </a:rPr>
              <a:t> in the form</a:t>
            </a:r>
          </a:p>
          <a:p>
            <a:pPr marL="342900" indent="-342900">
              <a:buFont typeface="Arial" panose="020B0604020202020204" pitchFamily="34" charset="0"/>
              <a:buChar char="•"/>
            </a:pPr>
            <a:r>
              <a:rPr lang="pl-PL" sz="2000" dirty="0">
                <a:solidFill>
                  <a:schemeClr val="tx2"/>
                </a:solidFill>
              </a:rPr>
              <a:t>In </a:t>
            </a:r>
            <a:r>
              <a:rPr lang="pl-PL" sz="2000" dirty="0" err="1">
                <a:solidFill>
                  <a:schemeClr val="tx2"/>
                </a:solidFill>
              </a:rPr>
              <a:t>case</a:t>
            </a:r>
            <a:r>
              <a:rPr lang="pl-PL" sz="2000" dirty="0">
                <a:solidFill>
                  <a:schemeClr val="tx2"/>
                </a:solidFill>
              </a:rPr>
              <a:t> of </a:t>
            </a:r>
            <a:r>
              <a:rPr lang="pl-PL" sz="2000" dirty="0" err="1">
                <a:solidFill>
                  <a:schemeClr val="tx2"/>
                </a:solidFill>
              </a:rPr>
              <a:t>success</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displayed</a:t>
            </a:r>
            <a:r>
              <a:rPr lang="pl-PL" sz="2000" dirty="0">
                <a:solidFill>
                  <a:schemeClr val="tx2"/>
                </a:solidFill>
              </a:rPr>
              <a:t> with </a:t>
            </a:r>
            <a:r>
              <a:rPr lang="pl-PL" sz="2000" dirty="0" err="1">
                <a:solidFill>
                  <a:schemeClr val="tx2"/>
                </a:solidFill>
              </a:rPr>
              <a:t>proper</a:t>
            </a:r>
            <a:r>
              <a:rPr lang="pl-PL" sz="2000" dirty="0">
                <a:solidFill>
                  <a:schemeClr val="tx2"/>
                </a:solidFill>
              </a:rPr>
              <a:t> </a:t>
            </a:r>
            <a:r>
              <a:rPr lang="pl-PL" sz="2000" dirty="0" err="1">
                <a:solidFill>
                  <a:schemeClr val="tx2"/>
                </a:solidFill>
              </a:rPr>
              <a:t>information</a:t>
            </a:r>
            <a:endParaRPr lang="pl-PL" sz="2000" dirty="0">
              <a:solidFill>
                <a:schemeClr val="tx2"/>
              </a:solidFill>
            </a:endParaRP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pl-PL" sz="2800" dirty="0"/>
              <a:t>Live demo – </a:t>
            </a:r>
            <a:r>
              <a:rPr lang="pl-PL" sz="2800" dirty="0" err="1"/>
              <a:t>Create</a:t>
            </a:r>
            <a:r>
              <a:rPr lang="pl-PL" sz="2800" dirty="0"/>
              <a:t> </a:t>
            </a:r>
            <a:r>
              <a:rPr lang="pl-PL" sz="2800" dirty="0" err="1"/>
              <a:t>new</a:t>
            </a:r>
            <a:r>
              <a:rPr lang="pl-PL" sz="2800" dirty="0"/>
              <a:t> Car</a:t>
            </a:r>
            <a:r>
              <a:rPr lang="en-US" sz="2800" dirty="0" smtClean="0"/>
              <a:t>	</a:t>
            </a:r>
            <a:endParaRPr lang="en-US" sz="28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9524"/>
            <a:ext cx="42195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870" y="4246950"/>
            <a:ext cx="43719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053144"/>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buFont typeface="Arial" panose="020B0604020202020204" pitchFamily="34" charset="0"/>
              <a:buChar char="•"/>
            </a:pPr>
            <a:r>
              <a:rPr lang="pl-PL" sz="2000" dirty="0" err="1">
                <a:solidFill>
                  <a:schemeClr val="tx2"/>
                </a:solidFill>
              </a:rPr>
              <a:t>Create</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with form for </a:t>
            </a:r>
            <a:r>
              <a:rPr lang="pl-PL" sz="2000" dirty="0" err="1">
                <a:solidFill>
                  <a:schemeClr val="tx2"/>
                </a:solidFill>
              </a:rPr>
              <a:t>creating</a:t>
            </a:r>
            <a:r>
              <a:rPr lang="pl-PL" sz="2000" dirty="0">
                <a:solidFill>
                  <a:schemeClr val="tx2"/>
                </a:solidFill>
              </a:rPr>
              <a:t> </a:t>
            </a:r>
            <a:r>
              <a:rPr lang="pl-PL" sz="2000" dirty="0" err="1">
                <a:solidFill>
                  <a:schemeClr val="tx2"/>
                </a:solidFill>
              </a:rPr>
              <a:t>new</a:t>
            </a:r>
            <a:r>
              <a:rPr lang="pl-PL" sz="2000" dirty="0">
                <a:solidFill>
                  <a:schemeClr val="tx2"/>
                </a:solidFill>
              </a:rPr>
              <a:t> Person </a:t>
            </a:r>
            <a:r>
              <a:rPr lang="pl-PL" sz="2000" dirty="0" err="1">
                <a:solidFill>
                  <a:schemeClr val="tx2"/>
                </a:solidFill>
              </a:rPr>
              <a:t>object</a:t>
            </a:r>
            <a:endParaRPr lang="pl-PL" sz="2000" dirty="0">
              <a:solidFill>
                <a:schemeClr val="tx2"/>
              </a:solidFill>
            </a:endParaRPr>
          </a:p>
          <a:p>
            <a:pPr marL="285750" indent="-285750">
              <a:buFont typeface="Arial" panose="020B0604020202020204" pitchFamily="34" charset="0"/>
              <a:buChar char="•"/>
            </a:pPr>
            <a:r>
              <a:rPr lang="pl-PL" sz="2000" dirty="0" err="1">
                <a:solidFill>
                  <a:schemeClr val="tx2"/>
                </a:solidFill>
              </a:rPr>
              <a:t>Existing</a:t>
            </a:r>
            <a:r>
              <a:rPr lang="pl-PL" sz="2000" dirty="0">
                <a:solidFill>
                  <a:schemeClr val="tx2"/>
                </a:solidFill>
              </a:rPr>
              <a:t> </a:t>
            </a:r>
            <a:r>
              <a:rPr lang="pl-PL" sz="2000" dirty="0" err="1">
                <a:solidFill>
                  <a:schemeClr val="tx2"/>
                </a:solidFill>
              </a:rPr>
              <a:t>PersonController</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used</a:t>
            </a:r>
            <a:r>
              <a:rPr lang="pl-PL" sz="2000" dirty="0">
                <a:solidFill>
                  <a:schemeClr val="tx2"/>
                </a:solidFill>
              </a:rPr>
              <a:t> for </a:t>
            </a:r>
            <a:r>
              <a:rPr lang="pl-PL" sz="2000" dirty="0" err="1">
                <a:solidFill>
                  <a:schemeClr val="tx2"/>
                </a:solidFill>
              </a:rPr>
              <a:t>handling</a:t>
            </a:r>
            <a:r>
              <a:rPr lang="pl-PL" sz="2000" dirty="0">
                <a:solidFill>
                  <a:schemeClr val="tx2"/>
                </a:solidFill>
              </a:rPr>
              <a:t> the form </a:t>
            </a:r>
            <a:r>
              <a:rPr lang="pl-PL" sz="2000" dirty="0" err="1">
                <a:solidFill>
                  <a:schemeClr val="tx2"/>
                </a:solidFill>
              </a:rPr>
              <a:t>logic</a:t>
            </a:r>
            <a:endParaRPr lang="pl-PL" sz="2000" dirty="0">
              <a:solidFill>
                <a:schemeClr val="tx2"/>
              </a:solidFill>
            </a:endParaRPr>
          </a:p>
          <a:p>
            <a:pPr marL="285750" indent="-285750">
              <a:buFont typeface="Arial" panose="020B0604020202020204" pitchFamily="34" charset="0"/>
              <a:buChar char="•"/>
            </a:pPr>
            <a:r>
              <a:rPr lang="pl-PL" sz="2000" dirty="0" err="1">
                <a:solidFill>
                  <a:schemeClr val="tx2"/>
                </a:solidFill>
              </a:rPr>
              <a:t>Default</a:t>
            </a:r>
            <a:r>
              <a:rPr lang="pl-PL" sz="2000" dirty="0">
                <a:solidFill>
                  <a:schemeClr val="tx2"/>
                </a:solidFill>
              </a:rPr>
              <a:t> </a:t>
            </a:r>
            <a:r>
              <a:rPr lang="pl-PL" sz="2000" dirty="0" err="1">
                <a:solidFill>
                  <a:schemeClr val="tx2"/>
                </a:solidFill>
              </a:rPr>
              <a:t>values</a:t>
            </a:r>
            <a:r>
              <a:rPr lang="pl-PL" sz="2000" dirty="0">
                <a:solidFill>
                  <a:schemeClr val="tx2"/>
                </a:solidFill>
              </a:rPr>
              <a:t> </a:t>
            </a:r>
            <a:r>
              <a:rPr lang="pl-PL" sz="2000" dirty="0" err="1">
                <a:solidFill>
                  <a:schemeClr val="tx2"/>
                </a:solidFill>
              </a:rPr>
              <a:t>must</a:t>
            </a:r>
            <a:r>
              <a:rPr lang="pl-PL" sz="2000" dirty="0">
                <a:solidFill>
                  <a:schemeClr val="tx2"/>
                </a:solidFill>
              </a:rPr>
              <a:t> be </a:t>
            </a:r>
            <a:r>
              <a:rPr lang="pl-PL" sz="2000" dirty="0" err="1">
                <a:solidFill>
                  <a:schemeClr val="tx2"/>
                </a:solidFill>
              </a:rPr>
              <a:t>filled</a:t>
            </a:r>
            <a:r>
              <a:rPr lang="pl-PL" sz="2000" dirty="0">
                <a:solidFill>
                  <a:schemeClr val="tx2"/>
                </a:solidFill>
              </a:rPr>
              <a:t> in</a:t>
            </a:r>
          </a:p>
          <a:p>
            <a:pPr marL="285750" indent="-285750">
              <a:buFont typeface="Arial" panose="020B0604020202020204" pitchFamily="34" charset="0"/>
              <a:buChar char="•"/>
            </a:pPr>
            <a:r>
              <a:rPr lang="pl-PL" sz="2000" dirty="0" err="1">
                <a:solidFill>
                  <a:schemeClr val="tx2"/>
                </a:solidFill>
              </a:rPr>
              <a:t>Binding</a:t>
            </a:r>
            <a:r>
              <a:rPr lang="pl-PL" sz="2000" dirty="0">
                <a:solidFill>
                  <a:schemeClr val="tx2"/>
                </a:solidFill>
              </a:rPr>
              <a:t> </a:t>
            </a:r>
            <a:r>
              <a:rPr lang="pl-PL" sz="2000" dirty="0" err="1">
                <a:solidFill>
                  <a:schemeClr val="tx2"/>
                </a:solidFill>
              </a:rPr>
              <a:t>errors</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displayed</a:t>
            </a:r>
            <a:r>
              <a:rPr lang="pl-PL" sz="2000" dirty="0">
                <a:solidFill>
                  <a:schemeClr val="tx2"/>
                </a:solidFill>
              </a:rPr>
              <a:t> in the form</a:t>
            </a:r>
          </a:p>
          <a:p>
            <a:pPr marL="285750" indent="-285750">
              <a:buFont typeface="Arial" panose="020B0604020202020204" pitchFamily="34" charset="0"/>
              <a:buChar char="•"/>
            </a:pPr>
            <a:r>
              <a:rPr lang="pl-PL" sz="2000" dirty="0">
                <a:solidFill>
                  <a:schemeClr val="tx2"/>
                </a:solidFill>
              </a:rPr>
              <a:t>In </a:t>
            </a:r>
            <a:r>
              <a:rPr lang="pl-PL" sz="2000" dirty="0" err="1">
                <a:solidFill>
                  <a:schemeClr val="tx2"/>
                </a:solidFill>
              </a:rPr>
              <a:t>case</a:t>
            </a:r>
            <a:r>
              <a:rPr lang="pl-PL" sz="2000" dirty="0">
                <a:solidFill>
                  <a:schemeClr val="tx2"/>
                </a:solidFill>
              </a:rPr>
              <a:t> of </a:t>
            </a:r>
            <a:r>
              <a:rPr lang="pl-PL" sz="2000" dirty="0" err="1">
                <a:solidFill>
                  <a:schemeClr val="tx2"/>
                </a:solidFill>
              </a:rPr>
              <a:t>success</a:t>
            </a:r>
            <a:r>
              <a:rPr lang="pl-PL" sz="2000" dirty="0">
                <a:solidFill>
                  <a:schemeClr val="tx2"/>
                </a:solidFill>
              </a:rPr>
              <a:t>, </a:t>
            </a:r>
            <a:r>
              <a:rPr lang="pl-PL" sz="2000" dirty="0" err="1">
                <a:solidFill>
                  <a:schemeClr val="tx2"/>
                </a:solidFill>
              </a:rPr>
              <a:t>new</a:t>
            </a:r>
            <a:r>
              <a:rPr lang="pl-PL" sz="2000" dirty="0">
                <a:solidFill>
                  <a:schemeClr val="tx2"/>
                </a:solidFill>
              </a:rPr>
              <a:t> </a:t>
            </a:r>
            <a:r>
              <a:rPr lang="pl-PL" sz="2000" dirty="0" err="1">
                <a:solidFill>
                  <a:schemeClr val="tx2"/>
                </a:solidFill>
              </a:rPr>
              <a:t>view</a:t>
            </a:r>
            <a:r>
              <a:rPr lang="pl-PL" sz="2000" dirty="0">
                <a:solidFill>
                  <a:schemeClr val="tx2"/>
                </a:solidFill>
              </a:rPr>
              <a:t> </a:t>
            </a:r>
            <a:r>
              <a:rPr lang="pl-PL" sz="2000" dirty="0" err="1">
                <a:solidFill>
                  <a:schemeClr val="tx2"/>
                </a:solidFill>
              </a:rPr>
              <a:t>should</a:t>
            </a:r>
            <a:r>
              <a:rPr lang="pl-PL" sz="2000" dirty="0">
                <a:solidFill>
                  <a:schemeClr val="tx2"/>
                </a:solidFill>
              </a:rPr>
              <a:t> be </a:t>
            </a:r>
            <a:r>
              <a:rPr lang="pl-PL" sz="2000" dirty="0" err="1">
                <a:solidFill>
                  <a:schemeClr val="tx2"/>
                </a:solidFill>
              </a:rPr>
              <a:t>displayed</a:t>
            </a:r>
            <a:r>
              <a:rPr lang="pl-PL" sz="2000" dirty="0">
                <a:solidFill>
                  <a:schemeClr val="tx2"/>
                </a:solidFill>
              </a:rPr>
              <a:t> with </a:t>
            </a:r>
            <a:r>
              <a:rPr lang="pl-PL" sz="2000" dirty="0" err="1">
                <a:solidFill>
                  <a:schemeClr val="tx2"/>
                </a:solidFill>
              </a:rPr>
              <a:t>proper</a:t>
            </a:r>
            <a:r>
              <a:rPr lang="pl-PL" sz="2000" dirty="0">
                <a:solidFill>
                  <a:schemeClr val="tx2"/>
                </a:solidFill>
              </a:rPr>
              <a:t> </a:t>
            </a:r>
            <a:r>
              <a:rPr lang="pl-PL" sz="2000" dirty="0" err="1">
                <a:solidFill>
                  <a:schemeClr val="tx2"/>
                </a:solidFill>
              </a:rPr>
              <a:t>information</a:t>
            </a:r>
            <a:endParaRPr lang="pl-PL" sz="2000" dirty="0">
              <a:solidFill>
                <a:schemeClr val="tx2"/>
              </a:solidFill>
            </a:endParaRPr>
          </a:p>
        </p:txBody>
      </p:sp>
      <p:sp>
        <p:nvSpPr>
          <p:cNvPr id="3" name="Title 2"/>
          <p:cNvSpPr>
            <a:spLocks noGrp="1"/>
          </p:cNvSpPr>
          <p:nvPr>
            <p:ph type="title"/>
          </p:nvPr>
        </p:nvSpPr>
        <p:spPr/>
        <p:txBody>
          <a:bodyPr>
            <a:normAutofit/>
          </a:bodyPr>
          <a:lstStyle/>
          <a:p>
            <a:r>
              <a:rPr lang="pl-PL" sz="2800" dirty="0" err="1" smtClean="0"/>
              <a:t>Exercise</a:t>
            </a:r>
            <a:r>
              <a:rPr lang="pl-PL" sz="2800" dirty="0" smtClean="0"/>
              <a:t> 2.2 – </a:t>
            </a:r>
            <a:r>
              <a:rPr lang="pl-PL" sz="2800" dirty="0" err="1" smtClean="0"/>
              <a:t>Create</a:t>
            </a:r>
            <a:r>
              <a:rPr lang="pl-PL" sz="2800" dirty="0" smtClean="0"/>
              <a:t> </a:t>
            </a:r>
            <a:r>
              <a:rPr lang="pl-PL" sz="2800" dirty="0" err="1" smtClean="0"/>
              <a:t>new</a:t>
            </a:r>
            <a:r>
              <a:rPr lang="pl-PL" sz="2800" dirty="0" smtClean="0"/>
              <a:t> Person</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746955"/>
            <a:ext cx="3990975" cy="294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102829"/>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q"/>
            </a:pPr>
            <a:r>
              <a:rPr lang="pl-PL" sz="2200" dirty="0">
                <a:solidFill>
                  <a:schemeClr val="tx2"/>
                </a:solidFill>
                <a:latin typeface="Arial Narrow" pitchFamily="34" charset="0"/>
              </a:rPr>
              <a:t>Spring </a:t>
            </a:r>
            <a:r>
              <a:rPr lang="pl-PL" sz="2200" dirty="0" err="1">
                <a:solidFill>
                  <a:schemeClr val="tx2"/>
                </a:solidFill>
                <a:latin typeface="Arial Narrow" pitchFamily="34" charset="0"/>
              </a:rPr>
              <a:t>provides</a:t>
            </a:r>
            <a:r>
              <a:rPr lang="pl-PL" sz="2200" dirty="0">
                <a:solidFill>
                  <a:schemeClr val="tx2"/>
                </a:solidFill>
                <a:latin typeface="Arial Narrow" pitchFamily="34" charset="0"/>
              </a:rPr>
              <a:t> </a:t>
            </a:r>
            <a:r>
              <a:rPr lang="pl-PL" sz="2200" dirty="0" err="1">
                <a:solidFill>
                  <a:schemeClr val="tx2"/>
                </a:solidFill>
                <a:latin typeface="Arial Narrow" pitchFamily="34" charset="0"/>
              </a:rPr>
              <a:t>number</a:t>
            </a:r>
            <a:r>
              <a:rPr lang="pl-PL" sz="2200" dirty="0">
                <a:solidFill>
                  <a:schemeClr val="tx2"/>
                </a:solidFill>
                <a:latin typeface="Arial Narrow" pitchFamily="34" charset="0"/>
              </a:rPr>
              <a:t> of OOTB </a:t>
            </a:r>
            <a:r>
              <a:rPr lang="pl-PL" sz="2200" dirty="0" err="1">
                <a:solidFill>
                  <a:schemeClr val="tx2"/>
                </a:solidFill>
                <a:latin typeface="Arial Narrow" pitchFamily="34" charset="0"/>
              </a:rPr>
              <a:t>validators</a:t>
            </a:r>
            <a:r>
              <a:rPr lang="pl-PL" sz="2200" dirty="0">
                <a:solidFill>
                  <a:schemeClr val="tx2"/>
                </a:solidFill>
                <a:latin typeface="Arial Narrow" pitchFamily="34" charset="0"/>
              </a:rPr>
              <a:t> (</a:t>
            </a:r>
            <a:r>
              <a:rPr lang="pl-PL" sz="2200" dirty="0" err="1">
                <a:solidFill>
                  <a:schemeClr val="tx2"/>
                </a:solidFill>
                <a:latin typeface="Arial Narrow" pitchFamily="34" charset="0"/>
              </a:rPr>
              <a:t>represented</a:t>
            </a:r>
            <a:r>
              <a:rPr lang="pl-PL" sz="2200" dirty="0">
                <a:solidFill>
                  <a:schemeClr val="tx2"/>
                </a:solidFill>
                <a:latin typeface="Arial Narrow" pitchFamily="34" charset="0"/>
              </a:rPr>
              <a:t> by </a:t>
            </a:r>
            <a:r>
              <a:rPr lang="pl-PL" sz="2200" dirty="0" err="1">
                <a:solidFill>
                  <a:schemeClr val="tx2"/>
                </a:solidFill>
                <a:latin typeface="Arial Narrow" pitchFamily="34" charset="0"/>
              </a:rPr>
              <a:t>annotations</a:t>
            </a:r>
            <a:r>
              <a:rPr lang="pl-PL" sz="2200" dirty="0">
                <a:solidFill>
                  <a:schemeClr val="tx2"/>
                </a:solidFill>
                <a:latin typeface="Arial Narrow" pitchFamily="34" charset="0"/>
              </a:rPr>
              <a:t>), for </a:t>
            </a:r>
            <a:r>
              <a:rPr lang="pl-PL" sz="2200" dirty="0" err="1">
                <a:solidFill>
                  <a:schemeClr val="tx2"/>
                </a:solidFill>
                <a:latin typeface="Arial Narrow" pitchFamily="34" charset="0"/>
              </a:rPr>
              <a:t>example</a:t>
            </a:r>
            <a:r>
              <a:rPr lang="pl-PL" sz="2200" dirty="0">
                <a:solidFill>
                  <a:schemeClr val="tx2"/>
                </a:solidFill>
                <a:latin typeface="Arial Narrow" pitchFamily="34" charset="0"/>
              </a:rPr>
              <a:t>:</a:t>
            </a:r>
          </a:p>
          <a:p>
            <a:pPr lvl="2"/>
            <a:r>
              <a:rPr lang="pl-PL" dirty="0">
                <a:solidFill>
                  <a:schemeClr val="tx2"/>
                </a:solidFill>
              </a:rPr>
              <a:t>@</a:t>
            </a:r>
            <a:r>
              <a:rPr lang="pl-PL" dirty="0" err="1" smtClean="0">
                <a:solidFill>
                  <a:schemeClr val="tx2"/>
                </a:solidFill>
              </a:rPr>
              <a:t>NotNull</a:t>
            </a:r>
            <a:endParaRPr lang="pl-PL" dirty="0">
              <a:solidFill>
                <a:schemeClr val="tx2"/>
              </a:solidFill>
            </a:endParaRPr>
          </a:p>
          <a:p>
            <a:pPr lvl="2"/>
            <a:r>
              <a:rPr lang="pl-PL" dirty="0">
                <a:solidFill>
                  <a:schemeClr val="tx2"/>
                </a:solidFill>
                <a:latin typeface="Arial Narrow" pitchFamily="34" charset="0"/>
              </a:rPr>
              <a:t>@</a:t>
            </a:r>
            <a:r>
              <a:rPr lang="pl-PL" dirty="0" err="1">
                <a:solidFill>
                  <a:schemeClr val="tx2"/>
                </a:solidFill>
                <a:latin typeface="Arial Narrow" pitchFamily="34" charset="0"/>
              </a:rPr>
              <a:t>Digits</a:t>
            </a:r>
            <a:endParaRPr lang="pl-PL" dirty="0">
              <a:solidFill>
                <a:schemeClr val="tx2"/>
              </a:solidFill>
              <a:latin typeface="Arial Narrow" pitchFamily="34" charset="0"/>
            </a:endParaRPr>
          </a:p>
          <a:p>
            <a:pPr lvl="2"/>
            <a:r>
              <a:rPr lang="pl-PL" dirty="0">
                <a:solidFill>
                  <a:schemeClr val="tx2"/>
                </a:solidFill>
              </a:rPr>
              <a:t>@Max/@Min</a:t>
            </a:r>
          </a:p>
          <a:p>
            <a:pPr lvl="2"/>
            <a:r>
              <a:rPr lang="pl-PL" dirty="0">
                <a:solidFill>
                  <a:schemeClr val="tx2"/>
                </a:solidFill>
                <a:latin typeface="Arial Narrow" pitchFamily="34" charset="0"/>
              </a:rPr>
              <a:t>@</a:t>
            </a:r>
            <a:r>
              <a:rPr lang="pl-PL" dirty="0" err="1">
                <a:solidFill>
                  <a:schemeClr val="tx2"/>
                </a:solidFill>
                <a:latin typeface="Arial Narrow" pitchFamily="34" charset="0"/>
              </a:rPr>
              <a:t>Pattern</a:t>
            </a:r>
            <a:endParaRPr lang="pl-PL" dirty="0">
              <a:solidFill>
                <a:schemeClr val="tx2"/>
              </a:solidFill>
              <a:latin typeface="Arial Narrow" pitchFamily="34" charset="0"/>
            </a:endParaRPr>
          </a:p>
          <a:p>
            <a:pPr marL="342900" indent="-342900">
              <a:buFont typeface="Wingdings" panose="05000000000000000000" pitchFamily="2" charset="2"/>
              <a:buChar char="q"/>
            </a:pPr>
            <a:r>
              <a:rPr lang="pl-PL" sz="2200" dirty="0" err="1">
                <a:solidFill>
                  <a:schemeClr val="tx2"/>
                </a:solidFill>
                <a:latin typeface="Arial Narrow" pitchFamily="34" charset="0"/>
              </a:rPr>
              <a:t>Annotations</a:t>
            </a:r>
            <a:r>
              <a:rPr lang="pl-PL" sz="2200" dirty="0">
                <a:solidFill>
                  <a:schemeClr val="tx2"/>
                </a:solidFill>
                <a:latin typeface="Arial Narrow" pitchFamily="34" charset="0"/>
              </a:rPr>
              <a:t> </a:t>
            </a:r>
            <a:r>
              <a:rPr lang="pl-PL" sz="2200" dirty="0" err="1">
                <a:solidFill>
                  <a:schemeClr val="tx2"/>
                </a:solidFill>
                <a:latin typeface="Arial Narrow" pitchFamily="34" charset="0"/>
              </a:rPr>
              <a:t>comes</a:t>
            </a:r>
            <a:r>
              <a:rPr lang="pl-PL" sz="2200" dirty="0">
                <a:solidFill>
                  <a:schemeClr val="tx2"/>
                </a:solidFill>
                <a:latin typeface="Arial Narrow" pitchFamily="34" charset="0"/>
              </a:rPr>
              <a:t> from </a:t>
            </a:r>
            <a:r>
              <a:rPr lang="pl-PL" sz="2200" dirty="0" err="1">
                <a:solidFill>
                  <a:schemeClr val="tx2"/>
                </a:solidFill>
                <a:latin typeface="Arial Narrow" pitchFamily="34" charset="0"/>
              </a:rPr>
              <a:t>javax.validation</a:t>
            </a:r>
            <a:r>
              <a:rPr lang="pl-PL" sz="2200" dirty="0">
                <a:solidFill>
                  <a:schemeClr val="tx2"/>
                </a:solidFill>
                <a:latin typeface="Arial Narrow" pitchFamily="34" charset="0"/>
              </a:rPr>
              <a:t> </a:t>
            </a:r>
            <a:r>
              <a:rPr lang="pl-PL" sz="2200" dirty="0" err="1">
                <a:solidFill>
                  <a:schemeClr val="tx2"/>
                </a:solidFill>
                <a:latin typeface="Arial Narrow" pitchFamily="34" charset="0"/>
              </a:rPr>
              <a:t>group</a:t>
            </a:r>
            <a:endParaRPr lang="pl-PL" sz="2200" dirty="0">
              <a:solidFill>
                <a:schemeClr val="tx2"/>
              </a:solidFill>
              <a:latin typeface="Arial Narrow" pitchFamily="34" charset="0"/>
            </a:endParaRPr>
          </a:p>
          <a:p>
            <a:pPr marL="342900" indent="-342900">
              <a:buFont typeface="Wingdings" panose="05000000000000000000" pitchFamily="2" charset="2"/>
              <a:buChar char="q"/>
            </a:pPr>
            <a:r>
              <a:rPr lang="pl-PL" sz="2200" dirty="0" err="1">
                <a:solidFill>
                  <a:schemeClr val="tx2"/>
                </a:solidFill>
                <a:latin typeface="Arial Narrow" pitchFamily="34" charset="0"/>
              </a:rPr>
              <a:t>Custom</a:t>
            </a:r>
            <a:r>
              <a:rPr lang="pl-PL" sz="2200" dirty="0">
                <a:solidFill>
                  <a:schemeClr val="tx2"/>
                </a:solidFill>
                <a:latin typeface="Arial Narrow" pitchFamily="34" charset="0"/>
              </a:rPr>
              <a:t> </a:t>
            </a:r>
            <a:r>
              <a:rPr lang="pl-PL" sz="2200" dirty="0" err="1">
                <a:solidFill>
                  <a:schemeClr val="tx2"/>
                </a:solidFill>
                <a:latin typeface="Arial Narrow" pitchFamily="34" charset="0"/>
              </a:rPr>
              <a:t>validators</a:t>
            </a:r>
            <a:r>
              <a:rPr lang="pl-PL" sz="2200" dirty="0">
                <a:solidFill>
                  <a:schemeClr val="tx2"/>
                </a:solidFill>
                <a:latin typeface="Arial Narrow" pitchFamily="34" charset="0"/>
              </a:rPr>
              <a:t> </a:t>
            </a:r>
            <a:r>
              <a:rPr lang="pl-PL" sz="2200" dirty="0" err="1">
                <a:solidFill>
                  <a:schemeClr val="tx2"/>
                </a:solidFill>
                <a:latin typeface="Arial Narrow" pitchFamily="34" charset="0"/>
              </a:rPr>
              <a:t>can</a:t>
            </a:r>
            <a:r>
              <a:rPr lang="pl-PL" sz="2200" dirty="0">
                <a:solidFill>
                  <a:schemeClr val="tx2"/>
                </a:solidFill>
                <a:latin typeface="Arial Narrow" pitchFamily="34" charset="0"/>
              </a:rPr>
              <a:t> be </a:t>
            </a:r>
            <a:r>
              <a:rPr lang="pl-PL" sz="2200" dirty="0" err="1">
                <a:solidFill>
                  <a:schemeClr val="tx2"/>
                </a:solidFill>
                <a:latin typeface="Arial Narrow" pitchFamily="34" charset="0"/>
              </a:rPr>
              <a:t>developped</a:t>
            </a:r>
            <a:r>
              <a:rPr lang="pl-PL" sz="2200" dirty="0">
                <a:solidFill>
                  <a:schemeClr val="tx2"/>
                </a:solidFill>
                <a:latin typeface="Arial Narrow" pitchFamily="34" charset="0"/>
              </a:rPr>
              <a:t> by </a:t>
            </a:r>
            <a:r>
              <a:rPr lang="pl-PL" sz="2200" dirty="0" err="1">
                <a:solidFill>
                  <a:schemeClr val="tx2"/>
                </a:solidFill>
                <a:latin typeface="Arial Narrow" pitchFamily="34" charset="0"/>
              </a:rPr>
              <a:t>creating</a:t>
            </a:r>
            <a:r>
              <a:rPr lang="pl-PL" sz="2200" dirty="0">
                <a:solidFill>
                  <a:schemeClr val="tx2"/>
                </a:solidFill>
                <a:latin typeface="Arial Narrow" pitchFamily="34" charset="0"/>
              </a:rPr>
              <a:t> </a:t>
            </a:r>
            <a:r>
              <a:rPr lang="pl-PL" sz="2200" dirty="0" err="1">
                <a:solidFill>
                  <a:schemeClr val="tx2"/>
                </a:solidFill>
                <a:latin typeface="Arial Narrow" pitchFamily="34" charset="0"/>
              </a:rPr>
              <a:t>new</a:t>
            </a:r>
            <a:r>
              <a:rPr lang="pl-PL" sz="2200" dirty="0">
                <a:solidFill>
                  <a:schemeClr val="tx2"/>
                </a:solidFill>
                <a:latin typeface="Arial Narrow" pitchFamily="34" charset="0"/>
              </a:rPr>
              <a:t> </a:t>
            </a:r>
            <a:r>
              <a:rPr lang="pl-PL" sz="2200" dirty="0" err="1">
                <a:solidFill>
                  <a:schemeClr val="tx2"/>
                </a:solidFill>
                <a:latin typeface="Arial Narrow" pitchFamily="34" charset="0"/>
              </a:rPr>
              <a:t>annotation</a:t>
            </a:r>
            <a:r>
              <a:rPr lang="pl-PL" sz="2200" dirty="0">
                <a:solidFill>
                  <a:schemeClr val="tx2"/>
                </a:solidFill>
                <a:latin typeface="Arial Narrow" pitchFamily="34" charset="0"/>
              </a:rPr>
              <a:t> and </a:t>
            </a:r>
            <a:r>
              <a:rPr lang="pl-PL" sz="2200" dirty="0" err="1">
                <a:solidFill>
                  <a:schemeClr val="tx2"/>
                </a:solidFill>
                <a:latin typeface="Arial Narrow" pitchFamily="34" charset="0"/>
              </a:rPr>
              <a:t>corresponding</a:t>
            </a:r>
            <a:r>
              <a:rPr lang="pl-PL" sz="2200" dirty="0">
                <a:solidFill>
                  <a:schemeClr val="tx2"/>
                </a:solidFill>
                <a:latin typeface="Arial Narrow" pitchFamily="34" charset="0"/>
              </a:rPr>
              <a:t> </a:t>
            </a:r>
            <a:r>
              <a:rPr lang="pl-PL" sz="2200" dirty="0" err="1">
                <a:solidFill>
                  <a:schemeClr val="tx2"/>
                </a:solidFill>
                <a:latin typeface="Arial Narrow" pitchFamily="34" charset="0"/>
              </a:rPr>
              <a:t>validator</a:t>
            </a:r>
            <a:r>
              <a:rPr lang="pl-PL" sz="2200" dirty="0">
                <a:solidFill>
                  <a:schemeClr val="tx2"/>
                </a:solidFill>
                <a:latin typeface="Arial Narrow" pitchFamily="34" charset="0"/>
              </a:rPr>
              <a:t> </a:t>
            </a:r>
            <a:r>
              <a:rPr lang="pl-PL" sz="2200" dirty="0" err="1">
                <a:solidFill>
                  <a:schemeClr val="tx2"/>
                </a:solidFill>
                <a:latin typeface="Arial Narrow" pitchFamily="34" charset="0"/>
              </a:rPr>
              <a:t>class</a:t>
            </a:r>
            <a:r>
              <a:rPr lang="pl-PL" sz="2200" dirty="0">
                <a:solidFill>
                  <a:schemeClr val="tx2"/>
                </a:solidFill>
                <a:latin typeface="Arial Narrow" pitchFamily="34" charset="0"/>
              </a:rPr>
              <a:t> </a:t>
            </a:r>
            <a:r>
              <a:rPr lang="pl-PL" sz="2200" dirty="0" err="1">
                <a:solidFill>
                  <a:schemeClr val="tx2"/>
                </a:solidFill>
                <a:latin typeface="Arial Narrow" pitchFamily="34" charset="0"/>
              </a:rPr>
              <a:t>inherited</a:t>
            </a:r>
            <a:r>
              <a:rPr lang="pl-PL" sz="2200" dirty="0">
                <a:solidFill>
                  <a:schemeClr val="tx2"/>
                </a:solidFill>
                <a:latin typeface="Arial Narrow" pitchFamily="34" charset="0"/>
              </a:rPr>
              <a:t> from </a:t>
            </a:r>
            <a:r>
              <a:rPr lang="pl-PL" sz="2200" dirty="0" err="1">
                <a:solidFill>
                  <a:schemeClr val="tx2"/>
                </a:solidFill>
                <a:latin typeface="Arial Narrow" pitchFamily="34" charset="0"/>
              </a:rPr>
              <a:t>ConstraintValidator</a:t>
            </a:r>
            <a:endParaRPr lang="pl-PL" sz="2200" dirty="0">
              <a:solidFill>
                <a:schemeClr val="tx2"/>
              </a:solidFill>
              <a:latin typeface="Arial Narrow" pitchFamily="34" charset="0"/>
            </a:endParaRPr>
          </a:p>
          <a:p>
            <a:pPr marL="342900" indent="-342900">
              <a:buFont typeface="Wingdings" panose="05000000000000000000" pitchFamily="2" charset="2"/>
              <a:buChar char="q"/>
            </a:pPr>
            <a:r>
              <a:rPr lang="pl-PL" sz="2200" dirty="0" err="1">
                <a:solidFill>
                  <a:schemeClr val="tx2"/>
                </a:solidFill>
                <a:latin typeface="Arial Narrow" pitchFamily="34" charset="0"/>
              </a:rPr>
              <a:t>Validation</a:t>
            </a:r>
            <a:r>
              <a:rPr lang="pl-PL" sz="2200" dirty="0">
                <a:solidFill>
                  <a:schemeClr val="tx2"/>
                </a:solidFill>
                <a:latin typeface="Arial Narrow" pitchFamily="34" charset="0"/>
              </a:rPr>
              <a:t> </a:t>
            </a:r>
            <a:r>
              <a:rPr lang="pl-PL" sz="2200" dirty="0" err="1">
                <a:solidFill>
                  <a:schemeClr val="tx2"/>
                </a:solidFill>
                <a:latin typeface="Arial Narrow" pitchFamily="34" charset="0"/>
              </a:rPr>
              <a:t>errors</a:t>
            </a:r>
            <a:r>
              <a:rPr lang="pl-PL" sz="2200" dirty="0">
                <a:solidFill>
                  <a:schemeClr val="tx2"/>
                </a:solidFill>
                <a:latin typeface="Arial Narrow" pitchFamily="34" charset="0"/>
              </a:rPr>
              <a:t> </a:t>
            </a:r>
            <a:r>
              <a:rPr lang="pl-PL" sz="2200" dirty="0" err="1">
                <a:solidFill>
                  <a:schemeClr val="tx2"/>
                </a:solidFill>
                <a:latin typeface="Arial Narrow" pitchFamily="34" charset="0"/>
              </a:rPr>
              <a:t>are</a:t>
            </a:r>
            <a:r>
              <a:rPr lang="pl-PL" sz="2200" dirty="0">
                <a:solidFill>
                  <a:schemeClr val="tx2"/>
                </a:solidFill>
                <a:latin typeface="Arial Narrow" pitchFamily="34" charset="0"/>
              </a:rPr>
              <a:t> </a:t>
            </a:r>
            <a:r>
              <a:rPr lang="pl-PL" sz="2200" dirty="0" err="1">
                <a:solidFill>
                  <a:schemeClr val="tx2"/>
                </a:solidFill>
                <a:latin typeface="Arial Narrow" pitchFamily="34" charset="0"/>
              </a:rPr>
              <a:t>displayed</a:t>
            </a:r>
            <a:r>
              <a:rPr lang="pl-PL" sz="2200" dirty="0">
                <a:solidFill>
                  <a:schemeClr val="tx2"/>
                </a:solidFill>
                <a:latin typeface="Arial Narrow" pitchFamily="34" charset="0"/>
              </a:rPr>
              <a:t> in &lt;</a:t>
            </a:r>
            <a:r>
              <a:rPr lang="pl-PL" sz="2200" dirty="0" err="1">
                <a:solidFill>
                  <a:schemeClr val="tx2"/>
                </a:solidFill>
                <a:latin typeface="Arial Narrow" pitchFamily="34" charset="0"/>
              </a:rPr>
              <a:t>f:errors</a:t>
            </a:r>
            <a:r>
              <a:rPr lang="pl-PL" sz="2200" dirty="0">
                <a:solidFill>
                  <a:schemeClr val="tx2"/>
                </a:solidFill>
                <a:latin typeface="Arial Narrow" pitchFamily="34" charset="0"/>
              </a:rPr>
              <a:t> /&gt; </a:t>
            </a:r>
            <a:r>
              <a:rPr lang="pl-PL" sz="2200" dirty="0" err="1">
                <a:solidFill>
                  <a:schemeClr val="tx2"/>
                </a:solidFill>
                <a:latin typeface="Arial Narrow" pitchFamily="34" charset="0"/>
              </a:rPr>
              <a:t>tag</a:t>
            </a:r>
            <a:endParaRPr lang="pl-PL" sz="2200" dirty="0">
              <a:solidFill>
                <a:schemeClr val="tx2"/>
              </a:solidFill>
              <a:latin typeface="Arial Narrow" pitchFamily="34" charset="0"/>
            </a:endParaRPr>
          </a:p>
          <a:p>
            <a:pPr marL="342900" indent="-342900">
              <a:buFont typeface="Wingdings" panose="05000000000000000000" pitchFamily="2" charset="2"/>
              <a:buChar char="q"/>
            </a:pPr>
            <a:r>
              <a:rPr lang="pl-PL" sz="2200" dirty="0" err="1">
                <a:solidFill>
                  <a:schemeClr val="tx2"/>
                </a:solidFill>
                <a:latin typeface="Arial Narrow" pitchFamily="34" charset="0"/>
              </a:rPr>
              <a:t>Validation</a:t>
            </a:r>
            <a:r>
              <a:rPr lang="pl-PL" sz="2200" dirty="0">
                <a:solidFill>
                  <a:schemeClr val="tx2"/>
                </a:solidFill>
                <a:latin typeface="Arial Narrow" pitchFamily="34" charset="0"/>
              </a:rPr>
              <a:t> </a:t>
            </a:r>
            <a:r>
              <a:rPr lang="pl-PL" sz="2200" dirty="0" err="1">
                <a:solidFill>
                  <a:schemeClr val="tx2"/>
                </a:solidFill>
                <a:latin typeface="Arial Narrow" pitchFamily="34" charset="0"/>
              </a:rPr>
              <a:t>is</a:t>
            </a:r>
            <a:r>
              <a:rPr lang="pl-PL" sz="2200" dirty="0">
                <a:solidFill>
                  <a:schemeClr val="tx2"/>
                </a:solidFill>
                <a:latin typeface="Arial Narrow" pitchFamily="34" charset="0"/>
              </a:rPr>
              <a:t> </a:t>
            </a:r>
            <a:r>
              <a:rPr lang="pl-PL" sz="2200" dirty="0" err="1">
                <a:solidFill>
                  <a:schemeClr val="tx2"/>
                </a:solidFill>
                <a:latin typeface="Arial Narrow" pitchFamily="34" charset="0"/>
              </a:rPr>
              <a:t>enabled</a:t>
            </a:r>
            <a:r>
              <a:rPr lang="pl-PL" sz="2200" dirty="0">
                <a:solidFill>
                  <a:schemeClr val="tx2"/>
                </a:solidFill>
                <a:latin typeface="Arial Narrow" pitchFamily="34" charset="0"/>
              </a:rPr>
              <a:t> by @</a:t>
            </a:r>
            <a:r>
              <a:rPr lang="pl-PL" sz="2200" dirty="0" err="1">
                <a:solidFill>
                  <a:schemeClr val="tx2"/>
                </a:solidFill>
                <a:latin typeface="Arial Narrow" pitchFamily="34" charset="0"/>
              </a:rPr>
              <a:t>Valid</a:t>
            </a:r>
            <a:r>
              <a:rPr lang="pl-PL" sz="2200" dirty="0">
                <a:solidFill>
                  <a:schemeClr val="tx2"/>
                </a:solidFill>
                <a:latin typeface="Arial Narrow" pitchFamily="34" charset="0"/>
              </a:rPr>
              <a:t> </a:t>
            </a:r>
            <a:r>
              <a:rPr lang="pl-PL" sz="2200" dirty="0" err="1">
                <a:solidFill>
                  <a:schemeClr val="tx2"/>
                </a:solidFill>
                <a:latin typeface="Arial Narrow" pitchFamily="34" charset="0"/>
              </a:rPr>
              <a:t>annotation</a:t>
            </a:r>
            <a:r>
              <a:rPr lang="pl-PL" sz="2200" dirty="0">
                <a:solidFill>
                  <a:schemeClr val="tx2"/>
                </a:solidFill>
                <a:latin typeface="Arial Narrow" pitchFamily="34" charset="0"/>
              </a:rPr>
              <a:t> in </a:t>
            </a:r>
            <a:r>
              <a:rPr lang="pl-PL" sz="2200" dirty="0" err="1">
                <a:solidFill>
                  <a:schemeClr val="tx2"/>
                </a:solidFill>
                <a:latin typeface="Arial Narrow" pitchFamily="34" charset="0"/>
              </a:rPr>
              <a:t>binding</a:t>
            </a:r>
            <a:r>
              <a:rPr lang="pl-PL" sz="2200" dirty="0">
                <a:solidFill>
                  <a:schemeClr val="tx2"/>
                </a:solidFill>
                <a:latin typeface="Arial Narrow" pitchFamily="34" charset="0"/>
              </a:rPr>
              <a:t> </a:t>
            </a:r>
            <a:r>
              <a:rPr lang="pl-PL" sz="2200" dirty="0" err="1">
                <a:solidFill>
                  <a:schemeClr val="tx2"/>
                </a:solidFill>
                <a:latin typeface="Arial Narrow" pitchFamily="34" charset="0"/>
              </a:rPr>
              <a:t>method</a:t>
            </a:r>
            <a:r>
              <a:rPr lang="pl-PL" sz="2200" dirty="0">
                <a:solidFill>
                  <a:schemeClr val="tx2"/>
                </a:solidFill>
                <a:latin typeface="Arial Narrow" pitchFamily="34" charset="0"/>
              </a:rPr>
              <a:t> (for </a:t>
            </a:r>
            <a:r>
              <a:rPr lang="pl-PL" sz="2200" dirty="0" err="1">
                <a:solidFill>
                  <a:schemeClr val="tx2"/>
                </a:solidFill>
                <a:latin typeface="Arial Narrow" pitchFamily="34" charset="0"/>
              </a:rPr>
              <a:t>example</a:t>
            </a:r>
            <a:r>
              <a:rPr lang="pl-PL" sz="2200" dirty="0">
                <a:solidFill>
                  <a:schemeClr val="tx2"/>
                </a:solidFill>
                <a:latin typeface="Arial Narrow" pitchFamily="34" charset="0"/>
              </a:rPr>
              <a:t> in Controller)</a:t>
            </a:r>
          </a:p>
          <a:p>
            <a:pPr marL="285750" indent="-285750">
              <a:buFont typeface="Arial"/>
              <a:buChar char="•"/>
            </a:pPr>
            <a:endParaRPr lang="en-US" dirty="0">
              <a:solidFill>
                <a:schemeClr val="tx2"/>
              </a:solidFill>
            </a:endParaRPr>
          </a:p>
        </p:txBody>
      </p:sp>
      <p:sp>
        <p:nvSpPr>
          <p:cNvPr id="3" name="Title 2"/>
          <p:cNvSpPr>
            <a:spLocks noGrp="1"/>
          </p:cNvSpPr>
          <p:nvPr>
            <p:ph type="title"/>
          </p:nvPr>
        </p:nvSpPr>
        <p:spPr/>
        <p:txBody>
          <a:bodyPr>
            <a:normAutofit/>
          </a:bodyPr>
          <a:lstStyle/>
          <a:p>
            <a:r>
              <a:rPr lang="pl-PL" sz="2800" dirty="0"/>
              <a:t>Data </a:t>
            </a:r>
            <a:r>
              <a:rPr lang="pl-PL" sz="2800" dirty="0" err="1"/>
              <a:t>validation</a:t>
            </a:r>
            <a:r>
              <a:rPr lang="en-US" sz="2800" dirty="0" smtClean="0"/>
              <a:t>	</a:t>
            </a:r>
            <a:endParaRPr lang="en-US" sz="2800" dirty="0"/>
          </a:p>
        </p:txBody>
      </p:sp>
    </p:spTree>
    <p:extLst>
      <p:ext uri="{BB962C8B-B14F-4D97-AF65-F5344CB8AC3E}">
        <p14:creationId xmlns:p14="http://schemas.microsoft.com/office/powerpoint/2010/main" val="1061730690"/>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buFont typeface="Arial"/>
              <a:buChar char="•"/>
            </a:pPr>
            <a:r>
              <a:rPr lang="pl-PL" sz="2000" dirty="0">
                <a:solidFill>
                  <a:schemeClr val="tx2"/>
                </a:solidFill>
                <a:latin typeface="Arial Narrow" pitchFamily="34" charset="0"/>
              </a:rPr>
              <a:t>For </a:t>
            </a:r>
            <a:r>
              <a:rPr lang="pl-PL" sz="2000" dirty="0" err="1">
                <a:solidFill>
                  <a:schemeClr val="tx2"/>
                </a:solidFill>
                <a:latin typeface="Arial Narrow" pitchFamily="34" charset="0"/>
              </a:rPr>
              <a:t>custom</a:t>
            </a:r>
            <a:r>
              <a:rPr lang="pl-PL" sz="2000" dirty="0">
                <a:solidFill>
                  <a:schemeClr val="tx2"/>
                </a:solidFill>
                <a:latin typeface="Arial Narrow" pitchFamily="34" charset="0"/>
              </a:rPr>
              <a:t> </a:t>
            </a:r>
            <a:r>
              <a:rPr lang="pl-PL" sz="2000" dirty="0" err="1">
                <a:solidFill>
                  <a:schemeClr val="tx2"/>
                </a:solidFill>
                <a:latin typeface="Arial Narrow" pitchFamily="34" charset="0"/>
              </a:rPr>
              <a:t>validators</a:t>
            </a:r>
            <a:r>
              <a:rPr lang="pl-PL" sz="2000" dirty="0">
                <a:solidFill>
                  <a:schemeClr val="tx2"/>
                </a:solidFill>
                <a:latin typeface="Arial Narrow" pitchFamily="34" charset="0"/>
              </a:rPr>
              <a:t> </a:t>
            </a:r>
            <a:r>
              <a:rPr lang="pl-PL" sz="2000" dirty="0" err="1">
                <a:solidFill>
                  <a:schemeClr val="tx2"/>
                </a:solidFill>
                <a:latin typeface="Arial Narrow" pitchFamily="34" charset="0"/>
              </a:rPr>
              <a:t>you</a:t>
            </a:r>
            <a:r>
              <a:rPr lang="pl-PL" sz="2000" dirty="0">
                <a:solidFill>
                  <a:schemeClr val="tx2"/>
                </a:solidFill>
                <a:latin typeface="Arial Narrow" pitchFamily="34" charset="0"/>
              </a:rPr>
              <a:t> </a:t>
            </a:r>
            <a:r>
              <a:rPr lang="pl-PL" sz="2000" dirty="0" err="1">
                <a:solidFill>
                  <a:schemeClr val="tx2"/>
                </a:solidFill>
                <a:latin typeface="Arial Narrow" pitchFamily="34" charset="0"/>
              </a:rPr>
              <a:t>must</a:t>
            </a:r>
            <a:r>
              <a:rPr lang="pl-PL" sz="2000" dirty="0">
                <a:solidFill>
                  <a:schemeClr val="tx2"/>
                </a:solidFill>
                <a:latin typeface="Arial Narrow" pitchFamily="34" charset="0"/>
              </a:rPr>
              <a:t> </a:t>
            </a:r>
            <a:r>
              <a:rPr lang="pl-PL" sz="2000" dirty="0" err="1">
                <a:solidFill>
                  <a:schemeClr val="tx2"/>
                </a:solidFill>
                <a:latin typeface="Arial Narrow" pitchFamily="34" charset="0"/>
              </a:rPr>
              <a:t>add</a:t>
            </a:r>
            <a:r>
              <a:rPr lang="pl-PL" sz="2000" dirty="0">
                <a:solidFill>
                  <a:schemeClr val="tx2"/>
                </a:solidFill>
                <a:latin typeface="Arial Narrow" pitchFamily="34" charset="0"/>
              </a:rPr>
              <a:t> </a:t>
            </a:r>
            <a:r>
              <a:rPr lang="pl-PL" sz="2000" dirty="0" err="1">
                <a:solidFill>
                  <a:schemeClr val="tx2"/>
                </a:solidFill>
                <a:latin typeface="Arial Narrow" pitchFamily="34" charset="0"/>
              </a:rPr>
              <a:t>following</a:t>
            </a:r>
            <a:r>
              <a:rPr lang="pl-PL" sz="2000" dirty="0">
                <a:solidFill>
                  <a:schemeClr val="tx2"/>
                </a:solidFill>
                <a:latin typeface="Arial Narrow" pitchFamily="34" charset="0"/>
              </a:rPr>
              <a:t> </a:t>
            </a:r>
            <a:r>
              <a:rPr lang="pl-PL" sz="2000" dirty="0" err="1">
                <a:solidFill>
                  <a:schemeClr val="tx2"/>
                </a:solidFill>
                <a:latin typeface="Arial Narrow" pitchFamily="34" charset="0"/>
              </a:rPr>
              <a:t>dependencies</a:t>
            </a:r>
            <a:r>
              <a:rPr lang="pl-PL" sz="2000" dirty="0">
                <a:solidFill>
                  <a:schemeClr val="tx2"/>
                </a:solidFill>
                <a:latin typeface="Arial Narrow" pitchFamily="34" charset="0"/>
              </a:rPr>
              <a:t> to </a:t>
            </a:r>
            <a:r>
              <a:rPr lang="pl-PL" sz="2000" dirty="0" err="1">
                <a:solidFill>
                  <a:schemeClr val="tx2"/>
                </a:solidFill>
                <a:latin typeface="Arial Narrow" pitchFamily="34" charset="0"/>
              </a:rPr>
              <a:t>your</a:t>
            </a:r>
            <a:r>
              <a:rPr lang="pl-PL" sz="2000" dirty="0">
                <a:solidFill>
                  <a:schemeClr val="tx2"/>
                </a:solidFill>
                <a:latin typeface="Arial Narrow" pitchFamily="34" charset="0"/>
              </a:rPr>
              <a:t> pom.xml:</a:t>
            </a: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pl-PL" sz="2800" dirty="0"/>
              <a:t>Data </a:t>
            </a:r>
            <a:r>
              <a:rPr lang="pl-PL" sz="2800" dirty="0" err="1"/>
              <a:t>validation</a:t>
            </a:r>
            <a:r>
              <a:rPr lang="pl-PL" sz="2800" dirty="0"/>
              <a:t> – </a:t>
            </a:r>
            <a:r>
              <a:rPr lang="pl-PL" sz="2800" dirty="0" err="1"/>
              <a:t>Maven</a:t>
            </a:r>
            <a:r>
              <a:rPr lang="pl-PL" sz="2800" dirty="0"/>
              <a:t> </a:t>
            </a:r>
            <a:r>
              <a:rPr lang="pl-PL" sz="2800" dirty="0" err="1"/>
              <a:t>dependencies</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53491"/>
            <a:ext cx="4014599" cy="4279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764524"/>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l-PL" sz="2800" dirty="0"/>
              <a:t>Data </a:t>
            </a:r>
            <a:r>
              <a:rPr lang="pl-PL" sz="2800" dirty="0" err="1"/>
              <a:t>validation</a:t>
            </a:r>
            <a:r>
              <a:rPr lang="pl-PL" sz="2800" dirty="0"/>
              <a:t> – </a:t>
            </a:r>
            <a:r>
              <a:rPr lang="pl-PL" sz="2800" dirty="0" err="1"/>
              <a:t>custom</a:t>
            </a:r>
            <a:r>
              <a:rPr lang="pl-PL" sz="2800" dirty="0"/>
              <a:t> </a:t>
            </a:r>
            <a:r>
              <a:rPr lang="pl-PL" sz="2800" dirty="0" err="1"/>
              <a:t>annotation</a:t>
            </a:r>
            <a:endParaRPr lang="en-US" sz="2800"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696" y="2466110"/>
            <a:ext cx="7497436" cy="3454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22605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Core and Beans modules provide the fundamental parts of the framework</a:t>
            </a:r>
          </a:p>
          <a:p>
            <a:pPr lvl="1"/>
            <a:r>
              <a:rPr lang="en-US" dirty="0"/>
              <a:t>Inversion of Control</a:t>
            </a:r>
          </a:p>
          <a:p>
            <a:pPr lvl="1"/>
            <a:r>
              <a:rPr lang="en-US" dirty="0"/>
              <a:t>Dependency Injection</a:t>
            </a:r>
          </a:p>
          <a:p>
            <a:pPr lvl="1"/>
            <a:r>
              <a:rPr lang="en-US" dirty="0" err="1"/>
              <a:t>BeanFactory</a:t>
            </a:r>
            <a:endParaRPr lang="en-US" dirty="0"/>
          </a:p>
          <a:p>
            <a:r>
              <a:rPr lang="en-US" dirty="0"/>
              <a:t>Context greatly extends the previous two modules</a:t>
            </a:r>
          </a:p>
          <a:p>
            <a:pPr lvl="1"/>
            <a:r>
              <a:rPr lang="en-US" dirty="0"/>
              <a:t>Provides a framework-level access to the contained objects</a:t>
            </a:r>
          </a:p>
          <a:p>
            <a:pPr lvl="1"/>
            <a:r>
              <a:rPr lang="en-US" dirty="0"/>
              <a:t>Context support</a:t>
            </a:r>
          </a:p>
          <a:p>
            <a:pPr lvl="1"/>
            <a:r>
              <a:rPr lang="en-US" dirty="0"/>
              <a:t>Internationalization, event-propagation and Java EE features</a:t>
            </a:r>
          </a:p>
          <a:p>
            <a:pPr lvl="1"/>
            <a:r>
              <a:rPr lang="en-US" dirty="0"/>
              <a:t>Application Context</a:t>
            </a:r>
          </a:p>
          <a:p>
            <a:r>
              <a:rPr lang="en-US" dirty="0"/>
              <a:t>Expression Language provides a language for querying and manipulating the object graph at runtime</a:t>
            </a:r>
          </a:p>
          <a:p>
            <a:pPr lvl="1"/>
            <a:endParaRPr lang="en-US" dirty="0"/>
          </a:p>
        </p:txBody>
      </p:sp>
      <p:sp>
        <p:nvSpPr>
          <p:cNvPr id="3" name="Title 2"/>
          <p:cNvSpPr>
            <a:spLocks noGrp="1"/>
          </p:cNvSpPr>
          <p:nvPr>
            <p:ph type="title"/>
          </p:nvPr>
        </p:nvSpPr>
        <p:spPr/>
        <p:txBody>
          <a:bodyPr>
            <a:normAutofit/>
          </a:bodyPr>
          <a:lstStyle/>
          <a:p>
            <a:r>
              <a:rPr lang="en-US" sz="2800" dirty="0"/>
              <a:t>Spring Framework Modules</a:t>
            </a:r>
          </a:p>
        </p:txBody>
      </p:sp>
      <p:pic>
        <p:nvPicPr>
          <p:cNvPr id="4" name="Picture 3"/>
          <p:cNvPicPr>
            <a:picLocks noChangeAspect="1"/>
          </p:cNvPicPr>
          <p:nvPr/>
        </p:nvPicPr>
        <p:blipFill rotWithShape="1">
          <a:blip r:embed="rId2"/>
          <a:srcRect l="4646" t="59170" r="4912" b="16099"/>
          <a:stretch/>
        </p:blipFill>
        <p:spPr>
          <a:xfrm>
            <a:off x="1606095" y="5378096"/>
            <a:ext cx="5635534" cy="1188222"/>
          </a:xfrm>
          <a:prstGeom prst="rect">
            <a:avLst/>
          </a:prstGeom>
        </p:spPr>
      </p:pic>
    </p:spTree>
    <p:extLst>
      <p:ext uri="{BB962C8B-B14F-4D97-AF65-F5344CB8AC3E}">
        <p14:creationId xmlns:p14="http://schemas.microsoft.com/office/powerpoint/2010/main" val="943947739"/>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a:t>Data </a:t>
            </a:r>
            <a:r>
              <a:rPr lang="pl-PL" dirty="0" err="1"/>
              <a:t>validation</a:t>
            </a:r>
            <a:r>
              <a:rPr lang="pl-PL" dirty="0"/>
              <a:t> – </a:t>
            </a:r>
            <a:r>
              <a:rPr lang="pl-PL" dirty="0" err="1"/>
              <a:t>custom</a:t>
            </a:r>
            <a:r>
              <a:rPr lang="pl-PL" dirty="0"/>
              <a:t> </a:t>
            </a:r>
            <a:r>
              <a:rPr lang="pl-PL" dirty="0" err="1"/>
              <a:t>validator</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54" y="2057400"/>
            <a:ext cx="8700191" cy="312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801870"/>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err="1">
                <a:solidFill>
                  <a:schemeClr val="tx2"/>
                </a:solidFill>
              </a:rPr>
              <a:t>Add</a:t>
            </a:r>
            <a:r>
              <a:rPr lang="pl-PL" dirty="0">
                <a:solidFill>
                  <a:schemeClr val="tx2"/>
                </a:solidFill>
              </a:rPr>
              <a:t> </a:t>
            </a:r>
            <a:r>
              <a:rPr lang="pl-PL" dirty="0" err="1">
                <a:solidFill>
                  <a:schemeClr val="tx2"/>
                </a:solidFill>
              </a:rPr>
              <a:t>custom</a:t>
            </a:r>
            <a:r>
              <a:rPr lang="pl-PL" dirty="0">
                <a:solidFill>
                  <a:schemeClr val="tx2"/>
                </a:solidFill>
              </a:rPr>
              <a:t> </a:t>
            </a:r>
            <a:r>
              <a:rPr lang="pl-PL" dirty="0" err="1">
                <a:solidFill>
                  <a:schemeClr val="tx2"/>
                </a:solidFill>
              </a:rPr>
              <a:t>validator</a:t>
            </a:r>
            <a:r>
              <a:rPr lang="pl-PL" dirty="0">
                <a:solidFill>
                  <a:schemeClr val="tx2"/>
                </a:solidFill>
              </a:rPr>
              <a:t> to </a:t>
            </a:r>
            <a:r>
              <a:rPr lang="pl-PL" dirty="0" err="1">
                <a:solidFill>
                  <a:schemeClr val="tx2"/>
                </a:solidFill>
              </a:rPr>
              <a:t>postal</a:t>
            </a:r>
            <a:r>
              <a:rPr lang="pl-PL" dirty="0">
                <a:solidFill>
                  <a:schemeClr val="tx2"/>
                </a:solidFill>
              </a:rPr>
              <a:t> </a:t>
            </a:r>
            <a:r>
              <a:rPr lang="pl-PL" dirty="0" err="1">
                <a:solidFill>
                  <a:schemeClr val="tx2"/>
                </a:solidFill>
              </a:rPr>
              <a:t>code</a:t>
            </a:r>
            <a:r>
              <a:rPr lang="pl-PL" dirty="0">
                <a:solidFill>
                  <a:schemeClr val="tx2"/>
                </a:solidFill>
              </a:rPr>
              <a:t> field of </a:t>
            </a:r>
            <a:r>
              <a:rPr lang="pl-PL" dirty="0" err="1">
                <a:solidFill>
                  <a:schemeClr val="tx2"/>
                </a:solidFill>
              </a:rPr>
              <a:t>Address</a:t>
            </a:r>
            <a:r>
              <a:rPr lang="pl-PL" dirty="0">
                <a:solidFill>
                  <a:schemeClr val="tx2"/>
                </a:solidFill>
              </a:rPr>
              <a:t> </a:t>
            </a:r>
            <a:r>
              <a:rPr lang="pl-PL" dirty="0" err="1">
                <a:solidFill>
                  <a:schemeClr val="tx2"/>
                </a:solidFill>
              </a:rPr>
              <a:t>class</a:t>
            </a:r>
            <a:endParaRPr lang="pl-PL" dirty="0">
              <a:solidFill>
                <a:schemeClr val="tx2"/>
              </a:solidFill>
            </a:endParaRPr>
          </a:p>
          <a:p>
            <a:endParaRPr lang="en-US" dirty="0">
              <a:solidFill>
                <a:schemeClr val="tx2"/>
              </a:solidFill>
            </a:endParaRPr>
          </a:p>
        </p:txBody>
      </p:sp>
      <p:sp>
        <p:nvSpPr>
          <p:cNvPr id="3" name="Title 2"/>
          <p:cNvSpPr>
            <a:spLocks noGrp="1"/>
          </p:cNvSpPr>
          <p:nvPr>
            <p:ph type="title"/>
          </p:nvPr>
        </p:nvSpPr>
        <p:spPr/>
        <p:txBody>
          <a:bodyPr/>
          <a:lstStyle/>
          <a:p>
            <a:r>
              <a:rPr lang="pl-PL" dirty="0"/>
              <a:t>Live demo – </a:t>
            </a:r>
            <a:r>
              <a:rPr lang="pl-PL" dirty="0" err="1"/>
              <a:t>Create</a:t>
            </a:r>
            <a:r>
              <a:rPr lang="pl-PL" dirty="0"/>
              <a:t> </a:t>
            </a:r>
            <a:r>
              <a:rPr lang="pl-PL" dirty="0" err="1"/>
              <a:t>validator</a:t>
            </a:r>
            <a:r>
              <a:rPr lang="pl-PL" dirty="0"/>
              <a:t> for </a:t>
            </a:r>
            <a:r>
              <a:rPr lang="pl-PL" dirty="0" err="1"/>
              <a:t>postal</a:t>
            </a:r>
            <a:r>
              <a:rPr lang="pl-PL" dirty="0"/>
              <a:t> </a:t>
            </a:r>
            <a:r>
              <a:rPr lang="pl-PL" dirty="0" err="1"/>
              <a:t>code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327" y="2126672"/>
            <a:ext cx="566218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620873"/>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9726" y="3082931"/>
            <a:ext cx="8124274" cy="709416"/>
          </a:xfrm>
        </p:spPr>
        <p:txBody>
          <a:bodyPr/>
          <a:lstStyle/>
          <a:p>
            <a:r>
              <a:rPr lang="en-US" dirty="0" err="1" smtClean="0"/>
              <a:t>www.tt.com.pl</a:t>
            </a:r>
            <a:endParaRPr lang="en-US" dirty="0"/>
          </a:p>
        </p:txBody>
      </p:sp>
    </p:spTree>
    <p:extLst>
      <p:ext uri="{BB962C8B-B14F-4D97-AF65-F5344CB8AC3E}">
        <p14:creationId xmlns:p14="http://schemas.microsoft.com/office/powerpoint/2010/main" val="103987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2119054">
            <a:off x="2" y="1252760"/>
            <a:ext cx="9143998" cy="5178511"/>
          </a:xfrm>
        </p:spPr>
        <p:txBody>
          <a:bodyPr>
            <a:normAutofit/>
          </a:bodyPr>
          <a:lstStyle/>
          <a:p>
            <a:pPr algn="ctr"/>
            <a:r>
              <a:rPr lang="pl-PL" sz="9600" dirty="0" smtClean="0">
                <a:solidFill>
                  <a:schemeClr val="tx2"/>
                </a:solidFill>
              </a:rPr>
              <a:t>DEMO</a:t>
            </a:r>
            <a:endParaRPr lang="en-US" sz="9600" dirty="0">
              <a:solidFill>
                <a:schemeClr val="tx2"/>
              </a:solidFill>
            </a:endParaRPr>
          </a:p>
        </p:txBody>
      </p:sp>
      <p:sp>
        <p:nvSpPr>
          <p:cNvPr id="3" name="Title 2"/>
          <p:cNvSpPr>
            <a:spLocks noGrp="1"/>
          </p:cNvSpPr>
          <p:nvPr>
            <p:ph type="title"/>
          </p:nvPr>
        </p:nvSpPr>
        <p:spPr/>
        <p:txBody>
          <a:bodyPr/>
          <a:lstStyle/>
          <a:p>
            <a:r>
              <a:rPr lang="pl-PL" dirty="0" smtClean="0"/>
              <a:t>DEMO</a:t>
            </a:r>
            <a:endParaRPr lang="en-US" dirty="0"/>
          </a:p>
        </p:txBody>
      </p:sp>
    </p:spTree>
    <p:extLst>
      <p:ext uri="{BB962C8B-B14F-4D97-AF65-F5344CB8AC3E}">
        <p14:creationId xmlns:p14="http://schemas.microsoft.com/office/powerpoint/2010/main" val="347981262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39600"/>
            <a:ext cx="9143998" cy="4192568"/>
          </a:xfrm>
        </p:spPr>
        <p:txBody>
          <a:bodyPr>
            <a:noAutofit/>
          </a:bodyPr>
          <a:lstStyle/>
          <a:p>
            <a:r>
              <a:rPr lang="en-US" sz="2000" dirty="0">
                <a:solidFill>
                  <a:schemeClr val="tx2"/>
                </a:solidFill>
              </a:rPr>
              <a:t>Java itself provides great application development functionality</a:t>
            </a:r>
          </a:p>
          <a:p>
            <a:pPr lvl="1"/>
            <a:r>
              <a:rPr lang="en-US" sz="1800" dirty="0">
                <a:solidFill>
                  <a:schemeClr val="tx2"/>
                </a:solidFill>
              </a:rPr>
              <a:t>That is why it is being used so much in the enterprise world</a:t>
            </a:r>
          </a:p>
          <a:p>
            <a:r>
              <a:rPr lang="en-US" sz="2000" dirty="0">
                <a:solidFill>
                  <a:schemeClr val="tx2"/>
                </a:solidFill>
              </a:rPr>
              <a:t>However, it lacks the means to organize the basic building blocks into a coherent </a:t>
            </a:r>
            <a:r>
              <a:rPr lang="en-US" sz="2000" dirty="0" smtClean="0">
                <a:solidFill>
                  <a:schemeClr val="tx2"/>
                </a:solidFill>
              </a:rPr>
              <a:t>structure</a:t>
            </a:r>
            <a:endParaRPr lang="pl-PL" sz="2000" dirty="0" smtClean="0">
              <a:solidFill>
                <a:schemeClr val="tx2"/>
              </a:solidFill>
            </a:endParaRPr>
          </a:p>
          <a:p>
            <a:endParaRPr lang="en-US" sz="2000" dirty="0">
              <a:solidFill>
                <a:schemeClr val="tx2"/>
              </a:solidFill>
            </a:endParaRPr>
          </a:p>
          <a:p>
            <a:pPr lvl="1"/>
            <a:r>
              <a:rPr lang="en-US" sz="1800" dirty="0">
                <a:solidFill>
                  <a:schemeClr val="tx2"/>
                </a:solidFill>
              </a:rPr>
              <a:t> Hence the need of implementing various design patterns, such as Factory, Builder etc.</a:t>
            </a:r>
          </a:p>
          <a:p>
            <a:r>
              <a:rPr lang="en-US" sz="2000" dirty="0">
                <a:solidFill>
                  <a:schemeClr val="tx2"/>
                </a:solidFill>
              </a:rPr>
              <a:t>A good developer should know what the pattern does and where to apply it, but why do we have to implement them ourselves?</a:t>
            </a:r>
          </a:p>
          <a:p>
            <a:r>
              <a:rPr lang="en-US" sz="2000" dirty="0">
                <a:solidFill>
                  <a:schemeClr val="tx2"/>
                </a:solidFill>
              </a:rPr>
              <a:t>This is where Spring Framework Inversion of Control (</a:t>
            </a:r>
            <a:r>
              <a:rPr lang="en-US" sz="2000" dirty="0" err="1">
                <a:solidFill>
                  <a:schemeClr val="tx2"/>
                </a:solidFill>
              </a:rPr>
              <a:t>IoC</a:t>
            </a:r>
            <a:r>
              <a:rPr lang="en-US" sz="2000" dirty="0">
                <a:solidFill>
                  <a:schemeClr val="tx2"/>
                </a:solidFill>
              </a:rPr>
              <a:t>) component comes into play</a:t>
            </a:r>
          </a:p>
          <a:p>
            <a:pPr marL="285750" indent="-285750">
              <a:buFont typeface="Arial"/>
              <a:buChar char="•"/>
            </a:pPr>
            <a:endParaRPr lang="en-US" sz="2000" dirty="0">
              <a:solidFill>
                <a:schemeClr val="tx2"/>
              </a:solidFill>
            </a:endParaRPr>
          </a:p>
        </p:txBody>
      </p:sp>
      <p:sp>
        <p:nvSpPr>
          <p:cNvPr id="3" name="Title 2"/>
          <p:cNvSpPr>
            <a:spLocks noGrp="1"/>
          </p:cNvSpPr>
          <p:nvPr>
            <p:ph type="title"/>
          </p:nvPr>
        </p:nvSpPr>
        <p:spPr/>
        <p:txBody>
          <a:bodyPr>
            <a:normAutofit/>
          </a:bodyPr>
          <a:lstStyle/>
          <a:p>
            <a:r>
              <a:rPr lang="en-US" sz="2800" b="1" dirty="0"/>
              <a:t>Dependency Injection</a:t>
            </a:r>
            <a:endParaRPr lang="en-US" sz="2800" dirty="0"/>
          </a:p>
        </p:txBody>
      </p:sp>
      <p:sp>
        <p:nvSpPr>
          <p:cNvPr id="4" name="Rectangle 3"/>
          <p:cNvSpPr/>
          <p:nvPr/>
        </p:nvSpPr>
        <p:spPr>
          <a:xfrm>
            <a:off x="351285" y="1286729"/>
            <a:ext cx="7363308" cy="369332"/>
          </a:xfrm>
          <a:prstGeom prst="rect">
            <a:avLst/>
          </a:prstGeom>
        </p:spPr>
        <p:txBody>
          <a:bodyPr wrap="square">
            <a:spAutoFit/>
          </a:bodyPr>
          <a:lstStyle/>
          <a:p>
            <a:r>
              <a:rPr lang="en-US" b="1" dirty="0">
                <a:solidFill>
                  <a:schemeClr val="tx2"/>
                </a:solidFill>
              </a:rPr>
              <a:t>Dependency Injection – the fundamental feature of Spring</a:t>
            </a:r>
            <a:endParaRPr lang="en-US" dirty="0">
              <a:solidFill>
                <a:schemeClr val="tx2"/>
              </a:solidFill>
            </a:endParaRPr>
          </a:p>
        </p:txBody>
      </p:sp>
    </p:spTree>
    <p:extLst>
      <p:ext uri="{BB962C8B-B14F-4D97-AF65-F5344CB8AC3E}">
        <p14:creationId xmlns:p14="http://schemas.microsoft.com/office/powerpoint/2010/main" val="49170540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solidFill>
                  <a:schemeClr val="tx2"/>
                </a:solidFill>
              </a:rPr>
              <a:t>The </a:t>
            </a:r>
            <a:r>
              <a:rPr lang="en-US" sz="2000" i="1" dirty="0">
                <a:solidFill>
                  <a:schemeClr val="tx2"/>
                </a:solidFill>
              </a:rPr>
              <a:t>interface </a:t>
            </a:r>
            <a:r>
              <a:rPr lang="en-US" sz="2000" b="1" i="1" dirty="0" err="1">
                <a:solidFill>
                  <a:schemeClr val="tx2"/>
                </a:solidFill>
              </a:rPr>
              <a:t>org.springframework.context.ApplicationContext</a:t>
            </a:r>
            <a:r>
              <a:rPr lang="en-US" sz="2000" b="1" i="1" dirty="0">
                <a:solidFill>
                  <a:schemeClr val="tx2"/>
                </a:solidFill>
              </a:rPr>
              <a:t> </a:t>
            </a:r>
            <a:r>
              <a:rPr lang="en-US" sz="2000" dirty="0">
                <a:solidFill>
                  <a:schemeClr val="tx2"/>
                </a:solidFill>
              </a:rPr>
              <a:t>represents the Spring </a:t>
            </a:r>
            <a:r>
              <a:rPr lang="en-US" sz="2000" dirty="0" err="1">
                <a:solidFill>
                  <a:schemeClr val="tx2"/>
                </a:solidFill>
              </a:rPr>
              <a:t>IoC</a:t>
            </a:r>
            <a:r>
              <a:rPr lang="en-US" sz="2000" dirty="0">
                <a:solidFill>
                  <a:schemeClr val="tx2"/>
                </a:solidFill>
              </a:rPr>
              <a:t> container and is responsible for instantiating, configuring, and assembling the aforementioned beans.</a:t>
            </a:r>
          </a:p>
        </p:txBody>
      </p:sp>
      <p:sp>
        <p:nvSpPr>
          <p:cNvPr id="3" name="Title 2"/>
          <p:cNvSpPr>
            <a:spLocks noGrp="1"/>
          </p:cNvSpPr>
          <p:nvPr>
            <p:ph type="title"/>
          </p:nvPr>
        </p:nvSpPr>
        <p:spPr/>
        <p:txBody>
          <a:bodyPr>
            <a:normAutofit/>
          </a:bodyPr>
          <a:lstStyle/>
          <a:p>
            <a:r>
              <a:rPr lang="en-US" sz="2800" dirty="0"/>
              <a:t>Spring Application Context</a:t>
            </a:r>
            <a:r>
              <a:rPr lang="en-US" sz="2800" dirty="0" smtClean="0"/>
              <a:t>	</a:t>
            </a:r>
            <a:endParaRPr lang="en-US" sz="2800" dirty="0"/>
          </a:p>
        </p:txBody>
      </p:sp>
      <p:pic>
        <p:nvPicPr>
          <p:cNvPr id="4" name="Picture 3"/>
          <p:cNvPicPr>
            <a:picLocks noChangeAspect="1"/>
          </p:cNvPicPr>
          <p:nvPr/>
        </p:nvPicPr>
        <p:blipFill>
          <a:blip r:embed="rId2"/>
          <a:stretch>
            <a:fillRect/>
          </a:stretch>
        </p:blipFill>
        <p:spPr>
          <a:xfrm>
            <a:off x="4713441" y="3842015"/>
            <a:ext cx="3975851" cy="23631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3"/>
          <a:stretch>
            <a:fillRect/>
          </a:stretch>
        </p:blipFill>
        <p:spPr>
          <a:xfrm>
            <a:off x="293488" y="2650067"/>
            <a:ext cx="3965245" cy="1902678"/>
          </a:xfrm>
          <a:prstGeom prst="rect">
            <a:avLst/>
          </a:prstGeom>
        </p:spPr>
      </p:pic>
    </p:spTree>
    <p:extLst>
      <p:ext uri="{BB962C8B-B14F-4D97-AF65-F5344CB8AC3E}">
        <p14:creationId xmlns:p14="http://schemas.microsoft.com/office/powerpoint/2010/main" val="198421001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T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TT 2014.potx</Template>
  <TotalTime>4446</TotalTime>
  <Words>3088</Words>
  <Application>Microsoft Office PowerPoint</Application>
  <PresentationFormat>On-screen Show (4:3)</PresentationFormat>
  <Paragraphs>487</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TT 2014</vt:lpstr>
      <vt:lpstr>SPRING Framework</vt:lpstr>
      <vt:lpstr>Tools</vt:lpstr>
      <vt:lpstr>Spring basics</vt:lpstr>
      <vt:lpstr>Spring basics</vt:lpstr>
      <vt:lpstr>Spring Framework Modules </vt:lpstr>
      <vt:lpstr>Spring Framework Modules</vt:lpstr>
      <vt:lpstr>DEMO</vt:lpstr>
      <vt:lpstr>Dependency Injection</vt:lpstr>
      <vt:lpstr>Spring Application Context </vt:lpstr>
      <vt:lpstr>Spring Application Context</vt:lpstr>
      <vt:lpstr>ApplicationContext implementations</vt:lpstr>
      <vt:lpstr>ApplicationContext implementations</vt:lpstr>
      <vt:lpstr>ApplicationContext implementations</vt:lpstr>
      <vt:lpstr>Spring Bean Lifecycle</vt:lpstr>
      <vt:lpstr>Instantiating beans</vt:lpstr>
      <vt:lpstr>Instantiating beans</vt:lpstr>
      <vt:lpstr>Instantiating beans</vt:lpstr>
      <vt:lpstr>Bean Scopes</vt:lpstr>
      <vt:lpstr>Initialization, use, and destruction phases </vt:lpstr>
      <vt:lpstr>Initialization, use, and destruction phases</vt:lpstr>
      <vt:lpstr>Initialization, use, and destruction phases</vt:lpstr>
      <vt:lpstr>Annotation-Based Dependency Injection</vt:lpstr>
      <vt:lpstr>Spring Application Context</vt:lpstr>
      <vt:lpstr>Spring Application Context</vt:lpstr>
      <vt:lpstr>Spring Application Context</vt:lpstr>
      <vt:lpstr>Annotation-Based Dependency Injection</vt:lpstr>
      <vt:lpstr>Annotation-Based Dependency Injection</vt:lpstr>
      <vt:lpstr>Categories of design patterns</vt:lpstr>
      <vt:lpstr>Model-View-Controller design pattern </vt:lpstr>
      <vt:lpstr>Model-View-Controller design pattern </vt:lpstr>
      <vt:lpstr>Spring Web MVC – request life cycle</vt:lpstr>
      <vt:lpstr>Spring Web MVC – request life cycle</vt:lpstr>
      <vt:lpstr>Spring Web MVC – Dispatcher servlet</vt:lpstr>
      <vt:lpstr>Spring Web MVC – HandlerMapping</vt:lpstr>
      <vt:lpstr>Spring Web MVC – request life cycle</vt:lpstr>
      <vt:lpstr>Spring Controllers</vt:lpstr>
      <vt:lpstr>Spring Controllers - @RequestMapping annotation</vt:lpstr>
      <vt:lpstr>Spring Controllers - @RequestMapping annotation</vt:lpstr>
      <vt:lpstr>Spring Controllers - @RequestParam annotation</vt:lpstr>
      <vt:lpstr>Spring Controllers - @ModelAttribute annotation</vt:lpstr>
      <vt:lpstr>Spring Controllers – ModelAndView object</vt:lpstr>
      <vt:lpstr>Spring Controllers – Other annotations</vt:lpstr>
      <vt:lpstr>Spring Controllers - @Controller annotation</vt:lpstr>
      <vt:lpstr>Spring Web MVC – request life cycle</vt:lpstr>
      <vt:lpstr>Spring Web MVC – ViewResolver and View</vt:lpstr>
      <vt:lpstr>Spring Web MVC – ViewResolver and View</vt:lpstr>
      <vt:lpstr>Spring Web MVC – request life cycle</vt:lpstr>
      <vt:lpstr>Spring Web MVC – Maven dependencies </vt:lpstr>
      <vt:lpstr>Spring Web MVC – Maven dependencies </vt:lpstr>
      <vt:lpstr>Live demo – Create welcome page</vt:lpstr>
      <vt:lpstr>Initial project</vt:lpstr>
      <vt:lpstr>Live demo – Display list of Persons</vt:lpstr>
      <vt:lpstr>Exercise 2.1 – Display list of Cars </vt:lpstr>
      <vt:lpstr>Handling Forms</vt:lpstr>
      <vt:lpstr>Live demo – Create new Car </vt:lpstr>
      <vt:lpstr>Exercise 2.2 – Create new Person</vt:lpstr>
      <vt:lpstr>Data validation </vt:lpstr>
      <vt:lpstr>Data validation – Maven dependencies</vt:lpstr>
      <vt:lpstr>Data validation – custom annotation</vt:lpstr>
      <vt:lpstr>Data validation – custom validator</vt:lpstr>
      <vt:lpstr>Live demo – Create validator for postal code</vt:lpstr>
      <vt:lpstr>www.tt.com.pl</vt:lpstr>
    </vt:vector>
  </TitlesOfParts>
  <Manager/>
  <Company>Transition Technologies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2014</dc:title>
  <dc:subject/>
  <dc:creator>Urszula Kwiatkowska</dc:creator>
  <cp:keywords/>
  <dc:description/>
  <cp:lastModifiedBy>Marcin Sztec</cp:lastModifiedBy>
  <cp:revision>199</cp:revision>
  <dcterms:created xsi:type="dcterms:W3CDTF">2013-02-28T11:57:36Z</dcterms:created>
  <dcterms:modified xsi:type="dcterms:W3CDTF">2015-05-20T13:57:58Z</dcterms:modified>
  <cp:category/>
</cp:coreProperties>
</file>