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62" r:id="rId2"/>
    <p:sldId id="265" r:id="rId3"/>
    <p:sldId id="266" r:id="rId4"/>
    <p:sldId id="287" r:id="rId5"/>
    <p:sldId id="267" r:id="rId6"/>
    <p:sldId id="263" r:id="rId7"/>
    <p:sldId id="272" r:id="rId8"/>
    <p:sldId id="269" r:id="rId9"/>
    <p:sldId id="270" r:id="rId10"/>
    <p:sldId id="271" r:id="rId11"/>
    <p:sldId id="288" r:id="rId12"/>
    <p:sldId id="278" r:id="rId13"/>
    <p:sldId id="277" r:id="rId14"/>
    <p:sldId id="280" r:id="rId15"/>
    <p:sldId id="286" r:id="rId16"/>
    <p:sldId id="281" r:id="rId17"/>
    <p:sldId id="283" r:id="rId18"/>
    <p:sldId id="285" r:id="rId19"/>
    <p:sldId id="274" r:id="rId20"/>
    <p:sldId id="275" r:id="rId21"/>
    <p:sldId id="276" r:id="rId22"/>
    <p:sldId id="282" r:id="rId23"/>
    <p:sldId id="279" r:id="rId24"/>
    <p:sldId id="264" r:id="rId25"/>
    <p:sldId id="273" r:id="rId2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278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4F47C8-2212-4C87-BD54-8A3C9315AB94}" type="datetime1">
              <a:rPr lang="pl-PL" smtClean="0"/>
              <a:t>29.03.2023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42B594-F487-4F76-BDD5-DE50A7AB27D2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840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5907BD-6945-456B-A948-B5A3455970D8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E726F-4BC7-4ACC-95BC-22D4378BD032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72B748-D303-4747-B8D0-7CAA1FF9BA1C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6DAF27-6B05-4669-80A8-ED04F2BF995F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A9C75B-D76D-4BEA-A0A5-73952D1F35B2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B42323-7532-410E-9910-E14A98CF03E3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637E3B-7B79-444A-A9CD-E9A6ED9E97AF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F5497E-4707-4560-9B89-49CC2C247589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B2A68E-8166-4D73-B9CE-23AC7A5FA61A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l-PL" dirty="0"/>
              <a:t>Dodaj stopkę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9C1E99D-731F-46C9-9E67-20A4A4704494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E65C0B-538F-4919-8940-1749147C2A70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Prostokąt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 rtl="0"/>
              <a:endParaRPr lang="pl-PL" dirty="0"/>
            </a:p>
          </p:txBody>
        </p:sp>
        <p:grpSp>
          <p:nvGrpSpPr>
            <p:cNvPr id="10" name="Grupa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Dowolny kształt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18" name="Dowolny kształt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19" name="Dowolny kształt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0" name="Dowolny kształt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1" name="Dowolny kształt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2" name="Dowolny kształt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3" name="Dowolny kształt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4" name="Dowolny kształt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5" name="Dowolny kształt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6" name="Dowolny kształt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7" name="Dowolny kształt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8" name="Dowolny kształt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29" name="Dowolny kształt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  <p:sp>
            <p:nvSpPr>
              <p:cNvPr id="30" name="Dowolny kształt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pl-PL" dirty="0"/>
              </a:p>
            </p:txBody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470C6B62-A96B-4197-928A-02FAA873625D}" type="datetime1">
              <a:rPr lang="pl-PL" smtClean="0"/>
              <a:pPr/>
              <a:t>29.03.2023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android/android_list_view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hyperlink" Target="https://www.tutorialspoint.com/android/android_grid_view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" TargetMode="External"/><Relationship Id="rId7" Type="http://schemas.openxmlformats.org/officeDocument/2006/relationships/hyperlink" Target="https://javastart.pl/baza-wiedzy/android/pierwsza-aplikacj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droid4devs.pl/2011/07/przechowywanie-stanu-aktywnosci-podczas-zmiany-orientacji-ekranu/" TargetMode="External"/><Relationship Id="rId5" Type="http://schemas.openxmlformats.org/officeDocument/2006/relationships/hyperlink" Target="https://code.tutsplus.com/pl/tutorials/android-od-podstaw-aktywnosci-i-fragmenty--cms-26169" TargetMode="External"/><Relationship Id="rId4" Type="http://schemas.openxmlformats.org/officeDocument/2006/relationships/hyperlink" Target="http://www.android4devs.pl/2011/07/podstawowe-elementy-ui-button-edittext-textview-toast-linearlayou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utorialspoint.com/android/android_linear_layout.htm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tutorialspoint.com/android/android_relative_layout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tutorialspoint.com/android/android_table_layout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android/android_absolute_layout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hyperlink" Target="https://www.tutorialspoint.com/android/android_frame_layou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Projektowanie GUI, Fragmenty, obracanie ekranu w Androidzie</a:t>
            </a:r>
          </a:p>
        </p:txBody>
      </p:sp>
      <p:sp>
        <p:nvSpPr>
          <p:cNvPr id="2" name="Podtytuł 1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Mateusz Szymczak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A948EB-B6A8-A152-DDD3-2A20A9A2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układów w Androidzie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A3D6AC-E30C-D29F-E009-2F286D082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View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11E7AA4-9380-C830-4378-63D303890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List </a:t>
            </a:r>
            <a:r>
              <a:rPr lang="pl-PL" dirty="0" err="1"/>
              <a:t>View</a:t>
            </a:r>
            <a:endParaRPr lang="pl-PL" dirty="0"/>
          </a:p>
        </p:txBody>
      </p:sp>
      <p:pic>
        <p:nvPicPr>
          <p:cNvPr id="7170" name="Picture 2" descr="List View">
            <a:hlinkClick r:id="rId2"/>
            <a:extLst>
              <a:ext uri="{FF2B5EF4-FFF2-40B4-BE49-F238E27FC236}">
                <a16:creationId xmlns:a16="http://schemas.microsoft.com/office/drawing/2014/main" id="{469388B0-4B82-0D9C-FFAC-C21DC97D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7" y="2204863"/>
            <a:ext cx="2636669" cy="38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id View">
            <a:hlinkClick r:id="rId4"/>
            <a:extLst>
              <a:ext uri="{FF2B5EF4-FFF2-40B4-BE49-F238E27FC236}">
                <a16:creationId xmlns:a16="http://schemas.microsoft.com/office/drawing/2014/main" id="{26971568-9C83-E303-4D78-4096F6CB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160451"/>
            <a:ext cx="24955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2C1430-193E-A86C-30E9-D09621FB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popularne atrybuty Androida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60AD1D-BC47-842F-2F19-6D5F09F3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1" y="1600200"/>
            <a:ext cx="5184577" cy="4572000"/>
          </a:xfrm>
        </p:spPr>
        <p:txBody>
          <a:bodyPr>
            <a:normAutofit/>
          </a:bodyPr>
          <a:lstStyle/>
          <a:p>
            <a:r>
              <a:rPr lang="pl-PL" sz="2400" dirty="0" err="1"/>
              <a:t>android:background</a:t>
            </a:r>
            <a:endParaRPr lang="pl-PL" sz="2400" dirty="0"/>
          </a:p>
          <a:p>
            <a:r>
              <a:rPr lang="pl-PL" sz="2400" dirty="0" err="1"/>
              <a:t>android:backgroundTint</a:t>
            </a:r>
            <a:endParaRPr lang="pl-PL" sz="2400" dirty="0"/>
          </a:p>
          <a:p>
            <a:r>
              <a:rPr lang="pl-PL" sz="2400" dirty="0" err="1"/>
              <a:t>android:theme</a:t>
            </a:r>
            <a:endParaRPr lang="pl-PL" sz="2400" dirty="0"/>
          </a:p>
          <a:p>
            <a:r>
              <a:rPr lang="pl-PL" sz="2400" dirty="0" err="1"/>
              <a:t>android:layout_padding</a:t>
            </a:r>
            <a:br>
              <a:rPr lang="pl-PL" sz="2400" dirty="0"/>
            </a:br>
            <a:r>
              <a:rPr lang="pl-PL" sz="2400" dirty="0"/>
              <a:t>(np. </a:t>
            </a:r>
            <a:r>
              <a:rPr lang="pl-PL" sz="2400" dirty="0" err="1"/>
              <a:t>paddingStart</a:t>
            </a:r>
            <a:r>
              <a:rPr lang="pl-PL" sz="2400" dirty="0"/>
              <a:t>, </a:t>
            </a:r>
            <a:r>
              <a:rPr lang="pl-PL" sz="2400" dirty="0" err="1"/>
              <a:t>paddingEnd</a:t>
            </a:r>
            <a:r>
              <a:rPr lang="pl-PL" sz="2400" dirty="0"/>
              <a:t>)</a:t>
            </a:r>
          </a:p>
          <a:p>
            <a:r>
              <a:rPr lang="pl-PL" sz="2400" dirty="0" err="1"/>
              <a:t>android:layout_margin</a:t>
            </a:r>
            <a:br>
              <a:rPr lang="pl-PL" sz="2400" dirty="0"/>
            </a:br>
            <a:r>
              <a:rPr lang="pl-PL" sz="2400" dirty="0"/>
              <a:t>(np. </a:t>
            </a:r>
            <a:r>
              <a:rPr lang="pl-PL" sz="2400" dirty="0" err="1"/>
              <a:t>marginLeft</a:t>
            </a:r>
            <a:r>
              <a:rPr lang="pl-PL" sz="2400" dirty="0"/>
              <a:t>, </a:t>
            </a:r>
            <a:r>
              <a:rPr lang="pl-PL" sz="2400" dirty="0" err="1"/>
              <a:t>marginRight</a:t>
            </a:r>
            <a:r>
              <a:rPr lang="pl-PL" sz="2400" dirty="0"/>
              <a:t>)</a:t>
            </a:r>
          </a:p>
          <a:p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7A7E8B-C71A-CDD9-B654-ECC1AF91C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500976" cy="4572000"/>
          </a:xfrm>
        </p:spPr>
        <p:txBody>
          <a:bodyPr>
            <a:normAutofit/>
          </a:bodyPr>
          <a:lstStyle/>
          <a:p>
            <a:r>
              <a:rPr lang="pl-PL" sz="2400" dirty="0" err="1"/>
              <a:t>android:id</a:t>
            </a:r>
            <a:endParaRPr lang="pl-PL" sz="2400" dirty="0"/>
          </a:p>
          <a:p>
            <a:r>
              <a:rPr lang="pl-PL" sz="2400" dirty="0" err="1"/>
              <a:t>android:text</a:t>
            </a:r>
            <a:endParaRPr lang="pl-PL" sz="2400" dirty="0"/>
          </a:p>
          <a:p>
            <a:r>
              <a:rPr lang="pl-PL" sz="2400" dirty="0" err="1"/>
              <a:t>android:fontFamily</a:t>
            </a:r>
            <a:endParaRPr lang="pl-PL" sz="2400" dirty="0"/>
          </a:p>
          <a:p>
            <a:r>
              <a:rPr lang="pl-PL" sz="2400" dirty="0" err="1"/>
              <a:t>android:textFontWeight</a:t>
            </a:r>
            <a:endParaRPr lang="pl-PL" sz="2400" dirty="0"/>
          </a:p>
          <a:p>
            <a:r>
              <a:rPr lang="pl-PL" sz="2400" dirty="0" err="1"/>
              <a:t>android:letterSpacing</a:t>
            </a:r>
            <a:endParaRPr lang="pl-PL" sz="2400" dirty="0"/>
          </a:p>
          <a:p>
            <a:r>
              <a:rPr lang="pl-PL" sz="2400" dirty="0" err="1"/>
              <a:t>android:textSize</a:t>
            </a:r>
            <a:endParaRPr lang="pl-PL" sz="2400" dirty="0"/>
          </a:p>
          <a:p>
            <a:r>
              <a:rPr lang="pl-PL" sz="2400" dirty="0" err="1"/>
              <a:t>android:textColor</a:t>
            </a:r>
            <a:endParaRPr lang="pl-PL" sz="2400" dirty="0"/>
          </a:p>
          <a:p>
            <a:r>
              <a:rPr lang="pl-PL" sz="2400" dirty="0" err="1"/>
              <a:t>android:textAligment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844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71131A8-6260-9395-1286-D59972C9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Aktywności w Android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C8E674E-D365-B710-F80E-B238D89E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Aktywność</a:t>
            </a:r>
            <a:r>
              <a:rPr lang="pl-PL" dirty="0"/>
              <a:t> (ang. </a:t>
            </a:r>
            <a:r>
              <a:rPr lang="pl-PL" b="1" dirty="0" err="1"/>
              <a:t>activity</a:t>
            </a:r>
            <a:r>
              <a:rPr lang="pl-PL" dirty="0"/>
              <a:t>) to jedna z podstawowych komponentów aplikacji, która odpowiada za wyświetlanie interfejsu użytkownika i obsługę interakcji z użytkownikiem.</a:t>
            </a:r>
          </a:p>
          <a:p>
            <a:endParaRPr lang="pl-PL" dirty="0"/>
          </a:p>
          <a:p>
            <a:r>
              <a:rPr lang="pl-PL" dirty="0"/>
              <a:t>Aktywność może zawierać różne elementy interfejsu użytkownika, takie jak pola tekstowe, przyciski, obrazy i listy, a także interaktywne funkcje, takie jak przewijanie, dotykanie i gesty.</a:t>
            </a:r>
          </a:p>
          <a:p>
            <a:endParaRPr lang="pl-PL" dirty="0"/>
          </a:p>
          <a:p>
            <a:r>
              <a:rPr lang="pl-PL" dirty="0"/>
              <a:t>Każda aplikacja Android może składać się z jednej lub wielu aktywności, które są uruchamiane i wyświetlane na ekranie w zależności od interakcji użytkownika z aplikacją.</a:t>
            </a:r>
          </a:p>
        </p:txBody>
      </p:sp>
    </p:spTree>
    <p:extLst>
      <p:ext uri="{BB962C8B-B14F-4D97-AF65-F5344CB8AC3E}">
        <p14:creationId xmlns:p14="http://schemas.microsoft.com/office/powerpoint/2010/main" val="252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EC78B-1B25-DE4B-4BEF-4859D69F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58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pl-PL" dirty="0"/>
              <a:t>Cykl życia aktywności</a:t>
            </a:r>
          </a:p>
        </p:txBody>
      </p:sp>
      <p:pic>
        <p:nvPicPr>
          <p:cNvPr id="9220" name="Picture 4" descr="Android Activity Life Cycle Diagram">
            <a:extLst>
              <a:ext uri="{FF2B5EF4-FFF2-40B4-BE49-F238E27FC236}">
                <a16:creationId xmlns:a16="http://schemas.microsoft.com/office/drawing/2014/main" id="{4043A6E0-0B9B-023F-7BDF-CE0A86AE8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8388" y="836712"/>
            <a:ext cx="5355193" cy="59173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201" name="Text Placeholder 3">
            <a:extLst>
              <a:ext uri="{FF2B5EF4-FFF2-40B4-BE49-F238E27FC236}">
                <a16:creationId xmlns:a16="http://schemas.microsoft.com/office/drawing/2014/main" id="{1AE74916-5988-2FAD-B0E7-607718A16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7358" y="1828800"/>
            <a:ext cx="3293422" cy="47685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200" b="1" dirty="0" err="1"/>
              <a:t>onCreate</a:t>
            </a:r>
            <a:r>
              <a:rPr lang="pl-PL" sz="1200" b="1" dirty="0"/>
              <a:t>() </a:t>
            </a:r>
            <a:r>
              <a:rPr lang="pl-PL" sz="1200" dirty="0"/>
              <a:t>jest wzywany bezpośrednio po utworzeniu Activity jak sama nazwa wskazuje. </a:t>
            </a:r>
            <a:r>
              <a:rPr lang="pl-PL" sz="1200" b="1" dirty="0" err="1"/>
              <a:t>onDestroy</a:t>
            </a:r>
            <a:r>
              <a:rPr lang="pl-PL" sz="1200" b="1" dirty="0"/>
              <a:t>() </a:t>
            </a:r>
            <a:r>
              <a:rPr lang="pl-PL" sz="1200" dirty="0"/>
              <a:t>odnosi się do odwrotnej operacji i jest wzywana podczas usuwania Activity z pamięci urządzenia. Istnieje kilka przypadków, gdzie </a:t>
            </a:r>
            <a:r>
              <a:rPr lang="pl-PL" sz="1200" b="1" dirty="0" err="1"/>
              <a:t>onDestroy</a:t>
            </a:r>
            <a:r>
              <a:rPr lang="pl-PL" sz="1200" b="1" dirty="0"/>
              <a:t>() </a:t>
            </a:r>
            <a:r>
              <a:rPr lang="pl-PL" sz="1200" dirty="0"/>
              <a:t>nie może być wezwana, ale te wychodzą poza zakres tego poradnika.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200" b="1" dirty="0" err="1"/>
              <a:t>onStart</a:t>
            </a:r>
            <a:r>
              <a:rPr lang="pl-PL" sz="1200" b="1" dirty="0"/>
              <a:t>() </a:t>
            </a:r>
            <a:r>
              <a:rPr lang="pl-PL" sz="1200" dirty="0"/>
              <a:t>jest wzywana, gdy Activity jest widoczna dla użytkownika, a </a:t>
            </a:r>
            <a:r>
              <a:rPr lang="pl-PL" sz="1200" b="1" dirty="0" err="1"/>
              <a:t>onStop</a:t>
            </a:r>
            <a:r>
              <a:rPr lang="pl-PL" sz="1200" b="1" dirty="0"/>
              <a:t>() </a:t>
            </a:r>
            <a:r>
              <a:rPr lang="pl-PL" sz="1200" dirty="0"/>
              <a:t>jest wzywana, kiedy Activity nie jest już widoczna. Obie mogą być wezwane, gdy aplikacja zostanie umieszczona w tle za pomocą przycisku </a:t>
            </a:r>
            <a:r>
              <a:rPr lang="pl-PL" sz="1200" dirty="0" err="1"/>
              <a:t>home</a:t>
            </a:r>
            <a:r>
              <a:rPr lang="pl-PL" sz="1200" dirty="0"/>
              <a:t> i kiedy aplikacja zostanie przywrócona na pierwszy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200" b="1" dirty="0" err="1"/>
              <a:t>onResume</a:t>
            </a:r>
            <a:r>
              <a:rPr lang="pl-PL" sz="1200" b="1" dirty="0"/>
              <a:t>() </a:t>
            </a:r>
            <a:r>
              <a:rPr lang="pl-PL" sz="1200" dirty="0"/>
              <a:t>i </a:t>
            </a:r>
            <a:r>
              <a:rPr lang="pl-PL" sz="1200" b="1" dirty="0" err="1"/>
              <a:t>onPause</a:t>
            </a:r>
            <a:r>
              <a:rPr lang="pl-PL" sz="1200" b="1" dirty="0"/>
              <a:t>() </a:t>
            </a:r>
            <a:r>
              <a:rPr lang="pl-PL" sz="1200" dirty="0"/>
              <a:t>są powiązane z Activity będącą na pierwszym planie. Jeśli inny komponent taki jak komunikat lub inna Activity wejdzie na pierwszy plan, ten fragment cyklu zostanie wezwany.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28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A3F2CA4-ABF6-1DBF-AD74-47AE5D4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 klasy </a:t>
            </a:r>
            <a:r>
              <a:rPr lang="pl-PL" dirty="0" err="1"/>
              <a:t>MainActivity</a:t>
            </a:r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774F08C-3877-178E-C303-67F18FF8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845" y="1539032"/>
            <a:ext cx="7685981" cy="5141168"/>
          </a:xfrm>
        </p:spPr>
      </p:pic>
    </p:spTree>
    <p:extLst>
      <p:ext uri="{BB962C8B-B14F-4D97-AF65-F5344CB8AC3E}">
        <p14:creationId xmlns:p14="http://schemas.microsoft.com/office/powerpoint/2010/main" val="12817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00997-E823-5F30-64E7-5475A7F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Integracja XML z plikiem Java (przykład)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D9DF528-4E43-B818-282B-03C2D9D8C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113" y="1600200"/>
            <a:ext cx="7229649" cy="4572000"/>
          </a:xfrm>
        </p:spPr>
      </p:pic>
    </p:spTree>
    <p:extLst>
      <p:ext uri="{BB962C8B-B14F-4D97-AF65-F5344CB8AC3E}">
        <p14:creationId xmlns:p14="http://schemas.microsoft.com/office/powerpoint/2010/main" val="14796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919BF2-2D8C-0DDD-2603-8171F695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Uwaga!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66EE5-E755-ED20-6A83-2F060166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Kiedy zostanie utworzona klasa </a:t>
            </a:r>
            <a:r>
              <a:rPr lang="pl-PL" b="1" dirty="0"/>
              <a:t>Activity</a:t>
            </a:r>
            <a:r>
              <a:rPr lang="pl-PL" dirty="0"/>
              <a:t> ręcznie lub przez szablony Android Studio, należy określić ją w pliku </a:t>
            </a:r>
            <a:r>
              <a:rPr lang="pl-PL" b="1" dirty="0"/>
              <a:t>AndroidManifest.xml</a:t>
            </a:r>
            <a:r>
              <a:rPr lang="pl-PL" dirty="0"/>
              <a:t>, jeśli jeszcze nie została dodana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B2848B-E9F3-B8BF-625B-EF936C13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78" y="3652732"/>
            <a:ext cx="9713314" cy="1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B0CF868-E4FB-C40C-D866-26BB65E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Zapobieganie utraty danych Aktywności podczas rotacji ekranu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B2343F-3601-1B93-5601-0532A6C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err="1"/>
              <a:t>onSaveInstanceState</a:t>
            </a:r>
            <a:r>
              <a:rPr lang="pl-PL" b="1" dirty="0"/>
              <a:t>(Bundle </a:t>
            </a:r>
            <a:r>
              <a:rPr lang="pl-PL" b="1" dirty="0" err="1"/>
              <a:t>outState</a:t>
            </a:r>
            <a:r>
              <a:rPr lang="pl-PL" b="1" dirty="0"/>
              <a:t>) </a:t>
            </a:r>
            <a:r>
              <a:rPr lang="pl-PL" dirty="0"/>
              <a:t>– służy do zapisywania stanu i jest wywoływana przed metodą </a:t>
            </a:r>
            <a:r>
              <a:rPr lang="pl-PL" b="1" dirty="0" err="1"/>
              <a:t>onStop</a:t>
            </a:r>
            <a:r>
              <a:rPr lang="pl-PL" b="1" dirty="0"/>
              <a:t>() </a:t>
            </a:r>
            <a:r>
              <a:rPr lang="pl-PL" dirty="0"/>
              <a:t>w cyklu życia Aktywności. Należy jednak pamiętać, że sama nie należy do tego cyklu gdyż wywoływana jest tylko wtedy gdy Aktywność jest niszczona „bez wiedzy” użytkownika (jeżeli użytkownik sam wyłącza okno/aplikację, metoda ta nie jest wywołana).</a:t>
            </a:r>
          </a:p>
          <a:p>
            <a:r>
              <a:rPr lang="pl-PL" b="1" dirty="0" err="1"/>
              <a:t>onRestoreInstanceState</a:t>
            </a:r>
            <a:r>
              <a:rPr lang="pl-PL" b="1" dirty="0"/>
              <a:t>(Bundle </a:t>
            </a:r>
            <a:r>
              <a:rPr lang="pl-PL" b="1" dirty="0" err="1"/>
              <a:t>savedInstanceState</a:t>
            </a:r>
            <a:r>
              <a:rPr lang="pl-PL" b="1" dirty="0"/>
              <a:t>) </a:t>
            </a:r>
            <a:r>
              <a:rPr lang="pl-PL" dirty="0"/>
              <a:t>– służy do odzyskiwania stanu i jest wywoływana zaraz po metodzie </a:t>
            </a:r>
            <a:r>
              <a:rPr lang="pl-PL" b="1" dirty="0" err="1"/>
              <a:t>onStart</a:t>
            </a:r>
            <a:r>
              <a:rPr lang="pl-PL" b="1" dirty="0"/>
              <a:t>()</a:t>
            </a:r>
            <a:r>
              <a:rPr lang="pl-PL" dirty="0"/>
              <a:t> Aktywności. Co ciekawe jako jej argument otrzymujemy ten sam obiekt, co metoda </a:t>
            </a:r>
            <a:r>
              <a:rPr lang="pl-PL" b="1" dirty="0" err="1"/>
              <a:t>onCreate</a:t>
            </a:r>
            <a:r>
              <a:rPr lang="pl-PL" b="1" dirty="0"/>
              <a:t>(Bundle)</a:t>
            </a:r>
            <a:r>
              <a:rPr lang="pl-PL" dirty="0"/>
              <a:t>, dlatego też większość implementacji przenosi odzyskiwanie stanu właśnie tam.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77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B0CF868-E4FB-C40C-D866-26BB65E9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Zapobieganie utraty danych Aktywności podczas rotacji ekranu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B2343F-3601-1B93-5601-0532A6C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/>
              <a:t>onSaveInstanceState</a:t>
            </a:r>
            <a:r>
              <a:rPr lang="pl-PL" b="1" dirty="0"/>
              <a:t>(Bundle </a:t>
            </a:r>
            <a:r>
              <a:rPr lang="pl-PL" b="1" dirty="0" err="1"/>
              <a:t>outState</a:t>
            </a:r>
            <a:r>
              <a:rPr lang="pl-PL" b="1" dirty="0"/>
              <a:t>) </a:t>
            </a:r>
            <a:r>
              <a:rPr lang="pl-PL" dirty="0"/>
              <a:t>– do zapisywania stanu należy korzystać z metod rozpoczynających się od </a:t>
            </a:r>
            <a:r>
              <a:rPr lang="pl-PL" b="1" dirty="0" err="1"/>
              <a:t>put</a:t>
            </a:r>
            <a:r>
              <a:rPr lang="pl-PL" b="1" dirty="0"/>
              <a:t>… </a:t>
            </a:r>
            <a:r>
              <a:rPr lang="pl-PL" dirty="0"/>
              <a:t>wywoływanych na obiekcie </a:t>
            </a:r>
            <a:r>
              <a:rPr lang="pl-PL" b="1" dirty="0"/>
              <a:t>Bundle</a:t>
            </a:r>
            <a:r>
              <a:rPr lang="pl-PL" dirty="0"/>
              <a:t> (w tym przypadku </a:t>
            </a:r>
            <a:r>
              <a:rPr lang="pl-PL" dirty="0" err="1"/>
              <a:t>outState</a:t>
            </a:r>
            <a:r>
              <a:rPr lang="pl-PL" dirty="0"/>
              <a:t>)</a:t>
            </a:r>
          </a:p>
          <a:p>
            <a:endParaRPr lang="pl-PL" b="1" dirty="0"/>
          </a:p>
          <a:p>
            <a:r>
              <a:rPr lang="pl-PL" b="1" dirty="0" err="1"/>
              <a:t>onRestoreInstanceState</a:t>
            </a:r>
            <a:r>
              <a:rPr lang="pl-PL" b="1" dirty="0"/>
              <a:t>(Bundle </a:t>
            </a:r>
            <a:r>
              <a:rPr lang="pl-PL" b="1" dirty="0" err="1"/>
              <a:t>savedInstanceState</a:t>
            </a:r>
            <a:r>
              <a:rPr lang="pl-PL" b="1" dirty="0"/>
              <a:t>) </a:t>
            </a:r>
            <a:r>
              <a:rPr lang="pl-PL" dirty="0"/>
              <a:t>– do odczytu stanu należy korzystać z metod rozpoczynających się od </a:t>
            </a:r>
            <a:r>
              <a:rPr lang="pl-PL" b="1" dirty="0" err="1"/>
              <a:t>get</a:t>
            </a:r>
            <a:r>
              <a:rPr lang="pl-PL" b="1" dirty="0"/>
              <a:t>…</a:t>
            </a:r>
            <a:r>
              <a:rPr lang="pl-PL" dirty="0"/>
              <a:t> wywoływanych na obiekcie </a:t>
            </a:r>
            <a:r>
              <a:rPr lang="pl-PL" b="1" dirty="0"/>
              <a:t>Bundle</a:t>
            </a:r>
            <a:r>
              <a:rPr lang="pl-PL" dirty="0"/>
              <a:t> (w tym przypadku </a:t>
            </a:r>
            <a:r>
              <a:rPr lang="pl-PL" b="1" dirty="0" err="1"/>
              <a:t>savedInstanceState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60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5EE8174-2220-FEC5-791C-32D17760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Fragmenty w Android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6DA506-3379-F687-89BB-5F663B99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Fragment</a:t>
            </a:r>
            <a:r>
              <a:rPr lang="pl-PL" dirty="0"/>
              <a:t> to modularna część interfejsu użytkownika i logiki aplikacji, która może być dynamicznie dodawana lub usuwana z interaktywnych obszarów ekranu, takich jak Activity</a:t>
            </a:r>
          </a:p>
          <a:p>
            <a:endParaRPr lang="pl-PL" dirty="0"/>
          </a:p>
          <a:p>
            <a:r>
              <a:rPr lang="pl-PL" dirty="0"/>
              <a:t>Fragment może zawierać własne widoki, style, zdarzenia i cykl życia, a także może komunikować się z innymi fragmentami i Activity, które je zawierają.</a:t>
            </a:r>
          </a:p>
        </p:txBody>
      </p:sp>
    </p:spTree>
    <p:extLst>
      <p:ext uri="{BB962C8B-B14F-4D97-AF65-F5344CB8AC3E}">
        <p14:creationId xmlns:p14="http://schemas.microsoft.com/office/powerpoint/2010/main" val="281115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7D4AE-4166-36C7-6352-16E0139A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263860"/>
            <a:ext cx="3293422" cy="843880"/>
          </a:xfrm>
        </p:spPr>
        <p:txBody>
          <a:bodyPr anchor="b">
            <a:normAutofit fontScale="90000"/>
          </a:bodyPr>
          <a:lstStyle/>
          <a:p>
            <a:r>
              <a:rPr lang="pl-PL" dirty="0"/>
              <a:t>Wprowadzenie do edytora XML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050A1A2-EE6E-BCAA-8214-208958F0FB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59" t="994" r="2020" b="2859"/>
          <a:stretch/>
        </p:blipFill>
        <p:spPr>
          <a:xfrm>
            <a:off x="5180251" y="1592524"/>
            <a:ext cx="6879822" cy="3852700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DCFBC4-C85F-DDB0-53FE-553CBABBC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257300"/>
            <a:ext cx="3293422" cy="533684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pl-PL" b="1" dirty="0">
                <a:latin typeface="+mj-lt"/>
              </a:rPr>
              <a:t>Paleta</a:t>
            </a:r>
            <a:r>
              <a:rPr lang="pl-PL" dirty="0">
                <a:latin typeface="+mj-lt"/>
              </a:rPr>
              <a:t>: zawiera różne widoki i grupy widoków, które można przeciągnąć do układu.</a:t>
            </a:r>
          </a:p>
          <a:p>
            <a:pPr marL="457200" indent="-457200">
              <a:buAutoNum type="arabicPeriod"/>
            </a:pPr>
            <a:r>
              <a:rPr lang="pl-PL" b="1" dirty="0">
                <a:latin typeface="+mj-lt"/>
              </a:rPr>
              <a:t>Drzewo komponentów: </a:t>
            </a:r>
            <a:r>
              <a:rPr lang="pl-PL" dirty="0">
                <a:latin typeface="+mj-lt"/>
              </a:rPr>
              <a:t>pokazuje hierarchię komponentów w układzie.</a:t>
            </a:r>
          </a:p>
          <a:p>
            <a:pPr marL="457200" indent="-457200">
              <a:buAutoNum type="arabicPeriod"/>
            </a:pPr>
            <a:r>
              <a:rPr lang="pl-PL" b="1" dirty="0">
                <a:latin typeface="+mj-lt"/>
              </a:rPr>
              <a:t>Pasek narzędzi</a:t>
            </a:r>
            <a:r>
              <a:rPr lang="pl-PL" dirty="0">
                <a:latin typeface="+mj-lt"/>
              </a:rPr>
              <a:t>: zawiera przyciski konfigurujące wygląd układu w edytorze i zmieniające atrybuty układu.</a:t>
            </a:r>
          </a:p>
          <a:p>
            <a:pPr marL="457200" indent="-457200">
              <a:buAutoNum type="arabicPeriod"/>
            </a:pPr>
            <a:r>
              <a:rPr lang="pl-PL" b="1" i="0" dirty="0">
                <a:solidFill>
                  <a:srgbClr val="E8EAED"/>
                </a:solidFill>
                <a:effectLst/>
                <a:latin typeface="+mj-lt"/>
              </a:rPr>
              <a:t>Edytor projektu: </a:t>
            </a:r>
            <a:r>
              <a:rPr lang="pl-PL" b="0" i="0" dirty="0">
                <a:solidFill>
                  <a:srgbClr val="E8EAED"/>
                </a:solidFill>
                <a:effectLst/>
                <a:latin typeface="+mj-lt"/>
              </a:rPr>
              <a:t>umożliwia edytowanie układu w widoku projektu, widoku schematu lub w obu.</a:t>
            </a:r>
          </a:p>
          <a:p>
            <a:pPr marL="457200" indent="-457200">
              <a:buAutoNum type="arabicPeriod"/>
            </a:pPr>
            <a:r>
              <a:rPr lang="pl-PL" b="1" i="0" dirty="0">
                <a:solidFill>
                  <a:srgbClr val="E8EAED"/>
                </a:solidFill>
                <a:effectLst/>
                <a:latin typeface="+mj-lt"/>
              </a:rPr>
              <a:t>Atrybuty</a:t>
            </a:r>
            <a:r>
              <a:rPr lang="pl-PL" b="0" i="0" dirty="0">
                <a:solidFill>
                  <a:srgbClr val="E8EAED"/>
                </a:solidFill>
                <a:effectLst/>
                <a:latin typeface="+mj-lt"/>
              </a:rPr>
              <a:t>: zawiera kontrolki dla atrybutów wybranego widoku.</a:t>
            </a:r>
          </a:p>
          <a:p>
            <a:pPr marL="457200" indent="-457200">
              <a:buAutoNum type="arabicPeriod"/>
            </a:pPr>
            <a:r>
              <a:rPr lang="pl-PL" b="1" i="0" dirty="0">
                <a:solidFill>
                  <a:srgbClr val="E8EAED"/>
                </a:solidFill>
                <a:effectLst/>
                <a:latin typeface="+mj-lt"/>
              </a:rPr>
              <a:t>Tryb przeglądania</a:t>
            </a:r>
            <a:r>
              <a:rPr lang="pl-PL" b="0" i="0" dirty="0">
                <a:solidFill>
                  <a:srgbClr val="E8EAED"/>
                </a:solidFill>
                <a:effectLst/>
                <a:latin typeface="+mj-lt"/>
              </a:rPr>
              <a:t>: umożliwia przeglądanie układu w trybie ikony kodu, ikony trybu projektowania projektu lub ikony trybu podziału podzielonego. </a:t>
            </a:r>
          </a:p>
          <a:p>
            <a:pPr marL="457200" indent="-457200">
              <a:buAutoNum type="arabicPeriod"/>
            </a:pPr>
            <a:r>
              <a:rPr lang="pl-PL" b="1" i="0" dirty="0">
                <a:solidFill>
                  <a:srgbClr val="E8EAED"/>
                </a:solidFill>
                <a:effectLst/>
                <a:latin typeface="+mj-lt"/>
              </a:rPr>
              <a:t>Elementy sterujące powiększaniem i przesuwaniem: </a:t>
            </a:r>
            <a:r>
              <a:rPr lang="pl-PL" b="0" i="0" dirty="0">
                <a:solidFill>
                  <a:srgbClr val="E8EAED"/>
                </a:solidFill>
                <a:effectLst/>
                <a:latin typeface="+mj-lt"/>
              </a:rPr>
              <a:t>kontrola rozmiaru i położenia podglądu w edytorze.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5EE8174-2220-FEC5-791C-32D17760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fragmentów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6DA506-3379-F687-89BB-5F663B99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Dzielenie interfejsu użytkownika na mniejsze, </a:t>
            </a:r>
            <a:r>
              <a:rPr lang="pl-PL" dirty="0" err="1"/>
              <a:t>zarządzalne</a:t>
            </a:r>
            <a:r>
              <a:rPr lang="pl-PL" dirty="0"/>
              <a:t> części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Ułatwianie tworzenia aplikacji, które dostosowują się do różnych rozdzielczości ekranów i </a:t>
            </a:r>
            <a:r>
              <a:rPr lang="pl-PL" b="1" dirty="0"/>
              <a:t>orientacji</a:t>
            </a:r>
            <a:r>
              <a:rPr lang="pl-PL" dirty="0"/>
              <a:t> urządzenia.</a:t>
            </a:r>
          </a:p>
        </p:txBody>
      </p:sp>
    </p:spTree>
    <p:extLst>
      <p:ext uri="{BB962C8B-B14F-4D97-AF65-F5344CB8AC3E}">
        <p14:creationId xmlns:p14="http://schemas.microsoft.com/office/powerpoint/2010/main" val="17267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EC78B-1B25-DE4B-4BEF-4859D69F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58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pl-PL" dirty="0"/>
              <a:t>Cykl życia fragmentów</a:t>
            </a:r>
          </a:p>
        </p:txBody>
      </p:sp>
      <p:pic>
        <p:nvPicPr>
          <p:cNvPr id="8194" name="Picture 2" descr="Android Fragment Life Cycle Diagram">
            <a:extLst>
              <a:ext uri="{FF2B5EF4-FFF2-40B4-BE49-F238E27FC236}">
                <a16:creationId xmlns:a16="http://schemas.microsoft.com/office/drawing/2014/main" id="{1F8DA5A2-5266-F505-D8D3-90E645856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41628" y="482600"/>
            <a:ext cx="4326186" cy="61147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201" name="Text Placeholder 3">
            <a:extLst>
              <a:ext uri="{FF2B5EF4-FFF2-40B4-BE49-F238E27FC236}">
                <a16:creationId xmlns:a16="http://schemas.microsoft.com/office/drawing/2014/main" id="{1AE74916-5988-2FAD-B0E7-607718A16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7358" y="1828800"/>
            <a:ext cx="3293422" cy="4343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 err="1"/>
              <a:t>onAttach</a:t>
            </a:r>
            <a:r>
              <a:rPr lang="pl-PL" sz="1100" b="1" dirty="0"/>
              <a:t>() </a:t>
            </a:r>
            <a:r>
              <a:rPr lang="pl-PL" sz="1100" dirty="0"/>
              <a:t>i </a:t>
            </a:r>
            <a:r>
              <a:rPr lang="pl-PL" sz="1100" b="1" dirty="0" err="1"/>
              <a:t>onDetach</a:t>
            </a:r>
            <a:r>
              <a:rPr lang="pl-PL" sz="1100" b="1" dirty="0"/>
              <a:t>()</a:t>
            </a:r>
            <a:r>
              <a:rPr lang="pl-PL" sz="1100" dirty="0"/>
              <a:t> sygnalizuje, kiedy fragment został dodany do Activity i nadaje się do użytku w aplikacji.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 err="1"/>
              <a:t>onCreate</a:t>
            </a:r>
            <a:r>
              <a:rPr lang="pl-PL" sz="1100" b="1" dirty="0"/>
              <a:t>() </a:t>
            </a:r>
            <a:r>
              <a:rPr lang="pl-PL" sz="1100" dirty="0"/>
              <a:t>jest wzywana jako inicjująca metoda dla klas Fragment, a</a:t>
            </a:r>
            <a:r>
              <a:rPr lang="pl-PL" sz="1100" b="1" dirty="0"/>
              <a:t> </a:t>
            </a:r>
            <a:r>
              <a:rPr lang="pl-PL" sz="1100" b="1" dirty="0" err="1"/>
              <a:t>onDestroy</a:t>
            </a:r>
            <a:r>
              <a:rPr lang="pl-PL" sz="1100" b="1" dirty="0"/>
              <a:t>() </a:t>
            </a:r>
            <a:r>
              <a:rPr lang="pl-PL" sz="1100" dirty="0"/>
              <a:t>jest odpowiednikiem metody odwrotnej.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 err="1"/>
              <a:t>onCreateView</a:t>
            </a:r>
            <a:r>
              <a:rPr lang="pl-PL" sz="1100" b="1" dirty="0"/>
              <a:t>() </a:t>
            </a:r>
            <a:r>
              <a:rPr lang="pl-PL" sz="1100" dirty="0"/>
              <a:t>jest metodą, w której tworzysz układ i obiekty </a:t>
            </a:r>
            <a:r>
              <a:rPr lang="pl-PL" sz="1100" dirty="0" err="1"/>
              <a:t>View</a:t>
            </a:r>
            <a:r>
              <a:rPr lang="pl-PL" sz="1100" dirty="0"/>
              <a:t> dla fragmentu. </a:t>
            </a:r>
            <a:r>
              <a:rPr lang="pl-PL" sz="1100" b="1" dirty="0" err="1"/>
              <a:t>onDestroyView</a:t>
            </a:r>
            <a:r>
              <a:rPr lang="pl-PL" sz="1100" b="1" dirty="0"/>
              <a:t>() </a:t>
            </a:r>
            <a:r>
              <a:rPr lang="pl-PL" sz="1100" dirty="0"/>
              <a:t>jest wzywana, kiedy hierarchia widoku powiązana z fragmentem jest usuwana.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 err="1"/>
              <a:t>onStart</a:t>
            </a:r>
            <a:r>
              <a:rPr lang="pl-PL" sz="1100" b="1" dirty="0"/>
              <a:t>() </a:t>
            </a:r>
            <a:r>
              <a:rPr lang="pl-PL" sz="1100" dirty="0"/>
              <a:t>i </a:t>
            </a:r>
            <a:r>
              <a:rPr lang="pl-PL" sz="1100" b="1" dirty="0" err="1"/>
              <a:t>onStop</a:t>
            </a:r>
            <a:r>
              <a:rPr lang="pl-PL" sz="1100" b="1" dirty="0"/>
              <a:t>() </a:t>
            </a:r>
            <a:r>
              <a:rPr lang="pl-PL" sz="1100" dirty="0"/>
              <a:t>działają podobnie do odpowiedników cyklu życia ich Activity.  Te metody są włączane, kiedy Fragment odpowiednio staje się lub przestaje być widoczny.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100" b="1" dirty="0" err="1"/>
              <a:t>onPause</a:t>
            </a:r>
            <a:r>
              <a:rPr lang="pl-PL" sz="1100" b="1" dirty="0"/>
              <a:t>() </a:t>
            </a:r>
            <a:r>
              <a:rPr lang="pl-PL" sz="1100" dirty="0"/>
              <a:t>i </a:t>
            </a:r>
            <a:r>
              <a:rPr lang="pl-PL" sz="1100" b="1" dirty="0" err="1"/>
              <a:t>onStart</a:t>
            </a:r>
            <a:r>
              <a:rPr lang="pl-PL" sz="1100" b="1" dirty="0"/>
              <a:t>() </a:t>
            </a:r>
            <a:r>
              <a:rPr lang="pl-PL" sz="1100" dirty="0"/>
              <a:t>są również podobne do odpowiedników Activity. Kiedy Fragment jest widoczny, ale jego koncentracja się zmieniła, wywołuje się jedną z tych dwóch metod.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48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621DCFCD-3FBC-305A-A05E-8DBF0E5C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Podklasy fragmentów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578EAB-7CE2-D248-EA7B-4CECE657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List Fragment</a:t>
            </a:r>
            <a:br>
              <a:rPr lang="pl-PL" dirty="0"/>
            </a:br>
            <a:r>
              <a:rPr lang="pl-PL" dirty="0"/>
              <a:t>(posiada wbudowany </a:t>
            </a:r>
            <a:r>
              <a:rPr lang="pl-PL" dirty="0" err="1"/>
              <a:t>ListView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b="1" dirty="0"/>
              <a:t>Map Fragment</a:t>
            </a:r>
            <a:br>
              <a:rPr lang="pl-PL" b="1" dirty="0"/>
            </a:br>
            <a:r>
              <a:rPr lang="pl-PL" dirty="0"/>
              <a:t>(w celu zastosowania z usługą Mapy Google)</a:t>
            </a:r>
          </a:p>
          <a:p>
            <a:endParaRPr lang="pl-PL" dirty="0"/>
          </a:p>
          <a:p>
            <a:r>
              <a:rPr lang="pl-PL" b="1" dirty="0" err="1"/>
              <a:t>Browse</a:t>
            </a:r>
            <a:r>
              <a:rPr lang="pl-PL" b="1" dirty="0"/>
              <a:t> Fragment i </a:t>
            </a:r>
            <a:r>
              <a:rPr lang="pl-PL" b="1" dirty="0" err="1"/>
              <a:t>Details</a:t>
            </a:r>
            <a:r>
              <a:rPr lang="pl-PL" b="1" dirty="0"/>
              <a:t> Fragment</a:t>
            </a:r>
            <a:br>
              <a:rPr lang="pl-PL" dirty="0"/>
            </a:br>
            <a:r>
              <a:rPr lang="pl-PL" dirty="0"/>
              <a:t>(dostępne jako część bibliotek wsparcia dla Android TV)</a:t>
            </a: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14FE8D0-6FA9-6B11-AD84-8FF5200C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Przykładowy fragment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2AE3B63F-913D-DEC8-C118-C64E0880B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1138" y="2420888"/>
            <a:ext cx="5231407" cy="2714498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7580F58-9064-B84A-DD07-2F752ACD3B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3850" y="1811535"/>
            <a:ext cx="4814888" cy="4149330"/>
          </a:xfrm>
        </p:spPr>
      </p:pic>
    </p:spTree>
    <p:extLst>
      <p:ext uri="{BB962C8B-B14F-4D97-AF65-F5344CB8AC3E}">
        <p14:creationId xmlns:p14="http://schemas.microsoft.com/office/powerpoint/2010/main" val="107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8EF57B-63B8-84ED-BDD7-6B570BF4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24E5E5-6032-546D-2CB3-3DB7C5CB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>
                <a:hlinkClick r:id="rId2"/>
              </a:rPr>
              <a:t>https://developer.android.com/</a:t>
            </a:r>
            <a:endParaRPr lang="pl-PL" dirty="0"/>
          </a:p>
          <a:p>
            <a:r>
              <a:rPr lang="pl-PL" dirty="0">
                <a:hlinkClick r:id="rId3"/>
              </a:rPr>
              <a:t>https://www.tutorialspoint.com/android/</a:t>
            </a:r>
            <a:endParaRPr lang="pl-PL" dirty="0"/>
          </a:p>
          <a:p>
            <a:r>
              <a:rPr lang="pl-PL" dirty="0">
                <a:hlinkClick r:id="rId4"/>
              </a:rPr>
              <a:t>http://www.android4devs.pl/2011/07/podstawowe-elementy-ui-button-edittext-textview-toast-linearlayout/</a:t>
            </a:r>
            <a:endParaRPr lang="pl-PL" dirty="0"/>
          </a:p>
          <a:p>
            <a:r>
              <a:rPr lang="pl-PL" dirty="0">
                <a:hlinkClick r:id="rId5"/>
              </a:rPr>
              <a:t>https://code.tutsplus.com/pl/tutorials/android-od-podstaw-aktywnosci-i-fragmenty--cms-26169</a:t>
            </a:r>
            <a:endParaRPr lang="pl-PL" dirty="0"/>
          </a:p>
          <a:p>
            <a:r>
              <a:rPr lang="pl-PL" dirty="0">
                <a:hlinkClick r:id="rId6"/>
              </a:rPr>
              <a:t>http://www.android4devs.pl/2011/07/przechowywanie-stanu-aktywnosci-podczas-zmiany-orientacji-ekranu/</a:t>
            </a:r>
            <a:endParaRPr lang="pl-PL" dirty="0"/>
          </a:p>
          <a:p>
            <a:r>
              <a:rPr lang="pl-PL" dirty="0">
                <a:hlinkClick r:id="rId7"/>
              </a:rPr>
              <a:t>https://javastart.pl/baza-wiedzy/android/pierwsza-aplikacja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39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1EF2377-AF84-2482-7DCE-FC4D01947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uwagę.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69AA606-879B-56AD-D982-4CB7E90A4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Szymczak</a:t>
            </a:r>
          </a:p>
        </p:txBody>
      </p:sp>
    </p:spTree>
    <p:extLst>
      <p:ext uri="{BB962C8B-B14F-4D97-AF65-F5344CB8AC3E}">
        <p14:creationId xmlns:p14="http://schemas.microsoft.com/office/powerpoint/2010/main" val="24635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7F7289-CA55-0FE3-D9BD-D8201FBC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/>
          <a:lstStyle/>
          <a:p>
            <a:r>
              <a:rPr lang="en-US" dirty="0"/>
              <a:t>Edy</a:t>
            </a:r>
            <a:r>
              <a:rPr lang="pl-PL" dirty="0" err="1"/>
              <a:t>cja</a:t>
            </a:r>
            <a:r>
              <a:rPr lang="en-US" dirty="0"/>
              <a:t> </a:t>
            </a:r>
            <a:r>
              <a:rPr lang="en-US" dirty="0" err="1"/>
              <a:t>atrybut</a:t>
            </a:r>
            <a:r>
              <a:rPr lang="pl-PL" dirty="0"/>
              <a:t>ów</a:t>
            </a:r>
            <a:r>
              <a:rPr lang="en-US" dirty="0"/>
              <a:t> </a:t>
            </a:r>
            <a:r>
              <a:rPr lang="en-US" dirty="0" err="1"/>
              <a:t>widoku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0FB60A-8228-A4D1-9B9C-595A6A1FC4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715" r="2083"/>
          <a:stretch/>
        </p:blipFill>
        <p:spPr>
          <a:xfrm>
            <a:off x="6886500" y="89498"/>
            <a:ext cx="3221414" cy="6679003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8455DE-86A7-EB43-2AA2-C641A790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648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Deklarowane atrybuty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Układ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Wspólne</a:t>
            </a:r>
            <a:r>
              <a:rPr lang="en-US" dirty="0"/>
              <a:t> </a:t>
            </a:r>
            <a:r>
              <a:rPr lang="en-US" dirty="0" err="1"/>
              <a:t>atrybuty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Wyszukiwarka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Kontrolki wskazujące czy zadeklarowana wartość jest odwołaniem do zasobu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Czerwone podkreślenie jest to błąd dotyczący złej wartości atrybutu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9F013-A39A-72A6-2235-1C1EEC7C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58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pl-PL" sz="2600"/>
              <a:t>Struktura katalogów XML z krótkim opisem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E73C0B8-CBEF-BC0E-C0C4-08BF1446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404" y="790168"/>
            <a:ext cx="4902474" cy="5277663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CF43E30-6F73-2642-4E22-513F5529A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7358" y="1828800"/>
            <a:ext cx="3293422" cy="43434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b="1" dirty="0" err="1"/>
              <a:t>drawable</a:t>
            </a:r>
            <a:r>
              <a:rPr lang="pl-PL" dirty="0"/>
              <a:t> – ikony, grafiki wektorowe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b="1" dirty="0"/>
              <a:t>layout</a:t>
            </a:r>
            <a:r>
              <a:rPr lang="pl-PL" dirty="0"/>
              <a:t> – układy aplikacji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b="1" dirty="0" err="1"/>
              <a:t>mipmap</a:t>
            </a:r>
            <a:r>
              <a:rPr lang="pl-PL" dirty="0"/>
              <a:t> – ikona aplikacji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l-PL" b="1" dirty="0" err="1"/>
              <a:t>values</a:t>
            </a:r>
            <a:r>
              <a:rPr lang="pl-PL" dirty="0"/>
              <a:t> – można przechowywać zmienne dotyczące kolorów, tekstu, wymiaru, a także motywy w katalogu  </a:t>
            </a:r>
            <a:r>
              <a:rPr lang="pl-PL" b="1" dirty="0" err="1"/>
              <a:t>themes</a:t>
            </a:r>
            <a:r>
              <a:rPr lang="pl-PL" dirty="0"/>
              <a:t> użyte w 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8EE0C03-0CBF-4B22-575C-72DD08DC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>
            <a:normAutofit/>
          </a:bodyPr>
          <a:lstStyle/>
          <a:p>
            <a:pPr algn="ctr"/>
            <a:r>
              <a:rPr lang="pl-PL" sz="2400" dirty="0"/>
              <a:t>Przykładowa Ilustracja hierarchii widoku definiującego układ UI</a:t>
            </a:r>
            <a:endParaRPr lang="en-US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707081-F1A3-1506-2CB0-2091A6B2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746212"/>
            <a:ext cx="9782801" cy="427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06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45C5F3-5C32-4E5A-A312-9E8FD3B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elementy UI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EF2779-F63B-0EA2-C5BD-113BF348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b="1" dirty="0" err="1"/>
              <a:t>TextView</a:t>
            </a:r>
            <a:r>
              <a:rPr lang="pl-PL" dirty="0"/>
              <a:t> – pole tekstowe,</a:t>
            </a:r>
          </a:p>
          <a:p>
            <a:pPr>
              <a:lnSpc>
                <a:spcPct val="100000"/>
              </a:lnSpc>
            </a:pPr>
            <a:r>
              <a:rPr lang="pl-PL" b="1" dirty="0" err="1"/>
              <a:t>EditText</a:t>
            </a:r>
            <a:r>
              <a:rPr lang="pl-PL" dirty="0"/>
              <a:t> – pole tekstowe formularza,</a:t>
            </a:r>
          </a:p>
          <a:p>
            <a:pPr>
              <a:lnSpc>
                <a:spcPct val="100000"/>
              </a:lnSpc>
            </a:pPr>
            <a:r>
              <a:rPr lang="pl-PL" b="1" dirty="0"/>
              <a:t>Button</a:t>
            </a:r>
            <a:r>
              <a:rPr lang="pl-PL" dirty="0"/>
              <a:t>,</a:t>
            </a:r>
          </a:p>
          <a:p>
            <a:pPr>
              <a:lnSpc>
                <a:spcPct val="100000"/>
              </a:lnSpc>
            </a:pPr>
            <a:r>
              <a:rPr lang="pl-PL" b="1" dirty="0" err="1"/>
              <a:t>LinearLayout</a:t>
            </a:r>
            <a:r>
              <a:rPr lang="pl-PL" dirty="0"/>
              <a:t> – jeden z możliwych układów elementów UI naszego okna,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AE266E-E015-3FE0-CF85-ED98E516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4714292"/>
            <a:ext cx="5867665" cy="10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DD077-3E3A-24AF-46B1-E10FE7B6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układów w Androidzie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755FA10-687B-7847-D92A-8F25B188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2564" y="1665312"/>
            <a:ext cx="3816423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Popularne atrybuty:</a:t>
            </a:r>
          </a:p>
          <a:p>
            <a:r>
              <a:rPr lang="pl-PL" sz="2400" dirty="0" err="1"/>
              <a:t>android:orientation</a:t>
            </a:r>
            <a:endParaRPr lang="pl-PL" sz="2400" dirty="0"/>
          </a:p>
          <a:p>
            <a:r>
              <a:rPr lang="pl-PL" sz="2400" dirty="0" err="1"/>
              <a:t>android:layout_width</a:t>
            </a:r>
            <a:endParaRPr lang="pl-PL" sz="2400" dirty="0"/>
          </a:p>
          <a:p>
            <a:r>
              <a:rPr lang="pl-PL" sz="2400" dirty="0" err="1"/>
              <a:t>android:layout_height</a:t>
            </a:r>
            <a:endParaRPr lang="pl-PL" sz="2400" dirty="0"/>
          </a:p>
          <a:p>
            <a:r>
              <a:rPr lang="pl-PL" sz="2400" dirty="0" err="1"/>
              <a:t>android:layout_weight</a:t>
            </a:r>
            <a:endParaRPr lang="pl-PL" sz="2400" dirty="0"/>
          </a:p>
          <a:p>
            <a:r>
              <a:rPr lang="pl-PL" sz="2400" dirty="0" err="1"/>
              <a:t>android:layout_gravity</a:t>
            </a:r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Przy określaniu szerokości i wysokości elementu istnieją 2 popularne wartości: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100" b="1" dirty="0" err="1"/>
              <a:t>match_parent</a:t>
            </a:r>
            <a:endParaRPr lang="pl-PL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100" b="1" dirty="0" err="1"/>
              <a:t>wrap_content</a:t>
            </a:r>
            <a:endParaRPr lang="pl-PL" sz="2100" b="1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D619C0-145E-E85A-05BE-764DC046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65312"/>
            <a:ext cx="4814586" cy="4572000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LinearLayout</a:t>
            </a:r>
            <a:endParaRPr lang="pl-PL" dirty="0"/>
          </a:p>
        </p:txBody>
      </p:sp>
      <p:sp>
        <p:nvSpPr>
          <p:cNvPr id="4" name="Symbol zastępczy zawartości 7">
            <a:extLst>
              <a:ext uri="{FF2B5EF4-FFF2-40B4-BE49-F238E27FC236}">
                <a16:creationId xmlns:a16="http://schemas.microsoft.com/office/drawing/2014/main" id="{3CFB995B-AB1B-C165-A431-FB50A1208A66}"/>
              </a:ext>
            </a:extLst>
          </p:cNvPr>
          <p:cNvSpPr txBox="1">
            <a:spLocks/>
          </p:cNvSpPr>
          <p:nvPr/>
        </p:nvSpPr>
        <p:spPr>
          <a:xfrm>
            <a:off x="1593436" y="1611051"/>
            <a:ext cx="601314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5" name="Picture 10" descr="Linear Layout">
            <a:hlinkClick r:id="rId2"/>
            <a:extLst>
              <a:ext uri="{FF2B5EF4-FFF2-40B4-BE49-F238E27FC236}">
                <a16:creationId xmlns:a16="http://schemas.microsoft.com/office/drawing/2014/main" id="{1C1A7226-47EF-FD1B-58E1-0B1220E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276871"/>
            <a:ext cx="5243738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60740-0A59-46D5-50D1-EE9D1F7D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l-PL" dirty="0"/>
              <a:t>Rodzaje układów w Androidzie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A4F595C9-35EF-F209-FA0E-8721CDFC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3187" y="1600597"/>
            <a:ext cx="4814586" cy="4572000"/>
          </a:xfrm>
        </p:spPr>
        <p:txBody>
          <a:bodyPr/>
          <a:lstStyle/>
          <a:p>
            <a:r>
              <a:rPr lang="pl-PL" dirty="0" err="1"/>
              <a:t>Table</a:t>
            </a:r>
            <a:r>
              <a:rPr lang="pl-PL" dirty="0"/>
              <a:t> Layout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27A3055-F198-31BE-0B5A-B93A098C5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Relative</a:t>
            </a:r>
            <a:r>
              <a:rPr lang="pl-PL" dirty="0"/>
              <a:t> Layout</a:t>
            </a:r>
          </a:p>
        </p:txBody>
      </p:sp>
      <p:pic>
        <p:nvPicPr>
          <p:cNvPr id="14" name="Picture 12" descr="Relative">
            <a:hlinkClick r:id="rId2"/>
            <a:extLst>
              <a:ext uri="{FF2B5EF4-FFF2-40B4-BE49-F238E27FC236}">
                <a16:creationId xmlns:a16="http://schemas.microsoft.com/office/drawing/2014/main" id="{27B58827-7985-983A-201B-980BA421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204864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able Layout">
            <a:hlinkClick r:id="rId4"/>
            <a:extLst>
              <a:ext uri="{FF2B5EF4-FFF2-40B4-BE49-F238E27FC236}">
                <a16:creationId xmlns:a16="http://schemas.microsoft.com/office/drawing/2014/main" id="{EB98EF32-2DA5-6D53-9A1F-FCDFBE30F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211419"/>
            <a:ext cx="2592288" cy="361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136B9-262C-1154-3E92-9247A809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układów w Androidzie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BD9FF-DFC7-C34F-4AC5-C4D0F5127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Frame</a:t>
            </a:r>
            <a:r>
              <a:rPr lang="pl-PL" dirty="0"/>
              <a:t> Layout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7AB6B4-91B2-962E-4158-127E0FE993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Absolute</a:t>
            </a:r>
            <a:r>
              <a:rPr lang="pl-PL" dirty="0"/>
              <a:t> Layout</a:t>
            </a:r>
          </a:p>
        </p:txBody>
      </p:sp>
      <p:pic>
        <p:nvPicPr>
          <p:cNvPr id="5122" name="Picture 2" descr="Absolute Layout">
            <a:hlinkClick r:id="rId2"/>
            <a:extLst>
              <a:ext uri="{FF2B5EF4-FFF2-40B4-BE49-F238E27FC236}">
                <a16:creationId xmlns:a16="http://schemas.microsoft.com/office/drawing/2014/main" id="{DDE8404A-7996-4423-949A-F0FE26F1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2204864"/>
            <a:ext cx="26098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rame Layout">
            <a:hlinkClick r:id="rId4"/>
            <a:extLst>
              <a:ext uri="{FF2B5EF4-FFF2-40B4-BE49-F238E27FC236}">
                <a16:creationId xmlns:a16="http://schemas.microsoft.com/office/drawing/2014/main" id="{290793E3-0031-76BB-E230-4D188095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34" y="2204864"/>
            <a:ext cx="4030072" cy="32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ablon (projekt Układanka)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350_TF03460527.potx" id="{EA43041A-DFC1-4F0A-9805-1D083ABF16D4}" vid="{8A867B01-3B79-4974-8AF0-90E7C4029B2A}"/>
    </a:ext>
  </a:extLst>
</a:theme>
</file>

<file path=ppt/theme/theme2.xml><?xml version="1.0" encoding="utf-8"?>
<a:theme xmlns:a="http://schemas.openxmlformats.org/drawingml/2006/main" name="Motyw pakietu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Slajdy (projekt Układanka)</Template>
  <TotalTime>249</TotalTime>
  <Words>1123</Words>
  <Application>Microsoft Office PowerPoint</Application>
  <PresentationFormat>Niestandardowy</PresentationFormat>
  <Paragraphs>117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Euphemia</vt:lpstr>
      <vt:lpstr>Wingdings</vt:lpstr>
      <vt:lpstr>Szablon (projekt Układanka)</vt:lpstr>
      <vt:lpstr>Projektowanie GUI, Fragmenty, obracanie ekranu w Androidzie</vt:lpstr>
      <vt:lpstr>Wprowadzenie do edytora XML</vt:lpstr>
      <vt:lpstr>Edycja atrybutów widoku </vt:lpstr>
      <vt:lpstr>Struktura katalogów XML z krótkim opisem</vt:lpstr>
      <vt:lpstr>Przykładowa Ilustracja hierarchii widoku definiującego układ UI</vt:lpstr>
      <vt:lpstr>Podstawowe elementy UI</vt:lpstr>
      <vt:lpstr>Rodzaje układów w Androidzie</vt:lpstr>
      <vt:lpstr>Rodzaje układów w Androidzie</vt:lpstr>
      <vt:lpstr>Rodzaje układów w Androidzie</vt:lpstr>
      <vt:lpstr>Rodzaje układów w Androidzie</vt:lpstr>
      <vt:lpstr>Inne popularne atrybuty Androida</vt:lpstr>
      <vt:lpstr>Aktywności w Android</vt:lpstr>
      <vt:lpstr>Cykl życia aktywności</vt:lpstr>
      <vt:lpstr>Przykład klasy MainActivity</vt:lpstr>
      <vt:lpstr>Integracja XML z plikiem Java (przykład)</vt:lpstr>
      <vt:lpstr>Uwaga!</vt:lpstr>
      <vt:lpstr>Zapobieganie utraty danych Aktywności podczas rotacji ekranu</vt:lpstr>
      <vt:lpstr>Zapobieganie utraty danych Aktywności podczas rotacji ekranu</vt:lpstr>
      <vt:lpstr>Fragmenty w Android</vt:lpstr>
      <vt:lpstr>Zastosowania fragmentów</vt:lpstr>
      <vt:lpstr>Cykl życia fragmentów</vt:lpstr>
      <vt:lpstr>Podklasy fragmentów</vt:lpstr>
      <vt:lpstr>Przykładowy fragment</vt:lpstr>
      <vt:lpstr>Bibliografia</vt:lpstr>
      <vt:lpstr>Dziękuję za uwagę.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GUI, Fragmenty, obracanie ekranu w Androidzie</dc:title>
  <dc:creator>Mateusz Szymczak</dc:creator>
  <cp:lastModifiedBy>Mateusz Szymczak</cp:lastModifiedBy>
  <cp:revision>3</cp:revision>
  <dcterms:created xsi:type="dcterms:W3CDTF">2023-03-29T04:00:04Z</dcterms:created>
  <dcterms:modified xsi:type="dcterms:W3CDTF">2023-03-29T10:45:23Z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