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313" r:id="rId3"/>
    <p:sldId id="315" r:id="rId4"/>
    <p:sldId id="316" r:id="rId5"/>
    <p:sldId id="318" r:id="rId6"/>
    <p:sldId id="261" r:id="rId7"/>
    <p:sldId id="319" r:id="rId8"/>
    <p:sldId id="320" r:id="rId9"/>
    <p:sldId id="323" r:id="rId10"/>
    <p:sldId id="322" r:id="rId11"/>
    <p:sldId id="324" r:id="rId12"/>
    <p:sldId id="325" r:id="rId13"/>
    <p:sldId id="326" r:id="rId14"/>
    <p:sldId id="327" r:id="rId15"/>
    <p:sldId id="328" r:id="rId16"/>
    <p:sldId id="330" r:id="rId17"/>
    <p:sldId id="329" r:id="rId18"/>
    <p:sldId id="331" r:id="rId19"/>
    <p:sldId id="262" r:id="rId20"/>
    <p:sldId id="333" r:id="rId21"/>
    <p:sldId id="334" r:id="rId22"/>
    <p:sldId id="332" r:id="rId23"/>
    <p:sldId id="335" r:id="rId24"/>
    <p:sldId id="336" r:id="rId25"/>
    <p:sldId id="339" r:id="rId26"/>
    <p:sldId id="337" r:id="rId27"/>
    <p:sldId id="338" r:id="rId28"/>
    <p:sldId id="340" r:id="rId29"/>
    <p:sldId id="341" r:id="rId30"/>
    <p:sldId id="342" r:id="rId31"/>
    <p:sldId id="343" r:id="rId32"/>
    <p:sldId id="345" r:id="rId33"/>
    <p:sldId id="344" r:id="rId34"/>
    <p:sldId id="34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2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C9AF7-4925-234F-A479-BCC7BFA0E046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43FAB-45D1-D146-AA73-267BE56E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43FAB-45D1-D146-AA73-267BE56ECE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3792-FA37-6A47-8911-1C6A9355B618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0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B99-236C-A246-B620-12C0D073C7F0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164-B762-0B4C-BAC8-E4636C7B9D64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2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83AF-5E10-664F-A5F5-5302562BD2CF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ECD9-B6B9-334C-932E-9DB61BFCA727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4CE3-1B18-0741-971E-A0F9214D2292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5C37-DCC1-D84D-8327-2C0C5469980C}" type="datetime1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AE19-8076-8D42-A6DA-0DFC561C22C8}" type="datetime1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3F4-5B10-8E4B-9F1E-91D3C6628228}" type="datetime1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8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EF1E-B4C2-6649-A8AF-BBDE4B13A543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2F72-1CC0-534D-9C39-A78E1A0170AE}" type="datetime1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5255-FDB6-C646-AEEA-14448DBE5224}" type="datetime1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309-54D5-E249-AD1B-A211A5634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6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oogle-research.github.io/lingvo-lab/translatotron2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B57C-3DEE-0F48-9414-496BB9780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Speech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B02EE-42F1-164B-AF5C-CD23492D7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dirty="0">
              <a:latin typeface="Times" pitchFamily="2" charset="0"/>
            </a:endParaRPr>
          </a:p>
          <a:p>
            <a:r>
              <a:rPr lang="en-US" dirty="0" err="1">
                <a:latin typeface="Times" pitchFamily="2" charset="0"/>
              </a:rPr>
              <a:t>Xutai</a:t>
            </a:r>
            <a:r>
              <a:rPr lang="en-US" dirty="0">
                <a:latin typeface="Times" pitchFamily="2" charset="0"/>
              </a:rPr>
              <a:t> Ma</a:t>
            </a:r>
          </a:p>
          <a:p>
            <a:r>
              <a:rPr lang="en-US" dirty="0">
                <a:latin typeface="Times" pitchFamily="2" charset="0"/>
              </a:rPr>
              <a:t>11/11/2020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FABE4-4009-4D4E-BC9E-4228A1A4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>
                <a:latin typeface="Times" pitchFamily="2" charset="0"/>
              </a:rPr>
              <a:t>1</a:t>
            </a:fld>
            <a:endParaRPr lang="en-US">
              <a:latin typeface="Times" pitchFamily="2" charset="0"/>
            </a:endParaRPr>
          </a:p>
        </p:txBody>
      </p:sp>
      <p:pic>
        <p:nvPicPr>
          <p:cNvPr id="1026" name="Picture 2" descr="Image result for CLSP">
            <a:extLst>
              <a:ext uri="{FF2B5EF4-FFF2-40B4-BE49-F238E27FC236}">
                <a16:creationId xmlns:a16="http://schemas.microsoft.com/office/drawing/2014/main" id="{3A9932D5-B07E-1F42-8189-6837F44E1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4" y="4758929"/>
            <a:ext cx="1102839" cy="124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HU">
            <a:extLst>
              <a:ext uri="{FF2B5EF4-FFF2-40B4-BE49-F238E27FC236}">
                <a16:creationId xmlns:a16="http://schemas.microsoft.com/office/drawing/2014/main" id="{7793ADC8-1AA1-A541-8F90-87F24446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4534329"/>
            <a:ext cx="1631092" cy="16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0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EBE6-D879-9B4B-81EE-7096FBC5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Automatic Speech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D6BF-EEC0-3D43-87BE-77D3ABA28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41238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Revisit noisy channel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4D6FC-22D2-2045-847E-CEB38F68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CF585-4152-8747-8EEE-07D504E7BB77}"/>
                  </a:ext>
                </a:extLst>
              </p:cNvPr>
              <p:cNvSpPr txBox="1"/>
              <p:nvPr/>
            </p:nvSpPr>
            <p:spPr>
              <a:xfrm>
                <a:off x="1526508" y="3636168"/>
                <a:ext cx="6635416" cy="379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CF585-4152-8747-8EEE-07D504E7B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08" y="3636168"/>
                <a:ext cx="6635416" cy="379206"/>
              </a:xfrm>
              <a:prstGeom prst="rect">
                <a:avLst/>
              </a:prstGeom>
              <a:blipFill>
                <a:blip r:embed="rId2"/>
                <a:stretch>
                  <a:fillRect t="-25806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FB918DD-012F-874C-83EF-F5F1F0DF5AF5}"/>
              </a:ext>
            </a:extLst>
          </p:cNvPr>
          <p:cNvSpPr/>
          <p:nvPr/>
        </p:nvSpPr>
        <p:spPr>
          <a:xfrm rot="16200000">
            <a:off x="7216994" y="3277351"/>
            <a:ext cx="277328" cy="4196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59429-9480-414E-AA7C-C615E56D79F8}"/>
              </a:ext>
            </a:extLst>
          </p:cNvPr>
          <p:cNvSpPr txBox="1"/>
          <p:nvPr/>
        </p:nvSpPr>
        <p:spPr>
          <a:xfrm>
            <a:off x="6457950" y="2973009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Language Model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74E457E-633A-2449-9EFD-D7AA4D7F1600}"/>
              </a:ext>
            </a:extLst>
          </p:cNvPr>
          <p:cNvSpPr/>
          <p:nvPr/>
        </p:nvSpPr>
        <p:spPr>
          <a:xfrm rot="5400000">
            <a:off x="6397864" y="3771879"/>
            <a:ext cx="277328" cy="9413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F79D7-6369-8D4E-9BFE-AF131017C769}"/>
              </a:ext>
            </a:extLst>
          </p:cNvPr>
          <p:cNvSpPr txBox="1"/>
          <p:nvPr/>
        </p:nvSpPr>
        <p:spPr>
          <a:xfrm>
            <a:off x="5721556" y="441330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Acoustic Model</a:t>
            </a:r>
          </a:p>
        </p:txBody>
      </p:sp>
    </p:spTree>
    <p:extLst>
      <p:ext uri="{BB962C8B-B14F-4D97-AF65-F5344CB8AC3E}">
        <p14:creationId xmlns:p14="http://schemas.microsoft.com/office/powerpoint/2010/main" val="393359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4509-5047-A148-B2A4-EA8F42F0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Automatic Speech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285B-D6EC-1D49-AC40-C1E7250C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Acoustic Model</a:t>
            </a:r>
          </a:p>
          <a:p>
            <a:pPr lvl="1"/>
            <a:r>
              <a:rPr lang="en-US" dirty="0">
                <a:latin typeface="Times" pitchFamily="2" charset="0"/>
              </a:rPr>
              <a:t>Phone recognizer</a:t>
            </a:r>
          </a:p>
          <a:p>
            <a:pPr lvl="1"/>
            <a:r>
              <a:rPr lang="en-US" dirty="0">
                <a:latin typeface="Times" pitchFamily="2" charset="0"/>
              </a:rPr>
              <a:t>Gaussian mixture model + hidden Markov model</a:t>
            </a:r>
          </a:p>
          <a:p>
            <a:pPr lvl="1"/>
            <a:r>
              <a:rPr lang="en-US" dirty="0">
                <a:latin typeface="Times" pitchFamily="2" charset="0"/>
              </a:rPr>
              <a:t>Neural-based models</a:t>
            </a:r>
          </a:p>
          <a:p>
            <a:pPr lvl="1"/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6944D-F1D1-A349-96D3-5CE0ECB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4509-5047-A148-B2A4-EA8F42F0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Automatic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285B-D6EC-1D49-AC40-C1E7250C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Acoustic Model</a:t>
            </a:r>
          </a:p>
          <a:p>
            <a:pPr lvl="1"/>
            <a:r>
              <a:rPr lang="en-US" dirty="0">
                <a:latin typeface="Times" pitchFamily="2" charset="0"/>
              </a:rPr>
              <a:t>Neural-based models</a:t>
            </a:r>
          </a:p>
          <a:p>
            <a:pPr lvl="1"/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6944D-F1D1-A349-96D3-5CE0ECB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>
                <a:latin typeface="Times" pitchFamily="2" charset="0"/>
              </a:rPr>
              <a:t>12</a:t>
            </a:fld>
            <a:endParaRPr lang="en-US"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F7F7E-9225-6640-AEF2-56895ADB5578}"/>
              </a:ext>
            </a:extLst>
          </p:cNvPr>
          <p:cNvSpPr/>
          <p:nvPr/>
        </p:nvSpPr>
        <p:spPr>
          <a:xfrm>
            <a:off x="1054503" y="4615323"/>
            <a:ext cx="6972965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Convolutional 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9AB7F-8656-B34E-934E-CDF3DF3E83AC}"/>
              </a:ext>
            </a:extLst>
          </p:cNvPr>
          <p:cNvSpPr/>
          <p:nvPr/>
        </p:nvSpPr>
        <p:spPr>
          <a:xfrm>
            <a:off x="1054502" y="3847919"/>
            <a:ext cx="6972965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Pooling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8990A-24F8-9541-9DC0-4CFE15EEBFE3}"/>
              </a:ext>
            </a:extLst>
          </p:cNvPr>
          <p:cNvSpPr/>
          <p:nvPr/>
        </p:nvSpPr>
        <p:spPr>
          <a:xfrm>
            <a:off x="1054501" y="3080178"/>
            <a:ext cx="6972965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Fully connect / recurrent layers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8E3FB-B6A0-C043-B857-B08F32F2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3" y="5382727"/>
            <a:ext cx="6972964" cy="7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9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3201F1-762B-5942-AC9C-44A31632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7814"/>
            <a:ext cx="7416204" cy="3795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E4509-5047-A148-B2A4-EA8F42F0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Automatic Speech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285B-D6EC-1D49-AC40-C1E7250C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Convolutional layers</a:t>
            </a:r>
          </a:p>
          <a:p>
            <a:pPr lvl="1"/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6944D-F1D1-A349-96D3-5CE0ECB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87081-BE64-F949-80EF-C80F9663A199}"/>
              </a:ext>
            </a:extLst>
          </p:cNvPr>
          <p:cNvSpPr txBox="1"/>
          <p:nvPr/>
        </p:nvSpPr>
        <p:spPr>
          <a:xfrm>
            <a:off x="1697054" y="6423708"/>
            <a:ext cx="6118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Zhang, Ying, et al. "Towards end-to-end speech recognition with deep convolutional neural networks." </a:t>
            </a:r>
            <a:r>
              <a:rPr lang="en-US" sz="800" i="1" dirty="0" err="1">
                <a:latin typeface="Times" pitchFamily="2" charset="0"/>
              </a:rPr>
              <a:t>arXiv</a:t>
            </a:r>
            <a:r>
              <a:rPr lang="en-US" sz="800" i="1" dirty="0">
                <a:latin typeface="Times" pitchFamily="2" charset="0"/>
              </a:rPr>
              <a:t> preprint arXiv:1701.02720</a:t>
            </a:r>
            <a:r>
              <a:rPr lang="en-US" sz="800" dirty="0">
                <a:latin typeface="Times" pitchFamily="2" charset="0"/>
              </a:rPr>
              <a:t> (2017).</a:t>
            </a:r>
          </a:p>
        </p:txBody>
      </p:sp>
    </p:spTree>
    <p:extLst>
      <p:ext uri="{BB962C8B-B14F-4D97-AF65-F5344CB8AC3E}">
        <p14:creationId xmlns:p14="http://schemas.microsoft.com/office/powerpoint/2010/main" val="376470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0383-0C09-D04C-8FDF-1E2890D3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Automatic Speech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655D-6521-264B-96D5-1DD6CC6E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>
                <a:latin typeface="Times" pitchFamily="2" charset="0"/>
              </a:rPr>
              <a:t>14</a:t>
            </a:fld>
            <a:endParaRPr lang="en-US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75203-8913-E348-B2D6-AA119DBE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31" y="5440479"/>
            <a:ext cx="6972964" cy="7942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4C0B83-546D-1E4E-BF4D-116D11F64BB8}"/>
              </a:ext>
            </a:extLst>
          </p:cNvPr>
          <p:cNvSpPr/>
          <p:nvPr/>
        </p:nvSpPr>
        <p:spPr>
          <a:xfrm>
            <a:off x="3022333" y="4389121"/>
            <a:ext cx="3099333" cy="70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Acoustic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215D56-835C-7245-8C96-8E9F90A55A73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H="1" flipV="1">
            <a:off x="4571999" y="3445942"/>
            <a:ext cx="1" cy="9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CD772-6A8E-1246-A3FA-2587804B7686}"/>
              </a:ext>
            </a:extLst>
          </p:cNvPr>
          <p:cNvSpPr/>
          <p:nvPr/>
        </p:nvSpPr>
        <p:spPr>
          <a:xfrm>
            <a:off x="1730944" y="2743377"/>
            <a:ext cx="1291389" cy="70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Language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ABAED0-1DF0-3145-8A12-0F510097CDCD}"/>
              </a:ext>
            </a:extLst>
          </p:cNvPr>
          <p:cNvSpPr/>
          <p:nvPr/>
        </p:nvSpPr>
        <p:spPr>
          <a:xfrm>
            <a:off x="3926304" y="2738476"/>
            <a:ext cx="1291389" cy="70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Viterbi</a:t>
            </a:r>
          </a:p>
          <a:p>
            <a:pPr algn="ctr"/>
            <a:r>
              <a:rPr lang="en-US" dirty="0">
                <a:latin typeface="Times" pitchFamily="2" charset="0"/>
              </a:rPr>
              <a:t>Decoder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52C0F5-F44C-484A-BD96-0543D3E7390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022333" y="3092209"/>
            <a:ext cx="903971" cy="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0B971D-D8A4-1943-B114-0026B939BE79}"/>
              </a:ext>
            </a:extLst>
          </p:cNvPr>
          <p:cNvCxnSpPr>
            <a:stCxn id="12" idx="3"/>
          </p:cNvCxnSpPr>
          <p:nvPr/>
        </p:nvCxnSpPr>
        <p:spPr>
          <a:xfrm>
            <a:off x="5217693" y="3092209"/>
            <a:ext cx="1240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37BDC6-64D2-3A42-9EE6-4DBF08240649}"/>
              </a:ext>
            </a:extLst>
          </p:cNvPr>
          <p:cNvSpPr txBox="1"/>
          <p:nvPr/>
        </p:nvSpPr>
        <p:spPr>
          <a:xfrm>
            <a:off x="6509082" y="2907543"/>
            <a:ext cx="22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Today I would like …</a:t>
            </a:r>
          </a:p>
        </p:txBody>
      </p:sp>
    </p:spTree>
    <p:extLst>
      <p:ext uri="{BB962C8B-B14F-4D97-AF65-F5344CB8AC3E}">
        <p14:creationId xmlns:p14="http://schemas.microsoft.com/office/powerpoint/2010/main" val="273365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C16-7B60-1B47-B097-22DE262B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Automatic Speech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58C0-8B68-4945-BE90-DAA61F18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Seq2Seq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4E96-3C31-BE4B-970D-3AD732BB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E383C-A681-CE4A-B20D-792F349D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18" y="5698638"/>
            <a:ext cx="6972964" cy="7942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A3156B-F90A-664D-B336-D27187A98D7B}"/>
              </a:ext>
            </a:extLst>
          </p:cNvPr>
          <p:cNvSpPr/>
          <p:nvPr/>
        </p:nvSpPr>
        <p:spPr>
          <a:xfrm>
            <a:off x="3359217" y="4997035"/>
            <a:ext cx="2167821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Convolutional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E3BB48-2244-9548-88D7-BE0D12903BF8}"/>
              </a:ext>
            </a:extLst>
          </p:cNvPr>
          <p:cNvSpPr/>
          <p:nvPr/>
        </p:nvSpPr>
        <p:spPr>
          <a:xfrm>
            <a:off x="3359216" y="4413386"/>
            <a:ext cx="2167821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Pooling layers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37BE8-71DF-6845-A1CC-CF4FA302C862}"/>
              </a:ext>
            </a:extLst>
          </p:cNvPr>
          <p:cNvSpPr/>
          <p:nvPr/>
        </p:nvSpPr>
        <p:spPr>
          <a:xfrm>
            <a:off x="3359216" y="3860454"/>
            <a:ext cx="2167820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Recurrent layers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AAAC3-7D05-F844-877D-64C0BF97448E}"/>
              </a:ext>
            </a:extLst>
          </p:cNvPr>
          <p:cNvSpPr/>
          <p:nvPr/>
        </p:nvSpPr>
        <p:spPr>
          <a:xfrm>
            <a:off x="1075891" y="2722211"/>
            <a:ext cx="6972965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Decoder with attention mechanism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56B6E-509D-EC42-A957-BB391653681F}"/>
              </a:ext>
            </a:extLst>
          </p:cNvPr>
          <p:cNvSpPr/>
          <p:nvPr/>
        </p:nvSpPr>
        <p:spPr>
          <a:xfrm>
            <a:off x="2002054" y="3423813"/>
            <a:ext cx="5130265" cy="2178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95711-3565-3B49-9F1F-8BA5AE416397}"/>
              </a:ext>
            </a:extLst>
          </p:cNvPr>
          <p:cNvSpPr txBox="1"/>
          <p:nvPr/>
        </p:nvSpPr>
        <p:spPr>
          <a:xfrm>
            <a:off x="5980896" y="52166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64057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E23B-410B-DF4F-BD71-367AB0C9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Automatic Speech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85049-62DE-A24E-9AC1-A1FE0EE9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1EFBC-B3F3-E84F-9068-BECD74DA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3240"/>
            <a:ext cx="7421078" cy="1553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32900-1FFA-D146-BEA9-6F9E121D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5" y="3699706"/>
            <a:ext cx="3994484" cy="2203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96D73-0DC4-9C4B-ACAF-EF14ABAD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554" y="3092528"/>
            <a:ext cx="4572000" cy="186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7312C0-CFA9-E847-82F4-888D12ECB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554" y="4207360"/>
            <a:ext cx="4736568" cy="22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E1ADB2-D491-C143-8BBE-B1BE40110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80" y="1039761"/>
            <a:ext cx="8860982" cy="5316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927CE-7247-F04E-AF84-4E6A1766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Cascade Speech Translation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10B0-99A8-5441-80DA-B769979A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1925F-2493-424A-8978-953C8ACC41C0}"/>
              </a:ext>
            </a:extLst>
          </p:cNvPr>
          <p:cNvSpPr txBox="1"/>
          <p:nvPr/>
        </p:nvSpPr>
        <p:spPr>
          <a:xfrm>
            <a:off x="86636" y="6033185"/>
            <a:ext cx="897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Waibel et al., 1991; </a:t>
            </a:r>
            <a:r>
              <a:rPr lang="en-US" sz="900" dirty="0" err="1"/>
              <a:t>Woszczyna</a:t>
            </a:r>
            <a:r>
              <a:rPr lang="en-US" sz="900" dirty="0"/>
              <a:t> et al., 1993; Vidal, 1997; Wang and Waibel, 1998; </a:t>
            </a:r>
            <a:r>
              <a:rPr lang="en-US" sz="900" dirty="0" err="1"/>
              <a:t>Takezawa</a:t>
            </a:r>
            <a:r>
              <a:rPr lang="en-US" sz="900" dirty="0"/>
              <a:t> et al., 1998; Ney, 1999; Bangalore and </a:t>
            </a:r>
            <a:r>
              <a:rPr lang="en-US" sz="900" dirty="0" err="1"/>
              <a:t>Riccardi</a:t>
            </a:r>
            <a:r>
              <a:rPr lang="en-US" sz="900" dirty="0"/>
              <a:t>, 2001; Fu-Hua Liu et al., 2003; Schultz et al., 2004; </a:t>
            </a:r>
          </a:p>
          <a:p>
            <a:r>
              <a:rPr lang="en-US" sz="900" dirty="0" err="1"/>
              <a:t>Matusov</a:t>
            </a:r>
            <a:r>
              <a:rPr lang="en-US" sz="900" dirty="0"/>
              <a:t> et al., 2005; Bertoldi and Federico, 2005; Zhang et al., 2005; </a:t>
            </a:r>
            <a:r>
              <a:rPr lang="en-US" sz="900" dirty="0" err="1"/>
              <a:t>Pérez</a:t>
            </a:r>
            <a:r>
              <a:rPr lang="en-US" sz="900" dirty="0"/>
              <a:t> et al., 2007; Sperber et al., 2017, 2019; Zhang et al., 2019; Beck et al., 2019; Black et al., 2002; </a:t>
            </a:r>
            <a:r>
              <a:rPr lang="en-US" sz="900" dirty="0" err="1"/>
              <a:t>Sumita</a:t>
            </a:r>
            <a:r>
              <a:rPr lang="en-US" sz="900" dirty="0"/>
              <a:t> et al., 2007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2419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4071-8A1C-0947-BDAC-9529380B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Cascade Speech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E046-9909-704E-A7C8-4D2F2FB7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Pros</a:t>
            </a:r>
          </a:p>
          <a:p>
            <a:pPr lvl="1"/>
            <a:r>
              <a:rPr lang="en-US" dirty="0">
                <a:latin typeface="Times" pitchFamily="2" charset="0"/>
              </a:rPr>
              <a:t>Easy to build  (ASR + MT or ASR + MT + TTS)</a:t>
            </a:r>
          </a:p>
          <a:p>
            <a:pPr lvl="1"/>
            <a:r>
              <a:rPr lang="en-US" dirty="0">
                <a:latin typeface="Times" pitchFamily="2" charset="0"/>
              </a:rPr>
              <a:t>More training data</a:t>
            </a:r>
          </a:p>
          <a:p>
            <a:pPr lvl="2"/>
            <a:r>
              <a:rPr lang="en-US" dirty="0">
                <a:latin typeface="Times" pitchFamily="2" charset="0"/>
              </a:rPr>
              <a:t>Different data for ASR and MT</a:t>
            </a:r>
          </a:p>
          <a:p>
            <a:pPr lvl="1"/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</a:rPr>
              <a:t>Cons</a:t>
            </a:r>
          </a:p>
          <a:p>
            <a:pPr lvl="1"/>
            <a:r>
              <a:rPr lang="en-US" dirty="0">
                <a:latin typeface="Times" pitchFamily="2" charset="0"/>
              </a:rPr>
              <a:t>Model size</a:t>
            </a:r>
          </a:p>
          <a:p>
            <a:pPr lvl="1"/>
            <a:r>
              <a:rPr lang="en-US" dirty="0">
                <a:latin typeface="Times" pitchFamily="2" charset="0"/>
              </a:rPr>
              <a:t>Inference latency</a:t>
            </a:r>
          </a:p>
          <a:p>
            <a:pPr lvl="1"/>
            <a:r>
              <a:rPr lang="en-US" dirty="0">
                <a:latin typeface="Times" pitchFamily="2" charset="0"/>
              </a:rPr>
              <a:t>Compounding errors</a:t>
            </a:r>
          </a:p>
          <a:p>
            <a:pPr lvl="1"/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FEC3B-F6EA-0E44-959A-3F76B87C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6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B698-10B9-5B4A-8BEF-41855E55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End-to-end Speech Translation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4F3E7-CF36-8443-9957-5AE3F2380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768" y="1355397"/>
            <a:ext cx="8486464" cy="50009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0220-B90C-714F-98EF-84A5EAD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3B5B8-1DAC-1D42-B94C-3DCCB0E1327B}"/>
              </a:ext>
            </a:extLst>
          </p:cNvPr>
          <p:cNvSpPr txBox="1"/>
          <p:nvPr/>
        </p:nvSpPr>
        <p:spPr>
          <a:xfrm>
            <a:off x="1266213" y="5771837"/>
            <a:ext cx="69188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Duong et al. (2016); </a:t>
            </a:r>
            <a:r>
              <a:rPr lang="en-US" sz="900" dirty="0" err="1"/>
              <a:t>Berard</a:t>
            </a:r>
            <a:r>
              <a:rPr lang="en-US" sz="900" dirty="0"/>
              <a:t> et al. (2016); Weiss et al. (2017); Bansal et al. (2018); Di </a:t>
            </a:r>
            <a:r>
              <a:rPr lang="en-US" sz="900" dirty="0" err="1"/>
              <a:t>Gangi</a:t>
            </a:r>
            <a:r>
              <a:rPr lang="en-US" sz="900" dirty="0"/>
              <a:t> et al. (2019b); Pino et al. (2020); </a:t>
            </a:r>
            <a:r>
              <a:rPr lang="en-US" sz="900" dirty="0" err="1"/>
              <a:t>Inaguma</a:t>
            </a:r>
            <a:r>
              <a:rPr lang="en-US" sz="900" dirty="0"/>
              <a:t> et al. (2020) 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260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F4E9-1ED3-E645-A798-22282BA1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EFAB-D493-4845-B239-193D0B65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9660"/>
            <a:ext cx="7886700" cy="8128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Times" pitchFamily="2" charset="0"/>
              </a:rPr>
              <a:t>What is speech translation?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" pitchFamily="2" charset="0"/>
              </a:rPr>
              <a:t>Translate speech in source language to text / speech in target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8B0E-26AD-494B-867A-845F192D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>
                <a:latin typeface="Times" pitchFamily="2" charset="0"/>
              </a:rPr>
              <a:t>2</a:t>
            </a:fld>
            <a:endParaRPr lang="en-US">
              <a:latin typeface="Times" pitchFamily="2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56B3E20-0E43-B647-9F07-BACFFE5E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54" y="2681504"/>
            <a:ext cx="4477489" cy="37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C16-7B60-1B47-B097-22DE262B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Automatic Speech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4E96-3C31-BE4B-970D-3AD732BB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E383C-A681-CE4A-B20D-792F349D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18" y="5698638"/>
            <a:ext cx="6972964" cy="7942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A3156B-F90A-664D-B336-D27187A98D7B}"/>
              </a:ext>
            </a:extLst>
          </p:cNvPr>
          <p:cNvSpPr/>
          <p:nvPr/>
        </p:nvSpPr>
        <p:spPr>
          <a:xfrm>
            <a:off x="3359217" y="4997035"/>
            <a:ext cx="2167821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Convolutional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E3BB48-2244-9548-88D7-BE0D12903BF8}"/>
              </a:ext>
            </a:extLst>
          </p:cNvPr>
          <p:cNvSpPr/>
          <p:nvPr/>
        </p:nvSpPr>
        <p:spPr>
          <a:xfrm>
            <a:off x="3359216" y="4413386"/>
            <a:ext cx="2167821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Pooling layers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37BE8-71DF-6845-A1CC-CF4FA302C862}"/>
              </a:ext>
            </a:extLst>
          </p:cNvPr>
          <p:cNvSpPr/>
          <p:nvPr/>
        </p:nvSpPr>
        <p:spPr>
          <a:xfrm>
            <a:off x="3359216" y="3860454"/>
            <a:ext cx="2167820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Recurrent layers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AAAC3-7D05-F844-877D-64C0BF97448E}"/>
              </a:ext>
            </a:extLst>
          </p:cNvPr>
          <p:cNvSpPr/>
          <p:nvPr/>
        </p:nvSpPr>
        <p:spPr>
          <a:xfrm>
            <a:off x="1075891" y="2722211"/>
            <a:ext cx="6972965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Decoder with attention mechanism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56B6E-509D-EC42-A957-BB391653681F}"/>
              </a:ext>
            </a:extLst>
          </p:cNvPr>
          <p:cNvSpPr/>
          <p:nvPr/>
        </p:nvSpPr>
        <p:spPr>
          <a:xfrm>
            <a:off x="2002054" y="3423813"/>
            <a:ext cx="5130265" cy="2178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95711-3565-3B49-9F1F-8BA5AE416397}"/>
              </a:ext>
            </a:extLst>
          </p:cNvPr>
          <p:cNvSpPr txBox="1"/>
          <p:nvPr/>
        </p:nvSpPr>
        <p:spPr>
          <a:xfrm>
            <a:off x="5980896" y="52166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404419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C16-7B60-1B47-B097-22DE262B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End-to-End Speech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4E96-3C31-BE4B-970D-3AD732BB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E383C-A681-CE4A-B20D-792F349D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18" y="5698638"/>
            <a:ext cx="6972964" cy="7942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A3156B-F90A-664D-B336-D27187A98D7B}"/>
              </a:ext>
            </a:extLst>
          </p:cNvPr>
          <p:cNvSpPr/>
          <p:nvPr/>
        </p:nvSpPr>
        <p:spPr>
          <a:xfrm>
            <a:off x="3359217" y="4997035"/>
            <a:ext cx="2167821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Convolutional 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E3BB48-2244-9548-88D7-BE0D12903BF8}"/>
              </a:ext>
            </a:extLst>
          </p:cNvPr>
          <p:cNvSpPr/>
          <p:nvPr/>
        </p:nvSpPr>
        <p:spPr>
          <a:xfrm>
            <a:off x="3359216" y="4413386"/>
            <a:ext cx="2167821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Pooling layers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37BE8-71DF-6845-A1CC-CF4FA302C862}"/>
              </a:ext>
            </a:extLst>
          </p:cNvPr>
          <p:cNvSpPr/>
          <p:nvPr/>
        </p:nvSpPr>
        <p:spPr>
          <a:xfrm>
            <a:off x="3359216" y="3860454"/>
            <a:ext cx="2167820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Recurrent layers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AAAC3-7D05-F844-877D-64C0BF97448E}"/>
              </a:ext>
            </a:extLst>
          </p:cNvPr>
          <p:cNvSpPr/>
          <p:nvPr/>
        </p:nvSpPr>
        <p:spPr>
          <a:xfrm>
            <a:off x="1075891" y="2722211"/>
            <a:ext cx="6972965" cy="40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Decoder with attention mechanism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56B6E-509D-EC42-A957-BB391653681F}"/>
              </a:ext>
            </a:extLst>
          </p:cNvPr>
          <p:cNvSpPr/>
          <p:nvPr/>
        </p:nvSpPr>
        <p:spPr>
          <a:xfrm>
            <a:off x="2002054" y="3423813"/>
            <a:ext cx="5130265" cy="2178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95711-3565-3B49-9F1F-8BA5AE416397}"/>
              </a:ext>
            </a:extLst>
          </p:cNvPr>
          <p:cNvSpPr txBox="1"/>
          <p:nvPr/>
        </p:nvSpPr>
        <p:spPr>
          <a:xfrm>
            <a:off x="5980896" y="52166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5243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F3A4-7773-C54E-B35A-CD602356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End-to-End Speech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20FF-AD08-F142-931C-2809D90E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>
                <a:latin typeface="Times" pitchFamily="2" charset="0"/>
              </a:rPr>
              <a:t>Small model size</a:t>
            </a:r>
          </a:p>
          <a:p>
            <a:pPr lvl="1"/>
            <a:r>
              <a:rPr lang="en-US" dirty="0">
                <a:latin typeface="Times" pitchFamily="2" charset="0"/>
              </a:rPr>
              <a:t>Lower inference latency</a:t>
            </a:r>
          </a:p>
          <a:p>
            <a:pPr lvl="1"/>
            <a:r>
              <a:rPr lang="en-US" dirty="0">
                <a:latin typeface="Times" pitchFamily="2" charset="0"/>
              </a:rPr>
              <a:t>No Compounding errors</a:t>
            </a:r>
          </a:p>
          <a:p>
            <a:r>
              <a:rPr lang="en-US" dirty="0">
                <a:latin typeface="Times" pitchFamily="2" charset="0"/>
              </a:rPr>
              <a:t>Cons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  <a:latin typeface="Times" pitchFamily="2" charset="0"/>
              </a:rPr>
              <a:t>Data!</a:t>
            </a:r>
          </a:p>
          <a:p>
            <a:pPr lvl="1"/>
            <a:endParaRPr 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07273-BEDB-8F41-A45A-C7480BFE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F3A4-7773-C54E-B35A-CD602356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Data Scarcity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20FF-AD08-F142-931C-2809D90E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71579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Data is more difficult to collect and annotate</a:t>
            </a:r>
          </a:p>
          <a:p>
            <a:pPr lvl="1"/>
            <a:r>
              <a:rPr lang="en-US" dirty="0">
                <a:latin typeface="Times" pitchFamily="2" charset="0"/>
              </a:rPr>
              <a:t>Parallel speech to text / 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07273-BEDB-8F41-A45A-C7480BFE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>
                <a:latin typeface="Times" pitchFamily="2" charset="0"/>
              </a:rPr>
              <a:t>23</a:t>
            </a:fld>
            <a:endParaRPr lang="en-US"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341F4-F37C-2F4A-8AD5-3069D2D8FF36}"/>
              </a:ext>
            </a:extLst>
          </p:cNvPr>
          <p:cNvSpPr/>
          <p:nvPr/>
        </p:nvSpPr>
        <p:spPr>
          <a:xfrm>
            <a:off x="1015465" y="5957137"/>
            <a:ext cx="6931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222222"/>
                </a:solidFill>
                <a:latin typeface="Times" pitchFamily="2" charset="0"/>
              </a:rPr>
              <a:t>Di </a:t>
            </a:r>
            <a:r>
              <a:rPr lang="en-US" sz="900" dirty="0" err="1">
                <a:solidFill>
                  <a:srgbClr val="222222"/>
                </a:solidFill>
                <a:latin typeface="Times" pitchFamily="2" charset="0"/>
              </a:rPr>
              <a:t>Gangi</a:t>
            </a:r>
            <a:r>
              <a:rPr lang="en-US" sz="900" dirty="0">
                <a:solidFill>
                  <a:srgbClr val="222222"/>
                </a:solidFill>
                <a:latin typeface="Times" pitchFamily="2" charset="0"/>
              </a:rPr>
              <a:t>, Mattia A., et al. "Must-c: a multilingual speech translation corpus." </a:t>
            </a:r>
            <a:r>
              <a:rPr lang="en-US" sz="900" i="1" dirty="0">
                <a:solidFill>
                  <a:srgbClr val="222222"/>
                </a:solidFill>
                <a:latin typeface="Times" pitchFamily="2" charset="0"/>
              </a:rPr>
              <a:t>2019 Conference of the North American Chapter of the Association for Computational Linguistics: Human Language Technologies</a:t>
            </a:r>
            <a:r>
              <a:rPr lang="en-US" sz="900" dirty="0">
                <a:solidFill>
                  <a:srgbClr val="222222"/>
                </a:solidFill>
                <a:latin typeface="Times" pitchFamily="2" charset="0"/>
              </a:rPr>
              <a:t>. Association for Computational Linguistics, 2019.</a:t>
            </a:r>
            <a:endParaRPr lang="en-US" sz="900" dirty="0">
              <a:latin typeface="Time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D2B32-E6D9-A044-BD55-E2E9D5D6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8" y="2810759"/>
            <a:ext cx="42037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63359-A777-3845-8059-E1BF7535E0B2}"/>
              </a:ext>
            </a:extLst>
          </p:cNvPr>
          <p:cNvSpPr txBox="1"/>
          <p:nvPr/>
        </p:nvSpPr>
        <p:spPr>
          <a:xfrm>
            <a:off x="1015465" y="5332396"/>
            <a:ext cx="269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Speech Translation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94198-DE72-C349-B80D-DC0AA403ED4F}"/>
              </a:ext>
            </a:extLst>
          </p:cNvPr>
          <p:cNvSpPr txBox="1"/>
          <p:nvPr/>
        </p:nvSpPr>
        <p:spPr>
          <a:xfrm>
            <a:off x="5433760" y="5293895"/>
            <a:ext cx="28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Machine Translation Dataset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FCF6DAE-F1D5-7E45-9266-A0138304C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93593"/>
              </p:ext>
            </p:extLst>
          </p:nvPr>
        </p:nvGraphicFramePr>
        <p:xfrm>
          <a:off x="5217998" y="3564709"/>
          <a:ext cx="3286728" cy="138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64">
                  <a:extLst>
                    <a:ext uri="{9D8B030D-6E8A-4147-A177-3AD203B41FA5}">
                      <a16:colId xmlns:a16="http://schemas.microsoft.com/office/drawing/2014/main" val="3924274587"/>
                    </a:ext>
                  </a:extLst>
                </a:gridCol>
                <a:gridCol w="1643364">
                  <a:extLst>
                    <a:ext uri="{9D8B030D-6E8A-4147-A177-3AD203B41FA5}">
                      <a16:colId xmlns:a16="http://schemas.microsoft.com/office/drawing/2014/main" val="29757685"/>
                    </a:ext>
                  </a:extLst>
                </a:gridCol>
              </a:tblGrid>
              <a:tr h="30000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#sent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457423"/>
                  </a:ext>
                </a:extLst>
              </a:tr>
              <a:tr h="469812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WMT 16 EN-DE</a:t>
                      </a:r>
                      <a:endParaRPr lang="en-US" sz="1600" dirty="0"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" pitchFamily="2" charset="0"/>
                        </a:rPr>
                        <a:t>~4M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102488"/>
                  </a:ext>
                </a:extLst>
              </a:tr>
              <a:tr h="433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WMT 14 EN-FR</a:t>
                      </a:r>
                      <a:endParaRPr lang="en-US" sz="1600" dirty="0">
                        <a:latin typeface="Times" pitchFamily="2" charset="0"/>
                      </a:endParaRPr>
                    </a:p>
                    <a:p>
                      <a:endParaRPr lang="en-US" sz="1600" dirty="0"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" pitchFamily="2" charset="0"/>
                        </a:rPr>
                        <a:t>~14M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30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25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F3A4-7773-C54E-B35A-CD602356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Data Scarcity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20FF-AD08-F142-931C-2809D90E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9075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 pitchFamily="2" charset="0"/>
              </a:rPr>
              <a:t>Data augmentation</a:t>
            </a:r>
          </a:p>
          <a:p>
            <a:r>
              <a:rPr lang="en-US" dirty="0">
                <a:latin typeface="Times" pitchFamily="2" charset="0"/>
              </a:rPr>
              <a:t>Multi-task</a:t>
            </a:r>
          </a:p>
          <a:p>
            <a:pPr lvl="1"/>
            <a:r>
              <a:rPr lang="en-US" dirty="0">
                <a:latin typeface="Times" pitchFamily="2" charset="0"/>
              </a:rPr>
              <a:t>Share components with other models (ASR / MT)</a:t>
            </a:r>
          </a:p>
          <a:p>
            <a:r>
              <a:rPr lang="en-US" dirty="0">
                <a:latin typeface="Times" pitchFamily="2" charset="0"/>
              </a:rPr>
              <a:t>Multi-lingual training</a:t>
            </a:r>
          </a:p>
          <a:p>
            <a:r>
              <a:rPr lang="en-US" dirty="0">
                <a:latin typeface="Times" pitchFamily="2" charset="0"/>
              </a:rPr>
              <a:t>Pretrained components</a:t>
            </a:r>
          </a:p>
          <a:p>
            <a:r>
              <a:rPr lang="en-US" dirty="0">
                <a:latin typeface="Times" pitchFamily="2" charset="0"/>
              </a:rPr>
              <a:t>Self-learning</a:t>
            </a:r>
          </a:p>
          <a:p>
            <a:pPr lvl="1"/>
            <a:r>
              <a:rPr lang="en-US" dirty="0">
                <a:latin typeface="Times" pitchFamily="2" charset="0"/>
              </a:rPr>
              <a:t>Train on synthesized data</a:t>
            </a:r>
          </a:p>
          <a:p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07273-BEDB-8F41-A45A-C7480BFE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z="1000" smtClean="0">
                <a:latin typeface="Times" pitchFamily="2" charset="0"/>
              </a:rPr>
              <a:t>24</a:t>
            </a:fld>
            <a:endParaRPr lang="en-US" sz="100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B1545-61C5-1B4A-8C6E-581FCA50A639}"/>
              </a:ext>
            </a:extLst>
          </p:cNvPr>
          <p:cNvSpPr/>
          <p:nvPr/>
        </p:nvSpPr>
        <p:spPr>
          <a:xfrm>
            <a:off x="628650" y="5667433"/>
            <a:ext cx="84654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Inaguma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Hirofumi, et al. "Multilingual end-to-end speech translation."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2019 IEEE Automatic Speech Recognition and Understanding Workshop (ASRU)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IEEE, 2019.</a:t>
            </a:r>
            <a:endParaRPr lang="en-US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914162-DD6C-7E42-A295-050600484E02}"/>
              </a:ext>
            </a:extLst>
          </p:cNvPr>
          <p:cNvSpPr/>
          <p:nvPr/>
        </p:nvSpPr>
        <p:spPr>
          <a:xfrm>
            <a:off x="628650" y="6013636"/>
            <a:ext cx="702162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Kano,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Takatomo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Sakriani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Sakti, and Satoshi Nakamura. "End-to-end speech translation with transcoding by multi-task learning for distant language pairs."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IEEE/ACM Transactions on Audio, Speech, and Language Processing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28 (2020): 1342-1355.</a:t>
            </a:r>
            <a:endParaRPr lang="en-US" sz="10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0E9FE1-81A4-F246-9468-6C63B3C3B982}"/>
              </a:ext>
            </a:extLst>
          </p:cNvPr>
          <p:cNvSpPr/>
          <p:nvPr/>
        </p:nvSpPr>
        <p:spPr>
          <a:xfrm>
            <a:off x="628650" y="5492206"/>
            <a:ext cx="7591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Pino, Juan, et al. "Self-training for end-to-end speech translation." </a:t>
            </a:r>
            <a:r>
              <a:rPr lang="en-US" sz="105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arXiv:2006.02490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(2020).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4975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C418-469F-1747-8058-DBD960D4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End-to-End Speech Translation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34862-DBDF-514A-96BC-F0AAA033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B4D20-4575-8041-B720-36773A7E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493277"/>
            <a:ext cx="8170111" cy="20236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2AA667-42E5-0A4A-9C64-1A153193FA70}"/>
              </a:ext>
            </a:extLst>
          </p:cNvPr>
          <p:cNvSpPr/>
          <p:nvPr/>
        </p:nvSpPr>
        <p:spPr>
          <a:xfrm>
            <a:off x="486944" y="5816413"/>
            <a:ext cx="81701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Inaguma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Hirofumi, et al. "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ESPnet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-ST: All-in-one speech translation toolkit." 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arXiv:2004.10234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(2020).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3872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F2F1-4EAF-714B-9392-049CF191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pitchFamily="2" charset="0"/>
              </a:rPr>
              <a:t>End-to-End Speech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FFF1-E359-8F4A-89CE-B35B0E42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Open source toolkits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1972-F3A3-6047-A344-AFC1F63D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5BA78-F56E-2643-B65D-1415008F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3" y="2473291"/>
            <a:ext cx="5143173" cy="1911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13863-1DD4-6D4B-96C7-813474A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89" y="4112872"/>
            <a:ext cx="6006461" cy="21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8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F2F1-4EAF-714B-9392-049CF191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Simultaneous Speech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FFF1-E359-8F4A-89CE-B35B0E42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Start the translation before read all the input 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1972-F3A3-6047-A344-AFC1F63D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>
                <a:latin typeface="Times" pitchFamily="2" charset="0"/>
              </a:rPr>
              <a:t>27</a:t>
            </a:fld>
            <a:endParaRPr lang="en-US">
              <a:latin typeface="Times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0D52BA-EA11-8F49-9B3B-7A0784DD5A77}"/>
              </a:ext>
            </a:extLst>
          </p:cNvPr>
          <p:cNvSpPr/>
          <p:nvPr/>
        </p:nvSpPr>
        <p:spPr>
          <a:xfrm>
            <a:off x="1815966" y="46683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Heute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rgbClr val="FF9900"/>
                </a:solidFill>
                <a:latin typeface="Times" pitchFamily="2" charset="0"/>
              </a:rPr>
              <a:t>spreche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93C47D"/>
                </a:solidFill>
                <a:latin typeface="Times" pitchFamily="2" charset="0"/>
              </a:rPr>
              <a:t>ich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 pitchFamily="2" charset="0"/>
              </a:rPr>
              <a:t>zu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 pitchFamily="2" charset="0"/>
              </a:rPr>
              <a:t>Ihnen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" pitchFamily="2" charset="0"/>
              </a:rPr>
              <a:t>über</a:t>
            </a:r>
            <a:r>
              <a:rPr lang="en-US" dirty="0">
                <a:solidFill>
                  <a:srgbClr val="0000FF"/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rgbClr val="9900FF"/>
                </a:solidFill>
                <a:latin typeface="Times" pitchFamily="2" charset="0"/>
              </a:rPr>
              <a:t>Energie</a:t>
            </a:r>
            <a:r>
              <a:rPr lang="en-US" dirty="0">
                <a:solidFill>
                  <a:srgbClr val="9900FF"/>
                </a:solidFill>
                <a:latin typeface="Times" pitchFamily="2" charset="0"/>
              </a:rPr>
              <a:t> und Klima.</a:t>
            </a:r>
            <a:endParaRPr lang="en-US" b="0" dirty="0">
              <a:effectLst/>
              <a:latin typeface="Times" pitchFamily="2" charset="0"/>
            </a:endParaRPr>
          </a:p>
          <a:p>
            <a:br>
              <a:rPr lang="en-US" b="0" dirty="0">
                <a:effectLst/>
                <a:latin typeface="Times" pitchFamily="2" charset="0"/>
              </a:rPr>
            </a:br>
            <a:endParaRPr lang="en-US" dirty="0">
              <a:latin typeface="Times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FBBC94-F934-0F49-A2BA-C15F8745056B}"/>
              </a:ext>
            </a:extLst>
          </p:cNvPr>
          <p:cNvSpPr/>
          <p:nvPr/>
        </p:nvSpPr>
        <p:spPr>
          <a:xfrm>
            <a:off x="1815966" y="331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3C47D"/>
                </a:solidFill>
                <a:latin typeface="Times" pitchFamily="2" charset="0"/>
              </a:rPr>
              <a:t>I</a:t>
            </a:r>
            <a:r>
              <a:rPr lang="en-US" dirty="0">
                <a:solidFill>
                  <a:srgbClr val="FFF2CC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FF9900"/>
                </a:solidFill>
                <a:latin typeface="Times" pitchFamily="2" charset="0"/>
              </a:rPr>
              <a:t>am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FF9900"/>
                </a:solidFill>
                <a:latin typeface="Times" pitchFamily="2" charset="0"/>
              </a:rPr>
              <a:t>going to talk</a:t>
            </a:r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 today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" pitchFamily="2" charset="0"/>
              </a:rPr>
              <a:t>about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9900FF"/>
                </a:solidFill>
                <a:latin typeface="Times" pitchFamily="2" charset="0"/>
              </a:rPr>
              <a:t>energy and climate.</a:t>
            </a:r>
            <a:endParaRPr lang="en-US" dirty="0">
              <a:latin typeface="Times" pitchFamily="2" charset="0"/>
            </a:endParaRPr>
          </a:p>
          <a:p>
            <a:br>
              <a:rPr lang="en-US" dirty="0">
                <a:latin typeface="Times" pitchFamily="2" charset="0"/>
              </a:rPr>
            </a:b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02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7738-6023-E448-B286-F7D9F3C3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Simultaneous Speech Translation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D73B4-4666-1042-A46E-51409E98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5ADCF-C1FE-274F-ABEB-C710BED65188}"/>
              </a:ext>
            </a:extLst>
          </p:cNvPr>
          <p:cNvSpPr/>
          <p:nvPr/>
        </p:nvSpPr>
        <p:spPr>
          <a:xfrm>
            <a:off x="2032569" y="5244255"/>
            <a:ext cx="2204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Heute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rgbClr val="FF9900"/>
                </a:solidFill>
                <a:latin typeface="Times" pitchFamily="2" charset="0"/>
              </a:rPr>
              <a:t>spreche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93C47D"/>
                </a:solidFill>
                <a:latin typeface="Times" pitchFamily="2" charset="0"/>
              </a:rPr>
              <a:t>ich</a:t>
            </a:r>
            <a:br>
              <a:rPr lang="en-US" b="0" dirty="0">
                <a:effectLst/>
                <a:latin typeface="Times" pitchFamily="2" charset="0"/>
              </a:rPr>
            </a:br>
            <a:endParaRPr lang="en-US" dirty="0"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1834F-4747-E443-BBCD-E8D880342D08}"/>
              </a:ext>
            </a:extLst>
          </p:cNvPr>
          <p:cNvSpPr/>
          <p:nvPr/>
        </p:nvSpPr>
        <p:spPr>
          <a:xfrm>
            <a:off x="1692155" y="2291208"/>
            <a:ext cx="288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3C47D"/>
                </a:solidFill>
                <a:latin typeface="Times" pitchFamily="2" charset="0"/>
              </a:rPr>
              <a:t>I</a:t>
            </a:r>
            <a:r>
              <a:rPr lang="en-US" dirty="0">
                <a:solidFill>
                  <a:srgbClr val="FFF2CC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FF9900"/>
                </a:solidFill>
                <a:latin typeface="Times" pitchFamily="2" charset="0"/>
              </a:rPr>
              <a:t>am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FF9900"/>
                </a:solidFill>
                <a:latin typeface="Times" pitchFamily="2" charset="0"/>
              </a:rPr>
              <a:t>going to talk</a:t>
            </a:r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 today</a:t>
            </a:r>
            <a:br>
              <a:rPr lang="en-US" dirty="0">
                <a:latin typeface="Times" pitchFamily="2" charset="0"/>
              </a:rPr>
            </a:b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2BE95-2F15-D343-A088-2BA8689F87EE}"/>
              </a:ext>
            </a:extLst>
          </p:cNvPr>
          <p:cNvSpPr txBox="1"/>
          <p:nvPr/>
        </p:nvSpPr>
        <p:spPr>
          <a:xfrm>
            <a:off x="338776" y="229120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95364-FF1C-DB44-BB58-7133219212A4}"/>
              </a:ext>
            </a:extLst>
          </p:cNvPr>
          <p:cNvSpPr/>
          <p:nvPr/>
        </p:nvSpPr>
        <p:spPr>
          <a:xfrm>
            <a:off x="5442540" y="2291208"/>
            <a:ext cx="2565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" pitchFamily="2" charset="0"/>
              </a:rPr>
              <a:t>about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9900FF"/>
                </a:solidFill>
                <a:latin typeface="Times" pitchFamily="2" charset="0"/>
              </a:rPr>
              <a:t>energy and climate.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4274C4-55A9-5142-8C27-89B271AF9017}"/>
              </a:ext>
            </a:extLst>
          </p:cNvPr>
          <p:cNvSpPr/>
          <p:nvPr/>
        </p:nvSpPr>
        <p:spPr>
          <a:xfrm>
            <a:off x="2399490" y="3720181"/>
            <a:ext cx="14709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Simultaneous Policy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DF59C-DC0A-1E4F-A2FA-6FEEBC5250F3}"/>
              </a:ext>
            </a:extLst>
          </p:cNvPr>
          <p:cNvSpPr/>
          <p:nvPr/>
        </p:nvSpPr>
        <p:spPr>
          <a:xfrm>
            <a:off x="5333190" y="5292500"/>
            <a:ext cx="332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  <a:latin typeface="Times" pitchFamily="2" charset="0"/>
              </a:rPr>
              <a:t>zu</a:t>
            </a:r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" pitchFamily="2" charset="0"/>
              </a:rPr>
              <a:t>Ihnen</a:t>
            </a:r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" pitchFamily="2" charset="0"/>
              </a:rPr>
              <a:t>über</a:t>
            </a: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" pitchFamily="2" charset="0"/>
              </a:rPr>
              <a:t>Energie</a:t>
            </a: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 und Klima.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804AE1-78A3-3C48-9727-BF6DAE7FAD55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134986" y="2937539"/>
            <a:ext cx="0" cy="78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C6B1DE-3B94-E845-B75B-3AD6AB061B24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3134985" y="4405981"/>
            <a:ext cx="1" cy="83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198196-E9A3-374B-882C-B5769E3DEF4C}"/>
              </a:ext>
            </a:extLst>
          </p:cNvPr>
          <p:cNvSpPr txBox="1"/>
          <p:nvPr/>
        </p:nvSpPr>
        <p:spPr>
          <a:xfrm>
            <a:off x="408931" y="51980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Output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EF1CF07F-314B-8B46-9326-DD69F2BF1820}"/>
              </a:ext>
            </a:extLst>
          </p:cNvPr>
          <p:cNvSpPr/>
          <p:nvPr/>
        </p:nvSpPr>
        <p:spPr>
          <a:xfrm rot="16200000" flipV="1">
            <a:off x="4596912" y="2447280"/>
            <a:ext cx="1187638" cy="1928189"/>
          </a:xfrm>
          <a:prstGeom prst="bentArrow">
            <a:avLst>
              <a:gd name="adj1" fmla="val 10004"/>
              <a:gd name="adj2" fmla="val 25000"/>
              <a:gd name="adj3" fmla="val 25000"/>
              <a:gd name="adj4" fmla="val 73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4D50DE6A-B483-9144-A1E8-6190DC3BD9D4}"/>
              </a:ext>
            </a:extLst>
          </p:cNvPr>
          <p:cNvSpPr/>
          <p:nvPr/>
        </p:nvSpPr>
        <p:spPr>
          <a:xfrm rot="16200000" flipH="1" flipV="1">
            <a:off x="4632053" y="3658640"/>
            <a:ext cx="1138885" cy="1928189"/>
          </a:xfrm>
          <a:prstGeom prst="bentArrow">
            <a:avLst>
              <a:gd name="adj1" fmla="val 10004"/>
              <a:gd name="adj2" fmla="val 25000"/>
              <a:gd name="adj3" fmla="val 25000"/>
              <a:gd name="adj4" fmla="val 73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E1682-FE5F-F940-8557-D400DB5E340C}"/>
              </a:ext>
            </a:extLst>
          </p:cNvPr>
          <p:cNvSpPr txBox="1"/>
          <p:nvPr/>
        </p:nvSpPr>
        <p:spPr>
          <a:xfrm>
            <a:off x="4540532" y="3459339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50D193-DE2F-D14D-ADD0-806663E34C9C}"/>
              </a:ext>
            </a:extLst>
          </p:cNvPr>
          <p:cNvSpPr txBox="1"/>
          <p:nvPr/>
        </p:nvSpPr>
        <p:spPr>
          <a:xfrm>
            <a:off x="4514274" y="4233287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006160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1C36-8B44-D54A-AD96-1B808D6C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Translation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715B-D633-4F47-BCDA-3E577BD9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" pitchFamily="2" charset="0"/>
              </a:rPr>
              <a:t>Reinforcement learning </a:t>
            </a:r>
            <a:r>
              <a:rPr lang="en-US" sz="1400" dirty="0">
                <a:latin typeface="Times" pitchFamily="2" charset="0"/>
              </a:rPr>
              <a:t>(Gu et al. 2017; Luo et al. 2017; Lawson et al. 2018)</a:t>
            </a:r>
            <a:endParaRPr lang="en-US" sz="2000" dirty="0">
              <a:latin typeface="Times" pitchFamily="2" charset="0"/>
            </a:endParaRPr>
          </a:p>
          <a:p>
            <a:pPr lvl="1"/>
            <a:r>
              <a:rPr lang="en-US" sz="2000" dirty="0">
                <a:latin typeface="Times" pitchFamily="2" charset="0"/>
              </a:rPr>
              <a:t>Less stable learning process. </a:t>
            </a:r>
          </a:p>
          <a:p>
            <a:r>
              <a:rPr lang="en-US" sz="2400" dirty="0">
                <a:latin typeface="Times" pitchFamily="2" charset="0"/>
              </a:rPr>
              <a:t>Fixed policy </a:t>
            </a:r>
            <a:r>
              <a:rPr lang="en-US" sz="1400" dirty="0">
                <a:latin typeface="Times" pitchFamily="2" charset="0"/>
              </a:rPr>
              <a:t>(Cho and </a:t>
            </a:r>
            <a:r>
              <a:rPr lang="en-US" sz="1400" dirty="0" err="1">
                <a:latin typeface="Times" pitchFamily="2" charset="0"/>
              </a:rPr>
              <a:t>Esipova</a:t>
            </a:r>
            <a:r>
              <a:rPr lang="en-US" sz="1400" dirty="0">
                <a:latin typeface="Times" pitchFamily="2" charset="0"/>
              </a:rPr>
              <a:t> 2016; Ma et al. 2019a)</a:t>
            </a:r>
          </a:p>
          <a:p>
            <a:pPr lvl="1"/>
            <a:r>
              <a:rPr lang="en-US" sz="2000" dirty="0">
                <a:latin typeface="Times" pitchFamily="2" charset="0"/>
              </a:rPr>
              <a:t>Weaker performance, for instance Wait-K (Ma et al. 2019a).</a:t>
            </a:r>
            <a:endParaRPr lang="en-US" sz="1600" dirty="0">
              <a:latin typeface="Times" pitchFamily="2" charset="0"/>
            </a:endParaRPr>
          </a:p>
          <a:p>
            <a:r>
              <a:rPr lang="en-US" sz="2400" dirty="0">
                <a:latin typeface="Times" pitchFamily="2" charset="0"/>
              </a:rPr>
              <a:t>Monotonic attention  </a:t>
            </a:r>
            <a:r>
              <a:rPr lang="en-US" sz="1400" dirty="0">
                <a:latin typeface="Times" pitchFamily="2" charset="0"/>
              </a:rPr>
              <a:t>(</a:t>
            </a:r>
            <a:r>
              <a:rPr lang="en-US" sz="1400" dirty="0" err="1">
                <a:latin typeface="Times" pitchFamily="2" charset="0"/>
              </a:rPr>
              <a:t>Raffel</a:t>
            </a:r>
            <a:r>
              <a:rPr lang="en-US" sz="1400" dirty="0">
                <a:latin typeface="Times" pitchFamily="2" charset="0"/>
              </a:rPr>
              <a:t> et al., 2017; </a:t>
            </a:r>
            <a:r>
              <a:rPr lang="en-US" sz="1400" dirty="0" err="1">
                <a:latin typeface="Times" pitchFamily="2" charset="0"/>
              </a:rPr>
              <a:t>Arivazha-gan</a:t>
            </a:r>
            <a:r>
              <a:rPr lang="en-US" sz="1400" dirty="0">
                <a:latin typeface="Times" pitchFamily="2" charset="0"/>
              </a:rPr>
              <a:t> et al., 2019; Ma et al., 2020)</a:t>
            </a:r>
            <a:endParaRPr lang="en-US" sz="2400" dirty="0">
              <a:latin typeface="Times" pitchFamily="2" charset="0"/>
            </a:endParaRPr>
          </a:p>
          <a:p>
            <a:pPr lvl="1"/>
            <a:r>
              <a:rPr lang="en-US" sz="2000" dirty="0">
                <a:latin typeface="Times" pitchFamily="2" charset="0"/>
              </a:rPr>
              <a:t>The State of the art for the task.</a:t>
            </a:r>
          </a:p>
          <a:p>
            <a:endParaRPr lang="en-US" sz="2400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8D3A9-E266-4B4F-BB9E-6E2DC1DB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3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F4E9-1ED3-E645-A798-22282BA1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EFAB-D493-4845-B239-193D0B65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" pitchFamily="2" charset="0"/>
              </a:rPr>
              <a:t>Why/Where do we need speech translation?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" pitchFamily="2" charset="0"/>
              </a:rPr>
              <a:t>International conferences (e.g., UN, EU)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" pitchFamily="2" charset="0"/>
              </a:rPr>
              <a:t>Live video translation (e.g., YouTube, streaming)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" pitchFamily="2" charset="0"/>
              </a:rPr>
              <a:t>Personal translator (e.g., international travels)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latin typeface="Times" pitchFamily="2" charset="0"/>
              </a:rPr>
              <a:t>Google translate (Conversation)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8B0E-26AD-494B-867A-845F192D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>
                <a:latin typeface="Times" pitchFamily="2" charset="0"/>
              </a:rPr>
              <a:t>3</a:t>
            </a:fld>
            <a:endParaRPr 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14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11B3-6C69-1946-8CCE-8B54262A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Quality-Latency Trade-off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94075-60CF-514E-A71C-45667816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6EFB08F-B235-2941-97B3-5FCBD3519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393" y="1845901"/>
            <a:ext cx="6425213" cy="39100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332857-945B-A443-A6B5-2C90AA0384FB}"/>
              </a:ext>
            </a:extLst>
          </p:cNvPr>
          <p:cNvCxnSpPr/>
          <p:nvPr/>
        </p:nvCxnSpPr>
        <p:spPr>
          <a:xfrm flipV="1">
            <a:off x="2829827" y="5573027"/>
            <a:ext cx="1568918" cy="78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E92927-1A1C-9947-8E3A-EB509A6C89BB}"/>
              </a:ext>
            </a:extLst>
          </p:cNvPr>
          <p:cNvSpPr txBox="1"/>
          <p:nvPr/>
        </p:nvSpPr>
        <p:spPr>
          <a:xfrm>
            <a:off x="943276" y="6308208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The lagging behind an oracle/perfect system</a:t>
            </a:r>
          </a:p>
        </p:txBody>
      </p:sp>
    </p:spTree>
    <p:extLst>
      <p:ext uri="{BB962C8B-B14F-4D97-AF65-F5344CB8AC3E}">
        <p14:creationId xmlns:p14="http://schemas.microsoft.com/office/powerpoint/2010/main" val="349879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98DD-9FB3-2E47-AD27-4E3C4586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Speech-to-Speech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2A9B-834C-1741-948C-02C53EB0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Source speech → target speech</a:t>
            </a:r>
          </a:p>
          <a:p>
            <a:r>
              <a:rPr lang="en-US" dirty="0">
                <a:latin typeface="Times" pitchFamily="2" charset="0"/>
              </a:rPr>
              <a:t>Cascade</a:t>
            </a:r>
          </a:p>
          <a:p>
            <a:pPr lvl="1"/>
            <a:r>
              <a:rPr lang="en-US" dirty="0">
                <a:latin typeface="Times" pitchFamily="2" charset="0"/>
              </a:rPr>
              <a:t>ST + Text-to-speech (TTS) system</a:t>
            </a:r>
          </a:p>
          <a:p>
            <a:r>
              <a:rPr lang="en-US" dirty="0">
                <a:latin typeface="Times" pitchFamily="2" charset="0"/>
              </a:rPr>
              <a:t>End-to-end (direct)</a:t>
            </a:r>
          </a:p>
          <a:p>
            <a:pPr lvl="1"/>
            <a:r>
              <a:rPr lang="en-US" dirty="0">
                <a:latin typeface="Times" pitchFamily="2" charset="0"/>
              </a:rPr>
              <a:t>Directly generate target spectrogram </a:t>
            </a:r>
          </a:p>
          <a:p>
            <a:pPr lvl="1"/>
            <a:r>
              <a:rPr lang="en-US" dirty="0">
                <a:latin typeface="Times" pitchFamily="2" charset="0"/>
              </a:rPr>
              <a:t>Preserve prosody, emphasis, emotion </a:t>
            </a:r>
          </a:p>
          <a:p>
            <a:pPr lvl="1"/>
            <a:r>
              <a:rPr lang="en-US" dirty="0">
                <a:latin typeface="Times" pitchFamily="2" charset="0"/>
              </a:rPr>
              <a:t>Suffers more from data scarcity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7CD57-6EB2-2441-B329-44818F6F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18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BD84-8A28-CA43-867B-04C8E04E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" pitchFamily="2" charset="0"/>
              </a:rPr>
              <a:t>Direct Speech-to-Speech Translation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FC20-4A1E-494E-A4CD-5373EE2D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AE2FF-CEF0-EB45-B7AC-87DA0CD65A32}"/>
              </a:ext>
            </a:extLst>
          </p:cNvPr>
          <p:cNvSpPr/>
          <p:nvPr/>
        </p:nvSpPr>
        <p:spPr>
          <a:xfrm>
            <a:off x="4013735" y="2339665"/>
            <a:ext cx="1116530" cy="825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94D74-02E6-0B4D-B621-D2483C5FF17B}"/>
              </a:ext>
            </a:extLst>
          </p:cNvPr>
          <p:cNvSpPr/>
          <p:nvPr/>
        </p:nvSpPr>
        <p:spPr>
          <a:xfrm>
            <a:off x="6660682" y="3429000"/>
            <a:ext cx="1116530" cy="825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S2ST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BC6C8-4734-7E4F-995E-A8CBABFFC16C}"/>
              </a:ext>
            </a:extLst>
          </p:cNvPr>
          <p:cNvSpPr/>
          <p:nvPr/>
        </p:nvSpPr>
        <p:spPr>
          <a:xfrm>
            <a:off x="4013735" y="4519632"/>
            <a:ext cx="1116530" cy="825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16155-5E6E-2E4D-893D-7EBFEE01D398}"/>
              </a:ext>
            </a:extLst>
          </p:cNvPr>
          <p:cNvSpPr txBox="1"/>
          <p:nvPr/>
        </p:nvSpPr>
        <p:spPr>
          <a:xfrm>
            <a:off x="962524" y="2567683"/>
            <a:ext cx="2290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 Speech signals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C87C3C-5A99-854B-8F06-B6FCF8E0613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253339" y="2752349"/>
            <a:ext cx="760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12F84C-8C7A-A447-9E8A-C6C68FFD76F1}"/>
              </a:ext>
            </a:extLst>
          </p:cNvPr>
          <p:cNvSpPr txBox="1"/>
          <p:nvPr/>
        </p:nvSpPr>
        <p:spPr>
          <a:xfrm>
            <a:off x="962524" y="4747650"/>
            <a:ext cx="2290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Target Speech signals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107BE-77F2-7542-9330-78DC8EE02CB4}"/>
              </a:ext>
            </a:extLst>
          </p:cNvPr>
          <p:cNvCxnSpPr>
            <a:cxnSpLocks/>
            <a:stCxn id="9" idx="1"/>
            <a:endCxn id="22" idx="3"/>
          </p:cNvCxnSpPr>
          <p:nvPr/>
        </p:nvCxnSpPr>
        <p:spPr>
          <a:xfrm flipH="1">
            <a:off x="3253339" y="4932316"/>
            <a:ext cx="760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80B5BA-42F9-C444-9DD5-61081A550CAE}"/>
              </a:ext>
            </a:extLst>
          </p:cNvPr>
          <p:cNvSpPr txBox="1"/>
          <p:nvPr/>
        </p:nvSpPr>
        <p:spPr>
          <a:xfrm>
            <a:off x="6006165" y="2567683"/>
            <a:ext cx="2425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 Speech Features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E44935-EA68-D843-A204-85B3FE5DE838}"/>
              </a:ext>
            </a:extLst>
          </p:cNvPr>
          <p:cNvSpPr txBox="1"/>
          <p:nvPr/>
        </p:nvSpPr>
        <p:spPr>
          <a:xfrm>
            <a:off x="5755908" y="4750045"/>
            <a:ext cx="2926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 Speech Spectrogram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B1579D-1342-F940-8CBF-2A19AF9456F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130265" y="2752348"/>
            <a:ext cx="875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B548C0-21C9-6A49-8EEA-A326BADC1103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218947" y="2937015"/>
            <a:ext cx="1" cy="4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BC2666-53B6-2F4F-9C23-2A0F04F69B9C}"/>
              </a:ext>
            </a:extLst>
          </p:cNvPr>
          <p:cNvCxnSpPr>
            <a:cxnSpLocks/>
          </p:cNvCxnSpPr>
          <p:nvPr/>
        </p:nvCxnSpPr>
        <p:spPr>
          <a:xfrm flipH="1">
            <a:off x="7218946" y="4254367"/>
            <a:ext cx="1" cy="4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7A338E-AAFC-2044-B9B2-BC0F1989E1D4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130265" y="4929424"/>
            <a:ext cx="625644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29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31C6-5220-5542-AA45-578DE092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" pitchFamily="2" charset="0"/>
              </a:rPr>
              <a:t>Direct S2ST with Sequence-to-Sequence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2158-C884-C245-BAE0-54916C78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Speech encoder from ASR &amp; ST</a:t>
            </a:r>
          </a:p>
          <a:p>
            <a:r>
              <a:rPr lang="en-US" dirty="0">
                <a:latin typeface="Times" pitchFamily="2" charset="0"/>
              </a:rPr>
              <a:t>Spectrogram decoder from TTS</a:t>
            </a:r>
          </a:p>
          <a:p>
            <a:r>
              <a:rPr lang="en-US" dirty="0">
                <a:latin typeface="Times" pitchFamily="2" charset="0"/>
              </a:rPr>
              <a:t>Multi-task learning</a:t>
            </a:r>
          </a:p>
          <a:p>
            <a:r>
              <a:rPr lang="en-US" dirty="0">
                <a:latin typeface="Times" pitchFamily="2" charset="0"/>
                <a:hlinkClick r:id="rId2"/>
              </a:rPr>
              <a:t>Examples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E7951-130A-734B-96CA-B13A2741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FCFC2E-1D9A-2B4D-984F-A37BF361856F}"/>
              </a:ext>
            </a:extLst>
          </p:cNvPr>
          <p:cNvSpPr/>
          <p:nvPr/>
        </p:nvSpPr>
        <p:spPr>
          <a:xfrm>
            <a:off x="202130" y="636752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Y. Jia et al., "Direct Speech-to-Speech Translation with a Sequence-to-Sequence Model." Proc.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Interspeech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2019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11893D-FBD0-D149-A0FF-80074D26E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17" y="3290482"/>
            <a:ext cx="4010647" cy="211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63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5E47-BD20-2147-8DE4-57644E4A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87A7-2B43-644B-971D-8157229A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" pitchFamily="2" charset="0"/>
              </a:rPr>
              <a:t>Speech translation is a new and challenging task</a:t>
            </a:r>
          </a:p>
          <a:p>
            <a:pPr>
              <a:lnSpc>
                <a:spcPct val="100000"/>
              </a:lnSpc>
            </a:pPr>
            <a:endParaRPr lang="en-US" dirty="0">
              <a:latin typeface="Times" pitchFamily="2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" pitchFamily="2" charset="0"/>
              </a:rPr>
              <a:t>End-to-end approach shows strength when overcome the data scarcity issue.</a:t>
            </a:r>
          </a:p>
          <a:p>
            <a:pPr>
              <a:lnSpc>
                <a:spcPct val="100000"/>
              </a:lnSpc>
            </a:pPr>
            <a:endParaRPr lang="en-US" dirty="0">
              <a:latin typeface="Times" pitchFamily="2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" pitchFamily="2" charset="0"/>
              </a:rPr>
              <a:t>More challenges: low latency, speech-to-speech, etc.</a:t>
            </a:r>
          </a:p>
          <a:p>
            <a:pPr>
              <a:lnSpc>
                <a:spcPct val="100000"/>
              </a:lnSpc>
            </a:pPr>
            <a:endParaRPr lang="en-US" dirty="0">
              <a:latin typeface="Times" pitchFamily="2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831B0-D5A2-F642-907F-F4829AF0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0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213F-FAB9-A34C-A88E-70ED1053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05" y="2864716"/>
            <a:ext cx="6447559" cy="564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>
                <a:latin typeface="Times" pitchFamily="2" charset="0"/>
              </a:rPr>
              <a:t>How to do speech translation?</a:t>
            </a:r>
          </a:p>
          <a:p>
            <a:endParaRPr lang="en-US" sz="3400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D6F74-2E2E-1B40-B2DA-F9BE6DC4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B114-672E-934B-AAC0-1FDCDAE9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Cascade Speech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2EAF-A756-C548-8297-61E97379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" pitchFamily="2" charset="0"/>
              </a:rPr>
              <a:t>A pipeline of systems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" pitchFamily="2" charset="0"/>
              </a:rPr>
              <a:t>Transcribe source speech into source text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" pitchFamily="2" charset="0"/>
              </a:rPr>
              <a:t>Translated source text with a text MT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" pitchFamily="2" charset="0"/>
              </a:rPr>
              <a:t>If the output is speech, synthesize speech from target text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37E84-E08C-5443-AC9C-0B16697E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6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E1ADB2-D491-C143-8BBE-B1BE40110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80" y="1039761"/>
            <a:ext cx="8860982" cy="5316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927CE-7247-F04E-AF84-4E6A1766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Cascade Speech Translation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10B0-99A8-5441-80DA-B769979A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1925F-2493-424A-8978-953C8ACC41C0}"/>
              </a:ext>
            </a:extLst>
          </p:cNvPr>
          <p:cNvSpPr txBox="1"/>
          <p:nvPr/>
        </p:nvSpPr>
        <p:spPr>
          <a:xfrm>
            <a:off x="86636" y="6033185"/>
            <a:ext cx="897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Waibel et al., 1991; </a:t>
            </a:r>
            <a:r>
              <a:rPr lang="en-US" sz="900" dirty="0" err="1"/>
              <a:t>Woszczyna</a:t>
            </a:r>
            <a:r>
              <a:rPr lang="en-US" sz="900" dirty="0"/>
              <a:t> et al., 1993; Vidal, 1997; Wang and Waibel, 1998; </a:t>
            </a:r>
            <a:r>
              <a:rPr lang="en-US" sz="900" dirty="0" err="1"/>
              <a:t>Takezawa</a:t>
            </a:r>
            <a:r>
              <a:rPr lang="en-US" sz="900" dirty="0"/>
              <a:t> et al., 1998; Ney, 1999; Bangalore and </a:t>
            </a:r>
            <a:r>
              <a:rPr lang="en-US" sz="900" dirty="0" err="1"/>
              <a:t>Riccardi</a:t>
            </a:r>
            <a:r>
              <a:rPr lang="en-US" sz="900" dirty="0"/>
              <a:t>, 2001; Fu-Hua Liu et al., 2003; Schultz et al., 2004; </a:t>
            </a:r>
          </a:p>
          <a:p>
            <a:r>
              <a:rPr lang="en-US" sz="900" dirty="0" err="1"/>
              <a:t>Matusov</a:t>
            </a:r>
            <a:r>
              <a:rPr lang="en-US" sz="900" dirty="0"/>
              <a:t> et al., 2005; Bertoldi and Federico, 2005; Zhang et al., 2005; </a:t>
            </a:r>
            <a:r>
              <a:rPr lang="en-US" sz="900" dirty="0" err="1"/>
              <a:t>Pérez</a:t>
            </a:r>
            <a:r>
              <a:rPr lang="en-US" sz="900" dirty="0"/>
              <a:t> et al., 2007; Sperber et al., 2017, 2019; Zhang et al., 2019; Beck et al., 2019; Black et al., 2002; </a:t>
            </a:r>
            <a:r>
              <a:rPr lang="en-US" sz="900" dirty="0" err="1"/>
              <a:t>Sumita</a:t>
            </a:r>
            <a:r>
              <a:rPr lang="en-US" sz="900" dirty="0"/>
              <a:t> et al., 2007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3340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18EE-1385-A74C-AF00-15A6F05D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" pitchFamily="2" charset="0"/>
              </a:rPr>
              <a:t>Background: </a:t>
            </a:r>
            <a:br>
              <a:rPr lang="en-US" sz="3600" dirty="0">
                <a:latin typeface="Times" pitchFamily="2" charset="0"/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Speech Processing and Recognition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1A44-A9A1-B44E-93A6-C6725708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" pitchFamily="2" charset="0"/>
              </a:rPr>
              <a:t>Speech Processing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" pitchFamily="2" charset="0"/>
              </a:rPr>
              <a:t>How to represent speech </a:t>
            </a:r>
            <a:r>
              <a:rPr lang="en-US" dirty="0">
                <a:latin typeface="Times" pitchFamily="2" charset="0"/>
                <a:sym typeface="Wingdings" pitchFamily="2" charset="2"/>
              </a:rPr>
              <a:t> </a:t>
            </a:r>
            <a:r>
              <a:rPr lang="en-US" dirty="0">
                <a:latin typeface="Times" pitchFamily="2" charset="0"/>
              </a:rPr>
              <a:t>feature extraction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" pitchFamily="2" charset="0"/>
              </a:rPr>
              <a:t>Automatic Speech Recognition (ASR)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" pitchFamily="2" charset="0"/>
              </a:rPr>
              <a:t>Transcribe speech to text in one language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" pitchFamily="2" charset="0"/>
              </a:rPr>
              <a:t>Seq2seq task, but input and output have the same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043F3-9768-FF4B-AFFB-735CED15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>
                <a:latin typeface="Times" pitchFamily="2" charset="0"/>
              </a:rPr>
              <a:t>7</a:t>
            </a:fld>
            <a:endParaRPr 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0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4F9A-1865-6543-A2FD-0ECB04A1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Feature Extractions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DEE4-B3DF-BD43-8A5B-D2F89C11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70"/>
            <a:ext cx="7886700" cy="110749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 pitchFamily="2" charset="0"/>
              </a:rPr>
              <a:t>Short-Term Spectrum </a:t>
            </a:r>
          </a:p>
          <a:p>
            <a:pPr lvl="1"/>
            <a:r>
              <a:rPr lang="en-US" dirty="0">
                <a:latin typeface="Times" pitchFamily="2" charset="0"/>
              </a:rPr>
              <a:t>(Mel-frequency cepstral coefficients) MFCC</a:t>
            </a:r>
          </a:p>
          <a:p>
            <a:r>
              <a:rPr lang="en-US" dirty="0">
                <a:latin typeface="Times" pitchFamily="2" charset="0"/>
              </a:rPr>
              <a:t>Convert speech samples to sequence of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7F050-5803-6545-8FEB-43922A3B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283E199-6FAC-B94A-8E21-051DD1F7D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6" t="73862" r="5691" b="13084"/>
          <a:stretch/>
        </p:blipFill>
        <p:spPr>
          <a:xfrm>
            <a:off x="852374" y="3594461"/>
            <a:ext cx="7227496" cy="1018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D402EF-262E-8E44-AE3E-7A48EE66FC9A}"/>
              </a:ext>
            </a:extLst>
          </p:cNvPr>
          <p:cNvSpPr/>
          <p:nvPr/>
        </p:nvSpPr>
        <p:spPr>
          <a:xfrm>
            <a:off x="998466" y="3460173"/>
            <a:ext cx="107372" cy="1152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15A5F1-40AA-AD47-880D-BA9ECE8BBB1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52151" y="4612770"/>
            <a:ext cx="1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FDA8325-1D99-3F4D-BE13-3390F7EF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98465" y="5069968"/>
            <a:ext cx="6847608" cy="1152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12046B-50D7-D443-9309-EEBF06CE3185}"/>
              </a:ext>
            </a:extLst>
          </p:cNvPr>
          <p:cNvSpPr/>
          <p:nvPr/>
        </p:nvSpPr>
        <p:spPr>
          <a:xfrm>
            <a:off x="998465" y="5069970"/>
            <a:ext cx="107372" cy="1152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2364200-E07A-004B-939C-F7E545A8607D}"/>
              </a:ext>
            </a:extLst>
          </p:cNvPr>
          <p:cNvSpPr/>
          <p:nvPr/>
        </p:nvSpPr>
        <p:spPr>
          <a:xfrm>
            <a:off x="1183908" y="3460173"/>
            <a:ext cx="1174282" cy="165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5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4F9A-1865-6543-A2FD-0ECB04A1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Feature Extractions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7F050-5803-6545-8FEB-43922A3B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309-54D5-E249-AD1B-A211A56340A4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4E2D8-36D8-9846-8C6D-071E066F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2" y="2664977"/>
            <a:ext cx="8947728" cy="15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4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1184</Words>
  <Application>Microsoft Macintosh PowerPoint</Application>
  <PresentationFormat>On-screen Show (4:3)</PresentationFormat>
  <Paragraphs>215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</vt:lpstr>
      <vt:lpstr>Office Theme</vt:lpstr>
      <vt:lpstr>Speech Translation</vt:lpstr>
      <vt:lpstr>Introduction</vt:lpstr>
      <vt:lpstr>Introduction</vt:lpstr>
      <vt:lpstr>PowerPoint Presentation</vt:lpstr>
      <vt:lpstr>Cascade Speech Translation</vt:lpstr>
      <vt:lpstr>Cascade Speech Translation</vt:lpstr>
      <vt:lpstr>Background:  Speech Processing and Recognition</vt:lpstr>
      <vt:lpstr>Feature Extractions</vt:lpstr>
      <vt:lpstr>Feature Extractions</vt:lpstr>
      <vt:lpstr>Automatic Speech Recognition</vt:lpstr>
      <vt:lpstr>Automatic Speech Recognition</vt:lpstr>
      <vt:lpstr>Automatic Speech Recognition</vt:lpstr>
      <vt:lpstr>Automatic Speech Recognition</vt:lpstr>
      <vt:lpstr>Automatic Speech Recognition</vt:lpstr>
      <vt:lpstr>Automatic Speech Recognition</vt:lpstr>
      <vt:lpstr>Automatic Speech Recognition</vt:lpstr>
      <vt:lpstr>Cascade Speech Translation</vt:lpstr>
      <vt:lpstr>Cascade Speech Translation</vt:lpstr>
      <vt:lpstr>End-to-end Speech Translation</vt:lpstr>
      <vt:lpstr>Automatic Speech Recognition</vt:lpstr>
      <vt:lpstr>End-to-End Speech Translation</vt:lpstr>
      <vt:lpstr>End-to-End Speech Translation</vt:lpstr>
      <vt:lpstr>Data Scarcity</vt:lpstr>
      <vt:lpstr>Data Scarcity</vt:lpstr>
      <vt:lpstr>End-to-End Speech Translation</vt:lpstr>
      <vt:lpstr>End-to-End Speech Translation</vt:lpstr>
      <vt:lpstr>Simultaneous Speech Translation</vt:lpstr>
      <vt:lpstr>Simultaneous Speech Translation</vt:lpstr>
      <vt:lpstr>Simultaneous Translation Policies</vt:lpstr>
      <vt:lpstr>Quality-Latency Trade-off</vt:lpstr>
      <vt:lpstr>Speech-to-Speech Translation</vt:lpstr>
      <vt:lpstr>Direct Speech-to-Speech Translation</vt:lpstr>
      <vt:lpstr>Direct S2ST with Sequence-to-Sequence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Simultaneous Speech Translation</dc:title>
  <dc:creator>Xutai Ma</dc:creator>
  <cp:lastModifiedBy>Xutai Ma</cp:lastModifiedBy>
  <cp:revision>15</cp:revision>
  <cp:lastPrinted>2021-02-08T13:10:56Z</cp:lastPrinted>
  <dcterms:created xsi:type="dcterms:W3CDTF">2021-02-08T10:38:45Z</dcterms:created>
  <dcterms:modified xsi:type="dcterms:W3CDTF">2021-11-17T14:26:37Z</dcterms:modified>
</cp:coreProperties>
</file>